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 id="2147483653" r:id="rId3"/>
    <p:sldMasterId id="2147483694" r:id="rId4"/>
    <p:sldMasterId id="2147483710" r:id="rId5"/>
  </p:sldMasterIdLst>
  <p:notesMasterIdLst>
    <p:notesMasterId r:id="rId47"/>
  </p:notesMasterIdLst>
  <p:handoutMasterIdLst>
    <p:handoutMasterId r:id="rId48"/>
  </p:handoutMasterIdLst>
  <p:sldIdLst>
    <p:sldId id="831" r:id="rId6"/>
    <p:sldId id="828" r:id="rId7"/>
    <p:sldId id="829" r:id="rId8"/>
    <p:sldId id="822" r:id="rId9"/>
    <p:sldId id="856" r:id="rId10"/>
    <p:sldId id="857" r:id="rId11"/>
    <p:sldId id="744" r:id="rId12"/>
    <p:sldId id="753" r:id="rId13"/>
    <p:sldId id="821" r:id="rId14"/>
    <p:sldId id="763" r:id="rId15"/>
    <p:sldId id="758" r:id="rId16"/>
    <p:sldId id="835" r:id="rId17"/>
    <p:sldId id="839" r:id="rId18"/>
    <p:sldId id="788" r:id="rId19"/>
    <p:sldId id="847" r:id="rId20"/>
    <p:sldId id="706" r:id="rId21"/>
    <p:sldId id="874" r:id="rId22"/>
    <p:sldId id="875" r:id="rId23"/>
    <p:sldId id="876" r:id="rId24"/>
    <p:sldId id="877" r:id="rId25"/>
    <p:sldId id="878" r:id="rId26"/>
    <p:sldId id="870" r:id="rId27"/>
    <p:sldId id="871" r:id="rId28"/>
    <p:sldId id="873" r:id="rId29"/>
    <p:sldId id="867" r:id="rId30"/>
    <p:sldId id="868" r:id="rId31"/>
    <p:sldId id="773" r:id="rId32"/>
    <p:sldId id="808" r:id="rId33"/>
    <p:sldId id="843" r:id="rId34"/>
    <p:sldId id="844" r:id="rId35"/>
    <p:sldId id="803" r:id="rId36"/>
    <p:sldId id="833" r:id="rId37"/>
    <p:sldId id="827" r:id="rId38"/>
    <p:sldId id="799" r:id="rId39"/>
    <p:sldId id="846" r:id="rId40"/>
    <p:sldId id="769" r:id="rId41"/>
    <p:sldId id="866" r:id="rId42"/>
    <p:sldId id="772" r:id="rId43"/>
    <p:sldId id="824" r:id="rId44"/>
    <p:sldId id="775" r:id="rId45"/>
    <p:sldId id="834" r:id="rId46"/>
  </p:sldIdLst>
  <p:sldSz cx="9144000" cy="6858000" type="screen4x3"/>
  <p:notesSz cx="7026275" cy="9312275"/>
  <p:defaultTextStyle>
    <a:defPPr>
      <a:defRPr lang="en-US"/>
    </a:defPPr>
    <a:lvl1pPr algn="l" rtl="0" fontAlgn="base">
      <a:lnSpc>
        <a:spcPct val="80000"/>
      </a:lnSpc>
      <a:spcBef>
        <a:spcPct val="20000"/>
      </a:spcBef>
      <a:spcAft>
        <a:spcPct val="0"/>
      </a:spcAft>
      <a:buChar char="•"/>
      <a:defRPr sz="2400" kern="1200">
        <a:solidFill>
          <a:schemeClr val="tx1"/>
        </a:solidFill>
        <a:latin typeface="Arial" charset="0"/>
        <a:ea typeface="+mn-ea"/>
        <a:cs typeface="+mn-cs"/>
      </a:defRPr>
    </a:lvl1pPr>
    <a:lvl2pPr marL="457200" algn="l" rtl="0" fontAlgn="base">
      <a:lnSpc>
        <a:spcPct val="80000"/>
      </a:lnSpc>
      <a:spcBef>
        <a:spcPct val="20000"/>
      </a:spcBef>
      <a:spcAft>
        <a:spcPct val="0"/>
      </a:spcAft>
      <a:buChar char="•"/>
      <a:defRPr sz="2400" kern="1200">
        <a:solidFill>
          <a:schemeClr val="tx1"/>
        </a:solidFill>
        <a:latin typeface="Arial" charset="0"/>
        <a:ea typeface="+mn-ea"/>
        <a:cs typeface="+mn-cs"/>
      </a:defRPr>
    </a:lvl2pPr>
    <a:lvl3pPr marL="914400" algn="l" rtl="0" fontAlgn="base">
      <a:lnSpc>
        <a:spcPct val="80000"/>
      </a:lnSpc>
      <a:spcBef>
        <a:spcPct val="20000"/>
      </a:spcBef>
      <a:spcAft>
        <a:spcPct val="0"/>
      </a:spcAft>
      <a:buChar char="•"/>
      <a:defRPr sz="2400" kern="1200">
        <a:solidFill>
          <a:schemeClr val="tx1"/>
        </a:solidFill>
        <a:latin typeface="Arial" charset="0"/>
        <a:ea typeface="+mn-ea"/>
        <a:cs typeface="+mn-cs"/>
      </a:defRPr>
    </a:lvl3pPr>
    <a:lvl4pPr marL="1371600" algn="l" rtl="0" fontAlgn="base">
      <a:lnSpc>
        <a:spcPct val="80000"/>
      </a:lnSpc>
      <a:spcBef>
        <a:spcPct val="20000"/>
      </a:spcBef>
      <a:spcAft>
        <a:spcPct val="0"/>
      </a:spcAft>
      <a:buChar char="•"/>
      <a:defRPr sz="2400" kern="1200">
        <a:solidFill>
          <a:schemeClr val="tx1"/>
        </a:solidFill>
        <a:latin typeface="Arial" charset="0"/>
        <a:ea typeface="+mn-ea"/>
        <a:cs typeface="+mn-cs"/>
      </a:defRPr>
    </a:lvl4pPr>
    <a:lvl5pPr marL="1828800" algn="l" rtl="0" fontAlgn="base">
      <a:lnSpc>
        <a:spcPct val="80000"/>
      </a:lnSpc>
      <a:spcBef>
        <a:spcPct val="2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782F"/>
    <a:srgbClr val="E6BA00"/>
    <a:srgbClr val="C1C1D7"/>
    <a:srgbClr val="9898BA"/>
    <a:srgbClr val="00A800"/>
    <a:srgbClr val="B7E7CF"/>
    <a:srgbClr val="F1E8D3"/>
    <a:srgbClr val="F5F2BD"/>
    <a:srgbClr val="FFF2BD"/>
    <a:srgbClr val="FFEFA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9871" autoAdjust="0"/>
    <p:restoredTop sz="99883" autoAdjust="0"/>
  </p:normalViewPr>
  <p:slideViewPr>
    <p:cSldViewPr>
      <p:cViewPr>
        <p:scale>
          <a:sx n="100" d="100"/>
          <a:sy n="100" d="100"/>
        </p:scale>
        <p:origin x="-72" y="9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88" y="1044"/>
      </p:cViewPr>
      <p:guideLst>
        <p:guide orient="horz" pos="2933"/>
        <p:guide pos="221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natduval\Local%20Settings\Temporary%20Internet%20Files\Content.Outlook\AT1FQNNC\Book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ynergy.ecn.purdue.edu\natduval\Personal\Presentations\Certificate%20Program%20Presentations\2009%20Presentations\Master%20August%2009\ENTR%20200%20data%20thru%20spring%2009%20Summariz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ynergy.ecn.purdue.edu\natduval\Personal\Presentations\Certificate%20Program%20Presentations\2009%20Presentations\Master%20August%2009\Instructor%20Evals%20Spring%20200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ynergy.ecn.purdue.edu\natduval\Personal\Presentations\Certificate%20Program%20Presentations\2009%20Presentations\Master%20August%2009\Exit%20thru%20Spring%2009%20Summariz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ynergy.ecn.purdue.edu\natduval\Personal\Presentations\Certificate%20Program%20Presentations\2009%20Presentations\Master%20August%2009\ENTR%20200%20data%20thru%20spring%2009%20Summariz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bar"/>
        <c:grouping val="clustered"/>
        <c:ser>
          <c:idx val="0"/>
          <c:order val="0"/>
          <c:tx>
            <c:strRef>
              <c:f>Sheet1!$C$3</c:f>
              <c:strCache>
                <c:ptCount val="1"/>
                <c:pt idx="0">
                  <c:v>ENTR 20000 (still on campus)</c:v>
                </c:pt>
              </c:strCache>
            </c:strRef>
          </c:tx>
          <c:cat>
            <c:strRef>
              <c:f>Sheet1!$B$4:$B$16</c:f>
              <c:strCache>
                <c:ptCount val="13"/>
                <c:pt idx="0">
                  <c:v>Materials</c:v>
                </c:pt>
                <c:pt idx="1">
                  <c:v>Nuclear</c:v>
                </c:pt>
                <c:pt idx="2">
                  <c:v>Agricultural Biological</c:v>
                </c:pt>
                <c:pt idx="3">
                  <c:v>Biomedical</c:v>
                </c:pt>
                <c:pt idx="4">
                  <c:v>Interdisciplinary</c:v>
                </c:pt>
                <c:pt idx="5">
                  <c:v>Construction</c:v>
                </c:pt>
                <c:pt idx="6">
                  <c:v>Civil</c:v>
                </c:pt>
                <c:pt idx="7">
                  <c:v>Chemical</c:v>
                </c:pt>
                <c:pt idx="8">
                  <c:v>First Year</c:v>
                </c:pt>
                <c:pt idx="9">
                  <c:v>Industrial</c:v>
                </c:pt>
                <c:pt idx="10">
                  <c:v>Electrical Computer</c:v>
                </c:pt>
                <c:pt idx="11">
                  <c:v>Aeronautical</c:v>
                </c:pt>
                <c:pt idx="12">
                  <c:v>Mechanical</c:v>
                </c:pt>
              </c:strCache>
            </c:strRef>
          </c:cat>
          <c:val>
            <c:numRef>
              <c:f>Sheet1!$C$4:$C$16</c:f>
              <c:numCache>
                <c:formatCode>General</c:formatCode>
                <c:ptCount val="13"/>
                <c:pt idx="0">
                  <c:v>2</c:v>
                </c:pt>
                <c:pt idx="1">
                  <c:v>2</c:v>
                </c:pt>
                <c:pt idx="2">
                  <c:v>3</c:v>
                </c:pt>
                <c:pt idx="3">
                  <c:v>4</c:v>
                </c:pt>
                <c:pt idx="4">
                  <c:v>7</c:v>
                </c:pt>
                <c:pt idx="5">
                  <c:v>8</c:v>
                </c:pt>
                <c:pt idx="6">
                  <c:v>11</c:v>
                </c:pt>
                <c:pt idx="7">
                  <c:v>14</c:v>
                </c:pt>
                <c:pt idx="8">
                  <c:v>20</c:v>
                </c:pt>
                <c:pt idx="9">
                  <c:v>21</c:v>
                </c:pt>
                <c:pt idx="10">
                  <c:v>23</c:v>
                </c:pt>
                <c:pt idx="11">
                  <c:v>29</c:v>
                </c:pt>
                <c:pt idx="12">
                  <c:v>30</c:v>
                </c:pt>
              </c:numCache>
            </c:numRef>
          </c:val>
        </c:ser>
        <c:ser>
          <c:idx val="1"/>
          <c:order val="1"/>
          <c:tx>
            <c:strRef>
              <c:f>Sheet1!$D$3</c:f>
              <c:strCache>
                <c:ptCount val="1"/>
                <c:pt idx="0">
                  <c:v>Completed Certificate</c:v>
                </c:pt>
              </c:strCache>
            </c:strRef>
          </c:tx>
          <c:cat>
            <c:strRef>
              <c:f>Sheet1!$B$4:$B$16</c:f>
              <c:strCache>
                <c:ptCount val="13"/>
                <c:pt idx="0">
                  <c:v>Materials</c:v>
                </c:pt>
                <c:pt idx="1">
                  <c:v>Nuclear</c:v>
                </c:pt>
                <c:pt idx="2">
                  <c:v>Agricultural Biological</c:v>
                </c:pt>
                <c:pt idx="3">
                  <c:v>Biomedical</c:v>
                </c:pt>
                <c:pt idx="4">
                  <c:v>Interdisciplinary</c:v>
                </c:pt>
                <c:pt idx="5">
                  <c:v>Construction</c:v>
                </c:pt>
                <c:pt idx="6">
                  <c:v>Civil</c:v>
                </c:pt>
                <c:pt idx="7">
                  <c:v>Chemical</c:v>
                </c:pt>
                <c:pt idx="8">
                  <c:v>First Year</c:v>
                </c:pt>
                <c:pt idx="9">
                  <c:v>Industrial</c:v>
                </c:pt>
                <c:pt idx="10">
                  <c:v>Electrical Computer</c:v>
                </c:pt>
                <c:pt idx="11">
                  <c:v>Aeronautical</c:v>
                </c:pt>
                <c:pt idx="12">
                  <c:v>Mechanical</c:v>
                </c:pt>
              </c:strCache>
            </c:strRef>
          </c:cat>
          <c:val>
            <c:numRef>
              <c:f>Sheet1!$D$4:$D$16</c:f>
              <c:numCache>
                <c:formatCode>General</c:formatCode>
                <c:ptCount val="13"/>
                <c:pt idx="1">
                  <c:v>2</c:v>
                </c:pt>
                <c:pt idx="2">
                  <c:v>1</c:v>
                </c:pt>
                <c:pt idx="3">
                  <c:v>2</c:v>
                </c:pt>
                <c:pt idx="4">
                  <c:v>6</c:v>
                </c:pt>
                <c:pt idx="5">
                  <c:v>1</c:v>
                </c:pt>
                <c:pt idx="6">
                  <c:v>3</c:v>
                </c:pt>
                <c:pt idx="7">
                  <c:v>1</c:v>
                </c:pt>
                <c:pt idx="8">
                  <c:v>1</c:v>
                </c:pt>
                <c:pt idx="9">
                  <c:v>5</c:v>
                </c:pt>
                <c:pt idx="10">
                  <c:v>18</c:v>
                </c:pt>
                <c:pt idx="11">
                  <c:v>1</c:v>
                </c:pt>
                <c:pt idx="12">
                  <c:v>23</c:v>
                </c:pt>
              </c:numCache>
            </c:numRef>
          </c:val>
        </c:ser>
        <c:axId val="61723776"/>
        <c:axId val="61725312"/>
      </c:barChart>
      <c:catAx>
        <c:axId val="61723776"/>
        <c:scaling>
          <c:orientation val="minMax"/>
        </c:scaling>
        <c:axPos val="l"/>
        <c:majorTickMark val="none"/>
        <c:tickLblPos val="nextTo"/>
        <c:txPr>
          <a:bodyPr/>
          <a:lstStyle/>
          <a:p>
            <a:pPr>
              <a:defRPr sz="1100" b="1"/>
            </a:pPr>
            <a:endParaRPr lang="en-US"/>
          </a:p>
        </c:txPr>
        <c:crossAx val="61725312"/>
        <c:crosses val="autoZero"/>
        <c:auto val="1"/>
        <c:lblAlgn val="ctr"/>
        <c:lblOffset val="100"/>
      </c:catAx>
      <c:valAx>
        <c:axId val="61725312"/>
        <c:scaling>
          <c:orientation val="minMax"/>
        </c:scaling>
        <c:axPos val="b"/>
        <c:title>
          <c:tx>
            <c:rich>
              <a:bodyPr/>
              <a:lstStyle/>
              <a:p>
                <a:pPr>
                  <a:defRPr sz="1200"/>
                </a:pPr>
                <a:r>
                  <a:rPr lang="en-US" sz="1200" dirty="0" smtClean="0"/>
                  <a:t>Number of students</a:t>
                </a:r>
                <a:endParaRPr lang="en-US" sz="1200" dirty="0"/>
              </a:p>
            </c:rich>
          </c:tx>
          <c:layout/>
        </c:title>
        <c:numFmt formatCode="General" sourceLinked="1"/>
        <c:tickLblPos val="nextTo"/>
        <c:txPr>
          <a:bodyPr/>
          <a:lstStyle/>
          <a:p>
            <a:pPr>
              <a:defRPr sz="1200" b="1"/>
            </a:pPr>
            <a:endParaRPr lang="en-US"/>
          </a:p>
        </c:txPr>
        <c:crossAx val="61723776"/>
        <c:crosses val="autoZero"/>
        <c:crossBetween val="between"/>
      </c:valAx>
    </c:plotArea>
    <c:plotVisOnly val="1"/>
  </c:chart>
  <c:spPr>
    <a:noFill/>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38013633712452632"/>
          <c:y val="9.7302396626651161E-2"/>
          <c:w val="0.57082045299893291"/>
          <c:h val="0.81931414310916051"/>
        </c:manualLayout>
      </c:layout>
      <c:barChart>
        <c:barDir val="bar"/>
        <c:grouping val="clustered"/>
        <c:ser>
          <c:idx val="0"/>
          <c:order val="0"/>
          <c:tx>
            <c:strRef>
              <c:f>Summary!$B$76</c:f>
              <c:strCache>
                <c:ptCount val="1"/>
                <c:pt idx="0">
                  <c:v>Entry</c:v>
                </c:pt>
              </c:strCache>
            </c:strRef>
          </c:tx>
          <c:dLbls>
            <c:txPr>
              <a:bodyPr/>
              <a:lstStyle/>
              <a:p>
                <a:pPr>
                  <a:defRPr sz="1100">
                    <a:latin typeface="Calibri" pitchFamily="34" charset="0"/>
                  </a:defRPr>
                </a:pPr>
                <a:endParaRPr lang="en-US"/>
              </a:p>
            </c:txPr>
            <c:showVal val="1"/>
          </c:dLbls>
          <c:cat>
            <c:strRef>
              <c:f>Summary!$A$77:$A$92</c:f>
              <c:strCache>
                <c:ptCount val="16"/>
                <c:pt idx="0">
                  <c:v>Legal structures for ventures</c:v>
                </c:pt>
                <c:pt idx="1">
                  <c:v>Writing business plans</c:v>
                </c:pt>
                <c:pt idx="2">
                  <c:v>Intellectual property</c:v>
                </c:pt>
                <c:pt idx="3">
                  <c:v>Raising capital or funding</c:v>
                </c:pt>
                <c:pt idx="4">
                  <c:v>Finance and accounting</c:v>
                </c:pt>
                <c:pt idx="5">
                  <c:v>Role of entrepreneurship in economy</c:v>
                </c:pt>
                <c:pt idx="6">
                  <c:v>Market research and analysis</c:v>
                </c:pt>
                <c:pt idx="7">
                  <c:v>Risk management</c:v>
                </c:pt>
                <c:pt idx="8">
                  <c:v>Product development</c:v>
                </c:pt>
                <c:pt idx="9">
                  <c:v>Advertising and Promotion</c:v>
                </c:pt>
                <c:pt idx="10">
                  <c:v>Characteristics of entrepreneurs</c:v>
                </c:pt>
                <c:pt idx="11">
                  <c:v>Sales and selling</c:v>
                </c:pt>
                <c:pt idx="12">
                  <c:v>Project management</c:v>
                </c:pt>
                <c:pt idx="13">
                  <c:v>Business ethics</c:v>
                </c:pt>
                <c:pt idx="14">
                  <c:v>Managing teams</c:v>
                </c:pt>
                <c:pt idx="15">
                  <c:v>Leadership</c:v>
                </c:pt>
              </c:strCache>
            </c:strRef>
          </c:cat>
          <c:val>
            <c:numRef>
              <c:f>Summary!$B$77:$B$92</c:f>
              <c:numCache>
                <c:formatCode>0.0</c:formatCode>
                <c:ptCount val="16"/>
                <c:pt idx="0">
                  <c:v>2.5466507177033493</c:v>
                </c:pt>
                <c:pt idx="1">
                  <c:v>2.6746411483253612</c:v>
                </c:pt>
                <c:pt idx="2">
                  <c:v>2.7464114832535813</c:v>
                </c:pt>
                <c:pt idx="3">
                  <c:v>2.7464114832535813</c:v>
                </c:pt>
                <c:pt idx="4">
                  <c:v>2.8139952153110048</c:v>
                </c:pt>
                <c:pt idx="5">
                  <c:v>2.8283492822966512</c:v>
                </c:pt>
                <c:pt idx="6">
                  <c:v>2.8642344497607657</c:v>
                </c:pt>
                <c:pt idx="7">
                  <c:v>2.9665071770334932</c:v>
                </c:pt>
                <c:pt idx="8">
                  <c:v>3.035287081339713</c:v>
                </c:pt>
                <c:pt idx="9">
                  <c:v>3.1818181818181777</c:v>
                </c:pt>
                <c:pt idx="10">
                  <c:v>3.235645933014339</c:v>
                </c:pt>
                <c:pt idx="11">
                  <c:v>3.2577751196172247</c:v>
                </c:pt>
                <c:pt idx="12">
                  <c:v>3.2667464114832527</c:v>
                </c:pt>
                <c:pt idx="13">
                  <c:v>3.2840909090909092</c:v>
                </c:pt>
                <c:pt idx="14">
                  <c:v>3.7171052631578951</c:v>
                </c:pt>
                <c:pt idx="15">
                  <c:v>3.8373205741626792</c:v>
                </c:pt>
              </c:numCache>
            </c:numRef>
          </c:val>
        </c:ser>
        <c:ser>
          <c:idx val="1"/>
          <c:order val="1"/>
          <c:tx>
            <c:strRef>
              <c:f>Summary!$C$76</c:f>
              <c:strCache>
                <c:ptCount val="1"/>
                <c:pt idx="0">
                  <c:v>Exit</c:v>
                </c:pt>
              </c:strCache>
            </c:strRef>
          </c:tx>
          <c:dLbls>
            <c:txPr>
              <a:bodyPr/>
              <a:lstStyle/>
              <a:p>
                <a:pPr>
                  <a:defRPr sz="1100">
                    <a:latin typeface="Calibri" pitchFamily="34" charset="0"/>
                  </a:defRPr>
                </a:pPr>
                <a:endParaRPr lang="en-US"/>
              </a:p>
            </c:txPr>
            <c:showVal val="1"/>
          </c:dLbls>
          <c:cat>
            <c:strRef>
              <c:f>Summary!$A$77:$A$92</c:f>
              <c:strCache>
                <c:ptCount val="16"/>
                <c:pt idx="0">
                  <c:v>Legal structures for ventures</c:v>
                </c:pt>
                <c:pt idx="1">
                  <c:v>Writing business plans</c:v>
                </c:pt>
                <c:pt idx="2">
                  <c:v>Intellectual property</c:v>
                </c:pt>
                <c:pt idx="3">
                  <c:v>Raising capital or funding</c:v>
                </c:pt>
                <c:pt idx="4">
                  <c:v>Finance and accounting</c:v>
                </c:pt>
                <c:pt idx="5">
                  <c:v>Role of entrepreneurship in economy</c:v>
                </c:pt>
                <c:pt idx="6">
                  <c:v>Market research and analysis</c:v>
                </c:pt>
                <c:pt idx="7">
                  <c:v>Risk management</c:v>
                </c:pt>
                <c:pt idx="8">
                  <c:v>Product development</c:v>
                </c:pt>
                <c:pt idx="9">
                  <c:v>Advertising and Promotion</c:v>
                </c:pt>
                <c:pt idx="10">
                  <c:v>Characteristics of entrepreneurs</c:v>
                </c:pt>
                <c:pt idx="11">
                  <c:v>Sales and selling</c:v>
                </c:pt>
                <c:pt idx="12">
                  <c:v>Project management</c:v>
                </c:pt>
                <c:pt idx="13">
                  <c:v>Business ethics</c:v>
                </c:pt>
                <c:pt idx="14">
                  <c:v>Managing teams</c:v>
                </c:pt>
                <c:pt idx="15">
                  <c:v>Leadership</c:v>
                </c:pt>
              </c:strCache>
            </c:strRef>
          </c:cat>
          <c:val>
            <c:numRef>
              <c:f>Summary!$C$77:$C$92</c:f>
              <c:numCache>
                <c:formatCode>0.0</c:formatCode>
                <c:ptCount val="16"/>
                <c:pt idx="0">
                  <c:v>3.4258064516129032</c:v>
                </c:pt>
                <c:pt idx="1">
                  <c:v>4.1225806451612668</c:v>
                </c:pt>
                <c:pt idx="2">
                  <c:v>3.6967741935483867</c:v>
                </c:pt>
                <c:pt idx="3">
                  <c:v>3.6129032258064515</c:v>
                </c:pt>
                <c:pt idx="4">
                  <c:v>3.3870967741935485</c:v>
                </c:pt>
                <c:pt idx="5">
                  <c:v>3.9225806451612901</c:v>
                </c:pt>
                <c:pt idx="6">
                  <c:v>3.9870967741935486</c:v>
                </c:pt>
                <c:pt idx="7">
                  <c:v>3.8258064516129031</c:v>
                </c:pt>
                <c:pt idx="8">
                  <c:v>3.935483870967742</c:v>
                </c:pt>
                <c:pt idx="9">
                  <c:v>4.0258064516128975</c:v>
                </c:pt>
                <c:pt idx="10">
                  <c:v>4.2516129032258094</c:v>
                </c:pt>
                <c:pt idx="11">
                  <c:v>4.0903225806451724</c:v>
                </c:pt>
                <c:pt idx="12">
                  <c:v>4.1290322580645045</c:v>
                </c:pt>
                <c:pt idx="13">
                  <c:v>4.3225806451612696</c:v>
                </c:pt>
                <c:pt idx="14">
                  <c:v>4.4580645161290295</c:v>
                </c:pt>
                <c:pt idx="15">
                  <c:v>4.5096774193548592</c:v>
                </c:pt>
              </c:numCache>
            </c:numRef>
          </c:val>
        </c:ser>
        <c:dLbls>
          <c:showVal val="1"/>
        </c:dLbls>
        <c:gapWidth val="75"/>
        <c:axId val="61493248"/>
        <c:axId val="61494784"/>
      </c:barChart>
      <c:catAx>
        <c:axId val="61493248"/>
        <c:scaling>
          <c:orientation val="minMax"/>
        </c:scaling>
        <c:axPos val="l"/>
        <c:numFmt formatCode="0.00" sourceLinked="1"/>
        <c:majorTickMark val="none"/>
        <c:tickLblPos val="low"/>
        <c:txPr>
          <a:bodyPr/>
          <a:lstStyle/>
          <a:p>
            <a:pPr>
              <a:defRPr sz="1200">
                <a:latin typeface="Calibri" pitchFamily="34" charset="0"/>
              </a:defRPr>
            </a:pPr>
            <a:endParaRPr lang="en-US"/>
          </a:p>
        </c:txPr>
        <c:crossAx val="61494784"/>
        <c:crossesAt val="3"/>
        <c:auto val="1"/>
        <c:lblAlgn val="ctr"/>
        <c:lblOffset val="100"/>
      </c:catAx>
      <c:valAx>
        <c:axId val="61494784"/>
        <c:scaling>
          <c:orientation val="minMax"/>
          <c:max val="5"/>
          <c:min val="2"/>
        </c:scaling>
        <c:axPos val="b"/>
        <c:numFmt formatCode="0" sourceLinked="0"/>
        <c:majorTickMark val="none"/>
        <c:tickLblPos val="nextTo"/>
        <c:txPr>
          <a:bodyPr/>
          <a:lstStyle/>
          <a:p>
            <a:pPr>
              <a:defRPr sz="1100">
                <a:latin typeface="Calibri" pitchFamily="34" charset="0"/>
              </a:defRPr>
            </a:pPr>
            <a:endParaRPr lang="en-US"/>
          </a:p>
        </c:txPr>
        <c:crossAx val="61493248"/>
        <c:crosses val="autoZero"/>
        <c:crossBetween val="between"/>
        <c:majorUnit val="1"/>
        <c:minorUnit val="0.1"/>
      </c:valAx>
    </c:plotArea>
    <c:legend>
      <c:legendPos val="t"/>
      <c:layout/>
      <c:txPr>
        <a:bodyPr/>
        <a:lstStyle/>
        <a:p>
          <a:pPr>
            <a:defRPr sz="1050"/>
          </a:pPr>
          <a:endParaRPr lang="en-US"/>
        </a:p>
      </c:txPr>
    </c:legend>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b="0" dirty="0"/>
              <a:t>ENTR 20000     </a:t>
            </a:r>
            <a:r>
              <a:rPr lang="en-US" sz="1600" b="0" dirty="0" smtClean="0"/>
              <a:t>        </a:t>
            </a:r>
            <a:r>
              <a:rPr lang="en-US" sz="1600" b="0" dirty="0"/>
              <a:t>ENTR 20100</a:t>
            </a:r>
          </a:p>
        </c:rich>
      </c:tx>
      <c:layout>
        <c:manualLayout>
          <c:xMode val="edge"/>
          <c:yMode val="edge"/>
          <c:x val="0.26305396981627338"/>
          <c:y val="1.4137775688486703E-2"/>
        </c:manualLayout>
      </c:layout>
    </c:title>
    <c:plotArea>
      <c:layout/>
      <c:lineChart>
        <c:grouping val="standard"/>
        <c:ser>
          <c:idx val="0"/>
          <c:order val="0"/>
          <c:tx>
            <c:strRef>
              <c:f>Sheet2!$A$18</c:f>
              <c:strCache>
                <c:ptCount val="1"/>
                <c:pt idx="0">
                  <c:v>I can apply the learning in this class to work in my future profession</c:v>
                </c:pt>
              </c:strCache>
            </c:strRef>
          </c:tx>
          <c:cat>
            <c:strRef>
              <c:f>Sheet2!$B$17:$C$17</c:f>
              <c:strCache>
                <c:ptCount val="2"/>
                <c:pt idx="0">
                  <c:v>ENTR 200</c:v>
                </c:pt>
                <c:pt idx="1">
                  <c:v>ENTR 201</c:v>
                </c:pt>
              </c:strCache>
            </c:strRef>
          </c:cat>
          <c:val>
            <c:numRef>
              <c:f>Sheet2!$B$18:$C$18</c:f>
              <c:numCache>
                <c:formatCode>0.0</c:formatCode>
                <c:ptCount val="2"/>
                <c:pt idx="0">
                  <c:v>4.6142857142856979</c:v>
                </c:pt>
                <c:pt idx="1">
                  <c:v>4.6249999999999831</c:v>
                </c:pt>
              </c:numCache>
            </c:numRef>
          </c:val>
        </c:ser>
        <c:ser>
          <c:idx val="1"/>
          <c:order val="1"/>
          <c:tx>
            <c:strRef>
              <c:f>Sheet2!$A$19</c:f>
              <c:strCache>
                <c:ptCount val="1"/>
                <c:pt idx="0">
                  <c:v>My instructor has an extensive knowledge of this field</c:v>
                </c:pt>
              </c:strCache>
            </c:strRef>
          </c:tx>
          <c:cat>
            <c:strRef>
              <c:f>Sheet2!$B$17:$C$17</c:f>
              <c:strCache>
                <c:ptCount val="2"/>
                <c:pt idx="0">
                  <c:v>ENTR 200</c:v>
                </c:pt>
                <c:pt idx="1">
                  <c:v>ENTR 201</c:v>
                </c:pt>
              </c:strCache>
            </c:strRef>
          </c:cat>
          <c:val>
            <c:numRef>
              <c:f>Sheet2!$B$19:$C$19</c:f>
              <c:numCache>
                <c:formatCode>0.0</c:formatCode>
                <c:ptCount val="2"/>
                <c:pt idx="0">
                  <c:v>4.7285714285714286</c:v>
                </c:pt>
                <c:pt idx="1">
                  <c:v>4.6249999999999831</c:v>
                </c:pt>
              </c:numCache>
            </c:numRef>
          </c:val>
        </c:ser>
        <c:ser>
          <c:idx val="2"/>
          <c:order val="2"/>
          <c:tx>
            <c:strRef>
              <c:f>Sheet2!$A$20</c:f>
              <c:strCache>
                <c:ptCount val="1"/>
                <c:pt idx="0">
                  <c:v>Collaborative work is a valuable part of this course</c:v>
                </c:pt>
              </c:strCache>
            </c:strRef>
          </c:tx>
          <c:cat>
            <c:strRef>
              <c:f>Sheet2!$B$17:$C$17</c:f>
              <c:strCache>
                <c:ptCount val="2"/>
                <c:pt idx="0">
                  <c:v>ENTR 200</c:v>
                </c:pt>
                <c:pt idx="1">
                  <c:v>ENTR 201</c:v>
                </c:pt>
              </c:strCache>
            </c:strRef>
          </c:cat>
          <c:val>
            <c:numRef>
              <c:f>Sheet2!$B$20:$C$20</c:f>
              <c:numCache>
                <c:formatCode>0.0</c:formatCode>
                <c:ptCount val="2"/>
                <c:pt idx="0">
                  <c:v>4.6285714285714255</c:v>
                </c:pt>
                <c:pt idx="1">
                  <c:v>4.5</c:v>
                </c:pt>
              </c:numCache>
            </c:numRef>
          </c:val>
        </c:ser>
        <c:marker val="1"/>
        <c:axId val="61534208"/>
        <c:axId val="61535744"/>
      </c:lineChart>
      <c:catAx>
        <c:axId val="61534208"/>
        <c:scaling>
          <c:orientation val="minMax"/>
        </c:scaling>
        <c:axPos val="b"/>
        <c:majorTickMark val="none"/>
        <c:tickLblPos val="none"/>
        <c:crossAx val="61535744"/>
        <c:crosses val="autoZero"/>
        <c:auto val="1"/>
        <c:lblAlgn val="ctr"/>
        <c:lblOffset val="100"/>
      </c:catAx>
      <c:valAx>
        <c:axId val="61535744"/>
        <c:scaling>
          <c:orientation val="minMax"/>
          <c:max val="5"/>
          <c:min val="1"/>
        </c:scaling>
        <c:axPos val="l"/>
        <c:majorGridlines/>
        <c:numFmt formatCode="0" sourceLinked="0"/>
        <c:majorTickMark val="none"/>
        <c:tickLblPos val="none"/>
        <c:spPr>
          <a:ln w="9525">
            <a:noFill/>
          </a:ln>
        </c:spPr>
        <c:crossAx val="61534208"/>
        <c:crosses val="autoZero"/>
        <c:crossBetween val="between"/>
        <c:majorUnit val="1"/>
        <c:minorUnit val="1"/>
      </c:valAx>
    </c:plotArea>
    <c:legend>
      <c:legendPos val="b"/>
      <c:layout>
        <c:manualLayout>
          <c:xMode val="edge"/>
          <c:yMode val="edge"/>
          <c:x val="7.3576115485564295E-2"/>
          <c:y val="0.82196027735339272"/>
          <c:w val="0.899431430446196"/>
          <c:h val="0.17803972264660942"/>
        </c:manualLayout>
      </c:layout>
      <c:txPr>
        <a:bodyPr/>
        <a:lstStyle/>
        <a:p>
          <a:pPr>
            <a:defRPr sz="12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bar"/>
        <c:grouping val="clustered"/>
        <c:ser>
          <c:idx val="0"/>
          <c:order val="0"/>
          <c:dLbls>
            <c:txPr>
              <a:bodyPr/>
              <a:lstStyle/>
              <a:p>
                <a:pPr>
                  <a:defRPr sz="1400" b="0"/>
                </a:pPr>
                <a:endParaRPr lang="en-US"/>
              </a:p>
            </c:txPr>
            <c:showVal val="1"/>
          </c:dLbls>
          <c:cat>
            <c:strRef>
              <c:f>'[Exit thru Spring 09 Summarized.xlsx]Summary'!$A$63:$A$69</c:f>
              <c:strCache>
                <c:ptCount val="7"/>
                <c:pt idx="0">
                  <c:v>Course materials</c:v>
                </c:pt>
                <c:pt idx="1">
                  <c:v>Assignments</c:v>
                </c:pt>
                <c:pt idx="2">
                  <c:v>Faculty</c:v>
                </c:pt>
                <c:pt idx="3">
                  <c:v>Overall program experience</c:v>
                </c:pt>
                <c:pt idx="4">
                  <c:v>Speakers</c:v>
                </c:pt>
                <c:pt idx="5">
                  <c:v>Multidisciplinary mix of students</c:v>
                </c:pt>
                <c:pt idx="6">
                  <c:v>Program administration</c:v>
                </c:pt>
              </c:strCache>
            </c:strRef>
          </c:cat>
          <c:val>
            <c:numRef>
              <c:f>'[Exit thru Spring 09 Summarized.xlsx]Summary'!$B$63:$B$69</c:f>
              <c:numCache>
                <c:formatCode>0.0</c:formatCode>
                <c:ptCount val="7"/>
                <c:pt idx="0">
                  <c:v>3.7096774193548367</c:v>
                </c:pt>
                <c:pt idx="1">
                  <c:v>3.7483870967742012</c:v>
                </c:pt>
                <c:pt idx="2">
                  <c:v>4.0838709677419356</c:v>
                </c:pt>
                <c:pt idx="3">
                  <c:v>4.1548387096773913</c:v>
                </c:pt>
                <c:pt idx="4">
                  <c:v>4.2387096774193544</c:v>
                </c:pt>
                <c:pt idx="5">
                  <c:v>4.2774193548387096</c:v>
                </c:pt>
                <c:pt idx="6">
                  <c:v>4.3935483870967742</c:v>
                </c:pt>
              </c:numCache>
            </c:numRef>
          </c:val>
        </c:ser>
        <c:axId val="62236928"/>
        <c:axId val="62246912"/>
      </c:barChart>
      <c:catAx>
        <c:axId val="62236928"/>
        <c:scaling>
          <c:orientation val="minMax"/>
        </c:scaling>
        <c:axPos val="l"/>
        <c:majorTickMark val="none"/>
        <c:tickLblPos val="nextTo"/>
        <c:txPr>
          <a:bodyPr/>
          <a:lstStyle/>
          <a:p>
            <a:pPr>
              <a:defRPr sz="1400" baseline="0"/>
            </a:pPr>
            <a:endParaRPr lang="en-US"/>
          </a:p>
        </c:txPr>
        <c:crossAx val="62246912"/>
        <c:crosses val="autoZero"/>
        <c:auto val="1"/>
        <c:lblAlgn val="ctr"/>
        <c:lblOffset val="100"/>
      </c:catAx>
      <c:valAx>
        <c:axId val="62246912"/>
        <c:scaling>
          <c:orientation val="minMax"/>
          <c:max val="5"/>
          <c:min val="2"/>
        </c:scaling>
        <c:axPos val="b"/>
        <c:numFmt formatCode="0" sourceLinked="0"/>
        <c:tickLblPos val="nextTo"/>
        <c:txPr>
          <a:bodyPr/>
          <a:lstStyle/>
          <a:p>
            <a:pPr>
              <a:defRPr sz="1400"/>
            </a:pPr>
            <a:endParaRPr lang="en-US"/>
          </a:p>
        </c:txPr>
        <c:crossAx val="62236928"/>
        <c:crosses val="autoZero"/>
        <c:crossBetween val="between"/>
        <c:majorUnit val="1"/>
        <c:minorUnit val="1"/>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percentStacked"/>
        <c:ser>
          <c:idx val="1"/>
          <c:order val="0"/>
          <c:tx>
            <c:strRef>
              <c:f>Summary!$E$43</c:f>
              <c:strCache>
                <c:ptCount val="1"/>
                <c:pt idx="0">
                  <c:v>Average or Below</c:v>
                </c:pt>
              </c:strCache>
            </c:strRef>
          </c:tx>
          <c:spPr>
            <a:solidFill>
              <a:schemeClr val="accent1"/>
            </a:solidFill>
          </c:spPr>
          <c:dLbls>
            <c:txPr>
              <a:bodyPr/>
              <a:lstStyle/>
              <a:p>
                <a:pPr>
                  <a:defRPr sz="1600" baseline="0"/>
                </a:pPr>
                <a:endParaRPr lang="en-US"/>
              </a:p>
            </c:txPr>
            <c:dLblPos val="ctr"/>
            <c:showVal val="1"/>
            <c:showSerName val="1"/>
          </c:dLbls>
          <c:cat>
            <c:strRef>
              <c:f>Summary!$F$42:$G$42</c:f>
              <c:strCache>
                <c:ptCount val="2"/>
                <c:pt idx="0">
                  <c:v>ENTRY</c:v>
                </c:pt>
                <c:pt idx="1">
                  <c:v>EXIT</c:v>
                </c:pt>
              </c:strCache>
            </c:strRef>
          </c:cat>
          <c:val>
            <c:numRef>
              <c:f>Summary!$F$43:$G$43</c:f>
              <c:numCache>
                <c:formatCode>0%</c:formatCode>
                <c:ptCount val="2"/>
                <c:pt idx="0">
                  <c:v>0.41000000000000031</c:v>
                </c:pt>
                <c:pt idx="1">
                  <c:v>0.22</c:v>
                </c:pt>
              </c:numCache>
            </c:numRef>
          </c:val>
        </c:ser>
        <c:ser>
          <c:idx val="2"/>
          <c:order val="1"/>
          <c:tx>
            <c:strRef>
              <c:f>Summary!$E$44</c:f>
              <c:strCache>
                <c:ptCount val="1"/>
                <c:pt idx="0">
                  <c:v>Above Average</c:v>
                </c:pt>
              </c:strCache>
            </c:strRef>
          </c:tx>
          <c:spPr>
            <a:solidFill>
              <a:schemeClr val="accent2"/>
            </a:solidFill>
          </c:spPr>
          <c:dLbls>
            <c:txPr>
              <a:bodyPr/>
              <a:lstStyle/>
              <a:p>
                <a:pPr>
                  <a:defRPr sz="1600"/>
                </a:pPr>
                <a:endParaRPr lang="en-US"/>
              </a:p>
            </c:txPr>
            <c:showVal val="1"/>
            <c:showSerName val="1"/>
          </c:dLbls>
          <c:cat>
            <c:strRef>
              <c:f>Summary!$F$42:$G$42</c:f>
              <c:strCache>
                <c:ptCount val="2"/>
                <c:pt idx="0">
                  <c:v>ENTRY</c:v>
                </c:pt>
                <c:pt idx="1">
                  <c:v>EXIT</c:v>
                </c:pt>
              </c:strCache>
            </c:strRef>
          </c:cat>
          <c:val>
            <c:numRef>
              <c:f>Summary!$F$44:$G$44</c:f>
              <c:numCache>
                <c:formatCode>0%</c:formatCode>
                <c:ptCount val="2"/>
                <c:pt idx="0">
                  <c:v>0.47000000000000008</c:v>
                </c:pt>
                <c:pt idx="1">
                  <c:v>0.58709677419354833</c:v>
                </c:pt>
              </c:numCache>
            </c:numRef>
          </c:val>
        </c:ser>
        <c:ser>
          <c:idx val="3"/>
          <c:order val="2"/>
          <c:tx>
            <c:strRef>
              <c:f>Summary!$E$45</c:f>
              <c:strCache>
                <c:ptCount val="1"/>
                <c:pt idx="0">
                  <c:v>Excellent</c:v>
                </c:pt>
              </c:strCache>
            </c:strRef>
          </c:tx>
          <c:spPr>
            <a:solidFill>
              <a:schemeClr val="accent3">
                <a:lumMod val="60000"/>
                <a:lumOff val="40000"/>
              </a:schemeClr>
            </a:solidFill>
          </c:spPr>
          <c:dLbls>
            <c:txPr>
              <a:bodyPr/>
              <a:lstStyle/>
              <a:p>
                <a:pPr>
                  <a:defRPr sz="1600" baseline="0"/>
                </a:pPr>
                <a:endParaRPr lang="en-US"/>
              </a:p>
            </c:txPr>
            <c:dLblPos val="ctr"/>
            <c:showVal val="1"/>
            <c:showSerName val="1"/>
          </c:dLbls>
          <c:cat>
            <c:strRef>
              <c:f>Summary!$F$42:$G$42</c:f>
              <c:strCache>
                <c:ptCount val="2"/>
                <c:pt idx="0">
                  <c:v>ENTRY</c:v>
                </c:pt>
                <c:pt idx="1">
                  <c:v>EXIT</c:v>
                </c:pt>
              </c:strCache>
            </c:strRef>
          </c:cat>
          <c:val>
            <c:numRef>
              <c:f>Summary!$F$45:$G$45</c:f>
              <c:numCache>
                <c:formatCode>0%</c:formatCode>
                <c:ptCount val="2"/>
                <c:pt idx="0">
                  <c:v>0.10348977135980746</c:v>
                </c:pt>
                <c:pt idx="1">
                  <c:v>0.19354838709677497</c:v>
                </c:pt>
              </c:numCache>
            </c:numRef>
          </c:val>
        </c:ser>
        <c:dLbls>
          <c:showVal val="1"/>
        </c:dLbls>
        <c:gapWidth val="75"/>
        <c:overlap val="100"/>
        <c:axId val="62154240"/>
        <c:axId val="62155776"/>
      </c:barChart>
      <c:catAx>
        <c:axId val="62154240"/>
        <c:scaling>
          <c:orientation val="minMax"/>
        </c:scaling>
        <c:axPos val="b"/>
        <c:majorTickMark val="none"/>
        <c:tickLblPos val="nextTo"/>
        <c:txPr>
          <a:bodyPr/>
          <a:lstStyle/>
          <a:p>
            <a:pPr>
              <a:defRPr sz="1600" b="1" baseline="0"/>
            </a:pPr>
            <a:endParaRPr lang="en-US"/>
          </a:p>
        </c:txPr>
        <c:crossAx val="62155776"/>
        <c:crosses val="autoZero"/>
        <c:auto val="1"/>
        <c:lblAlgn val="ctr"/>
        <c:lblOffset val="100"/>
      </c:catAx>
      <c:valAx>
        <c:axId val="62155776"/>
        <c:scaling>
          <c:orientation val="minMax"/>
        </c:scaling>
        <c:axPos val="l"/>
        <c:numFmt formatCode="0%" sourceLinked="1"/>
        <c:majorTickMark val="none"/>
        <c:tickLblPos val="nextTo"/>
        <c:txPr>
          <a:bodyPr/>
          <a:lstStyle/>
          <a:p>
            <a:pPr>
              <a:defRPr sz="1400"/>
            </a:pPr>
            <a:endParaRPr lang="en-US"/>
          </a:p>
        </c:txPr>
        <c:crossAx val="62154240"/>
        <c:crosses val="autoZero"/>
        <c:crossBetween val="between"/>
        <c:majorUnit val="0.2"/>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0.56185</cdr:x>
      <cdr:y>0.51981</cdr:y>
    </cdr:from>
    <cdr:to>
      <cdr:x>0.58972</cdr:x>
      <cdr:y>0.55462</cdr:y>
    </cdr:to>
    <cdr:sp macro="" textlink="">
      <cdr:nvSpPr>
        <cdr:cNvPr id="2" name="Rectangle 1"/>
        <cdr:cNvSpPr/>
      </cdr:nvSpPr>
      <cdr:spPr>
        <a:xfrm xmlns:a="http://schemas.openxmlformats.org/drawingml/2006/main">
          <a:off x="4875893" y="3273273"/>
          <a:ext cx="241905" cy="219226"/>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0.56272</cdr:x>
      <cdr:y>0.63745</cdr:y>
    </cdr:from>
    <cdr:to>
      <cdr:x>0.59059</cdr:x>
      <cdr:y>0.67227</cdr:y>
    </cdr:to>
    <cdr:sp macro="" textlink="">
      <cdr:nvSpPr>
        <cdr:cNvPr id="3" name="Rectangle 2"/>
        <cdr:cNvSpPr/>
      </cdr:nvSpPr>
      <cdr:spPr>
        <a:xfrm xmlns:a="http://schemas.openxmlformats.org/drawingml/2006/main">
          <a:off x="4883453" y="4014107"/>
          <a:ext cx="241905" cy="219226"/>
        </a:xfrm>
        <a:prstGeom xmlns:a="http://schemas.openxmlformats.org/drawingml/2006/main" prst="rect">
          <a:avLst/>
        </a:prstGeom>
        <a:solidFill xmlns:a="http://schemas.openxmlformats.org/drawingml/2006/main">
          <a:schemeClr val="accent2"/>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0.6176</cdr:x>
      <cdr:y>0.47541</cdr:y>
    </cdr:from>
    <cdr:to>
      <cdr:x>0.97222</cdr:x>
      <cdr:y>0.61345</cdr:y>
    </cdr:to>
    <cdr:sp macro="" textlink="">
      <cdr:nvSpPr>
        <cdr:cNvPr id="4" name="TextBox 3"/>
        <cdr:cNvSpPr txBox="1"/>
      </cdr:nvSpPr>
      <cdr:spPr>
        <a:xfrm xmlns:a="http://schemas.openxmlformats.org/drawingml/2006/main">
          <a:off x="5082601" y="2209800"/>
          <a:ext cx="2918399" cy="641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Completed ENTR 20000 and still on campus</a:t>
          </a:r>
          <a:endParaRPr lang="en-US" sz="1200" b="1" dirty="0"/>
        </a:p>
      </cdr:txBody>
    </cdr:sp>
  </cdr:relSizeAnchor>
  <cdr:relSizeAnchor xmlns:cdr="http://schemas.openxmlformats.org/drawingml/2006/chartDrawing">
    <cdr:from>
      <cdr:x>0.62108</cdr:x>
      <cdr:y>0.62545</cdr:y>
    </cdr:from>
    <cdr:to>
      <cdr:x>0.93815</cdr:x>
      <cdr:y>0.72989</cdr:y>
    </cdr:to>
    <cdr:sp macro="" textlink="">
      <cdr:nvSpPr>
        <cdr:cNvPr id="7" name="TextBox 1"/>
        <cdr:cNvSpPr txBox="1"/>
      </cdr:nvSpPr>
      <cdr:spPr>
        <a:xfrm xmlns:a="http://schemas.openxmlformats.org/drawingml/2006/main">
          <a:off x="5389941" y="3938512"/>
          <a:ext cx="2751667" cy="6576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latin typeface="Arial" pitchFamily="34" charset="0"/>
              <a:cs typeface="Arial" pitchFamily="34" charset="0"/>
            </a:rPr>
            <a:t>Completed </a:t>
          </a:r>
          <a:r>
            <a:rPr lang="en-US" sz="1400" b="1" dirty="0" smtClean="0">
              <a:latin typeface="Arial" pitchFamily="34" charset="0"/>
              <a:cs typeface="Arial" pitchFamily="34" charset="0"/>
            </a:rPr>
            <a:t>Certificate</a:t>
          </a:r>
          <a:endParaRPr lang="en-US" sz="1400" b="1"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0.48978</cdr:x>
      <cdr:y>0.85496</cdr:y>
    </cdr:from>
    <cdr:to>
      <cdr:x>0.59506</cdr:x>
      <cdr:y>1</cdr:y>
    </cdr:to>
    <cdr:sp macro="" textlink="">
      <cdr:nvSpPr>
        <cdr:cNvPr id="2" name="TextBox 1"/>
        <cdr:cNvSpPr txBox="1"/>
      </cdr:nvSpPr>
      <cdr:spPr>
        <a:xfrm xmlns:a="http://schemas.openxmlformats.org/drawingml/2006/main">
          <a:off x="4253962" y="609438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3" y="3"/>
            <a:ext cx="3044507" cy="464020"/>
          </a:xfrm>
          <a:prstGeom prst="rect">
            <a:avLst/>
          </a:prstGeom>
          <a:noFill/>
          <a:ln w="9525">
            <a:noFill/>
            <a:miter lim="800000"/>
            <a:headEnd/>
            <a:tailEnd/>
          </a:ln>
          <a:effectLst/>
        </p:spPr>
        <p:txBody>
          <a:bodyPr vert="horz" wrap="square" lIns="91706" tIns="45852" rIns="91706" bIns="45852" numCol="1" anchor="t" anchorCtr="0" compatLnSpc="1">
            <a:prstTxWarp prst="textNoShape">
              <a:avLst/>
            </a:prstTxWarp>
          </a:bodyPr>
          <a:lstStyle>
            <a:lvl1pPr eaLnBrk="0" hangingPunct="0">
              <a:lnSpc>
                <a:spcPct val="100000"/>
              </a:lnSpc>
              <a:spcBef>
                <a:spcPct val="0"/>
              </a:spcBef>
              <a:buFontTx/>
              <a:buNone/>
              <a:defRPr sz="1200">
                <a:latin typeface="Times" pitchFamily="18" charset="0"/>
              </a:defRPr>
            </a:lvl1pPr>
          </a:lstStyle>
          <a:p>
            <a:pPr>
              <a:defRPr/>
            </a:pPr>
            <a:endParaRPr lang="en-US"/>
          </a:p>
        </p:txBody>
      </p:sp>
      <p:sp>
        <p:nvSpPr>
          <p:cNvPr id="113667" name="Rectangle 3"/>
          <p:cNvSpPr>
            <a:spLocks noGrp="1" noChangeArrowheads="1"/>
          </p:cNvSpPr>
          <p:nvPr>
            <p:ph type="dt" sz="quarter" idx="1"/>
          </p:nvPr>
        </p:nvSpPr>
        <p:spPr bwMode="auto">
          <a:xfrm>
            <a:off x="3981771" y="3"/>
            <a:ext cx="3044507" cy="464020"/>
          </a:xfrm>
          <a:prstGeom prst="rect">
            <a:avLst/>
          </a:prstGeom>
          <a:noFill/>
          <a:ln w="9525">
            <a:noFill/>
            <a:miter lim="800000"/>
            <a:headEnd/>
            <a:tailEnd/>
          </a:ln>
          <a:effectLst/>
        </p:spPr>
        <p:txBody>
          <a:bodyPr vert="horz" wrap="square" lIns="91706" tIns="45852" rIns="91706" bIns="45852" numCol="1" anchor="t" anchorCtr="0" compatLnSpc="1">
            <a:prstTxWarp prst="textNoShape">
              <a:avLst/>
            </a:prstTxWarp>
          </a:bodyPr>
          <a:lstStyle>
            <a:lvl1pPr algn="r" eaLnBrk="0" hangingPunct="0">
              <a:lnSpc>
                <a:spcPct val="100000"/>
              </a:lnSpc>
              <a:spcBef>
                <a:spcPct val="0"/>
              </a:spcBef>
              <a:buFontTx/>
              <a:buNone/>
              <a:defRPr sz="1200">
                <a:latin typeface="Times" pitchFamily="18" charset="0"/>
              </a:defRPr>
            </a:lvl1pPr>
          </a:lstStyle>
          <a:p>
            <a:pPr>
              <a:defRPr/>
            </a:pPr>
            <a:endParaRPr lang="en-US"/>
          </a:p>
        </p:txBody>
      </p:sp>
      <p:sp>
        <p:nvSpPr>
          <p:cNvPr id="113668" name="Rectangle 4"/>
          <p:cNvSpPr>
            <a:spLocks noGrp="1" noChangeArrowheads="1"/>
          </p:cNvSpPr>
          <p:nvPr>
            <p:ph type="ftr" sz="quarter" idx="2"/>
          </p:nvPr>
        </p:nvSpPr>
        <p:spPr bwMode="auto">
          <a:xfrm>
            <a:off x="248664" y="8766936"/>
            <a:ext cx="3044507" cy="464020"/>
          </a:xfrm>
          <a:prstGeom prst="rect">
            <a:avLst/>
          </a:prstGeom>
          <a:noFill/>
          <a:ln w="9525">
            <a:noFill/>
            <a:miter lim="800000"/>
            <a:headEnd/>
            <a:tailEnd/>
          </a:ln>
          <a:effectLst/>
        </p:spPr>
        <p:txBody>
          <a:bodyPr vert="horz" wrap="square" lIns="91706" tIns="45852" rIns="91706" bIns="45852" numCol="1" anchor="b" anchorCtr="0" compatLnSpc="1">
            <a:prstTxWarp prst="textNoShape">
              <a:avLst/>
            </a:prstTxWarp>
          </a:bodyPr>
          <a:lstStyle>
            <a:lvl1pPr eaLnBrk="0" hangingPunct="0">
              <a:lnSpc>
                <a:spcPct val="100000"/>
              </a:lnSpc>
              <a:spcBef>
                <a:spcPct val="0"/>
              </a:spcBef>
              <a:buFontTx/>
              <a:buNone/>
              <a:defRPr sz="800"/>
            </a:lvl1pPr>
          </a:lstStyle>
          <a:p>
            <a:pPr>
              <a:defRPr/>
            </a:pPr>
            <a:r>
              <a:rPr lang="en-US"/>
              <a:t>http://www.purdue.edu/discoverypark</a:t>
            </a:r>
          </a:p>
        </p:txBody>
      </p:sp>
      <p:sp>
        <p:nvSpPr>
          <p:cNvPr id="113669" name="Rectangle 5"/>
          <p:cNvSpPr>
            <a:spLocks noGrp="1" noChangeArrowheads="1"/>
          </p:cNvSpPr>
          <p:nvPr>
            <p:ph type="sldNum" sz="quarter" idx="3"/>
          </p:nvPr>
        </p:nvSpPr>
        <p:spPr bwMode="auto">
          <a:xfrm>
            <a:off x="3825560" y="8778097"/>
            <a:ext cx="3044507" cy="464019"/>
          </a:xfrm>
          <a:prstGeom prst="rect">
            <a:avLst/>
          </a:prstGeom>
          <a:noFill/>
          <a:ln w="9525">
            <a:noFill/>
            <a:miter lim="800000"/>
            <a:headEnd/>
            <a:tailEnd/>
          </a:ln>
          <a:effectLst/>
        </p:spPr>
        <p:txBody>
          <a:bodyPr vert="horz" wrap="square" lIns="91706" tIns="45852" rIns="91706" bIns="45852" numCol="1" anchor="b" anchorCtr="0" compatLnSpc="1">
            <a:prstTxWarp prst="textNoShape">
              <a:avLst/>
            </a:prstTxWarp>
          </a:bodyPr>
          <a:lstStyle>
            <a:lvl1pPr algn="r" eaLnBrk="0" hangingPunct="0">
              <a:lnSpc>
                <a:spcPct val="100000"/>
              </a:lnSpc>
              <a:spcBef>
                <a:spcPct val="0"/>
              </a:spcBef>
              <a:buFontTx/>
              <a:buNone/>
              <a:defRPr sz="800"/>
            </a:lvl1pPr>
          </a:lstStyle>
          <a:p>
            <a:pPr>
              <a:defRPr/>
            </a:pPr>
            <a:fld id="{718F41A5-FE54-4743-9488-B9CCF8DB640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3" y="3"/>
            <a:ext cx="3044507" cy="464020"/>
          </a:xfrm>
          <a:prstGeom prst="rect">
            <a:avLst/>
          </a:prstGeom>
          <a:noFill/>
          <a:ln w="9525">
            <a:noFill/>
            <a:miter lim="800000"/>
            <a:headEnd/>
            <a:tailEnd/>
          </a:ln>
          <a:effectLst/>
        </p:spPr>
        <p:txBody>
          <a:bodyPr vert="horz" wrap="square" lIns="91706" tIns="45852" rIns="91706" bIns="45852"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21507" name="Rectangle 3"/>
          <p:cNvSpPr>
            <a:spLocks noGrp="1" noChangeArrowheads="1"/>
          </p:cNvSpPr>
          <p:nvPr>
            <p:ph type="dt" idx="1"/>
          </p:nvPr>
        </p:nvSpPr>
        <p:spPr bwMode="auto">
          <a:xfrm>
            <a:off x="3981771" y="3"/>
            <a:ext cx="3044507" cy="464020"/>
          </a:xfrm>
          <a:prstGeom prst="rect">
            <a:avLst/>
          </a:prstGeom>
          <a:noFill/>
          <a:ln w="9525">
            <a:noFill/>
            <a:miter lim="800000"/>
            <a:headEnd/>
            <a:tailEnd/>
          </a:ln>
          <a:effectLst/>
        </p:spPr>
        <p:txBody>
          <a:bodyPr vert="horz" wrap="square" lIns="91706" tIns="45852" rIns="91706" bIns="45852"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89038" y="700088"/>
            <a:ext cx="4652962" cy="3489325"/>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37264" y="4421739"/>
            <a:ext cx="5151751" cy="4190524"/>
          </a:xfrm>
          <a:prstGeom prst="rect">
            <a:avLst/>
          </a:prstGeom>
          <a:noFill/>
          <a:ln w="9525">
            <a:noFill/>
            <a:miter lim="800000"/>
            <a:headEnd/>
            <a:tailEnd/>
          </a:ln>
          <a:effectLst/>
        </p:spPr>
        <p:txBody>
          <a:bodyPr vert="horz" wrap="square" lIns="91706" tIns="45852" rIns="91706" bIns="458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3" y="8848258"/>
            <a:ext cx="3044507" cy="464019"/>
          </a:xfrm>
          <a:prstGeom prst="rect">
            <a:avLst/>
          </a:prstGeom>
          <a:noFill/>
          <a:ln w="9525">
            <a:noFill/>
            <a:miter lim="800000"/>
            <a:headEnd/>
            <a:tailEnd/>
          </a:ln>
          <a:effectLst/>
        </p:spPr>
        <p:txBody>
          <a:bodyPr vert="horz" wrap="square" lIns="91706" tIns="45852" rIns="91706" bIns="45852"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r>
              <a:rPr lang="en-US"/>
              <a:t>http://www.purdue.edu/discoverypark</a:t>
            </a:r>
          </a:p>
        </p:txBody>
      </p:sp>
      <p:sp>
        <p:nvSpPr>
          <p:cNvPr id="21511" name="Rectangle 7"/>
          <p:cNvSpPr>
            <a:spLocks noGrp="1" noChangeArrowheads="1"/>
          </p:cNvSpPr>
          <p:nvPr>
            <p:ph type="sldNum" sz="quarter" idx="5"/>
          </p:nvPr>
        </p:nvSpPr>
        <p:spPr bwMode="auto">
          <a:xfrm>
            <a:off x="3981771" y="8848258"/>
            <a:ext cx="3044507" cy="464019"/>
          </a:xfrm>
          <a:prstGeom prst="rect">
            <a:avLst/>
          </a:prstGeom>
          <a:noFill/>
          <a:ln w="9525">
            <a:noFill/>
            <a:miter lim="800000"/>
            <a:headEnd/>
            <a:tailEnd/>
          </a:ln>
          <a:effectLst/>
        </p:spPr>
        <p:txBody>
          <a:bodyPr vert="horz" wrap="square" lIns="91706" tIns="45852" rIns="91706" bIns="45852"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D5F41CA8-7AB5-463C-B1E7-A337D9F05A55}"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D9734-8536-4479-9E3A-ECE39222B70A}" type="slidenum">
              <a:rPr lang="en-US"/>
              <a:pPr/>
              <a:t>4</a:t>
            </a:fld>
            <a:endParaRPr lang="en-US"/>
          </a:p>
        </p:txBody>
      </p:sp>
      <p:sp>
        <p:nvSpPr>
          <p:cNvPr id="82946" name="Rectangle 2"/>
          <p:cNvSpPr>
            <a:spLocks noGrp="1" noRot="1" noChangeAspect="1" noChangeArrowheads="1" noTextEdit="1"/>
          </p:cNvSpPr>
          <p:nvPr>
            <p:ph type="sldImg"/>
          </p:nvPr>
        </p:nvSpPr>
        <p:spPr>
          <a:xfrm>
            <a:off x="1184275" y="700088"/>
            <a:ext cx="4654550" cy="3490912"/>
          </a:xfrm>
          <a:ln/>
        </p:spPr>
      </p:sp>
      <p:sp>
        <p:nvSpPr>
          <p:cNvPr id="82947" name="Rectangle 3"/>
          <p:cNvSpPr>
            <a:spLocks noGrp="1" noChangeArrowheads="1"/>
          </p:cNvSpPr>
          <p:nvPr>
            <p:ph type="body" idx="1"/>
          </p:nvPr>
        </p:nvSpPr>
        <p:spPr>
          <a:xfrm>
            <a:off x="704541" y="4423334"/>
            <a:ext cx="5617194" cy="418893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ftr" sz="quarter" idx="4"/>
          </p:nvPr>
        </p:nvSpPr>
        <p:spPr>
          <a:noFill/>
        </p:spPr>
        <p:txBody>
          <a:bodyPr/>
          <a:lstStyle/>
          <a:p>
            <a:r>
              <a:rPr lang="en-US" dirty="0" smtClean="0"/>
              <a:t>http://www.purdue.edu/discoverypark</a:t>
            </a:r>
          </a:p>
        </p:txBody>
      </p:sp>
      <p:sp>
        <p:nvSpPr>
          <p:cNvPr id="28675" name="Rectangle 7"/>
          <p:cNvSpPr>
            <a:spLocks noGrp="1" noChangeArrowheads="1"/>
          </p:cNvSpPr>
          <p:nvPr>
            <p:ph type="sldNum" sz="quarter" idx="5"/>
          </p:nvPr>
        </p:nvSpPr>
        <p:spPr>
          <a:noFill/>
        </p:spPr>
        <p:txBody>
          <a:bodyPr/>
          <a:lstStyle/>
          <a:p>
            <a:fld id="{D9FFC832-BDE1-498B-A7C3-7E50DCE66298}" type="slidenum">
              <a:rPr lang="en-US" smtClean="0"/>
              <a:pPr/>
              <a:t>16</a:t>
            </a:fld>
            <a:endParaRPr lang="en-US" dirty="0" smtClean="0"/>
          </a:p>
        </p:txBody>
      </p:sp>
      <p:sp>
        <p:nvSpPr>
          <p:cNvPr id="28676" name="Rectangle 2"/>
          <p:cNvSpPr>
            <a:spLocks noGrp="1" noRot="1" noChangeAspect="1" noChangeArrowheads="1" noTextEdit="1"/>
          </p:cNvSpPr>
          <p:nvPr>
            <p:ph type="sldImg"/>
          </p:nvPr>
        </p:nvSpPr>
        <p:spPr>
          <a:xfrm>
            <a:off x="1184275" y="698500"/>
            <a:ext cx="4654550" cy="3490913"/>
          </a:xfrm>
          <a:ln/>
        </p:spPr>
      </p:sp>
      <p:sp>
        <p:nvSpPr>
          <p:cNvPr id="28677" name="Rectangle 3"/>
          <p:cNvSpPr>
            <a:spLocks noGrp="1" noChangeArrowheads="1"/>
          </p:cNvSpPr>
          <p:nvPr>
            <p:ph type="body" idx="1"/>
          </p:nvPr>
        </p:nvSpPr>
        <p:spPr>
          <a:xfrm>
            <a:off x="702948" y="4423333"/>
            <a:ext cx="5620382" cy="4190524"/>
          </a:xfrm>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9F42FD-DDA6-4D8C-8316-5C708D96872C}"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ftr" sz="quarter" idx="4"/>
          </p:nvPr>
        </p:nvSpPr>
        <p:spPr>
          <a:noFill/>
        </p:spPr>
        <p:txBody>
          <a:bodyPr/>
          <a:lstStyle/>
          <a:p>
            <a:r>
              <a:rPr lang="en-US" smtClean="0"/>
              <a:t>http://www.purdue.edu/discoverypark</a:t>
            </a:r>
          </a:p>
        </p:txBody>
      </p:sp>
      <p:sp>
        <p:nvSpPr>
          <p:cNvPr id="27651" name="Rectangle 7"/>
          <p:cNvSpPr>
            <a:spLocks noGrp="1" noChangeArrowheads="1"/>
          </p:cNvSpPr>
          <p:nvPr>
            <p:ph type="sldNum" sz="quarter" idx="5"/>
          </p:nvPr>
        </p:nvSpPr>
        <p:spPr>
          <a:noFill/>
        </p:spPr>
        <p:txBody>
          <a:bodyPr/>
          <a:lstStyle/>
          <a:p>
            <a:fld id="{0875A93D-A057-43A8-8AB8-A11CC7142323}" type="slidenum">
              <a:rPr lang="en-US" smtClean="0"/>
              <a:pPr/>
              <a:t>38</a:t>
            </a:fld>
            <a:endParaRPr lang="en-US" smtClean="0"/>
          </a:p>
        </p:txBody>
      </p:sp>
      <p:sp>
        <p:nvSpPr>
          <p:cNvPr id="27652" name="Rectangle 2"/>
          <p:cNvSpPr>
            <a:spLocks noGrp="1" noRot="1" noChangeAspect="1" noChangeArrowheads="1" noTextEdit="1"/>
          </p:cNvSpPr>
          <p:nvPr>
            <p:ph type="sldImg"/>
          </p:nvPr>
        </p:nvSpPr>
        <p:spPr>
          <a:xfrm>
            <a:off x="1184275" y="700088"/>
            <a:ext cx="4654550" cy="3490912"/>
          </a:xfrm>
          <a:ln/>
        </p:spPr>
      </p:sp>
      <p:sp>
        <p:nvSpPr>
          <p:cNvPr id="27653" name="Rectangle 3"/>
          <p:cNvSpPr>
            <a:spLocks noGrp="1" noChangeArrowheads="1"/>
          </p:cNvSpPr>
          <p:nvPr>
            <p:ph type="body" idx="1"/>
          </p:nvPr>
        </p:nvSpPr>
        <p:spPr>
          <a:xfrm>
            <a:off x="704541" y="4423334"/>
            <a:ext cx="5617194" cy="418893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8D9734-8536-4479-9E3A-ECE39222B70A}" type="slidenum">
              <a:rPr lang="en-US"/>
              <a:pPr/>
              <a:t>39</a:t>
            </a:fld>
            <a:endParaRPr lang="en-US"/>
          </a:p>
        </p:txBody>
      </p:sp>
      <p:sp>
        <p:nvSpPr>
          <p:cNvPr id="82946" name="Rectangle 2"/>
          <p:cNvSpPr>
            <a:spLocks noGrp="1" noRot="1" noChangeAspect="1" noChangeArrowheads="1" noTextEdit="1"/>
          </p:cNvSpPr>
          <p:nvPr>
            <p:ph type="sldImg"/>
          </p:nvPr>
        </p:nvSpPr>
        <p:spPr>
          <a:xfrm>
            <a:off x="1184275" y="700088"/>
            <a:ext cx="4654550" cy="3490912"/>
          </a:xfrm>
          <a:ln/>
        </p:spPr>
      </p:sp>
      <p:sp>
        <p:nvSpPr>
          <p:cNvPr id="82947" name="Rectangle 3"/>
          <p:cNvSpPr>
            <a:spLocks noGrp="1" noChangeArrowheads="1"/>
          </p:cNvSpPr>
          <p:nvPr>
            <p:ph type="body" idx="1"/>
          </p:nvPr>
        </p:nvSpPr>
        <p:spPr>
          <a:xfrm>
            <a:off x="704541" y="4423334"/>
            <a:ext cx="5617194" cy="418893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B9EB2-7FF7-462C-9E82-486A04A8E75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ED4568-110E-465C-AD50-C67B60308EF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3CC5-2592-4341-B273-75F77C8CBCA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7D790B-2CD8-4981-8313-0ADF25A00F9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838200"/>
            <a:ext cx="8229600" cy="579438"/>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94C2D0-1AF0-4E7C-9026-6BB63782A88B}"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F3E2C8-9C09-41C5-9C5F-D9748B592D48}"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7322B-C3DE-4ECD-921F-B7ACB7B80F72}"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7322B-C3DE-4ECD-921F-B7ACB7B80F72}"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7322B-C3DE-4ECD-921F-B7ACB7B80F72}"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7322B-C3DE-4ECD-921F-B7ACB7B80F72}"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7322B-C3DE-4ECD-921F-B7ACB7B80F72}" type="datetimeFigureOut">
              <a:rPr lang="en-US" smtClean="0"/>
              <a:pPr/>
              <a:t>10/5/2010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7322B-C3DE-4ECD-921F-B7ACB7B80F72}" type="datetimeFigureOut">
              <a:rPr lang="en-US" smtClean="0"/>
              <a:pPr/>
              <a:t>10/5/2010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322B-C3DE-4ECD-921F-B7ACB7B80F72}" type="datetimeFigureOut">
              <a:rPr lang="en-US" smtClean="0"/>
              <a:pPr/>
              <a:t>10/5/2010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7322B-C3DE-4ECD-921F-B7ACB7B80F72}"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7322B-C3DE-4ECD-921F-B7ACB7B80F72}" type="datetimeFigureOut">
              <a:rPr lang="en-US" smtClean="0"/>
              <a:pPr/>
              <a:t>10/5/2010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7322B-C3DE-4ECD-921F-B7ACB7B80F72}"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3D7749-141D-404F-AEF3-50CF6027EF39}"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7322B-C3DE-4ECD-921F-B7ACB7B80F72}" type="datetimeFigureOut">
              <a:rPr lang="en-US" smtClean="0"/>
              <a:pPr/>
              <a:t>10/5/2010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705E9-3DC9-4813-88F1-89592FDDEAA2}"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a:prstGeom prst="rect">
            <a:avLst/>
          </a:prstGeom>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457200" y="1828800"/>
            <a:ext cx="8229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609600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r>
              <a:rPr lang="en-US" kern="1200" dirty="0">
                <a:solidFill>
                  <a:srgbClr val="FFFFFF"/>
                </a:solidFill>
                <a:latin typeface="Arial"/>
                <a:ea typeface="+mn-ea"/>
                <a:cs typeface="+mn-cs"/>
              </a:rPr>
              <a:t>							Office of the Provost</a:t>
            </a:r>
          </a:p>
        </p:txBody>
      </p:sp>
      <p:sp>
        <p:nvSpPr>
          <p:cNvPr id="2" name="Rectangle 8"/>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lgn="l" rtl="0" fontAlgn="base">
              <a:spcBef>
                <a:spcPct val="0"/>
              </a:spcBef>
              <a:spcAft>
                <a:spcPct val="0"/>
              </a:spcAft>
              <a:defRPr/>
            </a:pPr>
            <a:endParaRPr lang="en-US" kern="1200">
              <a:solidFill>
                <a:srgbClr val="000000"/>
              </a:solidFill>
              <a:latin typeface="Arial" pitchFamily="34" charset="0"/>
              <a:ea typeface="+mn-ea"/>
              <a:cs typeface="+mn-cs"/>
            </a:endParaRPr>
          </a:p>
        </p:txBody>
      </p:sp>
      <p:sp>
        <p:nvSpPr>
          <p:cNvPr id="6" name="Footer Placeholder 2"/>
          <p:cNvSpPr>
            <a:spLocks noGrp="1"/>
          </p:cNvSpPr>
          <p:nvPr>
            <p:ph type="ftr" sz="quarter" idx="11"/>
          </p:nvPr>
        </p:nvSpPr>
        <p:spPr>
          <a:xfrm>
            <a:off x="2667000" y="6400800"/>
            <a:ext cx="3886200" cy="320675"/>
          </a:xfrm>
          <a:prstGeom prst="rect">
            <a:avLst/>
          </a:prstGeom>
        </p:spPr>
        <p:txBody>
          <a:bodyPr/>
          <a:lstStyle>
            <a:lvl1pPr>
              <a:defRPr>
                <a:latin typeface="Arial" pitchFamily="34" charset="0"/>
              </a:defRPr>
            </a:lvl1pPr>
          </a:lstStyle>
          <a:p>
            <a:pPr algn="l" rtl="0" fontAlgn="base">
              <a:spcBef>
                <a:spcPct val="0"/>
              </a:spcBef>
              <a:spcAft>
                <a:spcPct val="0"/>
              </a:spcAft>
              <a:defRPr/>
            </a:pPr>
            <a:endParaRPr lang="en-US" kern="1200">
              <a:solidFill>
                <a:srgbClr val="000000"/>
              </a:solidFill>
              <a:ea typeface="+mn-ea"/>
              <a:cs typeface="+mn-cs"/>
            </a:endParaRPr>
          </a:p>
        </p:txBody>
      </p:sp>
      <p:sp>
        <p:nvSpPr>
          <p:cNvPr id="7" name="Slide Number Placeholder 3"/>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lgn="l" rtl="0" fontAlgn="base">
              <a:spcBef>
                <a:spcPct val="0"/>
              </a:spcBef>
              <a:spcAft>
                <a:spcPct val="0"/>
              </a:spcAft>
              <a:defRPr/>
            </a:pPr>
            <a:fld id="{08017113-9983-46B9-93C4-005D76B875E8}" type="slidenum">
              <a:rPr lang="en-US" kern="1200">
                <a:solidFill>
                  <a:srgbClr val="000000"/>
                </a:solidFill>
                <a:ea typeface="+mn-ea"/>
                <a:cs typeface="+mn-cs"/>
              </a:rPr>
              <a:pPr algn="l" rtl="0" fontAlgn="base">
                <a:spcBef>
                  <a:spcPct val="0"/>
                </a:spcBef>
                <a:spcAft>
                  <a:spcPct val="0"/>
                </a:spcAft>
                <a:defRPr/>
              </a:pPr>
              <a:t>‹#›</a:t>
            </a:fld>
            <a:endParaRPr lang="en-US" kern="1200" dirty="0">
              <a:solidFill>
                <a:srgbClr val="000000"/>
              </a:solidFill>
              <a:ea typeface="+mn-ea"/>
              <a:cs typeface="+mn-cs"/>
            </a:endParaRPr>
          </a:p>
        </p:txBody>
      </p:sp>
      <p:pic>
        <p:nvPicPr>
          <p:cNvPr id="8" name="Picture 7" descr="purdue-university-black-and-gold.jpg"/>
          <p:cNvPicPr>
            <a:picLocks noChangeAspect="1"/>
          </p:cNvPicPr>
          <p:nvPr userDrawn="1"/>
        </p:nvPicPr>
        <p:blipFill>
          <a:blip r:embed="rId2" cstate="print"/>
          <a:stretch>
            <a:fillRect/>
          </a:stretch>
        </p:blipFill>
        <p:spPr>
          <a:xfrm>
            <a:off x="26894" y="6122894"/>
            <a:ext cx="1905000" cy="69272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B5155A-CE36-4F1B-8209-D756874166D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62FEEB-110D-461A-A670-805E0CFDA7B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E2B178-B054-4C07-A36F-AE5DFBC6A1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76C07F-4E64-4861-BE0B-E7907809F04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4.jpeg"/><Relationship Id="rId2" Type="http://schemas.openxmlformats.org/officeDocument/2006/relationships/slideLayout" Target="../slideLayouts/slideLayout41.xml"/><Relationship Id="rId16"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24034" name="Rectangle 2"/>
          <p:cNvSpPr>
            <a:spLocks noChangeArrowheads="1"/>
          </p:cNvSpPr>
          <p:nvPr userDrawn="1"/>
        </p:nvSpPr>
        <p:spPr bwMode="auto">
          <a:xfrm>
            <a:off x="0" y="0"/>
            <a:ext cx="9144000" cy="533400"/>
          </a:xfrm>
          <a:prstGeom prst="rect">
            <a:avLst/>
          </a:prstGeom>
          <a:gradFill rotWithShape="1">
            <a:gsLst>
              <a:gs pos="0">
                <a:srgbClr val="333399">
                  <a:alpha val="25000"/>
                </a:srgbClr>
              </a:gs>
              <a:gs pos="100000">
                <a:srgbClr val="333399">
                  <a:gamma/>
                  <a:shade val="46275"/>
                  <a:invGamma/>
                  <a:alpha val="49001"/>
                </a:srgbClr>
              </a:gs>
            </a:gsLst>
            <a:lin ang="0" scaled="1"/>
          </a:gradFill>
          <a:ln w="9525">
            <a:solidFill>
              <a:schemeClr val="tx1"/>
            </a:solidFill>
            <a:miter lim="800000"/>
            <a:headEnd/>
            <a:tailEnd/>
          </a:ln>
          <a:effectLst/>
        </p:spPr>
        <p:txBody>
          <a:bodyPr wrap="none" anchor="ctr"/>
          <a:lstStyle/>
          <a:p>
            <a:pPr>
              <a:defRPr/>
            </a:pPr>
            <a:endParaRPr lang="en-US"/>
          </a:p>
        </p:txBody>
      </p:sp>
      <p:sp>
        <p:nvSpPr>
          <p:cNvPr id="2051" name="Rectangle 3"/>
          <p:cNvSpPr>
            <a:spLocks noGrp="1" noChangeArrowheads="1"/>
          </p:cNvSpPr>
          <p:nvPr>
            <p:ph type="title"/>
          </p:nvPr>
        </p:nvSpPr>
        <p:spPr bwMode="auto">
          <a:xfrm>
            <a:off x="457200" y="685800"/>
            <a:ext cx="8229600" cy="7318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Certificate Program Overview</a:t>
            </a:r>
          </a:p>
        </p:txBody>
      </p:sp>
      <p:sp>
        <p:nvSpPr>
          <p:cNvPr id="132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400"/>
            </a:lvl1pPr>
          </a:lstStyle>
          <a:p>
            <a:pPr>
              <a:defRPr/>
            </a:pPr>
            <a:endParaRPr lang="en-US"/>
          </a:p>
        </p:txBody>
      </p:sp>
      <p:sp>
        <p:nvSpPr>
          <p:cNvPr id="132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sz="1400"/>
            </a:lvl1pPr>
          </a:lstStyle>
          <a:p>
            <a:pPr>
              <a:defRPr/>
            </a:pPr>
            <a:endParaRPr lang="en-US"/>
          </a:p>
        </p:txBody>
      </p:sp>
      <p:sp>
        <p:nvSpPr>
          <p:cNvPr id="132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400"/>
            </a:lvl1pPr>
          </a:lstStyle>
          <a:p>
            <a:pPr>
              <a:defRPr/>
            </a:pPr>
            <a:fld id="{7AAD6F8A-9AD7-4E7D-9B08-31EC0551258B}" type="slidenum">
              <a:rPr lang="en-US"/>
              <a:pPr>
                <a:defRPr/>
              </a:pPr>
              <a:t>‹#›</a:t>
            </a:fld>
            <a:endParaRPr lang="en-US"/>
          </a:p>
        </p:txBody>
      </p:sp>
      <p:sp>
        <p:nvSpPr>
          <p:cNvPr id="1324039" name="Text Box 7"/>
          <p:cNvSpPr txBox="1">
            <a:spLocks noChangeArrowheads="1"/>
          </p:cNvSpPr>
          <p:nvPr userDrawn="1"/>
        </p:nvSpPr>
        <p:spPr bwMode="auto">
          <a:xfrm>
            <a:off x="2286000" y="0"/>
            <a:ext cx="6858000" cy="533400"/>
          </a:xfrm>
          <a:prstGeom prst="rect">
            <a:avLst/>
          </a:prstGeom>
          <a:solidFill>
            <a:srgbClr val="6B6B99"/>
          </a:solidFill>
          <a:ln w="9525">
            <a:solidFill>
              <a:srgbClr val="6B6B99"/>
            </a:solidFill>
            <a:miter lim="800000"/>
            <a:headEnd/>
            <a:tailEnd/>
          </a:ln>
          <a:effectLst/>
        </p:spPr>
        <p:txBody>
          <a:bodyPr tIns="137160"/>
          <a:lstStyle/>
          <a:p>
            <a:pPr algn="ctr">
              <a:lnSpc>
                <a:spcPct val="100000"/>
              </a:lnSpc>
              <a:spcBef>
                <a:spcPct val="50000"/>
              </a:spcBef>
              <a:buFontTx/>
              <a:buNone/>
              <a:defRPr/>
            </a:pPr>
            <a:r>
              <a:rPr lang="en-US" sz="2000">
                <a:solidFill>
                  <a:schemeClr val="bg1"/>
                </a:solidFill>
              </a:rPr>
              <a:t>Burton D. Morgan Center for Entrepreneurship</a:t>
            </a:r>
          </a:p>
        </p:txBody>
      </p:sp>
      <p:sp>
        <p:nvSpPr>
          <p:cNvPr id="2056" name="Rectangle 8"/>
          <p:cNvSpPr>
            <a:spLocks noGrp="1" noChangeArrowheads="1"/>
          </p:cNvSpPr>
          <p:nvPr userDrawn="1">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7" name="Picture 9" descr="Picture1x"/>
          <p:cNvPicPr>
            <a:picLocks noChangeAspect="1" noChangeArrowheads="1"/>
          </p:cNvPicPr>
          <p:nvPr userDrawn="1"/>
        </p:nvPicPr>
        <p:blipFill>
          <a:blip r:embed="rId13" cstate="print"/>
          <a:srcRect/>
          <a:stretch>
            <a:fillRect/>
          </a:stretch>
        </p:blipFill>
        <p:spPr bwMode="auto">
          <a:xfrm>
            <a:off x="0" y="0"/>
            <a:ext cx="2286000" cy="555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iming>
    <p:tnLst>
      <p:par>
        <p:cTn id="1" dur="indefinite" restart="never" nodeType="tmRoot"/>
      </p:par>
    </p:tnLst>
  </p:timing>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DP PP template"/>
          <p:cNvPicPr>
            <a:picLocks noChangeAspect="1" noChangeArrowheads="1"/>
          </p:cNvPicPr>
          <p:nvPr/>
        </p:nvPicPr>
        <p:blipFill>
          <a:blip r:embed="rId19" cstate="print"/>
          <a:srcRect/>
          <a:stretch>
            <a:fillRect/>
          </a:stretch>
        </p:blipFill>
        <p:spPr bwMode="auto">
          <a:xfrm>
            <a:off x="-4763" y="-4763"/>
            <a:ext cx="9155113" cy="6869113"/>
          </a:xfrm>
          <a:prstGeom prst="rect">
            <a:avLst/>
          </a:prstGeom>
          <a:noFill/>
          <a:ln w="9525">
            <a:noFill/>
            <a:miter lim="800000"/>
            <a:headEnd/>
            <a:tailEnd/>
          </a:ln>
        </p:spPr>
      </p:pic>
      <p:sp>
        <p:nvSpPr>
          <p:cNvPr id="1361923" name="Rectangle 3"/>
          <p:cNvSpPr>
            <a:spLocks noChangeArrowheads="1"/>
          </p:cNvSpPr>
          <p:nvPr/>
        </p:nvSpPr>
        <p:spPr bwMode="auto">
          <a:xfrm>
            <a:off x="7772400" y="161925"/>
            <a:ext cx="1171575" cy="371475"/>
          </a:xfrm>
          <a:prstGeom prst="rect">
            <a:avLst/>
          </a:prstGeom>
          <a:solidFill>
            <a:schemeClr val="bg1"/>
          </a:solidFill>
          <a:ln w="9525">
            <a:solidFill>
              <a:schemeClr val="tx1"/>
            </a:solidFill>
            <a:miter lim="800000"/>
            <a:headEnd/>
            <a:tailEnd/>
          </a:ln>
        </p:spPr>
        <p:txBody>
          <a:bodyPr wrap="none" anchor="ctr"/>
          <a:lstStyle/>
          <a:p>
            <a:pPr algn="ctr" eaLnBrk="0" hangingPunct="0">
              <a:lnSpc>
                <a:spcPct val="100000"/>
              </a:lnSpc>
              <a:spcBef>
                <a:spcPct val="0"/>
              </a:spcBef>
              <a:buFontTx/>
              <a:buNone/>
              <a:defRPr/>
            </a:pPr>
            <a:endParaRPr lang="en-US">
              <a:ea typeface="ＭＳ Ｐゴシック" pitchFamily="1" charset="-128"/>
            </a:endParaRPr>
          </a:p>
        </p:txBody>
      </p:sp>
      <p:pic>
        <p:nvPicPr>
          <p:cNvPr id="3076" name="Picture 4" descr="PU_sigK132REV"/>
          <p:cNvPicPr>
            <a:picLocks noChangeAspect="1" noChangeArrowheads="1"/>
          </p:cNvPicPr>
          <p:nvPr/>
        </p:nvPicPr>
        <p:blipFill>
          <a:blip r:embed="rId20" cstate="print"/>
          <a:srcRect r="1599"/>
          <a:stretch>
            <a:fillRect/>
          </a:stretch>
        </p:blipFill>
        <p:spPr bwMode="auto">
          <a:xfrm>
            <a:off x="7772400" y="161925"/>
            <a:ext cx="1171575" cy="371475"/>
          </a:xfrm>
          <a:prstGeom prst="rect">
            <a:avLst/>
          </a:prstGeom>
          <a:noFill/>
          <a:ln w="9525">
            <a:noFill/>
            <a:miter lim="800000"/>
            <a:headEnd/>
            <a:tailEnd/>
          </a:ln>
        </p:spPr>
      </p:pic>
      <p:sp>
        <p:nvSpPr>
          <p:cNvPr id="3077" name="Rectangle 5"/>
          <p:cNvSpPr>
            <a:spLocks noGrp="1" noChangeArrowheads="1"/>
          </p:cNvSpPr>
          <p:nvPr>
            <p:ph type="title"/>
          </p:nvPr>
        </p:nvSpPr>
        <p:spPr bwMode="auto">
          <a:xfrm>
            <a:off x="457200" y="838200"/>
            <a:ext cx="82296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DP PP template"/>
          <p:cNvPicPr>
            <a:picLocks noChangeAspect="1" noChangeArrowheads="1"/>
          </p:cNvPicPr>
          <p:nvPr/>
        </p:nvPicPr>
        <p:blipFill>
          <a:blip r:embed="rId13" cstate="print"/>
          <a:srcRect/>
          <a:stretch>
            <a:fillRect/>
          </a:stretch>
        </p:blipFill>
        <p:spPr bwMode="auto">
          <a:xfrm>
            <a:off x="-4763" y="-4763"/>
            <a:ext cx="9155113" cy="6869113"/>
          </a:xfrm>
          <a:prstGeom prst="rect">
            <a:avLst/>
          </a:prstGeom>
          <a:noFill/>
          <a:ln w="9525">
            <a:noFill/>
            <a:miter lim="800000"/>
            <a:headEnd/>
            <a:tailEnd/>
          </a:ln>
        </p:spPr>
      </p:pic>
      <p:sp>
        <p:nvSpPr>
          <p:cNvPr id="1360899" name="Rectangle 3"/>
          <p:cNvSpPr>
            <a:spLocks noChangeArrowheads="1"/>
          </p:cNvSpPr>
          <p:nvPr/>
        </p:nvSpPr>
        <p:spPr bwMode="auto">
          <a:xfrm>
            <a:off x="7772400" y="161925"/>
            <a:ext cx="1171575" cy="371475"/>
          </a:xfrm>
          <a:prstGeom prst="rect">
            <a:avLst/>
          </a:prstGeom>
          <a:solidFill>
            <a:schemeClr val="bg1"/>
          </a:solidFill>
          <a:ln w="9525">
            <a:solidFill>
              <a:schemeClr val="tx1"/>
            </a:solidFill>
            <a:miter lim="800000"/>
            <a:headEnd/>
            <a:tailEnd/>
          </a:ln>
        </p:spPr>
        <p:txBody>
          <a:bodyPr wrap="none" anchor="ctr"/>
          <a:lstStyle/>
          <a:p>
            <a:pPr algn="ctr" eaLnBrk="0" hangingPunct="0">
              <a:lnSpc>
                <a:spcPct val="100000"/>
              </a:lnSpc>
              <a:spcBef>
                <a:spcPct val="0"/>
              </a:spcBef>
              <a:buFontTx/>
              <a:buNone/>
              <a:defRPr/>
            </a:pPr>
            <a:endParaRPr lang="en-US">
              <a:ea typeface="ＭＳ Ｐゴシック" pitchFamily="1" charset="-128"/>
            </a:endParaRPr>
          </a:p>
        </p:txBody>
      </p:sp>
      <p:pic>
        <p:nvPicPr>
          <p:cNvPr id="4100" name="Picture 4" descr="PU_sigK132REV"/>
          <p:cNvPicPr>
            <a:picLocks noChangeAspect="1" noChangeArrowheads="1"/>
          </p:cNvPicPr>
          <p:nvPr/>
        </p:nvPicPr>
        <p:blipFill>
          <a:blip r:embed="rId14" cstate="print"/>
          <a:srcRect r="1599"/>
          <a:stretch>
            <a:fillRect/>
          </a:stretch>
        </p:blipFill>
        <p:spPr bwMode="auto">
          <a:xfrm>
            <a:off x="7772400" y="161925"/>
            <a:ext cx="1171575" cy="371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838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AAD6F8A-9AD7-4E7D-9B08-31EC0551258B}" type="slidenum">
              <a:rPr lang="en-US" smtClean="0"/>
              <a:pPr>
                <a:defRPr/>
              </a:pPr>
              <a:t>‹#›</a:t>
            </a:fld>
            <a:endParaRPr lang="en-US"/>
          </a:p>
        </p:txBody>
      </p:sp>
      <p:sp>
        <p:nvSpPr>
          <p:cNvPr id="7" name="Rectangle 6"/>
          <p:cNvSpPr/>
          <p:nvPr/>
        </p:nvSpPr>
        <p:spPr>
          <a:xfrm>
            <a:off x="0" y="0"/>
            <a:ext cx="91440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114800" indent="0" algn="l" rtl="0" fontAlgn="base">
              <a:spcBef>
                <a:spcPct val="0"/>
              </a:spcBef>
              <a:spcAft>
                <a:spcPct val="0"/>
              </a:spcAft>
              <a:defRPr/>
            </a:pPr>
            <a:endParaRPr lang="en-US" kern="1200" dirty="0">
              <a:solidFill>
                <a:srgbClr val="FFFFFF"/>
              </a:solidFill>
              <a:latin typeface="Arial"/>
              <a:ea typeface="+mn-ea"/>
              <a:cs typeface="+mn-cs"/>
            </a:endParaRPr>
          </a:p>
        </p:txBody>
      </p:sp>
      <p:pic>
        <p:nvPicPr>
          <p:cNvPr id="8" name="Picture 7" descr="purdue-university-black-and-gold.jpg"/>
          <p:cNvPicPr>
            <a:picLocks noChangeAspect="1"/>
          </p:cNvPicPr>
          <p:nvPr/>
        </p:nvPicPr>
        <p:blipFill>
          <a:blip r:embed="rId17" cstate="print"/>
          <a:stretch>
            <a:fillRect/>
          </a:stretch>
        </p:blipFill>
        <p:spPr>
          <a:xfrm>
            <a:off x="0" y="0"/>
            <a:ext cx="1600200" cy="692727"/>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l" rtl="0" fontAlgn="base">
              <a:spcBef>
                <a:spcPct val="0"/>
              </a:spcBef>
              <a:spcAft>
                <a:spcPct val="0"/>
              </a:spcAft>
              <a:defRPr/>
            </a:pPr>
            <a:endParaRPr lang="en-US" kern="1200">
              <a:solidFill>
                <a:srgbClr val="000000"/>
              </a:solidFill>
              <a:latin typeface="Arial" pitchFamily="34" charset="0"/>
              <a:ea typeface="+mn-ea"/>
              <a:cs typeface="+mn-cs"/>
            </a:endParaRPr>
          </a:p>
        </p:txBody>
      </p:sp>
      <p:sp>
        <p:nvSpPr>
          <p:cNvPr id="6" name="Rectangle 5"/>
          <p:cNvSpPr/>
          <p:nvPr/>
        </p:nvSpPr>
        <p:spPr>
          <a:xfrm>
            <a:off x="0" y="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4114800" indent="0" algn="l" rtl="0" fontAlgn="base">
              <a:spcBef>
                <a:spcPct val="0"/>
              </a:spcBef>
              <a:spcAft>
                <a:spcPct val="0"/>
              </a:spcAft>
              <a:defRPr/>
            </a:pPr>
            <a:r>
              <a:rPr lang="en-US" kern="1200" dirty="0" smtClean="0">
                <a:solidFill>
                  <a:srgbClr val="FFFFFF"/>
                </a:solidFill>
                <a:latin typeface="Arial"/>
                <a:ea typeface="+mn-ea"/>
                <a:cs typeface="+mn-cs"/>
              </a:rPr>
              <a:t>Certificate in Entrepreneurship</a:t>
            </a:r>
            <a:r>
              <a:rPr lang="en-US" kern="1200" baseline="0" dirty="0" smtClean="0">
                <a:solidFill>
                  <a:srgbClr val="FFFFFF"/>
                </a:solidFill>
                <a:latin typeface="Arial"/>
                <a:ea typeface="+mn-ea"/>
                <a:cs typeface="+mn-cs"/>
              </a:rPr>
              <a:t> and Innovation</a:t>
            </a:r>
            <a:endParaRPr lang="en-US" kern="1200" dirty="0">
              <a:solidFill>
                <a:srgbClr val="FFFFFF"/>
              </a:solidFill>
              <a:latin typeface="Arial"/>
              <a:ea typeface="+mn-ea"/>
              <a:cs typeface="+mn-cs"/>
            </a:endParaRPr>
          </a:p>
        </p:txBody>
      </p:sp>
      <p:pic>
        <p:nvPicPr>
          <p:cNvPr id="10" name="Picture 9" descr="purdue-university-black-and-gold.jpg"/>
          <p:cNvPicPr>
            <a:picLocks noChangeAspect="1"/>
          </p:cNvPicPr>
          <p:nvPr/>
        </p:nvPicPr>
        <p:blipFill>
          <a:blip r:embed="rId3" cstate="print"/>
          <a:stretch>
            <a:fillRect/>
          </a:stretch>
        </p:blipFill>
        <p:spPr>
          <a:xfrm>
            <a:off x="0" y="0"/>
            <a:ext cx="1905000" cy="692727"/>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5.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41.xml"/><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40.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41.x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3" Type="http://schemas.openxmlformats.org/officeDocument/2006/relationships/hyperlink" Target="http://missionmatchup.com/" TargetMode="External"/><Relationship Id="rId2" Type="http://schemas.openxmlformats.org/officeDocument/2006/relationships/image" Target="../media/image35.jpeg"/><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hyperlink" Target="http://writetocollege.com/" TargetMode="External"/><Relationship Id="rId2" Type="http://schemas.openxmlformats.org/officeDocument/2006/relationships/image" Target="../media/image36.jpeg"/><Relationship Id="rId1" Type="http://schemas.openxmlformats.org/officeDocument/2006/relationships/slideLayout" Target="../slideLayouts/slideLayout53.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abc.go.com/shows/shark-tank" TargetMode="External"/><Relationship Id="rId1" Type="http://schemas.openxmlformats.org/officeDocument/2006/relationships/slideLayout" Target="../slideLayouts/slideLayout53.xml"/><Relationship Id="rId6" Type="http://schemas.openxmlformats.org/officeDocument/2006/relationships/image" Target="../media/image45.jpeg"/><Relationship Id="rId5" Type="http://schemas.openxmlformats.org/officeDocument/2006/relationships/hyperlink" Target="http://www.soy-yer.com/soyyer/" TargetMode="Externa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8" Type="http://schemas.openxmlformats.org/officeDocument/2006/relationships/hyperlink" Target="http://www.writetocollege.com/" TargetMode="External"/><Relationship Id="rId13" Type="http://schemas.openxmlformats.org/officeDocument/2006/relationships/image" Target="../media/image49.png"/><Relationship Id="rId18" Type="http://schemas.openxmlformats.org/officeDocument/2006/relationships/image" Target="../media/image52.jpeg"/><Relationship Id="rId3" Type="http://schemas.openxmlformats.org/officeDocument/2006/relationships/image" Target="../media/image46.png"/><Relationship Id="rId7" Type="http://schemas.openxmlformats.org/officeDocument/2006/relationships/image" Target="../media/image47.jpeg"/><Relationship Id="rId12" Type="http://schemas.openxmlformats.org/officeDocument/2006/relationships/hyperlink" Target="http://www.generationlawns.com/" TargetMode="External"/><Relationship Id="rId17" Type="http://schemas.openxmlformats.org/officeDocument/2006/relationships/image" Target="../media/image51.png"/><Relationship Id="rId2" Type="http://schemas.openxmlformats.org/officeDocument/2006/relationships/hyperlink" Target="http://coupious.com/" TargetMode="External"/><Relationship Id="rId16" Type="http://schemas.openxmlformats.org/officeDocument/2006/relationships/hyperlink" Target="http://www.proemus.com/" TargetMode="External"/><Relationship Id="rId20" Type="http://schemas.openxmlformats.org/officeDocument/2006/relationships/image" Target="../media/image54.jpeg"/><Relationship Id="rId1" Type="http://schemas.openxmlformats.org/officeDocument/2006/relationships/slideLayout" Target="../slideLayouts/slideLayout42.xml"/><Relationship Id="rId6" Type="http://schemas.openxmlformats.org/officeDocument/2006/relationships/hyperlink" Target="http://www.missionmatchup.com/" TargetMode="External"/><Relationship Id="rId11" Type="http://schemas.openxmlformats.org/officeDocument/2006/relationships/image" Target="../media/image48.jpeg"/><Relationship Id="rId5" Type="http://schemas.openxmlformats.org/officeDocument/2006/relationships/image" Target="../media/image45.jpeg"/><Relationship Id="rId15" Type="http://schemas.openxmlformats.org/officeDocument/2006/relationships/image" Target="../media/image50.png"/><Relationship Id="rId10" Type="http://schemas.openxmlformats.org/officeDocument/2006/relationships/hyperlink" Target="http://morvid.com/contacts.html" TargetMode="External"/><Relationship Id="rId19" Type="http://schemas.openxmlformats.org/officeDocument/2006/relationships/image" Target="../media/image53.png"/><Relationship Id="rId4" Type="http://schemas.openxmlformats.org/officeDocument/2006/relationships/hyperlink" Target="http://www.soy-yer.com/soyyer/" TargetMode="External"/><Relationship Id="rId9" Type="http://schemas.openxmlformats.org/officeDocument/2006/relationships/image" Target="../media/image37.jpeg"/><Relationship Id="rId14" Type="http://schemas.openxmlformats.org/officeDocument/2006/relationships/hyperlink" Target="http://www.pjgfitness.com/"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4.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search.barnesandnoble.com/booksearch/imageviewer.asp?ean=9780679758884" TargetMode="External"/><Relationship Id="rId2" Type="http://schemas.openxmlformats.org/officeDocument/2006/relationships/image" Target="../media/image13.jpeg"/><Relationship Id="rId1" Type="http://schemas.openxmlformats.org/officeDocument/2006/relationships/slideLayout" Target="../slideLayouts/slideLayout53.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p:cNvPicPr>
          <p:nvPr/>
        </p:nvPicPr>
        <p:blipFill>
          <a:blip r:embed="rId2" cstate="print"/>
          <a:srcRect l="2160" t="11063"/>
          <a:stretch>
            <a:fillRect/>
          </a:stretch>
        </p:blipFill>
        <p:spPr bwMode="auto">
          <a:xfrm>
            <a:off x="-668" y="685800"/>
            <a:ext cx="4877468" cy="6172200"/>
          </a:xfrm>
          <a:prstGeom prst="rect">
            <a:avLst/>
          </a:prstGeom>
          <a:noFill/>
          <a:ln w="9525">
            <a:noFill/>
            <a:miter lim="800000"/>
            <a:headEnd/>
            <a:tailEnd/>
          </a:ln>
        </p:spPr>
      </p:pic>
      <p:sp>
        <p:nvSpPr>
          <p:cNvPr id="5" name="TextBox 4"/>
          <p:cNvSpPr txBox="1"/>
          <p:nvPr/>
        </p:nvSpPr>
        <p:spPr>
          <a:xfrm>
            <a:off x="5105400" y="2133600"/>
            <a:ext cx="3886200" cy="4062651"/>
          </a:xfrm>
          <a:prstGeom prst="rect">
            <a:avLst/>
          </a:prstGeom>
          <a:noFill/>
        </p:spPr>
        <p:txBody>
          <a:bodyPr wrap="square" rtlCol="0">
            <a:spAutoFit/>
          </a:bodyPr>
          <a:lstStyle/>
          <a:p>
            <a:pPr algn="ctr">
              <a:buNone/>
            </a:pPr>
            <a:r>
              <a:rPr lang="en-US" sz="2000" dirty="0" smtClean="0">
                <a:latin typeface="Arial Narrow" pitchFamily="34" charset="0"/>
              </a:rPr>
              <a:t>The Certificate in Entrepreneurship and Innovation Program</a:t>
            </a:r>
          </a:p>
          <a:p>
            <a:pPr algn="ctr">
              <a:buNone/>
            </a:pPr>
            <a:endParaRPr lang="en-US" sz="2000" dirty="0" smtClean="0">
              <a:latin typeface="Arial Narrow" pitchFamily="34" charset="0"/>
            </a:endParaRPr>
          </a:p>
          <a:p>
            <a:pPr algn="ctr">
              <a:buNone/>
            </a:pPr>
            <a:r>
              <a:rPr lang="en-US" sz="2000" dirty="0" smtClean="0">
                <a:latin typeface="Arial Narrow" pitchFamily="34" charset="0"/>
              </a:rPr>
              <a:t>Engineer 2020 Workshop</a:t>
            </a:r>
          </a:p>
          <a:p>
            <a:pPr algn="ctr">
              <a:buNone/>
            </a:pPr>
            <a:r>
              <a:rPr lang="en-US" sz="2000" dirty="0" smtClean="0">
                <a:latin typeface="Arial Narrow" pitchFamily="34" charset="0"/>
              </a:rPr>
              <a:t>September 2010</a:t>
            </a:r>
          </a:p>
          <a:p>
            <a:pPr algn="ctr">
              <a:spcBef>
                <a:spcPts val="1200"/>
              </a:spcBef>
              <a:buNone/>
            </a:pPr>
            <a:endParaRPr lang="en-US" sz="2000" dirty="0" smtClean="0">
              <a:latin typeface="Arial Narrow" pitchFamily="34" charset="0"/>
            </a:endParaRPr>
          </a:p>
          <a:p>
            <a:pPr algn="ctr">
              <a:spcBef>
                <a:spcPts val="1200"/>
              </a:spcBef>
              <a:buNone/>
            </a:pPr>
            <a:endParaRPr lang="en-US" sz="2000" dirty="0" smtClean="0">
              <a:latin typeface="Arial Narrow" pitchFamily="34" charset="0"/>
            </a:endParaRPr>
          </a:p>
          <a:p>
            <a:pPr algn="ctr">
              <a:buNone/>
            </a:pPr>
            <a:endParaRPr lang="en-US" sz="2000" dirty="0" smtClean="0">
              <a:latin typeface="Arial Narrow" pitchFamily="34" charset="0"/>
            </a:endParaRPr>
          </a:p>
          <a:p>
            <a:pPr algn="ctr">
              <a:buNone/>
            </a:pPr>
            <a:endParaRPr lang="en-US" sz="2000" dirty="0" smtClean="0">
              <a:latin typeface="Arial Narrow" pitchFamily="34" charset="0"/>
            </a:endParaRPr>
          </a:p>
          <a:p>
            <a:pPr algn="ctr">
              <a:buNone/>
            </a:pPr>
            <a:r>
              <a:rPr lang="en-US" sz="1400" dirty="0" smtClean="0">
                <a:latin typeface="Arial Narrow" pitchFamily="34" charset="0"/>
              </a:rPr>
              <a:t>Nathalie Duval-Couetil, MBA, PhD</a:t>
            </a:r>
          </a:p>
          <a:p>
            <a:pPr algn="ctr">
              <a:buNone/>
            </a:pPr>
            <a:r>
              <a:rPr lang="en-US" sz="1200" dirty="0" smtClean="0">
                <a:latin typeface="Arial Narrow" pitchFamily="34" charset="0"/>
              </a:rPr>
              <a:t>Director, Certificate in Entrepreneurship and Innovation Program</a:t>
            </a:r>
          </a:p>
          <a:p>
            <a:pPr algn="ctr">
              <a:buNone/>
            </a:pPr>
            <a:r>
              <a:rPr lang="en-US" sz="1200" dirty="0" smtClean="0">
                <a:latin typeface="Arial Narrow" pitchFamily="34" charset="0"/>
              </a:rPr>
              <a:t>Associate Director, Burton Morgan Center for Entrepreneurship</a:t>
            </a:r>
          </a:p>
          <a:p>
            <a:pPr algn="ctr">
              <a:buNone/>
            </a:pPr>
            <a:r>
              <a:rPr lang="en-US" sz="1200" dirty="0" smtClean="0">
                <a:latin typeface="Arial Narrow" pitchFamily="34" charset="0"/>
              </a:rPr>
              <a:t>natduval@purdue.edu</a:t>
            </a:r>
          </a:p>
          <a:p>
            <a:pPr algn="ctr">
              <a:buNone/>
            </a:pPr>
            <a:r>
              <a:rPr lang="en-US" sz="1200" dirty="0" smtClean="0">
                <a:latin typeface="Arial Narrow" pitchFamily="34" charset="0"/>
              </a:rPr>
              <a:t>765-494-7068</a:t>
            </a:r>
          </a:p>
          <a:p>
            <a:pPr algn="ctr">
              <a:buNone/>
            </a:pPr>
            <a:endParaRPr lang="en-US" sz="1200" dirty="0" smtClean="0">
              <a:latin typeface="Arial Narrow"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990600"/>
            <a:ext cx="8229600" cy="579438"/>
          </a:xfrm>
        </p:spPr>
        <p:txBody>
          <a:bodyPr>
            <a:normAutofit fontScale="90000"/>
          </a:bodyPr>
          <a:lstStyle/>
          <a:p>
            <a:pPr eaLnBrk="1" hangingPunct="1"/>
            <a:r>
              <a:rPr lang="en-US" dirty="0" smtClean="0"/>
              <a:t>Elevator Pitch Competition</a:t>
            </a:r>
          </a:p>
        </p:txBody>
      </p:sp>
      <p:sp>
        <p:nvSpPr>
          <p:cNvPr id="17413" name="Rectangle 10"/>
          <p:cNvSpPr>
            <a:spLocks noChangeArrowheads="1"/>
          </p:cNvSpPr>
          <p:nvPr/>
        </p:nvSpPr>
        <p:spPr bwMode="auto">
          <a:xfrm>
            <a:off x="381000" y="5181600"/>
            <a:ext cx="4648200" cy="1295400"/>
          </a:xfrm>
          <a:prstGeom prst="rect">
            <a:avLst/>
          </a:prstGeom>
          <a:noFill/>
          <a:ln w="9525">
            <a:noFill/>
            <a:miter lim="800000"/>
            <a:headEnd/>
            <a:tailEnd/>
          </a:ln>
        </p:spPr>
        <p:txBody>
          <a:bodyPr/>
          <a:lstStyle/>
          <a:p>
            <a:pPr marL="342900" indent="-342900">
              <a:lnSpc>
                <a:spcPct val="100000"/>
              </a:lnSpc>
              <a:spcBef>
                <a:spcPct val="65000"/>
              </a:spcBef>
              <a:tabLst>
                <a:tab pos="171450" algn="l"/>
              </a:tabLst>
            </a:pPr>
            <a:r>
              <a:rPr lang="en-US" sz="1400" dirty="0" smtClean="0">
                <a:solidFill>
                  <a:srgbClr val="000000"/>
                </a:solidFill>
              </a:rPr>
              <a:t>Launched </a:t>
            </a:r>
            <a:r>
              <a:rPr lang="en-US" sz="1400" dirty="0">
                <a:solidFill>
                  <a:srgbClr val="000000"/>
                </a:solidFill>
              </a:rPr>
              <a:t>in 2007 as part of the Certificate Program</a:t>
            </a:r>
          </a:p>
          <a:p>
            <a:pPr marL="342900" indent="-342900">
              <a:lnSpc>
                <a:spcPct val="100000"/>
              </a:lnSpc>
              <a:spcBef>
                <a:spcPct val="65000"/>
              </a:spcBef>
              <a:tabLst>
                <a:tab pos="171450" algn="l"/>
              </a:tabLst>
            </a:pPr>
            <a:r>
              <a:rPr lang="en-US" sz="1400" dirty="0">
                <a:solidFill>
                  <a:srgbClr val="000000"/>
                </a:solidFill>
              </a:rPr>
              <a:t>2 </a:t>
            </a:r>
            <a:r>
              <a:rPr lang="en-US" sz="1400" dirty="0" smtClean="0">
                <a:solidFill>
                  <a:srgbClr val="000000"/>
                </a:solidFill>
              </a:rPr>
              <a:t>divisions - students </a:t>
            </a:r>
            <a:r>
              <a:rPr lang="en-US" sz="1400" dirty="0">
                <a:solidFill>
                  <a:srgbClr val="000000"/>
                </a:solidFill>
              </a:rPr>
              <a:t>and Purdue Research </a:t>
            </a:r>
            <a:r>
              <a:rPr lang="en-US" sz="1400" dirty="0" smtClean="0">
                <a:solidFill>
                  <a:srgbClr val="000000"/>
                </a:solidFill>
              </a:rPr>
              <a:t>Park/DP/or faculty entrepreneurs</a:t>
            </a:r>
            <a:endParaRPr lang="en-US" sz="1400" dirty="0">
              <a:solidFill>
                <a:srgbClr val="000000"/>
              </a:solidFill>
            </a:endParaRPr>
          </a:p>
          <a:p>
            <a:pPr marL="342900" indent="-342900">
              <a:lnSpc>
                <a:spcPct val="100000"/>
              </a:lnSpc>
              <a:spcBef>
                <a:spcPct val="65000"/>
              </a:spcBef>
              <a:tabLst>
                <a:tab pos="171450" algn="l"/>
              </a:tabLst>
            </a:pPr>
            <a:r>
              <a:rPr lang="en-US" sz="1400" dirty="0" smtClean="0">
                <a:solidFill>
                  <a:srgbClr val="000000"/>
                </a:solidFill>
              </a:rPr>
              <a:t>30 teams competed in 2009</a:t>
            </a:r>
          </a:p>
        </p:txBody>
      </p:sp>
      <p:pic>
        <p:nvPicPr>
          <p:cNvPr id="10" name="Picture 3" descr="I:\Select Elevator 2008\EPC559.jpg"/>
          <p:cNvPicPr>
            <a:picLocks noChangeAspect="1" noChangeArrowheads="1"/>
          </p:cNvPicPr>
          <p:nvPr/>
        </p:nvPicPr>
        <p:blipFill>
          <a:blip r:embed="rId2" cstate="print"/>
          <a:srcRect/>
          <a:stretch>
            <a:fillRect/>
          </a:stretch>
        </p:blipFill>
        <p:spPr bwMode="auto">
          <a:xfrm>
            <a:off x="5410200" y="1905000"/>
            <a:ext cx="3200400" cy="2627139"/>
          </a:xfrm>
          <a:prstGeom prst="rect">
            <a:avLst/>
          </a:prstGeom>
          <a:noFill/>
        </p:spPr>
      </p:pic>
      <p:pic>
        <p:nvPicPr>
          <p:cNvPr id="11" name="Picture 2" descr="I:\Select Elevator 2008\EPC437.jpg"/>
          <p:cNvPicPr>
            <a:picLocks noChangeAspect="1" noChangeArrowheads="1"/>
          </p:cNvPicPr>
          <p:nvPr/>
        </p:nvPicPr>
        <p:blipFill>
          <a:blip r:embed="rId3" cstate="print"/>
          <a:srcRect/>
          <a:stretch>
            <a:fillRect/>
          </a:stretch>
        </p:blipFill>
        <p:spPr bwMode="auto">
          <a:xfrm>
            <a:off x="5562600" y="4800600"/>
            <a:ext cx="2862881" cy="1904999"/>
          </a:xfrm>
          <a:prstGeom prst="rect">
            <a:avLst/>
          </a:prstGeom>
          <a:noFill/>
        </p:spPr>
      </p:pic>
      <p:pic>
        <p:nvPicPr>
          <p:cNvPr id="8" name="Picture 7" descr="Caswell329.jpg"/>
          <p:cNvPicPr>
            <a:picLocks noChangeAspect="1"/>
          </p:cNvPicPr>
          <p:nvPr/>
        </p:nvPicPr>
        <p:blipFill>
          <a:blip r:embed="rId4" cstate="print"/>
          <a:stretch>
            <a:fillRect/>
          </a:stretch>
        </p:blipFill>
        <p:spPr>
          <a:xfrm>
            <a:off x="457200" y="1828800"/>
            <a:ext cx="4587240" cy="32766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762000"/>
          </a:xfrm>
        </p:spPr>
        <p:txBody>
          <a:bodyPr/>
          <a:lstStyle/>
          <a:p>
            <a:r>
              <a:rPr lang="en-US" dirty="0" smtClean="0"/>
              <a:t>Awareness of Purdue Resources</a:t>
            </a:r>
            <a:endParaRPr lang="en-US" dirty="0"/>
          </a:p>
        </p:txBody>
      </p:sp>
      <p:pic>
        <p:nvPicPr>
          <p:cNvPr id="3" name="Picture 4" descr="I:\PRF Event 2008\DSCN0245.JPG"/>
          <p:cNvPicPr>
            <a:picLocks noChangeAspect="1" noChangeArrowheads="1"/>
          </p:cNvPicPr>
          <p:nvPr/>
        </p:nvPicPr>
        <p:blipFill>
          <a:blip r:embed="rId2" cstate="print"/>
          <a:srcRect/>
          <a:stretch>
            <a:fillRect/>
          </a:stretch>
        </p:blipFill>
        <p:spPr bwMode="auto">
          <a:xfrm>
            <a:off x="5029200" y="4419600"/>
            <a:ext cx="2776676" cy="2082742"/>
          </a:xfrm>
          <a:prstGeom prst="rect">
            <a:avLst/>
          </a:prstGeom>
          <a:noFill/>
        </p:spPr>
      </p:pic>
      <p:pic>
        <p:nvPicPr>
          <p:cNvPr id="5" name="Picture 3" descr="I:\PRF Event 2008\DSCN0229.JPG"/>
          <p:cNvPicPr>
            <a:picLocks noChangeAspect="1" noChangeArrowheads="1"/>
          </p:cNvPicPr>
          <p:nvPr/>
        </p:nvPicPr>
        <p:blipFill>
          <a:blip r:embed="rId3" cstate="print"/>
          <a:srcRect/>
          <a:stretch>
            <a:fillRect/>
          </a:stretch>
        </p:blipFill>
        <p:spPr bwMode="auto">
          <a:xfrm>
            <a:off x="4800600" y="1905000"/>
            <a:ext cx="3157538" cy="2368421"/>
          </a:xfrm>
          <a:prstGeom prst="rect">
            <a:avLst/>
          </a:prstGeom>
          <a:noFill/>
        </p:spPr>
      </p:pic>
      <p:pic>
        <p:nvPicPr>
          <p:cNvPr id="15" name="Picture 14" descr="PRF Ron Ellis Event Flyer.jpg"/>
          <p:cNvPicPr>
            <a:picLocks noChangeAspect="1"/>
          </p:cNvPicPr>
          <p:nvPr/>
        </p:nvPicPr>
        <p:blipFill>
          <a:blip r:embed="rId4" cstate="print"/>
          <a:stretch>
            <a:fillRect/>
          </a:stretch>
        </p:blipFill>
        <p:spPr>
          <a:xfrm>
            <a:off x="457200" y="1524000"/>
            <a:ext cx="3962400" cy="5127812"/>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Perceived Skills at Certificate Entry and Exit</a:t>
            </a:r>
            <a:endParaRPr lang="en-US" sz="3200" dirty="0"/>
          </a:p>
        </p:txBody>
      </p:sp>
      <p:graphicFrame>
        <p:nvGraphicFramePr>
          <p:cNvPr id="7" name="Content Placeholder 6"/>
          <p:cNvGraphicFramePr>
            <a:graphicFrameLocks noGrp="1"/>
          </p:cNvGraphicFramePr>
          <p:nvPr>
            <p:ph idx="1"/>
          </p:nvPr>
        </p:nvGraphicFramePr>
        <p:xfrm>
          <a:off x="457200" y="1447800"/>
          <a:ext cx="82296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33400" y="6400800"/>
            <a:ext cx="6248400" cy="227755"/>
          </a:xfrm>
          <a:prstGeom prst="rect">
            <a:avLst/>
          </a:prstGeom>
          <a:noFill/>
        </p:spPr>
        <p:txBody>
          <a:bodyPr wrap="square" rtlCol="0">
            <a:spAutoFit/>
          </a:bodyPr>
          <a:lstStyle/>
          <a:p>
            <a:pPr>
              <a:buNone/>
            </a:pPr>
            <a:r>
              <a:rPr lang="en-US" sz="1100" i="1" dirty="0" smtClean="0"/>
              <a:t>Source: ENTR 200 survey n=1672, Exit survey n=158  (Spring 2006 – Spring 2009)</a:t>
            </a:r>
            <a:endParaRPr lang="en-US" sz="1100" i="1" dirty="0"/>
          </a:p>
        </p:txBody>
      </p:sp>
      <p:sp>
        <p:nvSpPr>
          <p:cNvPr id="9" name="TextBox 8"/>
          <p:cNvSpPr txBox="1"/>
          <p:nvPr/>
        </p:nvSpPr>
        <p:spPr>
          <a:xfrm>
            <a:off x="3124200" y="5943600"/>
            <a:ext cx="990600" cy="391517"/>
          </a:xfrm>
          <a:prstGeom prst="rect">
            <a:avLst/>
          </a:prstGeom>
          <a:noFill/>
        </p:spPr>
        <p:txBody>
          <a:bodyPr wrap="square" rtlCol="0">
            <a:spAutoFit/>
          </a:bodyPr>
          <a:lstStyle/>
          <a:p>
            <a:pPr algn="ctr">
              <a:buNone/>
            </a:pPr>
            <a:r>
              <a:rPr lang="en-US" sz="1200" dirty="0" smtClean="0">
                <a:latin typeface="Calibri" pitchFamily="34" charset="0"/>
              </a:rPr>
              <a:t>Below average</a:t>
            </a:r>
            <a:endParaRPr lang="en-US" sz="1200" dirty="0">
              <a:latin typeface="Calibri" pitchFamily="34" charset="0"/>
            </a:endParaRPr>
          </a:p>
        </p:txBody>
      </p:sp>
      <p:sp>
        <p:nvSpPr>
          <p:cNvPr id="10" name="TextBox 9"/>
          <p:cNvSpPr txBox="1"/>
          <p:nvPr/>
        </p:nvSpPr>
        <p:spPr>
          <a:xfrm>
            <a:off x="4648200" y="5943600"/>
            <a:ext cx="990600" cy="243785"/>
          </a:xfrm>
          <a:prstGeom prst="rect">
            <a:avLst/>
          </a:prstGeom>
          <a:noFill/>
        </p:spPr>
        <p:txBody>
          <a:bodyPr wrap="square" rtlCol="0">
            <a:spAutoFit/>
          </a:bodyPr>
          <a:lstStyle/>
          <a:p>
            <a:pPr algn="ctr">
              <a:buNone/>
            </a:pPr>
            <a:r>
              <a:rPr lang="en-US" sz="1200" dirty="0" smtClean="0">
                <a:latin typeface="Calibri" pitchFamily="34" charset="0"/>
              </a:rPr>
              <a:t>Average</a:t>
            </a:r>
            <a:endParaRPr lang="en-US" sz="1200" dirty="0">
              <a:latin typeface="Calibri" pitchFamily="34" charset="0"/>
            </a:endParaRPr>
          </a:p>
        </p:txBody>
      </p:sp>
      <p:sp>
        <p:nvSpPr>
          <p:cNvPr id="11" name="TextBox 10"/>
          <p:cNvSpPr txBox="1"/>
          <p:nvPr/>
        </p:nvSpPr>
        <p:spPr>
          <a:xfrm>
            <a:off x="6248400" y="5943600"/>
            <a:ext cx="990600" cy="391517"/>
          </a:xfrm>
          <a:prstGeom prst="rect">
            <a:avLst/>
          </a:prstGeom>
          <a:noFill/>
        </p:spPr>
        <p:txBody>
          <a:bodyPr wrap="square" rtlCol="0">
            <a:spAutoFit/>
          </a:bodyPr>
          <a:lstStyle/>
          <a:p>
            <a:pPr algn="ctr">
              <a:buNone/>
            </a:pPr>
            <a:r>
              <a:rPr lang="en-US" sz="1200" dirty="0" smtClean="0">
                <a:latin typeface="Calibri" pitchFamily="34" charset="0"/>
              </a:rPr>
              <a:t>Above Average</a:t>
            </a:r>
            <a:endParaRPr lang="en-US" sz="1200" dirty="0">
              <a:latin typeface="Calibri" pitchFamily="34" charset="0"/>
            </a:endParaRPr>
          </a:p>
        </p:txBody>
      </p:sp>
      <p:sp>
        <p:nvSpPr>
          <p:cNvPr id="12" name="TextBox 11"/>
          <p:cNvSpPr txBox="1"/>
          <p:nvPr/>
        </p:nvSpPr>
        <p:spPr>
          <a:xfrm>
            <a:off x="7772400" y="5943600"/>
            <a:ext cx="990600" cy="243785"/>
          </a:xfrm>
          <a:prstGeom prst="rect">
            <a:avLst/>
          </a:prstGeom>
          <a:noFill/>
        </p:spPr>
        <p:txBody>
          <a:bodyPr wrap="square" rtlCol="0">
            <a:spAutoFit/>
          </a:bodyPr>
          <a:lstStyle/>
          <a:p>
            <a:pPr algn="ctr">
              <a:buNone/>
            </a:pPr>
            <a:r>
              <a:rPr lang="en-US" sz="1200" dirty="0" smtClean="0">
                <a:latin typeface="Calibri" pitchFamily="34" charset="0"/>
              </a:rPr>
              <a:t>Excellent</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579438"/>
          </a:xfrm>
        </p:spPr>
        <p:txBody>
          <a:bodyPr>
            <a:normAutofit fontScale="90000"/>
          </a:bodyPr>
          <a:lstStyle/>
          <a:p>
            <a:r>
              <a:rPr lang="en-US" dirty="0" smtClean="0"/>
              <a:t>ENTR courses improved my…</a:t>
            </a:r>
            <a:endParaRPr lang="en-US" dirty="0"/>
          </a:p>
        </p:txBody>
      </p:sp>
      <p:graphicFrame>
        <p:nvGraphicFramePr>
          <p:cNvPr id="4" name="Content Placeholder 3"/>
          <p:cNvGraphicFramePr>
            <a:graphicFrameLocks noGrp="1"/>
          </p:cNvGraphicFramePr>
          <p:nvPr>
            <p:ph idx="1"/>
          </p:nvPr>
        </p:nvGraphicFramePr>
        <p:xfrm>
          <a:off x="838200" y="1828800"/>
          <a:ext cx="7315200" cy="3962400"/>
        </p:xfrm>
        <a:graphic>
          <a:graphicData uri="http://schemas.openxmlformats.org/drawingml/2006/table">
            <a:tbl>
              <a:tblPr firstRow="1" bandRow="1">
                <a:tableStyleId>{5940675A-B579-460E-94D1-54222C63F5DA}</a:tableStyleId>
              </a:tblPr>
              <a:tblGrid>
                <a:gridCol w="2971800"/>
                <a:gridCol w="1447800"/>
                <a:gridCol w="1447800"/>
                <a:gridCol w="1447800"/>
              </a:tblGrid>
              <a:tr h="660400">
                <a:tc>
                  <a:txBody>
                    <a:bodyPr/>
                    <a:lstStyle/>
                    <a:p>
                      <a:pPr algn="l" fontAlgn="b"/>
                      <a:endParaRPr lang="en-US" sz="1600" b="0" i="0" u="none" strike="noStrike" dirty="0">
                        <a:latin typeface="+mj-lt"/>
                      </a:endParaRPr>
                    </a:p>
                  </a:txBody>
                  <a:tcPr marL="9525" marR="9525" marT="9525" marB="0" anchor="b">
                    <a:solidFill>
                      <a:schemeClr val="accent1">
                        <a:lumMod val="40000"/>
                        <a:lumOff val="60000"/>
                      </a:schemeClr>
                    </a:solidFill>
                  </a:tcPr>
                </a:tc>
                <a:tc>
                  <a:txBody>
                    <a:bodyPr/>
                    <a:lstStyle/>
                    <a:p>
                      <a:pPr algn="ctr" fontAlgn="b"/>
                      <a:r>
                        <a:rPr lang="en-US" sz="2000" u="none" strike="noStrike" dirty="0" smtClean="0">
                          <a:latin typeface="+mj-lt"/>
                        </a:rPr>
                        <a:t>Disagree</a:t>
                      </a:r>
                    </a:p>
                    <a:p>
                      <a:pPr algn="ctr" fontAlgn="b"/>
                      <a:r>
                        <a:rPr lang="en-US" sz="2000" u="none" strike="noStrike" dirty="0" smtClean="0">
                          <a:latin typeface="+mj-lt"/>
                        </a:rPr>
                        <a:t>or Unsure</a:t>
                      </a:r>
                      <a:endParaRPr lang="en-US" sz="2000" b="0" i="0" u="none" strike="noStrike" dirty="0">
                        <a:latin typeface="+mj-lt"/>
                      </a:endParaRPr>
                    </a:p>
                  </a:txBody>
                  <a:tcPr marL="9525" marR="9525" marT="9525" marB="0" anchor="ctr">
                    <a:solidFill>
                      <a:schemeClr val="accent1">
                        <a:lumMod val="40000"/>
                        <a:lumOff val="60000"/>
                      </a:schemeClr>
                    </a:solidFill>
                  </a:tcPr>
                </a:tc>
                <a:tc>
                  <a:txBody>
                    <a:bodyPr/>
                    <a:lstStyle/>
                    <a:p>
                      <a:pPr algn="ctr" fontAlgn="b"/>
                      <a:r>
                        <a:rPr lang="en-US" sz="2000" u="none" strike="noStrike" dirty="0">
                          <a:latin typeface="+mj-lt"/>
                        </a:rPr>
                        <a:t>Agree</a:t>
                      </a:r>
                      <a:endParaRPr lang="en-US" sz="2000" b="0" i="0" u="none" strike="noStrike" dirty="0">
                        <a:latin typeface="+mj-lt"/>
                      </a:endParaRPr>
                    </a:p>
                  </a:txBody>
                  <a:tcPr marL="9525" marR="9525" marT="9525" marB="0" anchor="ctr">
                    <a:solidFill>
                      <a:schemeClr val="accent1">
                        <a:lumMod val="40000"/>
                        <a:lumOff val="60000"/>
                      </a:schemeClr>
                    </a:solidFill>
                  </a:tcPr>
                </a:tc>
                <a:tc>
                  <a:txBody>
                    <a:bodyPr/>
                    <a:lstStyle/>
                    <a:p>
                      <a:pPr algn="ctr" fontAlgn="b"/>
                      <a:r>
                        <a:rPr lang="en-US" sz="2000" u="none" strike="noStrike" dirty="0">
                          <a:latin typeface="+mj-lt"/>
                        </a:rPr>
                        <a:t>Strongly Agree</a:t>
                      </a:r>
                      <a:endParaRPr lang="en-US" sz="2000" b="0" i="0" u="none" strike="noStrike" dirty="0">
                        <a:latin typeface="+mj-lt"/>
                      </a:endParaRPr>
                    </a:p>
                  </a:txBody>
                  <a:tcPr marL="9525" marR="9525" marT="9525" marB="0" anchor="ctr">
                    <a:solidFill>
                      <a:schemeClr val="accent1">
                        <a:lumMod val="40000"/>
                        <a:lumOff val="60000"/>
                      </a:schemeClr>
                    </a:solidFill>
                  </a:tcPr>
                </a:tc>
              </a:tr>
              <a:tr h="660400">
                <a:tc>
                  <a:txBody>
                    <a:bodyPr/>
                    <a:lstStyle/>
                    <a:p>
                      <a:pPr algn="l" fontAlgn="b"/>
                      <a:r>
                        <a:rPr lang="en-US" sz="1800" u="none" strike="noStrike" dirty="0" smtClean="0">
                          <a:latin typeface="+mj-lt"/>
                        </a:rPr>
                        <a:t>  Analytical </a:t>
                      </a:r>
                      <a:r>
                        <a:rPr lang="en-US" sz="1800" u="none" strike="noStrike" dirty="0">
                          <a:latin typeface="+mj-lt"/>
                        </a:rPr>
                        <a:t>skills</a:t>
                      </a:r>
                      <a:endParaRPr lang="en-US" sz="1800" b="0" i="0" u="none" strike="noStrike" dirty="0">
                        <a:latin typeface="+mj-lt"/>
                      </a:endParaRPr>
                    </a:p>
                  </a:txBody>
                  <a:tcPr marL="9525" marR="9525" marT="9525" marB="0" anchor="ctr"/>
                </a:tc>
                <a:tc>
                  <a:txBody>
                    <a:bodyPr/>
                    <a:lstStyle/>
                    <a:p>
                      <a:pPr algn="ctr" fontAlgn="b"/>
                      <a:r>
                        <a:rPr lang="en-US" sz="1800" b="0" i="0" u="none" strike="noStrike" dirty="0" smtClean="0">
                          <a:latin typeface="Arial"/>
                        </a:rPr>
                        <a:t>15%</a:t>
                      </a:r>
                      <a:endParaRPr lang="en-US" sz="1800" b="0" i="0" u="none" strike="noStrike" dirty="0">
                        <a:latin typeface="Arial"/>
                      </a:endParaRPr>
                    </a:p>
                  </a:txBody>
                  <a:tcPr marL="9525" marR="9525" marT="9525" marB="0" anchor="ctr"/>
                </a:tc>
                <a:tc>
                  <a:txBody>
                    <a:bodyPr/>
                    <a:lstStyle/>
                    <a:p>
                      <a:pPr algn="ctr" fontAlgn="b"/>
                      <a:r>
                        <a:rPr lang="en-US" sz="1800" b="0" i="0" u="none" strike="noStrike" dirty="0">
                          <a:latin typeface="Arial"/>
                        </a:rPr>
                        <a:t>61%</a:t>
                      </a:r>
                    </a:p>
                  </a:txBody>
                  <a:tcPr marL="9525" marR="9525" marT="9525" marB="0" anchor="ctr">
                    <a:solidFill>
                      <a:schemeClr val="accent1">
                        <a:lumMod val="20000"/>
                        <a:lumOff val="80000"/>
                      </a:schemeClr>
                    </a:solidFill>
                  </a:tcPr>
                </a:tc>
                <a:tc>
                  <a:txBody>
                    <a:bodyPr/>
                    <a:lstStyle/>
                    <a:p>
                      <a:pPr algn="ctr" fontAlgn="b"/>
                      <a:r>
                        <a:rPr lang="en-US" sz="1800" b="0" i="0" u="none" strike="noStrike" dirty="0" smtClean="0">
                          <a:latin typeface="Arial"/>
                        </a:rPr>
                        <a:t>24%</a:t>
                      </a:r>
                      <a:endParaRPr lang="en-US" sz="1800" b="0" i="0" u="none" strike="noStrike" dirty="0">
                        <a:latin typeface="Arial"/>
                      </a:endParaRPr>
                    </a:p>
                  </a:txBody>
                  <a:tcPr marL="9525" marR="9525" marT="9525" marB="0" anchor="ctr">
                    <a:solidFill>
                      <a:schemeClr val="accent1">
                        <a:lumMod val="20000"/>
                        <a:lumOff val="80000"/>
                      </a:schemeClr>
                    </a:solidFill>
                  </a:tcPr>
                </a:tc>
              </a:tr>
              <a:tr h="660400">
                <a:tc>
                  <a:txBody>
                    <a:bodyPr/>
                    <a:lstStyle/>
                    <a:p>
                      <a:pPr algn="l" fontAlgn="b"/>
                      <a:r>
                        <a:rPr lang="en-US" sz="1800" u="none" strike="noStrike" baseline="0" dirty="0" smtClean="0">
                          <a:latin typeface="+mj-lt"/>
                        </a:rPr>
                        <a:t>  </a:t>
                      </a:r>
                      <a:r>
                        <a:rPr lang="en-US" sz="1800" u="none" strike="noStrike" dirty="0" smtClean="0">
                          <a:latin typeface="+mj-lt"/>
                        </a:rPr>
                        <a:t>Communication </a:t>
                      </a:r>
                      <a:r>
                        <a:rPr lang="en-US" sz="1800" u="none" strike="noStrike" dirty="0">
                          <a:latin typeface="+mj-lt"/>
                        </a:rPr>
                        <a:t>skills</a:t>
                      </a:r>
                      <a:endParaRPr lang="en-US" sz="1800" b="0" i="0" u="none" strike="noStrike" dirty="0">
                        <a:latin typeface="+mj-lt"/>
                      </a:endParaRPr>
                    </a:p>
                  </a:txBody>
                  <a:tcPr marL="9525" marR="9525" marT="9525" marB="0" anchor="ctr"/>
                </a:tc>
                <a:tc>
                  <a:txBody>
                    <a:bodyPr/>
                    <a:lstStyle/>
                    <a:p>
                      <a:pPr algn="ctr" fontAlgn="b"/>
                      <a:r>
                        <a:rPr lang="en-US" sz="1800" b="0" i="0" u="none" strike="noStrike">
                          <a:latin typeface="Arial"/>
                        </a:rPr>
                        <a:t>15%</a:t>
                      </a:r>
                    </a:p>
                  </a:txBody>
                  <a:tcPr marL="9525" marR="9525" marT="9525" marB="0" anchor="ctr"/>
                </a:tc>
                <a:tc>
                  <a:txBody>
                    <a:bodyPr/>
                    <a:lstStyle/>
                    <a:p>
                      <a:pPr algn="ctr" fontAlgn="b"/>
                      <a:r>
                        <a:rPr lang="en-US" sz="1800" b="0" i="0" u="none" strike="noStrike" dirty="0">
                          <a:latin typeface="Arial"/>
                        </a:rPr>
                        <a:t>57%</a:t>
                      </a:r>
                    </a:p>
                  </a:txBody>
                  <a:tcPr marL="9525" marR="9525" marT="9525" marB="0" anchor="ctr">
                    <a:solidFill>
                      <a:schemeClr val="accent1">
                        <a:lumMod val="20000"/>
                        <a:lumOff val="80000"/>
                      </a:schemeClr>
                    </a:solidFill>
                  </a:tcPr>
                </a:tc>
                <a:tc>
                  <a:txBody>
                    <a:bodyPr/>
                    <a:lstStyle/>
                    <a:p>
                      <a:pPr algn="ctr" fontAlgn="b"/>
                      <a:r>
                        <a:rPr lang="en-US" sz="1800" b="0" i="0" u="none" strike="noStrike">
                          <a:latin typeface="Arial"/>
                        </a:rPr>
                        <a:t>27%</a:t>
                      </a:r>
                    </a:p>
                  </a:txBody>
                  <a:tcPr marL="9525" marR="9525" marT="9525" marB="0" anchor="ctr">
                    <a:solidFill>
                      <a:schemeClr val="accent1">
                        <a:lumMod val="20000"/>
                        <a:lumOff val="80000"/>
                      </a:schemeClr>
                    </a:solidFill>
                  </a:tcPr>
                </a:tc>
              </a:tr>
              <a:tr h="660400">
                <a:tc>
                  <a:txBody>
                    <a:bodyPr/>
                    <a:lstStyle/>
                    <a:p>
                      <a:pPr algn="l" fontAlgn="b"/>
                      <a:r>
                        <a:rPr lang="en-US" sz="1800" u="none" strike="noStrike" dirty="0" smtClean="0">
                          <a:latin typeface="+mj-lt"/>
                        </a:rPr>
                        <a:t>  Presentation </a:t>
                      </a:r>
                      <a:r>
                        <a:rPr lang="en-US" sz="1800" u="none" strike="noStrike" dirty="0">
                          <a:latin typeface="+mj-lt"/>
                        </a:rPr>
                        <a:t>skills</a:t>
                      </a:r>
                      <a:endParaRPr lang="en-US" sz="1800" b="0" i="0" u="none" strike="noStrike" dirty="0">
                        <a:latin typeface="+mj-lt"/>
                      </a:endParaRPr>
                    </a:p>
                  </a:txBody>
                  <a:tcPr marL="9525" marR="9525" marT="9525" marB="0" anchor="ctr"/>
                </a:tc>
                <a:tc>
                  <a:txBody>
                    <a:bodyPr/>
                    <a:lstStyle/>
                    <a:p>
                      <a:pPr algn="ctr" fontAlgn="b"/>
                      <a:r>
                        <a:rPr lang="en-US" sz="1800" b="0" i="0" u="none" strike="noStrike">
                          <a:latin typeface="Arial"/>
                        </a:rPr>
                        <a:t>13%</a:t>
                      </a:r>
                    </a:p>
                  </a:txBody>
                  <a:tcPr marL="9525" marR="9525" marT="9525" marB="0" anchor="ctr"/>
                </a:tc>
                <a:tc>
                  <a:txBody>
                    <a:bodyPr/>
                    <a:lstStyle/>
                    <a:p>
                      <a:pPr algn="ctr" fontAlgn="b"/>
                      <a:r>
                        <a:rPr lang="en-US" sz="1800" b="0" i="0" u="none" strike="noStrike" dirty="0">
                          <a:latin typeface="Arial"/>
                        </a:rPr>
                        <a:t>54%</a:t>
                      </a:r>
                    </a:p>
                  </a:txBody>
                  <a:tcPr marL="9525" marR="9525" marT="9525" marB="0" anchor="ctr">
                    <a:solidFill>
                      <a:schemeClr val="accent1">
                        <a:lumMod val="20000"/>
                        <a:lumOff val="80000"/>
                      </a:schemeClr>
                    </a:solidFill>
                  </a:tcPr>
                </a:tc>
                <a:tc>
                  <a:txBody>
                    <a:bodyPr/>
                    <a:lstStyle/>
                    <a:p>
                      <a:pPr algn="ctr" fontAlgn="b"/>
                      <a:r>
                        <a:rPr lang="en-US" sz="1800" b="0" i="0" u="none" strike="noStrike" dirty="0">
                          <a:latin typeface="Arial"/>
                        </a:rPr>
                        <a:t>33%</a:t>
                      </a:r>
                    </a:p>
                  </a:txBody>
                  <a:tcPr marL="9525" marR="9525" marT="9525" marB="0" anchor="ctr">
                    <a:solidFill>
                      <a:schemeClr val="accent1">
                        <a:lumMod val="20000"/>
                        <a:lumOff val="80000"/>
                      </a:schemeClr>
                    </a:solidFill>
                  </a:tcPr>
                </a:tc>
              </a:tr>
              <a:tr h="660400">
                <a:tc>
                  <a:txBody>
                    <a:bodyPr/>
                    <a:lstStyle/>
                    <a:p>
                      <a:pPr algn="l" fontAlgn="b"/>
                      <a:r>
                        <a:rPr lang="en-US" sz="1800" u="none" strike="noStrike" dirty="0" smtClean="0">
                          <a:latin typeface="+mj-lt"/>
                        </a:rPr>
                        <a:t>  Ability </a:t>
                      </a:r>
                      <a:r>
                        <a:rPr lang="en-US" sz="1800" u="none" strike="noStrike" dirty="0">
                          <a:latin typeface="+mj-lt"/>
                        </a:rPr>
                        <a:t>to evaluate ideas</a:t>
                      </a:r>
                      <a:endParaRPr lang="en-US" sz="1800" b="0" i="0" u="none" strike="noStrike" dirty="0">
                        <a:latin typeface="+mj-lt"/>
                      </a:endParaRPr>
                    </a:p>
                  </a:txBody>
                  <a:tcPr marL="9525" marR="9525" marT="9525" marB="0" anchor="ctr"/>
                </a:tc>
                <a:tc>
                  <a:txBody>
                    <a:bodyPr/>
                    <a:lstStyle/>
                    <a:p>
                      <a:pPr algn="ctr" fontAlgn="b"/>
                      <a:r>
                        <a:rPr lang="en-US" sz="1800" b="0" i="0" u="none" strike="noStrike">
                          <a:latin typeface="Arial"/>
                        </a:rPr>
                        <a:t>6%</a:t>
                      </a:r>
                    </a:p>
                  </a:txBody>
                  <a:tcPr marL="9525" marR="9525" marT="9525" marB="0" anchor="ctr"/>
                </a:tc>
                <a:tc>
                  <a:txBody>
                    <a:bodyPr/>
                    <a:lstStyle/>
                    <a:p>
                      <a:pPr algn="ctr" fontAlgn="b"/>
                      <a:r>
                        <a:rPr lang="en-US" sz="1800" b="0" i="0" u="none" strike="noStrike">
                          <a:latin typeface="Arial"/>
                        </a:rPr>
                        <a:t>45%</a:t>
                      </a:r>
                    </a:p>
                  </a:txBody>
                  <a:tcPr marL="9525" marR="9525" marT="9525" marB="0" anchor="ctr">
                    <a:solidFill>
                      <a:schemeClr val="accent1">
                        <a:lumMod val="20000"/>
                        <a:lumOff val="80000"/>
                      </a:schemeClr>
                    </a:solidFill>
                  </a:tcPr>
                </a:tc>
                <a:tc>
                  <a:txBody>
                    <a:bodyPr/>
                    <a:lstStyle/>
                    <a:p>
                      <a:pPr algn="ctr" fontAlgn="b"/>
                      <a:r>
                        <a:rPr lang="en-US" sz="1800" b="0" i="0" u="none" strike="noStrike" dirty="0">
                          <a:latin typeface="Arial"/>
                        </a:rPr>
                        <a:t>48%</a:t>
                      </a:r>
                    </a:p>
                  </a:txBody>
                  <a:tcPr marL="9525" marR="9525" marT="9525" marB="0" anchor="ctr">
                    <a:solidFill>
                      <a:schemeClr val="accent1">
                        <a:lumMod val="20000"/>
                        <a:lumOff val="80000"/>
                      </a:schemeClr>
                    </a:solidFill>
                  </a:tcPr>
                </a:tc>
              </a:tr>
              <a:tr h="660400">
                <a:tc>
                  <a:txBody>
                    <a:bodyPr/>
                    <a:lstStyle/>
                    <a:p>
                      <a:pPr algn="l" fontAlgn="b"/>
                      <a:r>
                        <a:rPr lang="en-US" sz="1800" u="none" strike="noStrike" smtClean="0">
                          <a:latin typeface="+mj-lt"/>
                        </a:rPr>
                        <a:t>  Confidence </a:t>
                      </a:r>
                      <a:r>
                        <a:rPr lang="en-US" sz="1800" u="none" strike="noStrike" dirty="0">
                          <a:latin typeface="+mj-lt"/>
                        </a:rPr>
                        <a:t>that I can </a:t>
                      </a:r>
                      <a:r>
                        <a:rPr lang="en-US" sz="1800" u="none" strike="noStrike">
                          <a:latin typeface="+mj-lt"/>
                        </a:rPr>
                        <a:t>be </a:t>
                      </a:r>
                      <a:r>
                        <a:rPr lang="en-US" sz="1800" u="none" strike="noStrike" smtClean="0">
                          <a:latin typeface="+mj-lt"/>
                        </a:rPr>
                        <a:t>  </a:t>
                      </a:r>
                    </a:p>
                    <a:p>
                      <a:pPr algn="l" fontAlgn="b"/>
                      <a:r>
                        <a:rPr lang="en-US" sz="1800" u="none" strike="noStrike" smtClean="0">
                          <a:latin typeface="+mj-lt"/>
                        </a:rPr>
                        <a:t>  an </a:t>
                      </a:r>
                      <a:r>
                        <a:rPr lang="en-US" sz="1800" u="none" strike="noStrike" dirty="0">
                          <a:latin typeface="+mj-lt"/>
                        </a:rPr>
                        <a:t>entrepreneur</a:t>
                      </a:r>
                      <a:endParaRPr lang="en-US" sz="1800" b="0" i="0" u="none" strike="noStrike" dirty="0">
                        <a:latin typeface="+mj-lt"/>
                      </a:endParaRPr>
                    </a:p>
                  </a:txBody>
                  <a:tcPr marL="9525" marR="9525" marT="9525" marB="0" anchor="ctr"/>
                </a:tc>
                <a:tc>
                  <a:txBody>
                    <a:bodyPr/>
                    <a:lstStyle/>
                    <a:p>
                      <a:pPr algn="ctr" fontAlgn="b"/>
                      <a:r>
                        <a:rPr lang="en-US" sz="1800" b="0" i="0" u="none" strike="noStrike">
                          <a:latin typeface="Arial"/>
                        </a:rPr>
                        <a:t>11%</a:t>
                      </a:r>
                    </a:p>
                  </a:txBody>
                  <a:tcPr marL="9525" marR="9525" marT="9525" marB="0" anchor="ctr"/>
                </a:tc>
                <a:tc>
                  <a:txBody>
                    <a:bodyPr/>
                    <a:lstStyle/>
                    <a:p>
                      <a:pPr algn="ctr" fontAlgn="b"/>
                      <a:r>
                        <a:rPr lang="en-US" sz="1800" b="0" i="0" u="none" strike="noStrike">
                          <a:latin typeface="Arial"/>
                        </a:rPr>
                        <a:t>40%</a:t>
                      </a:r>
                    </a:p>
                  </a:txBody>
                  <a:tcPr marL="9525" marR="9525" marT="9525" marB="0" anchor="ctr">
                    <a:solidFill>
                      <a:schemeClr val="accent1">
                        <a:lumMod val="20000"/>
                        <a:lumOff val="80000"/>
                      </a:schemeClr>
                    </a:solidFill>
                  </a:tcPr>
                </a:tc>
                <a:tc>
                  <a:txBody>
                    <a:bodyPr/>
                    <a:lstStyle/>
                    <a:p>
                      <a:pPr algn="ctr" fontAlgn="b"/>
                      <a:r>
                        <a:rPr lang="en-US" sz="1800" b="0" i="0" u="none" strike="noStrike" dirty="0">
                          <a:latin typeface="Arial"/>
                        </a:rPr>
                        <a:t>49%</a:t>
                      </a:r>
                    </a:p>
                  </a:txBody>
                  <a:tcPr marL="9525" marR="9525" marT="9525" marB="0" anchor="ctr">
                    <a:solidFill>
                      <a:schemeClr val="accent1">
                        <a:lumMod val="20000"/>
                        <a:lumOff val="80000"/>
                      </a:schemeClr>
                    </a:solidFill>
                  </a:tcPr>
                </a:tc>
              </a:tr>
            </a:tbl>
          </a:graphicData>
        </a:graphic>
      </p:graphicFrame>
      <p:sp>
        <p:nvSpPr>
          <p:cNvPr id="5" name="AutoShape 48"/>
          <p:cNvSpPr>
            <a:spLocks/>
          </p:cNvSpPr>
          <p:nvPr/>
        </p:nvSpPr>
        <p:spPr bwMode="auto">
          <a:xfrm rot="16200000">
            <a:off x="6629400" y="4495800"/>
            <a:ext cx="152400" cy="2895600"/>
          </a:xfrm>
          <a:prstGeom prst="leftBrace">
            <a:avLst>
              <a:gd name="adj1" fmla="val 50000"/>
              <a:gd name="adj2" fmla="val 50000"/>
            </a:avLst>
          </a:prstGeom>
          <a:noFill/>
          <a:ln w="9525">
            <a:solidFill>
              <a:schemeClr val="tx1"/>
            </a:solidFill>
            <a:round/>
            <a:headEnd/>
            <a:tailEnd/>
          </a:ln>
          <a:effectLst/>
        </p:spPr>
        <p:txBody>
          <a:bodyPr wrap="none" anchor="ctr"/>
          <a:lstStyle/>
          <a:p>
            <a:endParaRPr lang="en-US"/>
          </a:p>
        </p:txBody>
      </p:sp>
      <p:sp>
        <p:nvSpPr>
          <p:cNvPr id="6" name="Text Box 50"/>
          <p:cNvSpPr txBox="1">
            <a:spLocks noChangeArrowheads="1"/>
          </p:cNvSpPr>
          <p:nvPr/>
        </p:nvSpPr>
        <p:spPr bwMode="auto">
          <a:xfrm>
            <a:off x="5562600" y="6172200"/>
            <a:ext cx="2209800" cy="338554"/>
          </a:xfrm>
          <a:prstGeom prst="rect">
            <a:avLst/>
          </a:prstGeom>
          <a:noFill/>
          <a:ln w="9525">
            <a:noFill/>
            <a:miter lim="800000"/>
            <a:headEnd/>
            <a:tailEnd/>
          </a:ln>
          <a:effectLst/>
        </p:spPr>
        <p:txBody>
          <a:bodyPr wrap="square">
            <a:spAutoFit/>
          </a:bodyPr>
          <a:lstStyle/>
          <a:p>
            <a:pPr algn="ctr">
              <a:spcBef>
                <a:spcPct val="50000"/>
              </a:spcBef>
              <a:buNone/>
            </a:pPr>
            <a:r>
              <a:rPr lang="en-US" sz="2000" b="1" dirty="0" smtClean="0">
                <a:solidFill>
                  <a:schemeClr val="tx2"/>
                </a:solidFill>
              </a:rPr>
              <a:t>~ 85-95% </a:t>
            </a:r>
            <a:r>
              <a:rPr lang="en-US" sz="2000" b="1" dirty="0">
                <a:solidFill>
                  <a:schemeClr val="tx2"/>
                </a:solidFill>
              </a:rPr>
              <a:t>Agree</a:t>
            </a:r>
          </a:p>
        </p:txBody>
      </p:sp>
      <p:sp>
        <p:nvSpPr>
          <p:cNvPr id="7" name="TextBox 6"/>
          <p:cNvSpPr txBox="1"/>
          <p:nvPr/>
        </p:nvSpPr>
        <p:spPr>
          <a:xfrm>
            <a:off x="304800" y="6400800"/>
            <a:ext cx="2542684" cy="240066"/>
          </a:xfrm>
          <a:prstGeom prst="rect">
            <a:avLst/>
          </a:prstGeom>
          <a:noFill/>
        </p:spPr>
        <p:txBody>
          <a:bodyPr wrap="none" rtlCol="0">
            <a:spAutoFit/>
          </a:bodyPr>
          <a:lstStyle/>
          <a:p>
            <a:pPr>
              <a:buNone/>
            </a:pPr>
            <a:r>
              <a:rPr lang="en-US" sz="1200" i="1" dirty="0" smtClean="0"/>
              <a:t>Exit survey Spring 2007-09, n=158</a:t>
            </a:r>
            <a:endParaRPr lang="en-US" sz="1200" i="1"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579438"/>
          </a:xfrm>
        </p:spPr>
        <p:txBody>
          <a:bodyPr>
            <a:normAutofit fontScale="90000"/>
          </a:bodyPr>
          <a:lstStyle/>
          <a:p>
            <a:r>
              <a:rPr lang="en-US" dirty="0" smtClean="0"/>
              <a:t>Career Plans</a:t>
            </a:r>
            <a:endParaRPr lang="en-US" dirty="0"/>
          </a:p>
        </p:txBody>
      </p:sp>
      <p:graphicFrame>
        <p:nvGraphicFramePr>
          <p:cNvPr id="5" name="Content Placeholder 4"/>
          <p:cNvGraphicFramePr>
            <a:graphicFrameLocks noGrp="1"/>
          </p:cNvGraphicFramePr>
          <p:nvPr>
            <p:ph idx="1"/>
          </p:nvPr>
        </p:nvGraphicFramePr>
        <p:xfrm>
          <a:off x="762000" y="2057400"/>
          <a:ext cx="7713981" cy="4007104"/>
        </p:xfrm>
        <a:graphic>
          <a:graphicData uri="http://schemas.openxmlformats.org/drawingml/2006/table">
            <a:tbl>
              <a:tblPr firstRow="1" bandRow="1">
                <a:tableStyleId>{5940675A-B579-460E-94D1-54222C63F5DA}</a:tableStyleId>
              </a:tblPr>
              <a:tblGrid>
                <a:gridCol w="5045287"/>
                <a:gridCol w="1373293"/>
                <a:gridCol w="1295401"/>
              </a:tblGrid>
              <a:tr h="370840">
                <a:tc>
                  <a:txBody>
                    <a:bodyPr/>
                    <a:lstStyle/>
                    <a:p>
                      <a:pPr marL="0" marR="0" algn="ctr">
                        <a:lnSpc>
                          <a:spcPct val="115000"/>
                        </a:lnSpc>
                        <a:spcBef>
                          <a:spcPts val="0"/>
                        </a:spcBef>
                        <a:spcAft>
                          <a:spcPts val="0"/>
                        </a:spcAft>
                      </a:pPr>
                      <a:endParaRPr lang="en-US" sz="1600" dirty="0">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1600" dirty="0">
                          <a:latin typeface="+mj-lt"/>
                          <a:ea typeface="Calibri"/>
                          <a:cs typeface="Times New Roman"/>
                        </a:rPr>
                        <a:t>Somewhat useful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600" dirty="0">
                          <a:latin typeface="+mj-lt"/>
                          <a:ea typeface="Calibri"/>
                          <a:cs typeface="Times New Roman"/>
                        </a:rPr>
                        <a:t>Very useful</a:t>
                      </a:r>
                    </a:p>
                  </a:txBody>
                  <a:tcPr marL="68580" marR="68580" marT="0" marB="0" anchor="ctr">
                    <a:solidFill>
                      <a:schemeClr val="accent1">
                        <a:lumMod val="40000"/>
                        <a:lumOff val="60000"/>
                      </a:schemeClr>
                    </a:solidFill>
                  </a:tcPr>
                </a:tc>
              </a:tr>
              <a:tr h="370840">
                <a:tc>
                  <a:txBody>
                    <a:bodyPr/>
                    <a:lstStyle/>
                    <a:p>
                      <a:pPr marL="0" marR="0">
                        <a:lnSpc>
                          <a:spcPct val="115000"/>
                        </a:lnSpc>
                        <a:spcBef>
                          <a:spcPts val="0"/>
                        </a:spcBef>
                        <a:spcAft>
                          <a:spcPts val="0"/>
                        </a:spcAft>
                      </a:pPr>
                      <a:r>
                        <a:rPr lang="en-US" sz="1600" dirty="0" smtClean="0">
                          <a:latin typeface="+mj-lt"/>
                          <a:ea typeface="Calibri"/>
                          <a:cs typeface="Times New Roman"/>
                        </a:rPr>
                        <a:t>To </a:t>
                      </a:r>
                      <a:r>
                        <a:rPr lang="en-US" sz="1600" dirty="0">
                          <a:latin typeface="+mj-lt"/>
                          <a:ea typeface="Calibri"/>
                          <a:cs typeface="Times New Roman"/>
                        </a:rPr>
                        <a:t>what degree do you feel that the skills and knowledge gained in the Certificate Program will be useful in your future career?</a:t>
                      </a:r>
                    </a:p>
                  </a:txBody>
                  <a:tcPr marL="68580" marR="68580" marT="0" marB="0"/>
                </a:tc>
                <a:tc>
                  <a:txBody>
                    <a:bodyPr/>
                    <a:lstStyle/>
                    <a:p>
                      <a:pPr marL="0" marR="0" algn="ctr">
                        <a:lnSpc>
                          <a:spcPct val="115000"/>
                        </a:lnSpc>
                        <a:spcBef>
                          <a:spcPts val="0"/>
                        </a:spcBef>
                        <a:spcAft>
                          <a:spcPts val="0"/>
                        </a:spcAft>
                      </a:pPr>
                      <a:r>
                        <a:rPr lang="en-US" sz="1600" dirty="0" smtClean="0">
                          <a:latin typeface="+mj-lt"/>
                          <a:ea typeface="Calibri"/>
                          <a:cs typeface="Times New Roman"/>
                        </a:rPr>
                        <a:t>28%</a:t>
                      </a:r>
                      <a:endParaRPr lang="en-US" sz="1600"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latin typeface="+mj-lt"/>
                          <a:ea typeface="Calibri"/>
                          <a:cs typeface="Times New Roman"/>
                        </a:rPr>
                        <a:t>66%</a:t>
                      </a:r>
                      <a:endParaRPr lang="en-US" sz="1600" dirty="0">
                        <a:latin typeface="+mj-lt"/>
                        <a:ea typeface="Calibri"/>
                        <a:cs typeface="Times New Roman"/>
                      </a:endParaRPr>
                    </a:p>
                  </a:txBody>
                  <a:tcPr marL="68580" marR="68580" marT="0" marB="0" anchor="ctr"/>
                </a:tc>
              </a:tr>
              <a:tr h="370840">
                <a:tc gridSpan="3">
                  <a:txBody>
                    <a:bodyPr/>
                    <a:lstStyle/>
                    <a:p>
                      <a:pPr marL="0" marR="0">
                        <a:lnSpc>
                          <a:spcPct val="115000"/>
                        </a:lnSpc>
                        <a:spcBef>
                          <a:spcPts val="0"/>
                        </a:spcBef>
                        <a:spcAft>
                          <a:spcPts val="0"/>
                        </a:spcAft>
                      </a:pPr>
                      <a:endParaRPr lang="en-US" sz="1600" dirty="0">
                        <a:solidFill>
                          <a:srgbClr val="FFFFFF"/>
                        </a:solidFill>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marL="0" marR="0" algn="ctr">
                        <a:lnSpc>
                          <a:spcPct val="115000"/>
                        </a:lnSpc>
                        <a:spcBef>
                          <a:spcPts val="0"/>
                        </a:spcBef>
                        <a:spcAft>
                          <a:spcPts val="0"/>
                        </a:spcAft>
                      </a:pPr>
                      <a:endParaRPr lang="en-US" sz="1600" dirty="0">
                        <a:solidFill>
                          <a:srgbClr val="FFFFFF"/>
                        </a:solidFill>
                        <a:latin typeface="+mj-lt"/>
                        <a:ea typeface="Calibri"/>
                        <a:cs typeface="Times New Roman"/>
                      </a:endParaRPr>
                    </a:p>
                  </a:txBody>
                  <a:tcPr marL="68580" marR="68580" marT="0" marB="0" anchor="ctr"/>
                </a:tc>
                <a:tc hMerge="1">
                  <a:txBody>
                    <a:bodyPr/>
                    <a:lstStyle/>
                    <a:p>
                      <a:endParaRPr lang="en-US"/>
                    </a:p>
                  </a:txBody>
                  <a:tcPr/>
                </a:tc>
              </a:tr>
              <a:tr h="370840">
                <a:tc>
                  <a:txBody>
                    <a:bodyPr/>
                    <a:lstStyle/>
                    <a:p>
                      <a:pPr marL="0" marR="0">
                        <a:lnSpc>
                          <a:spcPct val="115000"/>
                        </a:lnSpc>
                        <a:spcBef>
                          <a:spcPts val="0"/>
                        </a:spcBef>
                        <a:spcAft>
                          <a:spcPts val="0"/>
                        </a:spcAft>
                      </a:pPr>
                      <a:endParaRPr lang="en-US" sz="1600" dirty="0">
                        <a:latin typeface="+mj-lt"/>
                        <a:ea typeface="Calibri"/>
                        <a:cs typeface="Times New Roman"/>
                      </a:endParaRPr>
                    </a:p>
                  </a:txBody>
                  <a:tcPr marL="68580" marR="68580" marT="0" marB="0">
                    <a:solidFill>
                      <a:schemeClr val="accent1">
                        <a:lumMod val="40000"/>
                        <a:lumOff val="60000"/>
                      </a:schemeClr>
                    </a:solidFill>
                  </a:tcPr>
                </a:tc>
                <a:tc gridSpan="2">
                  <a:txBody>
                    <a:bodyPr/>
                    <a:lstStyle/>
                    <a:p>
                      <a:pPr marL="0" marR="0" algn="ctr">
                        <a:lnSpc>
                          <a:spcPct val="115000"/>
                        </a:lnSpc>
                        <a:spcBef>
                          <a:spcPts val="0"/>
                        </a:spcBef>
                        <a:spcAft>
                          <a:spcPts val="0"/>
                        </a:spcAft>
                      </a:pPr>
                      <a:r>
                        <a:rPr lang="en-US" sz="1600" dirty="0">
                          <a:latin typeface="+mj-lt"/>
                          <a:ea typeface="Calibri"/>
                          <a:cs typeface="Times New Roman"/>
                        </a:rPr>
                        <a:t>Yes</a:t>
                      </a:r>
                    </a:p>
                  </a:txBody>
                  <a:tcPr marL="68580" marR="68580" marT="0" marB="0" anchor="ctr">
                    <a:solidFill>
                      <a:schemeClr val="accent1">
                        <a:lumMod val="40000"/>
                        <a:lumOff val="60000"/>
                      </a:schemeClr>
                    </a:solidFill>
                  </a:tcPr>
                </a:tc>
                <a:tc hMerge="1">
                  <a:txBody>
                    <a:bodyPr/>
                    <a:lstStyle/>
                    <a:p>
                      <a:endParaRPr lang="en-US"/>
                    </a:p>
                  </a:txBody>
                  <a:tcPr/>
                </a:tc>
              </a:tr>
              <a:tr h="370840">
                <a:tc>
                  <a:txBody>
                    <a:bodyPr/>
                    <a:lstStyle/>
                    <a:p>
                      <a:pPr marL="0" marR="0">
                        <a:lnSpc>
                          <a:spcPct val="115000"/>
                        </a:lnSpc>
                        <a:spcBef>
                          <a:spcPts val="0"/>
                        </a:spcBef>
                        <a:spcAft>
                          <a:spcPts val="0"/>
                        </a:spcAft>
                      </a:pPr>
                      <a:r>
                        <a:rPr lang="en-US" sz="1600">
                          <a:latin typeface="+mj-lt"/>
                          <a:ea typeface="Calibri"/>
                          <a:cs typeface="Times New Roman"/>
                        </a:rPr>
                        <a:t>Are you currently involved in a start-up venture of any kind?</a:t>
                      </a:r>
                    </a:p>
                  </a:txBody>
                  <a:tcPr marL="68580" marR="68580" marT="0" marB="0"/>
                </a:tc>
                <a:tc gridSpan="2">
                  <a:txBody>
                    <a:bodyPr/>
                    <a:lstStyle/>
                    <a:p>
                      <a:pPr marL="0" marR="0" algn="ctr">
                        <a:lnSpc>
                          <a:spcPct val="115000"/>
                        </a:lnSpc>
                        <a:spcBef>
                          <a:spcPts val="0"/>
                        </a:spcBef>
                        <a:spcAft>
                          <a:spcPts val="0"/>
                        </a:spcAft>
                      </a:pPr>
                      <a:r>
                        <a:rPr lang="en-US" sz="1600" dirty="0" smtClean="0">
                          <a:latin typeface="+mj-lt"/>
                          <a:ea typeface="Calibri"/>
                          <a:cs typeface="Times New Roman"/>
                        </a:rPr>
                        <a:t>25%</a:t>
                      </a:r>
                      <a:endParaRPr lang="en-US" sz="1600" dirty="0">
                        <a:latin typeface="+mj-lt"/>
                        <a:ea typeface="Calibri"/>
                        <a:cs typeface="Times New Roman"/>
                      </a:endParaRPr>
                    </a:p>
                  </a:txBody>
                  <a:tcPr marL="68580" marR="68580" marT="0" marB="0" anchor="ctr"/>
                </a:tc>
                <a:tc hMerge="1">
                  <a:txBody>
                    <a:bodyPr/>
                    <a:lstStyle/>
                    <a:p>
                      <a:endParaRPr lang="en-US"/>
                    </a:p>
                  </a:txBody>
                  <a:tcPr/>
                </a:tc>
              </a:tr>
              <a:tr h="370840">
                <a:tc gridSpan="3">
                  <a:txBody>
                    <a:bodyPr/>
                    <a:lstStyle/>
                    <a:p>
                      <a:pPr marL="0" marR="0">
                        <a:lnSpc>
                          <a:spcPct val="115000"/>
                        </a:lnSpc>
                        <a:spcBef>
                          <a:spcPts val="0"/>
                        </a:spcBef>
                        <a:spcAft>
                          <a:spcPts val="0"/>
                        </a:spcAft>
                      </a:pPr>
                      <a:endParaRPr lang="en-US" sz="1600" dirty="0">
                        <a:latin typeface="+mj-lt"/>
                        <a:ea typeface="Calibri"/>
                        <a:cs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marL="0" marR="0" algn="ctr">
                        <a:lnSpc>
                          <a:spcPct val="115000"/>
                        </a:lnSpc>
                        <a:spcBef>
                          <a:spcPts val="0"/>
                        </a:spcBef>
                        <a:spcAft>
                          <a:spcPts val="0"/>
                        </a:spcAft>
                      </a:pPr>
                      <a:endParaRPr lang="en-US" sz="1600" dirty="0">
                        <a:latin typeface="+mj-lt"/>
                        <a:ea typeface="Calibri"/>
                        <a:cs typeface="Times New Roman"/>
                      </a:endParaRPr>
                    </a:p>
                  </a:txBody>
                  <a:tcPr marL="68580" marR="68580" marT="0" marB="0" anchor="ctr"/>
                </a:tc>
                <a:tc hMerge="1">
                  <a:txBody>
                    <a:bodyPr/>
                    <a:lstStyle/>
                    <a:p>
                      <a:endParaRPr lang="en-US"/>
                    </a:p>
                  </a:txBody>
                  <a:tcPr/>
                </a:tc>
              </a:tr>
              <a:tr h="370840">
                <a:tc>
                  <a:txBody>
                    <a:bodyPr/>
                    <a:lstStyle/>
                    <a:p>
                      <a:pPr marL="0" marR="0">
                        <a:lnSpc>
                          <a:spcPct val="115000"/>
                        </a:lnSpc>
                        <a:spcBef>
                          <a:spcPts val="0"/>
                        </a:spcBef>
                        <a:spcAft>
                          <a:spcPts val="0"/>
                        </a:spcAft>
                      </a:pPr>
                      <a:endParaRPr lang="en-US" sz="1600" dirty="0">
                        <a:latin typeface="+mj-lt"/>
                        <a:ea typeface="Calibri"/>
                        <a:cs typeface="Times New Roman"/>
                      </a:endParaRPr>
                    </a:p>
                  </a:txBody>
                  <a:tcPr marL="68580" marR="68580" marT="0" marB="0">
                    <a:solidFill>
                      <a:schemeClr val="accent1">
                        <a:lumMod val="40000"/>
                        <a:lumOff val="60000"/>
                      </a:schemeClr>
                    </a:solidFill>
                  </a:tcPr>
                </a:tc>
                <a:tc>
                  <a:txBody>
                    <a:bodyPr/>
                    <a:lstStyle/>
                    <a:p>
                      <a:pPr marL="0" marR="0" algn="ctr">
                        <a:lnSpc>
                          <a:spcPct val="115000"/>
                        </a:lnSpc>
                        <a:spcBef>
                          <a:spcPts val="0"/>
                        </a:spcBef>
                        <a:spcAft>
                          <a:spcPts val="0"/>
                        </a:spcAft>
                      </a:pPr>
                      <a:r>
                        <a:rPr lang="en-US" sz="1600" dirty="0">
                          <a:latin typeface="+mj-lt"/>
                          <a:ea typeface="Calibri"/>
                          <a:cs typeface="Times New Roman"/>
                        </a:rPr>
                        <a:t>Likely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600" dirty="0">
                          <a:latin typeface="+mj-lt"/>
                          <a:ea typeface="Calibri"/>
                          <a:cs typeface="Times New Roman"/>
                        </a:rPr>
                        <a:t>Very likely</a:t>
                      </a:r>
                    </a:p>
                  </a:txBody>
                  <a:tcPr marL="68580" marR="68580" marT="0" marB="0" anchor="ctr">
                    <a:solidFill>
                      <a:schemeClr val="accent1">
                        <a:lumMod val="40000"/>
                        <a:lumOff val="60000"/>
                      </a:schemeClr>
                    </a:solidFill>
                  </a:tcPr>
                </a:tc>
              </a:tr>
              <a:tr h="370840">
                <a:tc>
                  <a:txBody>
                    <a:bodyPr/>
                    <a:lstStyle/>
                    <a:p>
                      <a:pPr marL="0" marR="0">
                        <a:lnSpc>
                          <a:spcPct val="115000"/>
                        </a:lnSpc>
                        <a:spcBef>
                          <a:spcPts val="0"/>
                        </a:spcBef>
                        <a:spcAft>
                          <a:spcPts val="0"/>
                        </a:spcAft>
                      </a:pPr>
                      <a:r>
                        <a:rPr lang="en-US" sz="1600" dirty="0">
                          <a:latin typeface="+mj-lt"/>
                          <a:ea typeface="Calibri"/>
                          <a:cs typeface="Times New Roman"/>
                        </a:rPr>
                        <a:t>How likely are you to be involved in an entrepreneurial venture in the future?</a:t>
                      </a:r>
                    </a:p>
                  </a:txBody>
                  <a:tcPr marL="68580" marR="68580" marT="0" marB="0"/>
                </a:tc>
                <a:tc>
                  <a:txBody>
                    <a:bodyPr/>
                    <a:lstStyle/>
                    <a:p>
                      <a:pPr marL="0" marR="0" algn="ctr">
                        <a:lnSpc>
                          <a:spcPct val="115000"/>
                        </a:lnSpc>
                        <a:spcBef>
                          <a:spcPts val="0"/>
                        </a:spcBef>
                        <a:spcAft>
                          <a:spcPts val="0"/>
                        </a:spcAft>
                      </a:pPr>
                      <a:r>
                        <a:rPr lang="en-US" sz="1600" dirty="0" smtClean="0">
                          <a:latin typeface="+mj-lt"/>
                          <a:ea typeface="Calibri"/>
                          <a:cs typeface="Times New Roman"/>
                        </a:rPr>
                        <a:t>32%</a:t>
                      </a:r>
                      <a:endParaRPr lang="en-US" sz="1600" dirty="0">
                        <a:latin typeface="+mj-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dirty="0" smtClean="0">
                          <a:latin typeface="+mj-lt"/>
                          <a:ea typeface="Calibri"/>
                          <a:cs typeface="Times New Roman"/>
                        </a:rPr>
                        <a:t>54%</a:t>
                      </a:r>
                      <a:endParaRPr lang="en-US" sz="1600" dirty="0">
                        <a:latin typeface="+mj-lt"/>
                        <a:ea typeface="Calibri"/>
                        <a:cs typeface="Times New Roman"/>
                      </a:endParaRPr>
                    </a:p>
                  </a:txBody>
                  <a:tcPr marL="68580" marR="68580" marT="0" marB="0" anchor="ctr"/>
                </a:tc>
              </a:tr>
            </a:tbl>
          </a:graphicData>
        </a:graphic>
      </p:graphicFrame>
      <p:sp>
        <p:nvSpPr>
          <p:cNvPr id="4" name="TextBox 3"/>
          <p:cNvSpPr txBox="1"/>
          <p:nvPr/>
        </p:nvSpPr>
        <p:spPr>
          <a:xfrm>
            <a:off x="533400" y="6400800"/>
            <a:ext cx="6248400" cy="227755"/>
          </a:xfrm>
          <a:prstGeom prst="rect">
            <a:avLst/>
          </a:prstGeom>
          <a:noFill/>
        </p:spPr>
        <p:txBody>
          <a:bodyPr wrap="square" rtlCol="0">
            <a:spAutoFit/>
          </a:bodyPr>
          <a:lstStyle/>
          <a:p>
            <a:pPr>
              <a:buNone/>
            </a:pPr>
            <a:r>
              <a:rPr lang="en-US" sz="1100" i="1" dirty="0" smtClean="0"/>
              <a:t>Source: Program exit survey n=158  (Spring 2007 – Spring 2009)</a:t>
            </a:r>
            <a:endParaRPr lang="en-US" sz="1100" i="1"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Evaluations</a:t>
            </a:r>
            <a:endParaRPr lang="en-US" dirty="0"/>
          </a:p>
        </p:txBody>
      </p:sp>
      <p:graphicFrame>
        <p:nvGraphicFramePr>
          <p:cNvPr id="4" name="Content Placeholder 3"/>
          <p:cNvGraphicFramePr>
            <a:graphicFrameLocks noGrp="1"/>
          </p:cNvGraphicFramePr>
          <p:nvPr>
            <p:ph idx="1"/>
          </p:nvPr>
        </p:nvGraphicFramePr>
        <p:xfrm>
          <a:off x="2590800" y="1600200"/>
          <a:ext cx="6096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152400" y="2819400"/>
            <a:ext cx="2446413" cy="179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buNone/>
            </a:pPr>
            <a:r>
              <a:rPr lang="en-US" sz="1400" b="1" dirty="0">
                <a:solidFill>
                  <a:schemeClr val="accent1">
                    <a:lumMod val="75000"/>
                  </a:schemeClr>
                </a:solidFill>
                <a:latin typeface="Calibri" pitchFamily="34" charset="0"/>
              </a:rPr>
              <a:t>4 = Agree</a:t>
            </a:r>
          </a:p>
        </p:txBody>
      </p:sp>
      <p:sp>
        <p:nvSpPr>
          <p:cNvPr id="6" name="TextBox 1"/>
          <p:cNvSpPr txBox="1"/>
          <p:nvPr/>
        </p:nvSpPr>
        <p:spPr>
          <a:xfrm>
            <a:off x="152400" y="3801637"/>
            <a:ext cx="2446331" cy="179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buNone/>
            </a:pPr>
            <a:r>
              <a:rPr lang="en-US" sz="1400" b="1" dirty="0">
                <a:solidFill>
                  <a:schemeClr val="accent1">
                    <a:lumMod val="75000"/>
                  </a:schemeClr>
                </a:solidFill>
                <a:latin typeface="Calibri" pitchFamily="34" charset="0"/>
              </a:rPr>
              <a:t>3 = Undecided</a:t>
            </a:r>
          </a:p>
        </p:txBody>
      </p:sp>
      <p:sp>
        <p:nvSpPr>
          <p:cNvPr id="7" name="TextBox 1"/>
          <p:cNvSpPr txBox="1"/>
          <p:nvPr/>
        </p:nvSpPr>
        <p:spPr>
          <a:xfrm>
            <a:off x="152400" y="1981200"/>
            <a:ext cx="2446331" cy="179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buNone/>
            </a:pPr>
            <a:r>
              <a:rPr lang="en-US" sz="1400" b="1" dirty="0">
                <a:solidFill>
                  <a:schemeClr val="accent1">
                    <a:lumMod val="75000"/>
                  </a:schemeClr>
                </a:solidFill>
                <a:latin typeface="Calibri" pitchFamily="34" charset="0"/>
              </a:rPr>
              <a:t>5 = Strongly Agree</a:t>
            </a:r>
          </a:p>
        </p:txBody>
      </p:sp>
      <p:sp>
        <p:nvSpPr>
          <p:cNvPr id="8" name="TextBox 1"/>
          <p:cNvSpPr txBox="1"/>
          <p:nvPr/>
        </p:nvSpPr>
        <p:spPr>
          <a:xfrm>
            <a:off x="152400" y="4648200"/>
            <a:ext cx="2446331" cy="1799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buNone/>
            </a:pPr>
            <a:r>
              <a:rPr lang="en-US" sz="1400" b="1" dirty="0">
                <a:solidFill>
                  <a:schemeClr val="accent1">
                    <a:lumMod val="75000"/>
                  </a:schemeClr>
                </a:solidFill>
                <a:latin typeface="Calibri" pitchFamily="34" charset="0"/>
              </a:rPr>
              <a:t>2 = Disagree</a:t>
            </a:r>
          </a:p>
        </p:txBody>
      </p:sp>
      <p:sp>
        <p:nvSpPr>
          <p:cNvPr id="9" name="TextBox 1"/>
          <p:cNvSpPr txBox="1"/>
          <p:nvPr/>
        </p:nvSpPr>
        <p:spPr>
          <a:xfrm>
            <a:off x="152400" y="5562600"/>
            <a:ext cx="2446331" cy="179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buNone/>
            </a:pPr>
            <a:r>
              <a:rPr lang="en-US" sz="1400" b="1" dirty="0">
                <a:solidFill>
                  <a:schemeClr val="accent1">
                    <a:lumMod val="75000"/>
                  </a:schemeClr>
                </a:solidFill>
                <a:latin typeface="Calibri" pitchFamily="34" charset="0"/>
              </a:rPr>
              <a:t>1 = Strongly Disagree</a:t>
            </a:r>
          </a:p>
        </p:txBody>
      </p:sp>
      <p:sp>
        <p:nvSpPr>
          <p:cNvPr id="10" name="TextBox 9"/>
          <p:cNvSpPr txBox="1"/>
          <p:nvPr/>
        </p:nvSpPr>
        <p:spPr>
          <a:xfrm>
            <a:off x="228600" y="6324600"/>
            <a:ext cx="2743200" cy="240066"/>
          </a:xfrm>
          <a:prstGeom prst="rect">
            <a:avLst/>
          </a:prstGeom>
          <a:noFill/>
        </p:spPr>
        <p:txBody>
          <a:bodyPr wrap="square" rtlCol="0">
            <a:spAutoFit/>
          </a:bodyPr>
          <a:lstStyle/>
          <a:p>
            <a:pPr>
              <a:buNone/>
            </a:pPr>
            <a:r>
              <a:rPr lang="en-US" sz="1200" dirty="0" smtClean="0"/>
              <a:t>Mean ratings – Spring 2009</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838200"/>
            <a:ext cx="8839200" cy="1066800"/>
          </a:xfrm>
        </p:spPr>
        <p:txBody>
          <a:bodyPr/>
          <a:lstStyle/>
          <a:p>
            <a:pPr eaLnBrk="1" hangingPunct="1"/>
            <a:r>
              <a:rPr lang="en-US" dirty="0" smtClean="0"/>
              <a:t>What did you like most?</a:t>
            </a:r>
          </a:p>
        </p:txBody>
      </p:sp>
      <p:sp>
        <p:nvSpPr>
          <p:cNvPr id="11267" name="Rectangle 3"/>
          <p:cNvSpPr>
            <a:spLocks noGrp="1" noChangeArrowheads="1"/>
          </p:cNvSpPr>
          <p:nvPr>
            <p:ph idx="1"/>
          </p:nvPr>
        </p:nvSpPr>
        <p:spPr>
          <a:xfrm>
            <a:off x="457200" y="1981200"/>
            <a:ext cx="8229600" cy="4191000"/>
          </a:xfrm>
        </p:spPr>
        <p:txBody>
          <a:bodyPr/>
          <a:lstStyle/>
          <a:p>
            <a:pPr eaLnBrk="1" hangingPunct="1">
              <a:lnSpc>
                <a:spcPct val="80000"/>
              </a:lnSpc>
              <a:spcBef>
                <a:spcPct val="100000"/>
              </a:spcBef>
            </a:pPr>
            <a:r>
              <a:rPr lang="en-US" sz="2000" i="1" dirty="0" smtClean="0"/>
              <a:t>“Being able to gain knowledge outside of my major.”</a:t>
            </a:r>
          </a:p>
          <a:p>
            <a:pPr eaLnBrk="1" hangingPunct="1">
              <a:lnSpc>
                <a:spcPct val="80000"/>
              </a:lnSpc>
              <a:spcBef>
                <a:spcPct val="100000"/>
              </a:spcBef>
            </a:pPr>
            <a:r>
              <a:rPr lang="en-US" sz="2000" i="1" dirty="0" smtClean="0"/>
              <a:t>“I loved sitting in a multidisciplinary classroom with a diverse group of students.”</a:t>
            </a:r>
          </a:p>
          <a:p>
            <a:pPr eaLnBrk="1" hangingPunct="1">
              <a:lnSpc>
                <a:spcPct val="80000"/>
              </a:lnSpc>
              <a:spcBef>
                <a:spcPct val="100000"/>
              </a:spcBef>
            </a:pPr>
            <a:r>
              <a:rPr lang="en-US" sz="2000" i="1" dirty="0" smtClean="0"/>
              <a:t>“The Capstone Course - Level of interaction with very successful entrepreneurs.”</a:t>
            </a:r>
          </a:p>
          <a:p>
            <a:pPr eaLnBrk="1" hangingPunct="1">
              <a:lnSpc>
                <a:spcPct val="80000"/>
              </a:lnSpc>
              <a:spcBef>
                <a:spcPct val="100000"/>
              </a:spcBef>
            </a:pPr>
            <a:r>
              <a:rPr lang="en-US" sz="2000" i="1" dirty="0" smtClean="0"/>
              <a:t>“The most beneficial fact to me is coming out of the program with a business plan in hand.” </a:t>
            </a:r>
          </a:p>
          <a:p>
            <a:pPr eaLnBrk="1" hangingPunct="1">
              <a:lnSpc>
                <a:spcPct val="80000"/>
              </a:lnSpc>
              <a:spcBef>
                <a:spcPct val="100000"/>
              </a:spcBef>
            </a:pPr>
            <a:r>
              <a:rPr lang="en-US" sz="2000" i="1" dirty="0" smtClean="0"/>
              <a:t>“The wide variety of outside speakers that shared different ideas.”</a:t>
            </a:r>
          </a:p>
          <a:p>
            <a:pPr eaLnBrk="1" hangingPunct="1">
              <a:lnSpc>
                <a:spcPct val="80000"/>
              </a:lnSpc>
              <a:spcBef>
                <a:spcPct val="100000"/>
              </a:spcBef>
            </a:pPr>
            <a:r>
              <a:rPr lang="en-US" sz="2000" i="1" dirty="0" smtClean="0"/>
              <a:t>“All of the extra resources and events.”</a:t>
            </a:r>
          </a:p>
        </p:txBody>
      </p:sp>
      <p:sp>
        <p:nvSpPr>
          <p:cNvPr id="11268" name="Text Box 4"/>
          <p:cNvSpPr txBox="1">
            <a:spLocks noChangeArrowheads="1"/>
          </p:cNvSpPr>
          <p:nvPr/>
        </p:nvSpPr>
        <p:spPr bwMode="auto">
          <a:xfrm>
            <a:off x="609600" y="6324600"/>
            <a:ext cx="3962400" cy="366713"/>
          </a:xfrm>
          <a:prstGeom prst="rect">
            <a:avLst/>
          </a:prstGeom>
          <a:noFill/>
          <a:ln w="9525">
            <a:noFill/>
            <a:miter lim="800000"/>
            <a:headEnd/>
            <a:tailEnd/>
          </a:ln>
        </p:spPr>
        <p:txBody>
          <a:bodyPr>
            <a:spAutoFit/>
          </a:bodyPr>
          <a:lstStyle/>
          <a:p>
            <a:pPr>
              <a:lnSpc>
                <a:spcPct val="100000"/>
              </a:lnSpc>
              <a:spcBef>
                <a:spcPct val="50000"/>
              </a:spcBef>
              <a:buFontTx/>
              <a:buNone/>
            </a:pPr>
            <a:endParaRPr lang="en-US" sz="1800" dirty="0"/>
          </a:p>
        </p:txBody>
      </p:sp>
      <p:sp>
        <p:nvSpPr>
          <p:cNvPr id="11269" name="Text Box 5"/>
          <p:cNvSpPr txBox="1">
            <a:spLocks noChangeArrowheads="1"/>
          </p:cNvSpPr>
          <p:nvPr/>
        </p:nvSpPr>
        <p:spPr bwMode="auto">
          <a:xfrm>
            <a:off x="381000" y="6324600"/>
            <a:ext cx="4953000" cy="274638"/>
          </a:xfrm>
          <a:prstGeom prst="rect">
            <a:avLst/>
          </a:prstGeom>
          <a:noFill/>
          <a:ln w="9525">
            <a:noFill/>
            <a:miter lim="800000"/>
            <a:headEnd/>
            <a:tailEnd/>
          </a:ln>
        </p:spPr>
        <p:txBody>
          <a:bodyPr>
            <a:spAutoFit/>
          </a:bodyPr>
          <a:lstStyle/>
          <a:p>
            <a:pPr>
              <a:lnSpc>
                <a:spcPct val="100000"/>
              </a:lnSpc>
              <a:spcBef>
                <a:spcPct val="50000"/>
              </a:spcBef>
              <a:buFontTx/>
              <a:buNone/>
            </a:pPr>
            <a:r>
              <a:rPr lang="en-US" sz="1200" i="1" dirty="0"/>
              <a:t>ENTR 200 Exit Survey Spring </a:t>
            </a:r>
            <a:r>
              <a:rPr lang="en-US" sz="1200" i="1" dirty="0" smtClean="0"/>
              <a:t>2007-08</a:t>
            </a:r>
            <a:endParaRPr lang="en-US" sz="1200"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10600" cy="838200"/>
          </a:xfrm>
        </p:spPr>
        <p:txBody>
          <a:bodyPr>
            <a:normAutofit/>
          </a:bodyPr>
          <a:lstStyle/>
          <a:p>
            <a:r>
              <a:rPr lang="en-US" sz="3600" dirty="0" smtClean="0"/>
              <a:t>Research Collaboration with Engineering</a:t>
            </a:r>
            <a:endParaRPr lang="en-US" sz="3600" dirty="0"/>
          </a:p>
        </p:txBody>
      </p:sp>
      <p:sp>
        <p:nvSpPr>
          <p:cNvPr id="3" name="Content Placeholder 2"/>
          <p:cNvSpPr>
            <a:spLocks noGrp="1"/>
          </p:cNvSpPr>
          <p:nvPr>
            <p:ph idx="1"/>
          </p:nvPr>
        </p:nvSpPr>
        <p:spPr>
          <a:xfrm>
            <a:off x="228600" y="1752600"/>
            <a:ext cx="8686800" cy="4373563"/>
          </a:xfrm>
        </p:spPr>
        <p:txBody>
          <a:bodyPr>
            <a:normAutofit/>
          </a:bodyPr>
          <a:lstStyle/>
          <a:p>
            <a:pPr algn="ctr">
              <a:buNone/>
            </a:pPr>
            <a:r>
              <a:rPr lang="en-US" sz="1800" i="1" dirty="0" smtClean="0"/>
              <a:t>NSF funded: Entrepreneurship Education and Its Impact on Engineering Student Outcomes: The Role of Program Characteristics and Faculty Beliefs* </a:t>
            </a:r>
            <a:endParaRPr lang="en-US" sz="1800" i="1" dirty="0"/>
          </a:p>
        </p:txBody>
      </p:sp>
      <p:graphicFrame>
        <p:nvGraphicFramePr>
          <p:cNvPr id="4" name="Table 3"/>
          <p:cNvGraphicFramePr>
            <a:graphicFrameLocks noGrp="1"/>
          </p:cNvGraphicFramePr>
          <p:nvPr/>
        </p:nvGraphicFramePr>
        <p:xfrm>
          <a:off x="533400" y="2819400"/>
          <a:ext cx="8077200" cy="3017521"/>
        </p:xfrm>
        <a:graphic>
          <a:graphicData uri="http://schemas.openxmlformats.org/drawingml/2006/table">
            <a:tbl>
              <a:tblPr firstRow="1" bandRow="1">
                <a:tableStyleId>{5C22544A-7EE6-4342-B048-85BDC9FD1C3A}</a:tableStyleId>
              </a:tblPr>
              <a:tblGrid>
                <a:gridCol w="2362200"/>
                <a:gridCol w="228600"/>
                <a:gridCol w="2743200"/>
                <a:gridCol w="228600"/>
                <a:gridCol w="2514600"/>
              </a:tblGrid>
              <a:tr h="457201">
                <a:tc>
                  <a:txBody>
                    <a:bodyPr/>
                    <a:lstStyle/>
                    <a:p>
                      <a:pPr algn="ctr"/>
                      <a:r>
                        <a:rPr lang="en-US" dirty="0" smtClean="0">
                          <a:solidFill>
                            <a:schemeClr val="tx1"/>
                          </a:solidFill>
                        </a:rPr>
                        <a:t>Institutions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rPr>
                        <a:t>Study</a:t>
                      </a:r>
                      <a:r>
                        <a:rPr lang="en-US" baseline="0" dirty="0" smtClean="0">
                          <a:solidFill>
                            <a:schemeClr val="tx1"/>
                          </a:solidFill>
                        </a:rPr>
                        <a:t> Components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smtClean="0">
                          <a:solidFill>
                            <a:schemeClr val="tx1"/>
                          </a:solidFill>
                        </a:rPr>
                        <a:t>Goal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2062534">
                <a:tc>
                  <a:txBody>
                    <a:bodyPr/>
                    <a:lstStyle/>
                    <a:p>
                      <a:pPr algn="ctr"/>
                      <a:endParaRPr lang="en-US" dirty="0" smtClean="0">
                        <a:solidFill>
                          <a:schemeClr val="tx1"/>
                        </a:solidFill>
                      </a:endParaRPr>
                    </a:p>
                    <a:p>
                      <a:pPr algn="ctr"/>
                      <a:r>
                        <a:rPr lang="en-US" dirty="0" smtClean="0">
                          <a:solidFill>
                            <a:schemeClr val="tx1"/>
                          </a:solidFill>
                        </a:rPr>
                        <a:t>Purdue</a:t>
                      </a:r>
                    </a:p>
                    <a:p>
                      <a:pPr algn="ctr"/>
                      <a:endParaRPr lang="en-US" dirty="0" smtClean="0">
                        <a:solidFill>
                          <a:schemeClr val="tx1"/>
                        </a:solidFill>
                      </a:endParaRPr>
                    </a:p>
                    <a:p>
                      <a:pPr algn="ctr"/>
                      <a:r>
                        <a:rPr lang="en-US" dirty="0" smtClean="0">
                          <a:solidFill>
                            <a:schemeClr val="tx1"/>
                          </a:solidFill>
                        </a:rPr>
                        <a:t>Penn State</a:t>
                      </a:r>
                    </a:p>
                    <a:p>
                      <a:pPr algn="ctr"/>
                      <a:endParaRPr lang="en-US" dirty="0" smtClean="0">
                        <a:solidFill>
                          <a:schemeClr val="tx1"/>
                        </a:solidFill>
                      </a:endParaRPr>
                    </a:p>
                    <a:p>
                      <a:pPr algn="ctr"/>
                      <a:r>
                        <a:rPr lang="en-US" dirty="0" smtClean="0">
                          <a:solidFill>
                            <a:schemeClr val="tx1"/>
                          </a:solidFill>
                        </a:rPr>
                        <a:t>North Carolina State</a:t>
                      </a:r>
                    </a:p>
                    <a:p>
                      <a:pPr algn="ctr"/>
                      <a:endParaRPr lang="en-US" dirty="0" smtClean="0">
                        <a:solidFill>
                          <a:schemeClr val="tx1"/>
                        </a:solidFill>
                      </a:endParaRPr>
                    </a:p>
                    <a:p>
                      <a:pPr algn="ctr"/>
                      <a:r>
                        <a:rPr lang="en-US" dirty="0" smtClean="0">
                          <a:solidFill>
                            <a:schemeClr val="tx1"/>
                          </a:solidFill>
                        </a:rPr>
                        <a:t>NCIIA</a:t>
                      </a:r>
                    </a:p>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smtClean="0">
                        <a:solidFill>
                          <a:schemeClr val="tx1"/>
                        </a:solidFill>
                      </a:endParaRPr>
                    </a:p>
                    <a:p>
                      <a:pPr algn="ctr"/>
                      <a:r>
                        <a:rPr lang="en-US" dirty="0" smtClean="0">
                          <a:solidFill>
                            <a:schemeClr val="tx1"/>
                          </a:solidFill>
                        </a:rPr>
                        <a:t>Student characteristics and outcomes</a:t>
                      </a:r>
                    </a:p>
                    <a:p>
                      <a:pPr algn="ctr"/>
                      <a:endParaRPr lang="en-US" dirty="0" smtClean="0">
                        <a:solidFill>
                          <a:schemeClr val="tx1"/>
                        </a:solidFill>
                      </a:endParaRPr>
                    </a:p>
                    <a:p>
                      <a:pPr algn="ctr"/>
                      <a:r>
                        <a:rPr lang="en-US" dirty="0" smtClean="0">
                          <a:solidFill>
                            <a:schemeClr val="tx1"/>
                          </a:solidFill>
                        </a:rPr>
                        <a:t>Program characteristics</a:t>
                      </a:r>
                    </a:p>
                    <a:p>
                      <a:pPr algn="ctr"/>
                      <a:endParaRPr lang="en-US" dirty="0" smtClean="0">
                        <a:solidFill>
                          <a:schemeClr val="tx1"/>
                        </a:solidFill>
                      </a:endParaRPr>
                    </a:p>
                    <a:p>
                      <a:pPr algn="ctr"/>
                      <a:r>
                        <a:rPr lang="en-US" dirty="0" smtClean="0">
                          <a:solidFill>
                            <a:schemeClr val="tx1"/>
                          </a:solidFill>
                        </a:rPr>
                        <a:t>Faculty</a:t>
                      </a:r>
                      <a:r>
                        <a:rPr lang="en-US" baseline="0" dirty="0" smtClean="0">
                          <a:solidFill>
                            <a:schemeClr val="tx1"/>
                          </a:solidFill>
                        </a:rPr>
                        <a:t> beliefs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smtClean="0">
                        <a:solidFill>
                          <a:schemeClr val="tx1"/>
                        </a:solidFill>
                      </a:endParaRPr>
                    </a:p>
                    <a:p>
                      <a:pPr algn="ctr"/>
                      <a:r>
                        <a:rPr lang="en-US" dirty="0" smtClean="0">
                          <a:solidFill>
                            <a:schemeClr val="tx1"/>
                          </a:solidFill>
                        </a:rPr>
                        <a:t>Explore relationships to help inform program development, improve educational experiences</a:t>
                      </a:r>
                      <a:r>
                        <a:rPr lang="en-US" baseline="0" dirty="0" smtClean="0">
                          <a:solidFill>
                            <a:schemeClr val="tx1"/>
                          </a:solidFill>
                        </a:rPr>
                        <a:t>, and evaluate their success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5" name="Right Arrow 4"/>
          <p:cNvSpPr/>
          <p:nvPr/>
        </p:nvSpPr>
        <p:spPr>
          <a:xfrm>
            <a:off x="2362200" y="3581400"/>
            <a:ext cx="914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6248400"/>
            <a:ext cx="4572000" cy="264688"/>
          </a:xfrm>
          <a:prstGeom prst="rect">
            <a:avLst/>
          </a:prstGeom>
          <a:noFill/>
        </p:spPr>
        <p:txBody>
          <a:bodyPr wrap="square" rtlCol="0">
            <a:spAutoFit/>
          </a:bodyPr>
          <a:lstStyle/>
          <a:p>
            <a:pPr>
              <a:buNone/>
            </a:pPr>
            <a:r>
              <a:rPr lang="en-US" sz="1400" dirty="0" smtClean="0"/>
              <a:t>* with Teri Reed-Rhoads &amp; Shiva </a:t>
            </a:r>
            <a:r>
              <a:rPr lang="en-US" sz="1400" dirty="0" err="1" smtClean="0"/>
              <a:t>Haghighi</a:t>
            </a:r>
            <a:endParaRPr lang="en-US"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Questions - Purdue</a:t>
            </a:r>
            <a:endParaRPr lang="en-US" dirty="0"/>
          </a:p>
        </p:txBody>
      </p:sp>
      <p:sp>
        <p:nvSpPr>
          <p:cNvPr id="3" name="Content Placeholder 2"/>
          <p:cNvSpPr>
            <a:spLocks noGrp="1"/>
          </p:cNvSpPr>
          <p:nvPr>
            <p:ph idx="1"/>
          </p:nvPr>
        </p:nvSpPr>
        <p:spPr>
          <a:xfrm>
            <a:off x="381000" y="1752600"/>
            <a:ext cx="8229600" cy="4419600"/>
          </a:xfrm>
        </p:spPr>
        <p:txBody>
          <a:bodyPr>
            <a:noAutofit/>
          </a:bodyPr>
          <a:lstStyle/>
          <a:p>
            <a:pPr marL="514350" indent="-514350">
              <a:spcBef>
                <a:spcPts val="1200"/>
              </a:spcBef>
              <a:buFont typeface="+mj-lt"/>
              <a:buAutoNum type="arabicPeriod"/>
            </a:pPr>
            <a:r>
              <a:rPr lang="en-US" sz="2400" dirty="0" smtClean="0"/>
              <a:t>To what degree are engineering students participating in entrepreneurship education?</a:t>
            </a:r>
          </a:p>
          <a:p>
            <a:pPr marL="514350" indent="-514350">
              <a:spcBef>
                <a:spcPts val="1200"/>
              </a:spcBef>
              <a:buFont typeface="+mj-lt"/>
              <a:buAutoNum type="arabicPeriod"/>
            </a:pPr>
            <a:r>
              <a:rPr lang="en-US" sz="2400" dirty="0" smtClean="0"/>
              <a:t>How familiar are they with entrepreneurship terms and concepts?</a:t>
            </a:r>
          </a:p>
          <a:p>
            <a:pPr marL="514350" indent="-514350">
              <a:spcBef>
                <a:spcPts val="1200"/>
              </a:spcBef>
              <a:buFont typeface="+mj-lt"/>
              <a:buAutoNum type="arabicPeriod"/>
            </a:pPr>
            <a:r>
              <a:rPr lang="en-US" sz="2400" dirty="0" smtClean="0"/>
              <a:t>What are their perceptions of their entrepreneurship-related abilities?</a:t>
            </a:r>
          </a:p>
          <a:p>
            <a:pPr marL="514350" indent="-514350">
              <a:spcBef>
                <a:spcPts val="1200"/>
              </a:spcBef>
              <a:buFont typeface="+mj-lt"/>
              <a:buAutoNum type="arabicPeriod"/>
            </a:pPr>
            <a:r>
              <a:rPr lang="en-US" sz="2400" dirty="0" smtClean="0"/>
              <a:t>What are their attitudes toward entrepreneurship as a career?</a:t>
            </a:r>
          </a:p>
          <a:p>
            <a:pPr marL="514350" indent="-514350">
              <a:spcBef>
                <a:spcPts val="1200"/>
              </a:spcBef>
              <a:buFont typeface="+mj-lt"/>
              <a:buAutoNum type="arabicPeriod"/>
            </a:pPr>
            <a:r>
              <a:rPr lang="en-US" sz="2400" dirty="0" smtClean="0"/>
              <a:t>To what degree is entrepreneurship being addressed in their engineering courses?</a:t>
            </a:r>
          </a:p>
          <a:p>
            <a:pPr>
              <a:buNone/>
            </a:pPr>
            <a:endParaRPr lang="en-US"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NSF Study: Preliminary Results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Relatively high rates of participation among:</a:t>
            </a:r>
          </a:p>
          <a:p>
            <a:pPr lvl="1"/>
            <a:r>
              <a:rPr lang="en-US" sz="2400" dirty="0" smtClean="0"/>
              <a:t>International students</a:t>
            </a:r>
          </a:p>
          <a:p>
            <a:pPr lvl="1"/>
            <a:r>
              <a:rPr lang="en-US" sz="2400" dirty="0" smtClean="0"/>
              <a:t>Students whose parents are entrepreneurs</a:t>
            </a:r>
          </a:p>
          <a:p>
            <a:pPr lvl="1"/>
            <a:r>
              <a:rPr lang="en-US" sz="2400" dirty="0" smtClean="0"/>
              <a:t>Mechanical and electrical engineering</a:t>
            </a:r>
          </a:p>
          <a:p>
            <a:pPr>
              <a:spcBef>
                <a:spcPts val="1800"/>
              </a:spcBef>
            </a:pPr>
            <a:r>
              <a:rPr lang="en-US" sz="2800" dirty="0" smtClean="0"/>
              <a:t>Students who have taken at least one course had significantly higher perceptions of their:</a:t>
            </a:r>
          </a:p>
          <a:p>
            <a:pPr lvl="1"/>
            <a:r>
              <a:rPr lang="en-US" sz="2400" dirty="0" smtClean="0"/>
              <a:t>Self-efficacy in technology entrepreneurship</a:t>
            </a:r>
          </a:p>
          <a:p>
            <a:pPr lvl="1"/>
            <a:r>
              <a:rPr lang="en-US" sz="2400" dirty="0" smtClean="0"/>
              <a:t>Knowledge of entrepreneurial terms and concepts</a:t>
            </a:r>
          </a:p>
          <a:p>
            <a:pPr lvl="1"/>
            <a:r>
              <a:rPr lang="en-US" sz="2400" dirty="0" smtClean="0"/>
              <a:t>Ability to evaluate business ideas, to deal with uncertainty, and tolerate risk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history…</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pPr>
              <a:spcBef>
                <a:spcPts val="1200"/>
              </a:spcBef>
            </a:pPr>
            <a:r>
              <a:rPr lang="en-US" sz="2800" dirty="0" smtClean="0"/>
              <a:t>Launched in Fall 2005</a:t>
            </a:r>
          </a:p>
          <a:p>
            <a:pPr>
              <a:spcBef>
                <a:spcPts val="1200"/>
              </a:spcBef>
            </a:pPr>
            <a:r>
              <a:rPr lang="en-US" sz="2800" dirty="0" smtClean="0"/>
              <a:t>Multidisciplinary entrepreneurship education was novel at the time</a:t>
            </a:r>
          </a:p>
          <a:p>
            <a:pPr>
              <a:spcBef>
                <a:spcPts val="1200"/>
              </a:spcBef>
            </a:pPr>
            <a:r>
              <a:rPr lang="en-US" sz="2800" dirty="0" smtClean="0"/>
              <a:t>Typically the domain of management schools</a:t>
            </a:r>
          </a:p>
          <a:p>
            <a:pPr>
              <a:spcBef>
                <a:spcPts val="1200"/>
              </a:spcBef>
            </a:pPr>
            <a:r>
              <a:rPr lang="en-US" sz="2800" dirty="0" smtClean="0"/>
              <a:t>Universities had tried it with limited success</a:t>
            </a:r>
          </a:p>
          <a:p>
            <a:pPr>
              <a:spcBef>
                <a:spcPts val="1200"/>
              </a:spcBef>
            </a:pPr>
            <a:r>
              <a:rPr lang="en-US" sz="2800" dirty="0" smtClean="0"/>
              <a:t>Today, over 2500 students have taken program’s introductory course</a:t>
            </a:r>
          </a:p>
          <a:p>
            <a:pPr>
              <a:spcBef>
                <a:spcPts val="1200"/>
              </a:spcBef>
            </a:pPr>
            <a:r>
              <a:rPr lang="en-US" sz="2800" dirty="0" smtClean="0"/>
              <a:t>ENTR 20000 voted one of Purdue’s top five courses in 2010</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NSF Study: Preliminary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Students who had take one course were 2-3 times more likely to have experience with: </a:t>
            </a:r>
          </a:p>
          <a:p>
            <a:pPr lvl="1"/>
            <a:r>
              <a:rPr lang="en-US" dirty="0" smtClean="0"/>
              <a:t>market analysis</a:t>
            </a:r>
          </a:p>
          <a:p>
            <a:pPr lvl="1"/>
            <a:r>
              <a:rPr lang="en-US" dirty="0" smtClean="0"/>
              <a:t>technology commercialization</a:t>
            </a:r>
          </a:p>
          <a:p>
            <a:pPr lvl="1"/>
            <a:r>
              <a:rPr lang="en-US" dirty="0" smtClean="0"/>
              <a:t>business presentations</a:t>
            </a:r>
          </a:p>
          <a:p>
            <a:pPr lvl="1"/>
            <a:r>
              <a:rPr lang="en-US" dirty="0" smtClean="0"/>
              <a:t>internships in startups</a:t>
            </a:r>
          </a:p>
          <a:p>
            <a:pPr>
              <a:spcBef>
                <a:spcPts val="1800"/>
              </a:spcBef>
            </a:pPr>
            <a:r>
              <a:rPr lang="en-US" dirty="0" smtClean="0"/>
              <a:t>Less than 30% felt that entrepreneurship was being addressed by engineering faculty or in their engineering programs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838200"/>
            <a:ext cx="8534400" cy="838200"/>
          </a:xfrm>
        </p:spPr>
        <p:txBody>
          <a:bodyPr>
            <a:normAutofit/>
          </a:bodyPr>
          <a:lstStyle/>
          <a:p>
            <a:r>
              <a:rPr lang="en-US" sz="3600" dirty="0" smtClean="0"/>
              <a:t>Model: Work in partnership with colleges</a:t>
            </a:r>
            <a:endParaRPr lang="en-US" sz="3600" dirty="0"/>
          </a:p>
        </p:txBody>
      </p:sp>
      <p:pic>
        <p:nvPicPr>
          <p:cNvPr id="1031" name="Picture 7" descr="C:\Documents and Settings\natduval\Local Settings\Temporary Internet Files\Content.IE5\4Z0UX6YM\MC900413710[1].wmf"/>
          <p:cNvPicPr>
            <a:picLocks noChangeAspect="1" noChangeArrowheads="1"/>
          </p:cNvPicPr>
          <p:nvPr/>
        </p:nvPicPr>
        <p:blipFill>
          <a:blip r:embed="rId2" cstate="print"/>
          <a:srcRect/>
          <a:stretch>
            <a:fillRect/>
          </a:stretch>
        </p:blipFill>
        <p:spPr bwMode="auto">
          <a:xfrm>
            <a:off x="228600" y="2057400"/>
            <a:ext cx="2133600" cy="2162035"/>
          </a:xfrm>
          <a:prstGeom prst="rect">
            <a:avLst/>
          </a:prstGeom>
          <a:noFill/>
        </p:spPr>
      </p:pic>
      <p:pic>
        <p:nvPicPr>
          <p:cNvPr id="1032" name="Picture 8" descr="C:\Documents and Settings\natduval\Local Settings\Temporary Internet Files\Content.IE5\8DWYK1EQ\MC900279496[1].wmf"/>
          <p:cNvPicPr>
            <a:picLocks noChangeAspect="1" noChangeArrowheads="1"/>
          </p:cNvPicPr>
          <p:nvPr/>
        </p:nvPicPr>
        <p:blipFill>
          <a:blip r:embed="rId3" cstate="print"/>
          <a:srcRect/>
          <a:stretch>
            <a:fillRect/>
          </a:stretch>
        </p:blipFill>
        <p:spPr bwMode="auto">
          <a:xfrm>
            <a:off x="3352800" y="2133600"/>
            <a:ext cx="1827886" cy="1504188"/>
          </a:xfrm>
          <a:prstGeom prst="rect">
            <a:avLst/>
          </a:prstGeom>
          <a:noFill/>
        </p:spPr>
      </p:pic>
      <p:sp>
        <p:nvSpPr>
          <p:cNvPr id="7" name="Plus 6"/>
          <p:cNvSpPr/>
          <p:nvPr/>
        </p:nvSpPr>
        <p:spPr>
          <a:xfrm>
            <a:off x="2209800" y="2667000"/>
            <a:ext cx="990600" cy="1066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Equal 7"/>
          <p:cNvSpPr/>
          <p:nvPr/>
        </p:nvSpPr>
        <p:spPr>
          <a:xfrm>
            <a:off x="5486400" y="2667000"/>
            <a:ext cx="914400" cy="1066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04800" y="4724400"/>
            <a:ext cx="1905000" cy="1384995"/>
          </a:xfrm>
          <a:prstGeom prst="rect">
            <a:avLst/>
          </a:prstGeom>
          <a:noFill/>
        </p:spPr>
        <p:txBody>
          <a:bodyPr wrap="square" rtlCol="0">
            <a:spAutoFit/>
          </a:bodyPr>
          <a:lstStyle/>
          <a:p>
            <a:pPr algn="ctr">
              <a:buNone/>
            </a:pPr>
            <a:r>
              <a:rPr lang="en-US" sz="2000" b="1" dirty="0" smtClean="0"/>
              <a:t>MAJOR</a:t>
            </a:r>
          </a:p>
          <a:p>
            <a:pPr algn="ctr">
              <a:buNone/>
            </a:pPr>
            <a:endParaRPr lang="en-US" sz="1400" dirty="0" smtClean="0"/>
          </a:p>
          <a:p>
            <a:pPr algn="ctr">
              <a:buNone/>
            </a:pPr>
            <a:r>
              <a:rPr lang="en-US" sz="2000" dirty="0" smtClean="0"/>
              <a:t>Discipline- specific expertise</a:t>
            </a:r>
            <a:endParaRPr lang="en-US" sz="2000" dirty="0"/>
          </a:p>
        </p:txBody>
      </p:sp>
      <p:sp>
        <p:nvSpPr>
          <p:cNvPr id="11" name="TextBox 10"/>
          <p:cNvSpPr txBox="1"/>
          <p:nvPr/>
        </p:nvSpPr>
        <p:spPr>
          <a:xfrm>
            <a:off x="2819400" y="3810000"/>
            <a:ext cx="3200400" cy="2677656"/>
          </a:xfrm>
          <a:prstGeom prst="rect">
            <a:avLst/>
          </a:prstGeom>
          <a:noFill/>
        </p:spPr>
        <p:txBody>
          <a:bodyPr wrap="square" rtlCol="0">
            <a:spAutoFit/>
          </a:bodyPr>
          <a:lstStyle/>
          <a:p>
            <a:pPr algn="ctr">
              <a:buNone/>
            </a:pPr>
            <a:r>
              <a:rPr lang="en-US" sz="2000" b="1" dirty="0" smtClean="0"/>
              <a:t>ENTREPRENEURSHIP</a:t>
            </a:r>
          </a:p>
          <a:p>
            <a:pPr algn="ctr">
              <a:buNone/>
            </a:pPr>
            <a:r>
              <a:rPr lang="en-US" sz="2000" dirty="0" smtClean="0"/>
              <a:t>(turbo)</a:t>
            </a:r>
          </a:p>
          <a:p>
            <a:pPr algn="ctr">
              <a:buNone/>
            </a:pPr>
            <a:endParaRPr lang="en-US" sz="1400" dirty="0" smtClean="0"/>
          </a:p>
          <a:p>
            <a:pPr algn="ctr">
              <a:buNone/>
            </a:pPr>
            <a:r>
              <a:rPr lang="en-US" sz="2000" dirty="0" smtClean="0"/>
              <a:t>Lens through which to see opportunities</a:t>
            </a:r>
          </a:p>
          <a:p>
            <a:pPr algn="ctr">
              <a:buNone/>
            </a:pPr>
            <a:endParaRPr lang="en-US" sz="1200" dirty="0" smtClean="0"/>
          </a:p>
          <a:p>
            <a:pPr algn="ctr">
              <a:buNone/>
            </a:pPr>
            <a:r>
              <a:rPr lang="en-US" sz="2000" dirty="0" smtClean="0"/>
              <a:t>Tools to evaluate</a:t>
            </a:r>
          </a:p>
          <a:p>
            <a:pPr algn="ctr">
              <a:buNone/>
            </a:pPr>
            <a:endParaRPr lang="en-US" sz="1400" dirty="0" smtClean="0"/>
          </a:p>
          <a:p>
            <a:pPr algn="ctr">
              <a:buNone/>
            </a:pPr>
            <a:r>
              <a:rPr lang="en-US" sz="2000" dirty="0" smtClean="0"/>
              <a:t>Understanding of what it takes to execute</a:t>
            </a:r>
          </a:p>
        </p:txBody>
      </p:sp>
      <p:sp>
        <p:nvSpPr>
          <p:cNvPr id="12" name="TextBox 11"/>
          <p:cNvSpPr txBox="1"/>
          <p:nvPr/>
        </p:nvSpPr>
        <p:spPr>
          <a:xfrm>
            <a:off x="6477000" y="4191000"/>
            <a:ext cx="2133600" cy="2208297"/>
          </a:xfrm>
          <a:prstGeom prst="rect">
            <a:avLst/>
          </a:prstGeom>
          <a:noFill/>
        </p:spPr>
        <p:txBody>
          <a:bodyPr wrap="square" rtlCol="0">
            <a:spAutoFit/>
          </a:bodyPr>
          <a:lstStyle/>
          <a:p>
            <a:pPr algn="ctr">
              <a:buNone/>
            </a:pPr>
            <a:r>
              <a:rPr lang="en-US" sz="2000" b="1" dirty="0" smtClean="0"/>
              <a:t>OUTCOMES</a:t>
            </a:r>
          </a:p>
          <a:p>
            <a:pPr algn="ctr">
              <a:buNone/>
            </a:pPr>
            <a:endParaRPr lang="en-US" sz="1050" dirty="0" smtClean="0"/>
          </a:p>
          <a:p>
            <a:pPr algn="ctr">
              <a:buNone/>
            </a:pPr>
            <a:r>
              <a:rPr lang="en-US" sz="2000" dirty="0" smtClean="0"/>
              <a:t>Marketable experiences to employers</a:t>
            </a:r>
            <a:endParaRPr lang="en-US" sz="1800" dirty="0" smtClean="0"/>
          </a:p>
          <a:p>
            <a:pPr algn="ctr">
              <a:buNone/>
            </a:pPr>
            <a:endParaRPr lang="en-US" sz="1100" dirty="0" smtClean="0"/>
          </a:p>
          <a:p>
            <a:pPr algn="ctr">
              <a:buNone/>
            </a:pPr>
            <a:r>
              <a:rPr lang="en-US" sz="2000" dirty="0" smtClean="0"/>
              <a:t>Expanded career options</a:t>
            </a:r>
          </a:p>
          <a:p>
            <a:pPr algn="ctr">
              <a:buNone/>
            </a:pPr>
            <a:endParaRPr lang="en-US" sz="1200" dirty="0" smtClean="0"/>
          </a:p>
        </p:txBody>
      </p:sp>
      <p:pic>
        <p:nvPicPr>
          <p:cNvPr id="1030" name="Picture 6" descr="C:\Documents and Settings\nathaliecouetil\Local Settings\Temporary Internet Files\Content.IE5\LF4OKTDU\MC900429171[1].wmf"/>
          <p:cNvPicPr>
            <a:picLocks noChangeAspect="1" noChangeArrowheads="1"/>
          </p:cNvPicPr>
          <p:nvPr/>
        </p:nvPicPr>
        <p:blipFill>
          <a:blip r:embed="rId4" cstate="print"/>
          <a:srcRect/>
          <a:stretch>
            <a:fillRect/>
          </a:stretch>
        </p:blipFill>
        <p:spPr bwMode="auto">
          <a:xfrm>
            <a:off x="6553200" y="2057400"/>
            <a:ext cx="1746504" cy="160294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hank\AppData\Local\Microsoft\Windows\Temporary Internet Files\Content.IE5\VOLALCZI\MC910216329[1].png"/>
          <p:cNvPicPr>
            <a:picLocks noChangeAspect="1" noChangeArrowheads="1"/>
          </p:cNvPicPr>
          <p:nvPr/>
        </p:nvPicPr>
        <p:blipFill>
          <a:blip r:embed="rId2" cstate="print"/>
          <a:srcRect/>
          <a:stretch>
            <a:fillRect/>
          </a:stretch>
        </p:blipFill>
        <p:spPr bwMode="auto">
          <a:xfrm>
            <a:off x="6096000" y="4876800"/>
            <a:ext cx="2743200" cy="1837032"/>
          </a:xfrm>
          <a:prstGeom prst="rect">
            <a:avLst/>
          </a:prstGeom>
          <a:noFill/>
        </p:spPr>
      </p:pic>
      <p:pic>
        <p:nvPicPr>
          <p:cNvPr id="2050" name="Picture 2" descr="C:\Users\hank\AppData\Local\Microsoft\Windows\Temporary Internet Files\Content.IE5\D4601E2B\MC900331704[1].wmf"/>
          <p:cNvPicPr>
            <a:picLocks noChangeAspect="1" noChangeArrowheads="1"/>
          </p:cNvPicPr>
          <p:nvPr/>
        </p:nvPicPr>
        <p:blipFill>
          <a:blip r:embed="rId3" cstate="print"/>
          <a:srcRect/>
          <a:stretch>
            <a:fillRect/>
          </a:stretch>
        </p:blipFill>
        <p:spPr bwMode="auto">
          <a:xfrm>
            <a:off x="457200" y="4572000"/>
            <a:ext cx="1483259" cy="1795604"/>
          </a:xfrm>
          <a:prstGeom prst="rect">
            <a:avLst/>
          </a:prstGeom>
          <a:noFill/>
        </p:spPr>
      </p:pic>
      <p:sp>
        <p:nvSpPr>
          <p:cNvPr id="2" name="Title 1"/>
          <p:cNvSpPr>
            <a:spLocks noGrp="1"/>
          </p:cNvSpPr>
          <p:nvPr>
            <p:ph type="ctrTitle"/>
          </p:nvPr>
        </p:nvSpPr>
        <p:spPr>
          <a:xfrm>
            <a:off x="1066800" y="2590800"/>
            <a:ext cx="7391400" cy="781050"/>
          </a:xfrm>
        </p:spPr>
        <p:txBody>
          <a:bodyPr>
            <a:noAutofit/>
          </a:bodyPr>
          <a:lstStyle/>
          <a:p>
            <a:r>
              <a:rPr lang="en-US" sz="2800" dirty="0" smtClean="0"/>
              <a:t>Engineers + Entrepreneurship = Possibilities </a:t>
            </a:r>
            <a:endParaRPr lang="en-US" sz="2800" dirty="0"/>
          </a:p>
        </p:txBody>
      </p:sp>
      <p:sp>
        <p:nvSpPr>
          <p:cNvPr id="3" name="Subtitle 2"/>
          <p:cNvSpPr>
            <a:spLocks noGrp="1"/>
          </p:cNvSpPr>
          <p:nvPr>
            <p:ph type="subTitle" idx="1"/>
          </p:nvPr>
        </p:nvSpPr>
        <p:spPr>
          <a:xfrm>
            <a:off x="1524000" y="3200400"/>
            <a:ext cx="6248400" cy="990600"/>
          </a:xfrm>
        </p:spPr>
        <p:txBody>
          <a:bodyPr>
            <a:normAutofit/>
          </a:bodyPr>
          <a:lstStyle/>
          <a:p>
            <a:r>
              <a:rPr lang="en-US" sz="2400" b="1" dirty="0" smtClean="0"/>
              <a:t>Customer focused, innovative  &amp; value-driven Certificate Program</a:t>
            </a:r>
          </a:p>
          <a:p>
            <a:endParaRPr lang="en-US" sz="2400" dirty="0"/>
          </a:p>
        </p:txBody>
      </p:sp>
      <p:pic>
        <p:nvPicPr>
          <p:cNvPr id="8" name="Picture 7" descr="p1.jpg"/>
          <p:cNvPicPr>
            <a:picLocks noChangeAspect="1"/>
          </p:cNvPicPr>
          <p:nvPr/>
        </p:nvPicPr>
        <p:blipFill>
          <a:blip r:embed="rId4" cstate="print"/>
          <a:stretch>
            <a:fillRect/>
          </a:stretch>
        </p:blipFill>
        <p:spPr>
          <a:xfrm>
            <a:off x="2819400" y="5105400"/>
            <a:ext cx="2750820" cy="1356360"/>
          </a:xfrm>
          <a:prstGeom prst="rect">
            <a:avLst/>
          </a:prstGeom>
        </p:spPr>
      </p:pic>
      <p:pic>
        <p:nvPicPr>
          <p:cNvPr id="9" name="Picture 8" descr="Venn-STEP.png"/>
          <p:cNvPicPr>
            <a:picLocks noChangeAspect="1"/>
          </p:cNvPicPr>
          <p:nvPr/>
        </p:nvPicPr>
        <p:blipFill>
          <a:blip r:embed="rId5" cstate="print"/>
          <a:stretch>
            <a:fillRect/>
          </a:stretch>
        </p:blipFill>
        <p:spPr>
          <a:xfrm>
            <a:off x="3429000" y="838200"/>
            <a:ext cx="1852654" cy="1828800"/>
          </a:xfrm>
          <a:prstGeom prst="rect">
            <a:avLst/>
          </a:prstGeom>
        </p:spPr>
      </p:pic>
      <p:pic>
        <p:nvPicPr>
          <p:cNvPr id="10" name="Picture 9" descr="entrepreneur.jpg"/>
          <p:cNvPicPr>
            <a:picLocks noChangeAspect="1"/>
          </p:cNvPicPr>
          <p:nvPr/>
        </p:nvPicPr>
        <p:blipFill>
          <a:blip r:embed="rId6" cstate="print"/>
          <a:stretch>
            <a:fillRect/>
          </a:stretch>
        </p:blipFill>
        <p:spPr>
          <a:xfrm>
            <a:off x="381000" y="838200"/>
            <a:ext cx="953845" cy="1447800"/>
          </a:xfrm>
          <a:prstGeom prst="rect">
            <a:avLst/>
          </a:prstGeom>
        </p:spPr>
      </p:pic>
      <p:pic>
        <p:nvPicPr>
          <p:cNvPr id="11" name="Picture 10" descr="sm_logo.jpg"/>
          <p:cNvPicPr>
            <a:picLocks noChangeAspect="1"/>
          </p:cNvPicPr>
          <p:nvPr/>
        </p:nvPicPr>
        <p:blipFill>
          <a:blip r:embed="rId7" cstate="print"/>
          <a:stretch>
            <a:fillRect/>
          </a:stretch>
        </p:blipFill>
        <p:spPr>
          <a:xfrm>
            <a:off x="6629400" y="762000"/>
            <a:ext cx="2057400" cy="1626632"/>
          </a:xfrm>
          <a:prstGeom prst="rect">
            <a:avLst/>
          </a:prstGeom>
        </p:spPr>
      </p:pic>
      <p:sp>
        <p:nvSpPr>
          <p:cNvPr id="12" name="TextBox 11"/>
          <p:cNvSpPr txBox="1"/>
          <p:nvPr/>
        </p:nvSpPr>
        <p:spPr>
          <a:xfrm>
            <a:off x="2362200" y="4343400"/>
            <a:ext cx="4724400" cy="387798"/>
          </a:xfrm>
          <a:prstGeom prst="rect">
            <a:avLst/>
          </a:prstGeom>
          <a:noFill/>
        </p:spPr>
        <p:txBody>
          <a:bodyPr wrap="square" rtlCol="0">
            <a:spAutoFit/>
          </a:bodyPr>
          <a:lstStyle/>
          <a:p>
            <a:pPr algn="ctr">
              <a:buNone/>
            </a:pPr>
            <a:r>
              <a:rPr lang="en-US" dirty="0" smtClean="0">
                <a:solidFill>
                  <a:schemeClr val="accent1"/>
                </a:solidFill>
              </a:rPr>
              <a:t>Hank </a:t>
            </a:r>
            <a:r>
              <a:rPr lang="en-US" dirty="0" err="1" smtClean="0">
                <a:solidFill>
                  <a:schemeClr val="accent1"/>
                </a:solidFill>
              </a:rPr>
              <a:t>Feeser</a:t>
            </a:r>
            <a:r>
              <a:rPr lang="en-US" dirty="0" smtClean="0">
                <a:solidFill>
                  <a:schemeClr val="accent1"/>
                </a:solidFill>
              </a:rPr>
              <a:t>, PhD</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838200"/>
          </a:xfrm>
        </p:spPr>
        <p:txBody>
          <a:bodyPr>
            <a:noAutofit/>
          </a:bodyPr>
          <a:lstStyle/>
          <a:p>
            <a:r>
              <a:rPr lang="en-US" sz="3600" dirty="0" smtClean="0"/>
              <a:t>Engineers &amp; Entrepreneurship @ Purdue</a:t>
            </a:r>
            <a:endParaRPr lang="en-US" sz="3600" dirty="0"/>
          </a:p>
        </p:txBody>
      </p:sp>
      <p:sp>
        <p:nvSpPr>
          <p:cNvPr id="3" name="Content Placeholder 2"/>
          <p:cNvSpPr>
            <a:spLocks noGrp="1"/>
          </p:cNvSpPr>
          <p:nvPr>
            <p:ph idx="1"/>
          </p:nvPr>
        </p:nvSpPr>
        <p:spPr/>
        <p:txBody>
          <a:bodyPr/>
          <a:lstStyle/>
          <a:p>
            <a:r>
              <a:rPr lang="en-US" dirty="0" smtClean="0"/>
              <a:t>Ideas ≠ Opportunity</a:t>
            </a:r>
          </a:p>
          <a:p>
            <a:r>
              <a:rPr lang="en-US" dirty="0" smtClean="0"/>
              <a:t>Opportunity ≠ Successful Business</a:t>
            </a:r>
          </a:p>
          <a:p>
            <a:r>
              <a:rPr lang="en-US" dirty="0" smtClean="0"/>
              <a:t>Solve a problem = 10X better</a:t>
            </a:r>
          </a:p>
          <a:p>
            <a:r>
              <a:rPr lang="en-US" dirty="0" smtClean="0"/>
              <a:t>Be disruptive</a:t>
            </a:r>
          </a:p>
          <a:p>
            <a:r>
              <a:rPr lang="en-US" dirty="0" smtClean="0"/>
              <a:t>Team &gt; ∑ Individuals</a:t>
            </a:r>
          </a:p>
          <a:p>
            <a:r>
              <a:rPr lang="en-US" dirty="0" smtClean="0"/>
              <a:t>Make meaning</a:t>
            </a:r>
          </a:p>
          <a:p>
            <a:r>
              <a:rPr lang="en-US" dirty="0" smtClean="0"/>
              <a:t>Have fun</a:t>
            </a:r>
          </a:p>
          <a:p>
            <a:endParaRPr lang="en-US" dirty="0"/>
          </a:p>
        </p:txBody>
      </p:sp>
      <p:pic>
        <p:nvPicPr>
          <p:cNvPr id="1026" name="Picture 2" descr="C:\Users\hank\AppData\Local\Microsoft\Windows\Temporary Internet Files\Content.IE5\VOLALCZI\MC900437697[1].wmf"/>
          <p:cNvPicPr>
            <a:picLocks noChangeAspect="1" noChangeArrowheads="1"/>
          </p:cNvPicPr>
          <p:nvPr/>
        </p:nvPicPr>
        <p:blipFill>
          <a:blip r:embed="rId2" cstate="print"/>
          <a:srcRect/>
          <a:stretch>
            <a:fillRect/>
          </a:stretch>
        </p:blipFill>
        <p:spPr bwMode="auto">
          <a:xfrm>
            <a:off x="4800600" y="1600200"/>
            <a:ext cx="478175" cy="701975"/>
          </a:xfrm>
          <a:prstGeom prst="rect">
            <a:avLst/>
          </a:prstGeom>
          <a:noFill/>
        </p:spPr>
      </p:pic>
      <p:pic>
        <p:nvPicPr>
          <p:cNvPr id="1027" name="Picture 3" descr="C:\Users\hank\AppData\Local\Microsoft\Windows\Temporary Internet Files\Content.IE5\RWD4F4J1\MC900078837[1].wmf"/>
          <p:cNvPicPr>
            <a:picLocks noChangeAspect="1" noChangeArrowheads="1"/>
          </p:cNvPicPr>
          <p:nvPr/>
        </p:nvPicPr>
        <p:blipFill>
          <a:blip r:embed="rId3" cstate="print"/>
          <a:srcRect/>
          <a:stretch>
            <a:fillRect/>
          </a:stretch>
        </p:blipFill>
        <p:spPr bwMode="auto">
          <a:xfrm>
            <a:off x="6553200" y="2667000"/>
            <a:ext cx="2147888" cy="2025393"/>
          </a:xfrm>
          <a:prstGeom prst="rect">
            <a:avLst/>
          </a:prstGeom>
          <a:noFill/>
        </p:spPr>
      </p:pic>
      <p:pic>
        <p:nvPicPr>
          <p:cNvPr id="1032" name="Picture 8" descr="C:\Users\hank\AppData\Local\Microsoft\Windows\Temporary Internet Files\Content.IE5\RWD4F4J1\MC900439843[1].wmf"/>
          <p:cNvPicPr>
            <a:picLocks noChangeAspect="1" noChangeArrowheads="1"/>
          </p:cNvPicPr>
          <p:nvPr/>
        </p:nvPicPr>
        <p:blipFill>
          <a:blip r:embed="rId4" cstate="print"/>
          <a:srcRect/>
          <a:stretch>
            <a:fillRect/>
          </a:stretch>
        </p:blipFill>
        <p:spPr bwMode="auto">
          <a:xfrm>
            <a:off x="4953000" y="4648200"/>
            <a:ext cx="1370013" cy="141051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a:t>
            </a:r>
            <a:endParaRPr lang="en-US" dirty="0"/>
          </a:p>
        </p:txBody>
      </p:sp>
      <p:sp>
        <p:nvSpPr>
          <p:cNvPr id="3" name="Content Placeholder 2"/>
          <p:cNvSpPr>
            <a:spLocks noGrp="1"/>
          </p:cNvSpPr>
          <p:nvPr>
            <p:ph idx="1"/>
          </p:nvPr>
        </p:nvSpPr>
        <p:spPr>
          <a:xfrm>
            <a:off x="457200" y="1981200"/>
            <a:ext cx="8229600" cy="4144963"/>
          </a:xfrm>
        </p:spPr>
        <p:txBody>
          <a:bodyPr/>
          <a:lstStyle/>
          <a:p>
            <a:r>
              <a:rPr lang="en-US" dirty="0" smtClean="0"/>
              <a:t>From - Successes &amp; Failures</a:t>
            </a:r>
          </a:p>
          <a:p>
            <a:r>
              <a:rPr lang="en-US" dirty="0" smtClean="0"/>
              <a:t>About - Business Models</a:t>
            </a:r>
          </a:p>
          <a:p>
            <a:r>
              <a:rPr lang="en-US" dirty="0" smtClean="0"/>
              <a:t>By doing - Competitive Analysis</a:t>
            </a:r>
          </a:p>
          <a:p>
            <a:r>
              <a:rPr lang="en-US" dirty="0" smtClean="0"/>
              <a:t>Why - IP is not an end all</a:t>
            </a:r>
          </a:p>
          <a:p>
            <a:r>
              <a:rPr lang="en-US" dirty="0" smtClean="0"/>
              <a:t>Doing - What Matters.....</a:t>
            </a:r>
          </a:p>
          <a:p>
            <a:endParaRPr lang="en-US" dirty="0" smtClean="0"/>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971800"/>
            <a:ext cx="7772400" cy="1362075"/>
          </a:xfrm>
        </p:spPr>
        <p:txBody>
          <a:bodyPr>
            <a:normAutofit fontScale="90000"/>
          </a:bodyPr>
          <a:lstStyle/>
          <a:p>
            <a:pPr algn="ctr"/>
            <a:r>
              <a:rPr lang="en-US" dirty="0" smtClean="0"/>
              <a:t>Thank you</a:t>
            </a:r>
            <a:br>
              <a:rPr lang="en-US" dirty="0" smtClean="0"/>
            </a:br>
            <a:r>
              <a:rPr lang="en-US" dirty="0" smtClean="0"/>
              <a:t/>
            </a:r>
            <a:br>
              <a:rPr lang="en-US" dirty="0" smtClean="0"/>
            </a:br>
            <a:r>
              <a:rPr lang="en-US" sz="1600" b="0" dirty="0" smtClean="0">
                <a:latin typeface="Calibri" pitchFamily="34" charset="0"/>
              </a:rPr>
              <a:t>For more information or to get involved, Please contact:</a:t>
            </a:r>
            <a:br>
              <a:rPr lang="en-US" sz="1600" b="0" dirty="0" smtClean="0">
                <a:latin typeface="Calibri" pitchFamily="34" charset="0"/>
              </a:rPr>
            </a:br>
            <a:r>
              <a:rPr lang="en-US" sz="1600" b="0" dirty="0" smtClean="0">
                <a:latin typeface="Calibri" pitchFamily="34" charset="0"/>
              </a:rPr>
              <a:t/>
            </a:r>
            <a:br>
              <a:rPr lang="en-US" sz="1600" b="0" dirty="0" smtClean="0">
                <a:latin typeface="Calibri" pitchFamily="34" charset="0"/>
              </a:rPr>
            </a:br>
            <a:r>
              <a:rPr lang="en-US" sz="1600" b="0" dirty="0" smtClean="0">
                <a:latin typeface="Calibri" pitchFamily="34" charset="0"/>
              </a:rPr>
              <a:t>Nathalie Duval-Couetil, MBA, PhD</a:t>
            </a:r>
            <a:br>
              <a:rPr lang="en-US" sz="1600" b="0" dirty="0" smtClean="0">
                <a:latin typeface="Calibri" pitchFamily="34" charset="0"/>
              </a:rPr>
            </a:br>
            <a:r>
              <a:rPr lang="en-US" sz="1600" b="0" dirty="0" smtClean="0">
                <a:latin typeface="Calibri" pitchFamily="34" charset="0"/>
              </a:rPr>
              <a:t>Director, Certificate in Entrepreneurship and Innovation Program</a:t>
            </a:r>
            <a:br>
              <a:rPr lang="en-US" sz="1600" b="0" dirty="0" smtClean="0">
                <a:latin typeface="Calibri" pitchFamily="34" charset="0"/>
              </a:rPr>
            </a:br>
            <a:r>
              <a:rPr lang="en-US" sz="1600" b="0" dirty="0" smtClean="0">
                <a:latin typeface="Calibri" pitchFamily="34" charset="0"/>
              </a:rPr>
              <a:t>Associate Director, Burton Morgan Center for Entrepreneurship</a:t>
            </a:r>
            <a:br>
              <a:rPr lang="en-US" sz="1600" b="0" dirty="0" smtClean="0">
                <a:latin typeface="Calibri" pitchFamily="34" charset="0"/>
              </a:rPr>
            </a:br>
            <a:r>
              <a:rPr lang="en-US" sz="1600" b="0" dirty="0" smtClean="0">
                <a:latin typeface="Calibri" pitchFamily="34" charset="0"/>
              </a:rPr>
              <a:t>natduval@purdue.edu</a:t>
            </a:r>
            <a:br>
              <a:rPr lang="en-US" sz="1600" b="0" dirty="0" smtClean="0">
                <a:latin typeface="Calibri" pitchFamily="34" charset="0"/>
              </a:rPr>
            </a:br>
            <a:r>
              <a:rPr lang="en-US" sz="1600" b="0" dirty="0" smtClean="0">
                <a:latin typeface="Calibri" pitchFamily="34" charset="0"/>
              </a:rPr>
              <a:t>765-494-7068 </a:t>
            </a:r>
            <a:r>
              <a:rPr lang="en-US" sz="1600" dirty="0" smtClean="0">
                <a:latin typeface="Calibri" pitchFamily="34" charset="0"/>
              </a:rPr>
              <a:t/>
            </a:r>
            <a:br>
              <a:rPr lang="en-US" sz="1600" dirty="0" smtClean="0">
                <a:latin typeface="Calibri" pitchFamily="34" charset="0"/>
              </a:rPr>
            </a:br>
            <a:endParaRPr lang="en-US" dirty="0">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743200"/>
            <a:ext cx="7772400" cy="3025775"/>
          </a:xfrm>
        </p:spPr>
        <p:txBody>
          <a:bodyPr/>
          <a:lstStyle/>
          <a:p>
            <a:pPr algn="ctr"/>
            <a:r>
              <a:rPr lang="en-US" dirty="0" smtClean="0"/>
              <a:t>EXTRA SLIDES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0"/>
            <a:ext cx="7772400" cy="1362075"/>
          </a:xfrm>
        </p:spPr>
        <p:txBody>
          <a:bodyPr/>
          <a:lstStyle/>
          <a:p>
            <a:pPr algn="ctr"/>
            <a:r>
              <a:rPr lang="en-US" dirty="0" smtClean="0"/>
              <a:t>ENTREPRENEURIAL STUDENTS</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579438"/>
          </a:xfrm>
        </p:spPr>
        <p:txBody>
          <a:bodyPr anchor="b">
            <a:noAutofit/>
          </a:bodyPr>
          <a:lstStyle/>
          <a:p>
            <a:r>
              <a:rPr lang="en-US" dirty="0" smtClean="0"/>
              <a:t>Kendall Brubaker</a:t>
            </a:r>
            <a:endParaRPr lang="en-US" dirty="0"/>
          </a:p>
        </p:txBody>
      </p:sp>
      <p:pic>
        <p:nvPicPr>
          <p:cNvPr id="5" name="Content Placeholder 4" descr="kendall.JPG"/>
          <p:cNvPicPr>
            <a:picLocks noGrp="1" noChangeAspect="1"/>
          </p:cNvPicPr>
          <p:nvPr>
            <p:ph sz="half" idx="1"/>
          </p:nvPr>
        </p:nvPicPr>
        <p:blipFill>
          <a:blip r:embed="rId2" cstate="print"/>
          <a:stretch>
            <a:fillRect/>
          </a:stretch>
        </p:blipFill>
        <p:spPr>
          <a:xfrm>
            <a:off x="539922" y="1600200"/>
            <a:ext cx="3263556" cy="4525963"/>
          </a:xfrm>
        </p:spPr>
      </p:pic>
      <p:sp>
        <p:nvSpPr>
          <p:cNvPr id="4" name="Text Placeholder 3"/>
          <p:cNvSpPr>
            <a:spLocks noGrp="1"/>
          </p:cNvSpPr>
          <p:nvPr>
            <p:ph type="body" sz="half" idx="2"/>
          </p:nvPr>
        </p:nvSpPr>
        <p:spPr>
          <a:xfrm>
            <a:off x="4114800" y="1600200"/>
            <a:ext cx="4572000" cy="4525963"/>
          </a:xfrm>
        </p:spPr>
        <p:txBody>
          <a:bodyPr/>
          <a:lstStyle/>
          <a:p>
            <a:r>
              <a:rPr lang="en-US" sz="1800" dirty="0" smtClean="0"/>
              <a:t>Mechanical Engineering Technology, May 2007</a:t>
            </a:r>
          </a:p>
          <a:p>
            <a:r>
              <a:rPr lang="en-US" sz="1800" dirty="0" smtClean="0"/>
              <a:t>Elevator Pitch Participant</a:t>
            </a:r>
          </a:p>
          <a:p>
            <a:r>
              <a:rPr lang="en-US" sz="1800" dirty="0" smtClean="0"/>
              <a:t>Attended Berkshire Hathaway shareholders meeting</a:t>
            </a:r>
          </a:p>
          <a:p>
            <a:r>
              <a:rPr lang="en-US" sz="1800" dirty="0" smtClean="0"/>
              <a:t>Branch Manager, Superfund Asset Management, Inc., Chicago</a:t>
            </a:r>
          </a:p>
          <a:p>
            <a:pPr>
              <a:buNone/>
            </a:pPr>
            <a:endParaRPr lang="en-US" sz="1600" i="1" dirty="0" smtClean="0"/>
          </a:p>
          <a:p>
            <a:pPr>
              <a:buNone/>
            </a:pPr>
            <a:r>
              <a:rPr lang="en-US" sz="1600" i="1" dirty="0" smtClean="0"/>
              <a:t>     “There are three core characteristics of success that my ENTR classes taught me:  passion, commitment, and ownership. Rather than having to climb the corporate stairs, with the experience in the entrepreneurship program, students may well find themselves riding the elevator to the top</a:t>
            </a:r>
            <a:r>
              <a:rPr lang="en-US" sz="1800" dirty="0" smtClean="0"/>
              <a:t>.” </a:t>
            </a:r>
          </a:p>
          <a:p>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763000" cy="579438"/>
          </a:xfrm>
        </p:spPr>
        <p:txBody>
          <a:bodyPr>
            <a:normAutofit fontScale="90000"/>
          </a:bodyPr>
          <a:lstStyle/>
          <a:p>
            <a:r>
              <a:rPr lang="en-US" sz="4000" dirty="0" smtClean="0"/>
              <a:t>Kristeen Hudson and Brian Paplaski  </a:t>
            </a:r>
            <a:endParaRPr lang="en-US" sz="4000" dirty="0"/>
          </a:p>
        </p:txBody>
      </p:sp>
      <p:sp>
        <p:nvSpPr>
          <p:cNvPr id="3" name="Content Placeholder 2"/>
          <p:cNvSpPr>
            <a:spLocks noGrp="1"/>
          </p:cNvSpPr>
          <p:nvPr>
            <p:ph sz="half" idx="1"/>
          </p:nvPr>
        </p:nvSpPr>
        <p:spPr>
          <a:xfrm>
            <a:off x="381000" y="4572000"/>
            <a:ext cx="4038600" cy="2133600"/>
          </a:xfrm>
        </p:spPr>
        <p:txBody>
          <a:bodyPr/>
          <a:lstStyle/>
          <a:p>
            <a:pPr marL="0" indent="0">
              <a:buNone/>
            </a:pPr>
            <a:r>
              <a:rPr lang="en-US" sz="1400" i="1" dirty="0" smtClean="0"/>
              <a:t>“ Without the Certificate Program, MissionMatchUp would have never gotten off the ground. The program gave our team the fundamental knowledge and confidence needed to start the company, which has been one of the most rewarding things we have done while in college.  We would have never pursued this avenue without the encouragement of the Certificate Program faculty.”</a:t>
            </a:r>
          </a:p>
          <a:p>
            <a:pPr marL="0" indent="0">
              <a:buNone/>
            </a:pPr>
            <a:endParaRPr lang="en-US" sz="1400" i="1" dirty="0"/>
          </a:p>
        </p:txBody>
      </p:sp>
      <p:sp>
        <p:nvSpPr>
          <p:cNvPr id="4" name="Text Placeholder 3"/>
          <p:cNvSpPr>
            <a:spLocks noGrp="1"/>
          </p:cNvSpPr>
          <p:nvPr>
            <p:ph type="body" sz="half" idx="2"/>
          </p:nvPr>
        </p:nvSpPr>
        <p:spPr>
          <a:xfrm>
            <a:off x="4419600" y="1600200"/>
            <a:ext cx="4419600" cy="4114800"/>
          </a:xfrm>
        </p:spPr>
        <p:txBody>
          <a:bodyPr/>
          <a:lstStyle/>
          <a:p>
            <a:r>
              <a:rPr lang="en-US" sz="1800" dirty="0" smtClean="0"/>
              <a:t>Graduates, May 2009</a:t>
            </a:r>
          </a:p>
          <a:p>
            <a:pPr lvl="1"/>
            <a:r>
              <a:rPr lang="en-US" sz="1400" dirty="0" smtClean="0"/>
              <a:t>Kristeen, Computer Graphic Technology</a:t>
            </a:r>
          </a:p>
          <a:p>
            <a:pPr lvl="1">
              <a:buNone/>
            </a:pPr>
            <a:r>
              <a:rPr lang="en-US" sz="1400" dirty="0" smtClean="0"/>
              <a:t>	Employed by Exact Target in Indianapolis</a:t>
            </a:r>
          </a:p>
          <a:p>
            <a:pPr lvl="1"/>
            <a:r>
              <a:rPr lang="en-US" sz="1400" dirty="0" smtClean="0"/>
              <a:t>Brian, Accounting and Finance</a:t>
            </a:r>
          </a:p>
          <a:p>
            <a:pPr lvl="1">
              <a:buNone/>
            </a:pPr>
            <a:r>
              <a:rPr lang="en-US" sz="1400" dirty="0" smtClean="0"/>
              <a:t>	Employed by Morningstar in Chicago</a:t>
            </a:r>
          </a:p>
          <a:p>
            <a:pPr>
              <a:spcBef>
                <a:spcPts val="1200"/>
              </a:spcBef>
            </a:pPr>
            <a:r>
              <a:rPr lang="en-US" sz="1800" dirty="0" smtClean="0"/>
              <a:t>Launched </a:t>
            </a:r>
            <a:r>
              <a:rPr lang="en-US" sz="1800" dirty="0" err="1" smtClean="0"/>
              <a:t>MissionMixUp</a:t>
            </a:r>
            <a:r>
              <a:rPr lang="en-US" sz="1800" dirty="0" smtClean="0"/>
              <a:t> in 2008</a:t>
            </a:r>
          </a:p>
          <a:p>
            <a:pPr>
              <a:spcBef>
                <a:spcPts val="1200"/>
              </a:spcBef>
            </a:pPr>
            <a:r>
              <a:rPr lang="en-US" sz="1800" dirty="0" smtClean="0"/>
              <a:t>Social networking and fundraising site for people interested in mission trips</a:t>
            </a:r>
          </a:p>
          <a:p>
            <a:pPr>
              <a:spcBef>
                <a:spcPts val="1200"/>
              </a:spcBef>
            </a:pPr>
            <a:r>
              <a:rPr lang="en-US" sz="1800" dirty="0" smtClean="0"/>
              <a:t>Participated in the 2009 Certificate Program Elevator Pitch Competition</a:t>
            </a:r>
          </a:p>
          <a:p>
            <a:pPr>
              <a:spcBef>
                <a:spcPts val="1200"/>
              </a:spcBef>
            </a:pPr>
            <a:r>
              <a:rPr lang="en-US" sz="1800" dirty="0" smtClean="0"/>
              <a:t>2009 Winners of the Burton D. Morgan Business Plan Competition</a:t>
            </a:r>
          </a:p>
          <a:p>
            <a:pPr lvl="1"/>
            <a:endParaRPr lang="en-US" sz="1800" dirty="0" smtClean="0"/>
          </a:p>
        </p:txBody>
      </p:sp>
      <p:pic>
        <p:nvPicPr>
          <p:cNvPr id="7" name="Picture 6" descr="100_1450.JPG"/>
          <p:cNvPicPr>
            <a:picLocks noChangeAspect="1"/>
          </p:cNvPicPr>
          <p:nvPr/>
        </p:nvPicPr>
        <p:blipFill>
          <a:blip r:embed="rId2" cstate="print"/>
          <a:stretch>
            <a:fillRect/>
          </a:stretch>
        </p:blipFill>
        <p:spPr>
          <a:xfrm>
            <a:off x="533400" y="1676400"/>
            <a:ext cx="3657600" cy="26289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953000" y="6019800"/>
            <a:ext cx="3455433" cy="387798"/>
          </a:xfrm>
          <a:prstGeom prst="rect">
            <a:avLst/>
          </a:prstGeom>
        </p:spPr>
        <p:txBody>
          <a:bodyPr wrap="none">
            <a:spAutoFit/>
          </a:bodyPr>
          <a:lstStyle/>
          <a:p>
            <a:pPr>
              <a:buNone/>
            </a:pPr>
            <a:r>
              <a:rPr lang="en-US" dirty="0" smtClean="0">
                <a:hlinkClick r:id="rId3"/>
              </a:rPr>
              <a:t>www.missionmixup.com</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Overarching goals</a:t>
            </a:r>
            <a:endParaRPr lang="en-US" dirty="0"/>
          </a:p>
        </p:txBody>
      </p:sp>
      <p:sp>
        <p:nvSpPr>
          <p:cNvPr id="3" name="Content Placeholder 2"/>
          <p:cNvSpPr>
            <a:spLocks noGrp="1"/>
          </p:cNvSpPr>
          <p:nvPr>
            <p:ph idx="1"/>
          </p:nvPr>
        </p:nvSpPr>
        <p:spPr>
          <a:xfrm>
            <a:off x="381000" y="1981200"/>
            <a:ext cx="8458200" cy="4144963"/>
          </a:xfrm>
        </p:spPr>
        <p:txBody>
          <a:bodyPr/>
          <a:lstStyle/>
          <a:p>
            <a:pPr>
              <a:spcBef>
                <a:spcPts val="1200"/>
              </a:spcBef>
            </a:pPr>
            <a:r>
              <a:rPr lang="en-US" sz="2800" dirty="0" smtClean="0"/>
              <a:t>Provide students with the tools and knowledge required to assess new venture opportunities</a:t>
            </a:r>
          </a:p>
          <a:p>
            <a:pPr>
              <a:spcBef>
                <a:spcPts val="1200"/>
              </a:spcBef>
            </a:pPr>
            <a:r>
              <a:rPr lang="en-US" sz="2800" dirty="0" smtClean="0"/>
              <a:t>Develop leadership and communication skills necessary to advocate for these enterprises</a:t>
            </a:r>
          </a:p>
          <a:p>
            <a:pPr>
              <a:spcBef>
                <a:spcPts val="1200"/>
              </a:spcBef>
            </a:pPr>
            <a:r>
              <a:rPr lang="en-US" sz="2800" dirty="0" smtClean="0"/>
              <a:t>Make entrepreneurship an “accessible” career option -- now or in the future</a:t>
            </a:r>
          </a:p>
          <a:p>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763000" cy="579438"/>
          </a:xfrm>
        </p:spPr>
        <p:txBody>
          <a:bodyPr>
            <a:normAutofit fontScale="90000"/>
          </a:bodyPr>
          <a:lstStyle/>
          <a:p>
            <a:r>
              <a:rPr lang="en-US" sz="4000" dirty="0" smtClean="0"/>
              <a:t>Michael Brauer</a:t>
            </a:r>
            <a:endParaRPr lang="en-US" sz="4000" dirty="0"/>
          </a:p>
        </p:txBody>
      </p:sp>
      <p:sp>
        <p:nvSpPr>
          <p:cNvPr id="3" name="Content Placeholder 2"/>
          <p:cNvSpPr>
            <a:spLocks noGrp="1"/>
          </p:cNvSpPr>
          <p:nvPr>
            <p:ph sz="half" idx="1"/>
          </p:nvPr>
        </p:nvSpPr>
        <p:spPr>
          <a:xfrm>
            <a:off x="457200" y="5334000"/>
            <a:ext cx="3962400" cy="1295400"/>
          </a:xfrm>
        </p:spPr>
        <p:txBody>
          <a:bodyPr/>
          <a:lstStyle/>
          <a:p>
            <a:pPr marL="0" indent="0">
              <a:buNone/>
            </a:pPr>
            <a:r>
              <a:rPr lang="en-US" sz="1400" i="1" dirty="0" smtClean="0"/>
              <a:t>“The Entrepreneurship Program encouraged me to constantly look for opportunities, express my creativity, enhance my leadership and collaborative skills, and gave me the confidence I needed to launch my own venture.”</a:t>
            </a:r>
          </a:p>
          <a:p>
            <a:pPr marL="0" indent="0">
              <a:buNone/>
            </a:pPr>
            <a:endParaRPr lang="en-US" sz="1400" i="1" dirty="0"/>
          </a:p>
        </p:txBody>
      </p:sp>
      <p:sp>
        <p:nvSpPr>
          <p:cNvPr id="4" name="Text Placeholder 3"/>
          <p:cNvSpPr>
            <a:spLocks noGrp="1"/>
          </p:cNvSpPr>
          <p:nvPr>
            <p:ph type="body" sz="half" idx="2"/>
          </p:nvPr>
        </p:nvSpPr>
        <p:spPr>
          <a:xfrm>
            <a:off x="4419600" y="1600200"/>
            <a:ext cx="4572000" cy="3505200"/>
          </a:xfrm>
        </p:spPr>
        <p:txBody>
          <a:bodyPr>
            <a:normAutofit lnSpcReduction="10000"/>
          </a:bodyPr>
          <a:lstStyle/>
          <a:p>
            <a:pPr>
              <a:spcBef>
                <a:spcPts val="1200"/>
              </a:spcBef>
            </a:pPr>
            <a:r>
              <a:rPr lang="en-US" sz="2000" dirty="0" smtClean="0"/>
              <a:t>Management and Accounting, Minor in Marketing, May 2009</a:t>
            </a:r>
          </a:p>
          <a:p>
            <a:pPr>
              <a:spcBef>
                <a:spcPts val="1200"/>
              </a:spcBef>
            </a:pPr>
            <a:r>
              <a:rPr lang="en-US" sz="2000" dirty="0" smtClean="0"/>
              <a:t>Launched Write to College in 2009</a:t>
            </a:r>
          </a:p>
          <a:p>
            <a:pPr>
              <a:spcBef>
                <a:spcPts val="1200"/>
              </a:spcBef>
            </a:pPr>
            <a:r>
              <a:rPr lang="en-US" sz="2000" dirty="0" smtClean="0"/>
              <a:t>Founded to help students earn higher scores on the SAT and ACT's toughest new section: Writing</a:t>
            </a:r>
          </a:p>
          <a:p>
            <a:pPr>
              <a:spcBef>
                <a:spcPts val="1200"/>
              </a:spcBef>
            </a:pPr>
            <a:r>
              <a:rPr lang="en-US" sz="2000" dirty="0" smtClean="0"/>
              <a:t>Participated in the 2008 Global Entrepreneurship Study Abroad Program in China</a:t>
            </a:r>
            <a:endParaRPr lang="en-US" sz="2200" dirty="0" smtClean="0"/>
          </a:p>
        </p:txBody>
      </p:sp>
      <p:pic>
        <p:nvPicPr>
          <p:cNvPr id="6" name="Picture 5" descr="100_1422.JPG"/>
          <p:cNvPicPr>
            <a:picLocks noChangeAspect="1"/>
          </p:cNvPicPr>
          <p:nvPr/>
        </p:nvPicPr>
        <p:blipFill>
          <a:blip r:embed="rId2" cstate="print"/>
          <a:stretch>
            <a:fillRect/>
          </a:stretch>
        </p:blipFill>
        <p:spPr>
          <a:xfrm>
            <a:off x="967740" y="1524000"/>
            <a:ext cx="2766060" cy="3688080"/>
          </a:xfrm>
          <a:prstGeom prst="rect">
            <a:avLst/>
          </a:prstGeom>
        </p:spPr>
      </p:pic>
      <p:pic>
        <p:nvPicPr>
          <p:cNvPr id="1026" name="Picture 2">
            <a:hlinkClick r:id="rId3"/>
          </p:cNvPr>
          <p:cNvPicPr>
            <a:picLocks noChangeAspect="1" noChangeArrowheads="1"/>
          </p:cNvPicPr>
          <p:nvPr/>
        </p:nvPicPr>
        <p:blipFill>
          <a:blip r:embed="rId4" cstate="print"/>
          <a:srcRect/>
          <a:stretch>
            <a:fillRect/>
          </a:stretch>
        </p:blipFill>
        <p:spPr bwMode="auto">
          <a:xfrm>
            <a:off x="5334000" y="5867400"/>
            <a:ext cx="2454275" cy="762000"/>
          </a:xfrm>
          <a:prstGeom prst="rect">
            <a:avLst/>
          </a:prstGeom>
          <a:noFill/>
          <a:ln w="9525">
            <a:noFill/>
            <a:miter lim="800000"/>
            <a:headEnd/>
            <a:tailEnd/>
          </a:ln>
          <a:effectLst/>
        </p:spPr>
      </p:pic>
      <p:sp>
        <p:nvSpPr>
          <p:cNvPr id="8" name="TextBox 7"/>
          <p:cNvSpPr txBox="1"/>
          <p:nvPr/>
        </p:nvSpPr>
        <p:spPr>
          <a:xfrm>
            <a:off x="4800600" y="5410200"/>
            <a:ext cx="3581400" cy="313932"/>
          </a:xfrm>
          <a:prstGeom prst="rect">
            <a:avLst/>
          </a:prstGeom>
          <a:noFill/>
        </p:spPr>
        <p:txBody>
          <a:bodyPr wrap="square" rtlCol="0">
            <a:spAutoFit/>
          </a:bodyPr>
          <a:lstStyle/>
          <a:p>
            <a:pPr algn="ctr">
              <a:buNone/>
            </a:pPr>
            <a:r>
              <a:rPr lang="en-US" sz="1800" dirty="0" smtClean="0">
                <a:hlinkClick r:id="rId3"/>
              </a:rPr>
              <a:t>www.writetocollege.com</a:t>
            </a:r>
            <a:endParaRPr lang="en-US" sz="18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Michelle Scheidt</a:t>
            </a:r>
            <a:endParaRPr lang="en-US" dirty="0"/>
          </a:p>
        </p:txBody>
      </p:sp>
      <p:sp>
        <p:nvSpPr>
          <p:cNvPr id="5" name="Text Placeholder 4"/>
          <p:cNvSpPr>
            <a:spLocks noGrp="1"/>
          </p:cNvSpPr>
          <p:nvPr>
            <p:ph type="body" sz="half" idx="2"/>
          </p:nvPr>
        </p:nvSpPr>
        <p:spPr>
          <a:xfrm>
            <a:off x="3962400" y="1905000"/>
            <a:ext cx="4724400" cy="2133599"/>
          </a:xfrm>
        </p:spPr>
        <p:txBody>
          <a:bodyPr/>
          <a:lstStyle/>
          <a:p>
            <a:r>
              <a:rPr lang="en-US" sz="1600" dirty="0" smtClean="0"/>
              <a:t>Biomedical Engineering, May 2008 graduate</a:t>
            </a:r>
          </a:p>
          <a:p>
            <a:r>
              <a:rPr lang="en-US" sz="1600" dirty="0" smtClean="0"/>
              <a:t>Management Minor</a:t>
            </a:r>
          </a:p>
          <a:p>
            <a:r>
              <a:rPr lang="en-US" sz="1600" dirty="0" smtClean="0"/>
              <a:t>Entrepreneurship Ambassador</a:t>
            </a:r>
          </a:p>
          <a:p>
            <a:r>
              <a:rPr lang="en-US" sz="1600" dirty="0" smtClean="0"/>
              <a:t>Intern with </a:t>
            </a:r>
            <a:r>
              <a:rPr lang="en-US" sz="1600" dirty="0" err="1" smtClean="0"/>
              <a:t>Axogen</a:t>
            </a:r>
            <a:r>
              <a:rPr lang="en-US" sz="1600" dirty="0" smtClean="0"/>
              <a:t>, Alachua, Florida</a:t>
            </a:r>
          </a:p>
          <a:p>
            <a:r>
              <a:rPr lang="en-US" sz="1600" dirty="0" smtClean="0"/>
              <a:t>Regulatory Affairs Specialist for Clinical Systems, GE Healthcare</a:t>
            </a:r>
          </a:p>
        </p:txBody>
      </p:sp>
      <p:pic>
        <p:nvPicPr>
          <p:cNvPr id="8" name="Picture 7" descr="Eric Davis Capstone Spring 2008 035.jpg"/>
          <p:cNvPicPr>
            <a:picLocks noChangeAspect="1"/>
          </p:cNvPicPr>
          <p:nvPr/>
        </p:nvPicPr>
        <p:blipFill>
          <a:blip r:embed="rId2" cstate="print"/>
          <a:stretch>
            <a:fillRect/>
          </a:stretch>
        </p:blipFill>
        <p:spPr>
          <a:xfrm>
            <a:off x="667512" y="1447800"/>
            <a:ext cx="2707039" cy="3603984"/>
          </a:xfrm>
          <a:prstGeom prst="rect">
            <a:avLst/>
          </a:prstGeom>
        </p:spPr>
      </p:pic>
      <p:sp>
        <p:nvSpPr>
          <p:cNvPr id="10" name="Rectangle 9"/>
          <p:cNvSpPr/>
          <p:nvPr/>
        </p:nvSpPr>
        <p:spPr>
          <a:xfrm>
            <a:off x="4953000" y="4572000"/>
            <a:ext cx="3733800" cy="1668149"/>
          </a:xfrm>
          <a:prstGeom prst="rect">
            <a:avLst/>
          </a:prstGeom>
        </p:spPr>
        <p:txBody>
          <a:bodyPr wrap="square">
            <a:spAutoFit/>
          </a:bodyPr>
          <a:lstStyle/>
          <a:p>
            <a:pPr>
              <a:buNone/>
            </a:pPr>
            <a:r>
              <a:rPr lang="en-US" sz="1600" i="1" dirty="0" smtClean="0"/>
              <a:t>“I was able to obtain a fabulous marketing internship with a small start up company which specializes in peripheral nerve regeneration.  My internship culminated my biomedical engineering, management, and entrepreneurship interests into one neat experience.” </a:t>
            </a:r>
          </a:p>
        </p:txBody>
      </p:sp>
      <p:pic>
        <p:nvPicPr>
          <p:cNvPr id="4098" name="Picture 2" descr="Ambassadors 002"/>
          <p:cNvPicPr>
            <a:picLocks noChangeAspect="1" noChangeArrowheads="1"/>
          </p:cNvPicPr>
          <p:nvPr/>
        </p:nvPicPr>
        <p:blipFill>
          <a:blip r:embed="rId3" cstate="print"/>
          <a:srcRect/>
          <a:stretch>
            <a:fillRect/>
          </a:stretch>
        </p:blipFill>
        <p:spPr bwMode="auto">
          <a:xfrm>
            <a:off x="2209800" y="4495800"/>
            <a:ext cx="250613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Maria </a:t>
            </a:r>
            <a:r>
              <a:rPr lang="en-US" dirty="0" err="1" smtClean="0"/>
              <a:t>Roa</a:t>
            </a:r>
            <a:endParaRPr lang="en-US" dirty="0"/>
          </a:p>
        </p:txBody>
      </p:sp>
      <p:pic>
        <p:nvPicPr>
          <p:cNvPr id="1026" name="Picture 2" descr="I:\Awards Elevator Pitch 2007\Awards Elevator Pitch 2007 019.jpg"/>
          <p:cNvPicPr>
            <a:picLocks noGrp="1" noChangeAspect="1" noChangeArrowheads="1"/>
          </p:cNvPicPr>
          <p:nvPr>
            <p:ph sz="half" idx="1"/>
          </p:nvPr>
        </p:nvPicPr>
        <p:blipFill>
          <a:blip r:embed="rId2" cstate="print"/>
          <a:srcRect/>
          <a:stretch>
            <a:fillRect/>
          </a:stretch>
        </p:blipFill>
        <p:spPr bwMode="auto">
          <a:xfrm>
            <a:off x="457200" y="1981200"/>
            <a:ext cx="3581400" cy="2819400"/>
          </a:xfrm>
          <a:prstGeom prst="rect">
            <a:avLst/>
          </a:prstGeom>
          <a:noFill/>
        </p:spPr>
      </p:pic>
      <p:sp>
        <p:nvSpPr>
          <p:cNvPr id="4" name="Text Placeholder 3"/>
          <p:cNvSpPr>
            <a:spLocks noGrp="1"/>
          </p:cNvSpPr>
          <p:nvPr>
            <p:ph type="body" sz="half" idx="2"/>
          </p:nvPr>
        </p:nvSpPr>
        <p:spPr>
          <a:xfrm>
            <a:off x="4495800" y="1981200"/>
            <a:ext cx="4419600" cy="4267200"/>
          </a:xfrm>
        </p:spPr>
        <p:txBody>
          <a:bodyPr/>
          <a:lstStyle/>
          <a:p>
            <a:r>
              <a:rPr lang="en-US" sz="1800" dirty="0" smtClean="0"/>
              <a:t>Management major, Senior</a:t>
            </a:r>
          </a:p>
          <a:p>
            <a:r>
              <a:rPr lang="en-US" sz="1800" dirty="0" smtClean="0"/>
              <a:t>Minors in international business, economics, art and design</a:t>
            </a:r>
          </a:p>
          <a:p>
            <a:r>
              <a:rPr lang="en-US" sz="1800" dirty="0" smtClean="0"/>
              <a:t>Entrepreneurial Learning Community</a:t>
            </a:r>
          </a:p>
          <a:p>
            <a:r>
              <a:rPr lang="en-US" sz="1800" dirty="0" smtClean="0"/>
              <a:t>Certificate Program Ambassador</a:t>
            </a:r>
          </a:p>
          <a:p>
            <a:r>
              <a:rPr lang="en-US" sz="1800" dirty="0" smtClean="0"/>
              <a:t>Peterson scholarship recipient</a:t>
            </a:r>
          </a:p>
          <a:p>
            <a:r>
              <a:rPr lang="en-US" sz="1800" dirty="0" smtClean="0"/>
              <a:t>Elevator Pitch award winner</a:t>
            </a:r>
          </a:p>
          <a:p>
            <a:r>
              <a:rPr lang="en-US" sz="1800" dirty="0" smtClean="0"/>
              <a:t>Finalist in Ball State’s Nascent 500</a:t>
            </a:r>
          </a:p>
          <a:p>
            <a:r>
              <a:rPr lang="en-US" sz="1800" dirty="0" smtClean="0"/>
              <a:t>Summer intern with Versace in NYC</a:t>
            </a:r>
          </a:p>
          <a:p>
            <a:r>
              <a:rPr lang="en-US" sz="1800" dirty="0" smtClean="0"/>
              <a:t>Is currently starting company - </a:t>
            </a:r>
            <a:r>
              <a:rPr lang="en-US" sz="1800" dirty="0" err="1" smtClean="0"/>
              <a:t>Qvit</a:t>
            </a:r>
            <a:endParaRPr lang="en-US" sz="1800" dirty="0" smtClean="0"/>
          </a:p>
          <a:p>
            <a:endParaRPr lang="en-US" sz="1400" dirty="0" smtClean="0"/>
          </a:p>
        </p:txBody>
      </p:sp>
      <p:sp>
        <p:nvSpPr>
          <p:cNvPr id="8" name="Rectangle 7"/>
          <p:cNvSpPr/>
          <p:nvPr/>
        </p:nvSpPr>
        <p:spPr>
          <a:xfrm>
            <a:off x="381000" y="5105400"/>
            <a:ext cx="3962400" cy="1274195"/>
          </a:xfrm>
          <a:prstGeom prst="rect">
            <a:avLst/>
          </a:prstGeom>
        </p:spPr>
        <p:txBody>
          <a:bodyPr wrap="square">
            <a:spAutoFit/>
          </a:bodyPr>
          <a:lstStyle/>
          <a:p>
            <a:pPr>
              <a:buNone/>
            </a:pPr>
            <a:r>
              <a:rPr lang="en-US" sz="1600" i="1" dirty="0" smtClean="0"/>
              <a:t>“I gained a lot of confidence because classes were very interactive and focused on real startups… I had a big idea but it was not until I start competing and meeting actual VCs that I really start giving shape to </a:t>
            </a:r>
            <a:r>
              <a:rPr lang="en-US" sz="1600" i="1" dirty="0" err="1" smtClean="0"/>
              <a:t>Qvit</a:t>
            </a:r>
            <a:r>
              <a:rPr lang="en-US" sz="1600" i="1" dirty="0" smtClean="0"/>
              <a:t>.”</a:t>
            </a:r>
            <a:endParaRPr lang="en-US" sz="1600" i="1"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Vince </a:t>
            </a:r>
            <a:r>
              <a:rPr lang="en-US" dirty="0" err="1" smtClean="0"/>
              <a:t>PeGan</a:t>
            </a:r>
            <a:endParaRPr lang="en-US" dirty="0"/>
          </a:p>
        </p:txBody>
      </p:sp>
      <p:pic>
        <p:nvPicPr>
          <p:cNvPr id="5" name="Picture 2" descr="N:\Personal\My Pictures\Pegan96.jpg"/>
          <p:cNvPicPr>
            <a:picLocks noGrp="1" noChangeAspect="1" noChangeArrowheads="1"/>
          </p:cNvPicPr>
          <p:nvPr>
            <p:ph sz="half" idx="1"/>
          </p:nvPr>
        </p:nvPicPr>
        <p:blipFill>
          <a:blip r:embed="rId2" cstate="print"/>
          <a:stretch>
            <a:fillRect/>
          </a:stretch>
        </p:blipFill>
        <p:spPr bwMode="auto">
          <a:xfrm>
            <a:off x="5410200" y="4495800"/>
            <a:ext cx="2589415" cy="1849582"/>
          </a:xfrm>
          <a:prstGeom prst="rect">
            <a:avLst/>
          </a:prstGeom>
          <a:noFill/>
        </p:spPr>
      </p:pic>
      <p:sp>
        <p:nvSpPr>
          <p:cNvPr id="4" name="Text Placeholder 3"/>
          <p:cNvSpPr>
            <a:spLocks noGrp="1"/>
          </p:cNvSpPr>
          <p:nvPr>
            <p:ph type="body" sz="half" idx="2"/>
          </p:nvPr>
        </p:nvSpPr>
        <p:spPr>
          <a:xfrm>
            <a:off x="3657600" y="1600200"/>
            <a:ext cx="5029200" cy="4525963"/>
          </a:xfrm>
        </p:spPr>
        <p:txBody>
          <a:bodyPr>
            <a:normAutofit/>
          </a:bodyPr>
          <a:lstStyle/>
          <a:p>
            <a:r>
              <a:rPr lang="en-US" sz="1800" dirty="0" smtClean="0"/>
              <a:t>Management major</a:t>
            </a:r>
          </a:p>
          <a:p>
            <a:r>
              <a:rPr lang="en-US" sz="1800" dirty="0" smtClean="0"/>
              <a:t>Interns for Indiana, Summer 2008 </a:t>
            </a:r>
          </a:p>
          <a:p>
            <a:pPr lvl="1"/>
            <a:r>
              <a:rPr lang="en-US" sz="1600" dirty="0" smtClean="0"/>
              <a:t>Scott A. Jones Enterprises (SAJE)</a:t>
            </a:r>
          </a:p>
          <a:p>
            <a:r>
              <a:rPr lang="en-US" sz="1800" dirty="0" smtClean="0"/>
              <a:t>Award winner Elevator Pitch Competition</a:t>
            </a:r>
          </a:p>
          <a:p>
            <a:r>
              <a:rPr lang="en-US" sz="1800" dirty="0" smtClean="0"/>
              <a:t>Peterson Scholarship Recipient, 2007-08</a:t>
            </a:r>
          </a:p>
          <a:p>
            <a:r>
              <a:rPr lang="fr-FR" sz="1800" dirty="0" smtClean="0"/>
              <a:t>Cultural, </a:t>
            </a:r>
            <a:r>
              <a:rPr lang="fr-FR" sz="1800" dirty="0" err="1" smtClean="0"/>
              <a:t>Technological</a:t>
            </a:r>
            <a:r>
              <a:rPr lang="fr-FR" sz="1800" dirty="0" smtClean="0"/>
              <a:t>, </a:t>
            </a:r>
            <a:r>
              <a:rPr lang="fr-FR" sz="1800" dirty="0" err="1" smtClean="0"/>
              <a:t>Environmental</a:t>
            </a:r>
            <a:r>
              <a:rPr lang="fr-FR" sz="1800" dirty="0" smtClean="0"/>
              <a:t> Exchange (CTEE)</a:t>
            </a:r>
          </a:p>
          <a:p>
            <a:r>
              <a:rPr lang="fr-FR" sz="1800" dirty="0" err="1" smtClean="0"/>
              <a:t>Employed</a:t>
            </a:r>
            <a:r>
              <a:rPr lang="fr-FR" sz="1800" dirty="0" smtClean="0"/>
              <a:t> by Exact Target in Indianapolis</a:t>
            </a:r>
          </a:p>
          <a:p>
            <a:endParaRPr lang="en-US" sz="2000" dirty="0" smtClean="0"/>
          </a:p>
        </p:txBody>
      </p:sp>
      <p:pic>
        <p:nvPicPr>
          <p:cNvPr id="7" name="Picture 2"/>
          <p:cNvPicPr>
            <a:picLocks noChangeAspect="1" noChangeArrowheads="1"/>
          </p:cNvPicPr>
          <p:nvPr/>
        </p:nvPicPr>
        <p:blipFill>
          <a:blip r:embed="rId3" cstate="print"/>
          <a:srcRect/>
          <a:stretch>
            <a:fillRect/>
          </a:stretch>
        </p:blipFill>
        <p:spPr bwMode="auto">
          <a:xfrm>
            <a:off x="457200" y="1219200"/>
            <a:ext cx="2454484" cy="3181349"/>
          </a:xfrm>
          <a:prstGeom prst="rect">
            <a:avLst/>
          </a:prstGeom>
          <a:noFill/>
          <a:ln w="9525">
            <a:noFill/>
            <a:miter lim="800000"/>
            <a:headEnd/>
            <a:tailEnd/>
          </a:ln>
          <a:effectLst/>
        </p:spPr>
      </p:pic>
      <p:sp>
        <p:nvSpPr>
          <p:cNvPr id="10" name="Rectangle 9"/>
          <p:cNvSpPr/>
          <p:nvPr/>
        </p:nvSpPr>
        <p:spPr>
          <a:xfrm>
            <a:off x="457200" y="4697409"/>
            <a:ext cx="4648200" cy="1495794"/>
          </a:xfrm>
          <a:prstGeom prst="rect">
            <a:avLst/>
          </a:prstGeom>
        </p:spPr>
        <p:txBody>
          <a:bodyPr wrap="square">
            <a:spAutoFit/>
          </a:bodyPr>
          <a:lstStyle/>
          <a:p>
            <a:pPr>
              <a:buNone/>
            </a:pPr>
            <a:r>
              <a:rPr lang="en-US" i="1" dirty="0" smtClean="0"/>
              <a:t>"</a:t>
            </a:r>
            <a:r>
              <a:rPr lang="en-US" sz="1800" i="1" dirty="0" smtClean="0"/>
              <a:t>The Program allows you to gain a firm grasp on all aspects that go into a startup. With the skills and knowledge I've gained, I'm confident that with the right idea, someday I will succeed in my own business endeavor."</a:t>
            </a:r>
            <a:endParaRPr lang="en-US" i="1"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Sawyer Sparks</a:t>
            </a:r>
            <a:endParaRPr lang="en-US" dirty="0"/>
          </a:p>
        </p:txBody>
      </p:sp>
      <p:sp>
        <p:nvSpPr>
          <p:cNvPr id="4" name="Text Placeholder 3"/>
          <p:cNvSpPr>
            <a:spLocks noGrp="1"/>
          </p:cNvSpPr>
          <p:nvPr>
            <p:ph type="body" sz="half" idx="2"/>
          </p:nvPr>
        </p:nvSpPr>
        <p:spPr>
          <a:xfrm>
            <a:off x="4191000" y="1600201"/>
            <a:ext cx="4495800" cy="3048000"/>
          </a:xfrm>
        </p:spPr>
        <p:txBody>
          <a:bodyPr/>
          <a:lstStyle/>
          <a:p>
            <a:r>
              <a:rPr lang="en-US" sz="1800" dirty="0" smtClean="0"/>
              <a:t>Agricultural Economics, Junior</a:t>
            </a:r>
          </a:p>
          <a:p>
            <a:r>
              <a:rPr lang="en-US" sz="1800" dirty="0" smtClean="0"/>
              <a:t>Minor, Political Science</a:t>
            </a:r>
          </a:p>
          <a:p>
            <a:r>
              <a:rPr lang="en-US" sz="1800" dirty="0" smtClean="0"/>
              <a:t>Launched Greene </a:t>
            </a:r>
            <a:r>
              <a:rPr lang="en-US" sz="1800" dirty="0" err="1" smtClean="0"/>
              <a:t>BioFuels</a:t>
            </a:r>
            <a:r>
              <a:rPr lang="en-US" sz="1800" dirty="0" smtClean="0"/>
              <a:t> in 2005</a:t>
            </a:r>
          </a:p>
          <a:p>
            <a:r>
              <a:rPr lang="en-US" sz="1800" dirty="0" smtClean="0"/>
              <a:t>Launched Soy-</a:t>
            </a:r>
            <a:r>
              <a:rPr lang="en-US" sz="1800" dirty="0" err="1" smtClean="0"/>
              <a:t>Yer</a:t>
            </a:r>
            <a:r>
              <a:rPr lang="en-US" sz="1800" dirty="0" smtClean="0"/>
              <a:t> Dough in 2007</a:t>
            </a:r>
            <a:endParaRPr lang="en-US" sz="1400" dirty="0" smtClean="0"/>
          </a:p>
          <a:p>
            <a:r>
              <a:rPr lang="en-US" sz="1800" dirty="0" smtClean="0"/>
              <a:t>Elevator Pitch Competition, IEDC Collegiate </a:t>
            </a:r>
            <a:r>
              <a:rPr lang="en-US" sz="1800" dirty="0" err="1" smtClean="0"/>
              <a:t>Bootcamp</a:t>
            </a:r>
            <a:endParaRPr lang="en-US" sz="1800" dirty="0" smtClean="0"/>
          </a:p>
          <a:p>
            <a:r>
              <a:rPr lang="en-US" sz="1800" dirty="0" smtClean="0"/>
              <a:t>Appeared on ABC’s entrepreneurship show </a:t>
            </a:r>
            <a:r>
              <a:rPr lang="en-US" sz="1800" i="1" dirty="0" smtClean="0">
                <a:solidFill>
                  <a:schemeClr val="tx2"/>
                </a:solidFill>
                <a:hlinkClick r:id="rId2"/>
              </a:rPr>
              <a:t>Shark Tank </a:t>
            </a:r>
            <a:r>
              <a:rPr lang="en-US" sz="1800" dirty="0" smtClean="0"/>
              <a:t>in September 2009</a:t>
            </a:r>
          </a:p>
        </p:txBody>
      </p:sp>
      <p:pic>
        <p:nvPicPr>
          <p:cNvPr id="7" name="Picture 6" descr="1091254-H.jpg"/>
          <p:cNvPicPr>
            <a:picLocks noChangeAspect="1"/>
          </p:cNvPicPr>
          <p:nvPr/>
        </p:nvPicPr>
        <p:blipFill>
          <a:blip r:embed="rId3" cstate="print"/>
          <a:srcRect l="13500" t="6923" r="11500"/>
          <a:stretch>
            <a:fillRect/>
          </a:stretch>
        </p:blipFill>
        <p:spPr>
          <a:xfrm>
            <a:off x="533400" y="1717548"/>
            <a:ext cx="2819400" cy="2274316"/>
          </a:xfrm>
          <a:prstGeom prst="rect">
            <a:avLst/>
          </a:prstGeom>
        </p:spPr>
      </p:pic>
      <p:pic>
        <p:nvPicPr>
          <p:cNvPr id="8" name="Picture 2" descr="I:\Select Elevator 2008\EPC065.jpg"/>
          <p:cNvPicPr>
            <a:picLocks noChangeAspect="1" noChangeArrowheads="1"/>
          </p:cNvPicPr>
          <p:nvPr/>
        </p:nvPicPr>
        <p:blipFill>
          <a:blip r:embed="rId4" cstate="print"/>
          <a:srcRect/>
          <a:stretch>
            <a:fillRect/>
          </a:stretch>
        </p:blipFill>
        <p:spPr bwMode="auto">
          <a:xfrm>
            <a:off x="5943600" y="4724400"/>
            <a:ext cx="2667000" cy="1770349"/>
          </a:xfrm>
          <a:prstGeom prst="rect">
            <a:avLst/>
          </a:prstGeom>
          <a:noFill/>
        </p:spPr>
      </p:pic>
      <p:sp>
        <p:nvSpPr>
          <p:cNvPr id="10" name="Rectangle 9"/>
          <p:cNvSpPr/>
          <p:nvPr/>
        </p:nvSpPr>
        <p:spPr>
          <a:xfrm>
            <a:off x="457200" y="4648200"/>
            <a:ext cx="2819400" cy="1421928"/>
          </a:xfrm>
          <a:prstGeom prst="rect">
            <a:avLst/>
          </a:prstGeom>
        </p:spPr>
        <p:txBody>
          <a:bodyPr wrap="square">
            <a:spAutoFit/>
          </a:bodyPr>
          <a:lstStyle/>
          <a:p>
            <a:pPr>
              <a:buNone/>
            </a:pPr>
            <a:r>
              <a:rPr lang="en-US" sz="1800" i="1" dirty="0" smtClean="0"/>
              <a:t>“The Certificate Program has given me the opportunity to hone my entrepreneurial skills.  There’s always someone offering great advice.”</a:t>
            </a:r>
          </a:p>
        </p:txBody>
      </p:sp>
      <p:pic>
        <p:nvPicPr>
          <p:cNvPr id="9" name="Picture 8" descr="Soy-Yer Logo">
            <a:hlinkClick r:id="rId5"/>
          </p:cNvPr>
          <p:cNvPicPr/>
          <p:nvPr/>
        </p:nvPicPr>
        <p:blipFill>
          <a:blip r:embed="rId6" cstate="print"/>
          <a:srcRect/>
          <a:stretch>
            <a:fillRect/>
          </a:stretch>
        </p:blipFill>
        <p:spPr bwMode="auto">
          <a:xfrm>
            <a:off x="3352800" y="4572000"/>
            <a:ext cx="2286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381000" y="1600200"/>
            <a:ext cx="8458200" cy="45259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pic>
        <p:nvPicPr>
          <p:cNvPr id="5" name="Picture 4" descr="C:\Documents and Settings\smharrel\Local Settings\Temporary Internet Files\Content.Outlook\SK42T5NQ\logo_coupious_final_coupious2.png">
            <a:hlinkClick r:id="rId2"/>
          </p:cNvPr>
          <p:cNvPicPr/>
          <p:nvPr/>
        </p:nvPicPr>
        <p:blipFill>
          <a:blip r:embed="rId3" cstate="print"/>
          <a:srcRect/>
          <a:stretch>
            <a:fillRect/>
          </a:stretch>
        </p:blipFill>
        <p:spPr bwMode="auto">
          <a:xfrm>
            <a:off x="1828800" y="1828800"/>
            <a:ext cx="2645974" cy="956930"/>
          </a:xfrm>
          <a:prstGeom prst="rect">
            <a:avLst/>
          </a:prstGeom>
          <a:noFill/>
          <a:ln w="9525">
            <a:noFill/>
            <a:miter lim="800000"/>
            <a:headEnd/>
            <a:tailEnd/>
          </a:ln>
        </p:spPr>
      </p:pic>
      <p:pic>
        <p:nvPicPr>
          <p:cNvPr id="6" name="Picture 5" descr="Soy-Yer Logo">
            <a:hlinkClick r:id="rId4"/>
          </p:cNvPr>
          <p:cNvPicPr/>
          <p:nvPr/>
        </p:nvPicPr>
        <p:blipFill>
          <a:blip r:embed="rId5" cstate="print"/>
          <a:srcRect/>
          <a:stretch>
            <a:fillRect/>
          </a:stretch>
        </p:blipFill>
        <p:spPr bwMode="auto">
          <a:xfrm>
            <a:off x="304800" y="4648200"/>
            <a:ext cx="1323975" cy="1209674"/>
          </a:xfrm>
          <a:prstGeom prst="rect">
            <a:avLst/>
          </a:prstGeom>
          <a:noFill/>
          <a:ln w="9525">
            <a:noFill/>
            <a:miter lim="800000"/>
            <a:headEnd/>
            <a:tailEnd/>
          </a:ln>
        </p:spPr>
      </p:pic>
      <p:pic>
        <p:nvPicPr>
          <p:cNvPr id="8" name="Picture 7" descr="C:\Documents and Settings\smharrel\Local Settings\Temporary Internet Files\Content.Outlook\SK42T5NQ\HighResLogoWhiteBGNoEffects.jpg">
            <a:hlinkClick r:id="rId6"/>
          </p:cNvPr>
          <p:cNvPicPr/>
          <p:nvPr/>
        </p:nvPicPr>
        <p:blipFill>
          <a:blip r:embed="rId7" cstate="print"/>
          <a:srcRect/>
          <a:stretch>
            <a:fillRect/>
          </a:stretch>
        </p:blipFill>
        <p:spPr bwMode="auto">
          <a:xfrm>
            <a:off x="1600200" y="2819400"/>
            <a:ext cx="3622386" cy="1190624"/>
          </a:xfrm>
          <a:prstGeom prst="rect">
            <a:avLst/>
          </a:prstGeom>
          <a:noFill/>
          <a:ln w="9525">
            <a:noFill/>
            <a:miter lim="800000"/>
            <a:headEnd/>
            <a:tailEnd/>
          </a:ln>
        </p:spPr>
      </p:pic>
      <p:pic>
        <p:nvPicPr>
          <p:cNvPr id="9" name="Picture 8" descr="C:\Documents and Settings\smharrel\Local Settings\Temporary Internet Files\Content.Word\W2C LogoBig.jpg">
            <a:hlinkClick r:id="rId8"/>
          </p:cNvPr>
          <p:cNvPicPr/>
          <p:nvPr/>
        </p:nvPicPr>
        <p:blipFill>
          <a:blip r:embed="rId9" cstate="print"/>
          <a:srcRect/>
          <a:stretch>
            <a:fillRect/>
          </a:stretch>
        </p:blipFill>
        <p:spPr bwMode="auto">
          <a:xfrm>
            <a:off x="5867400" y="4419600"/>
            <a:ext cx="2457450" cy="923925"/>
          </a:xfrm>
          <a:prstGeom prst="rect">
            <a:avLst/>
          </a:prstGeom>
          <a:noFill/>
          <a:ln w="9525">
            <a:noFill/>
            <a:miter lim="800000"/>
            <a:headEnd/>
            <a:tailEnd/>
          </a:ln>
        </p:spPr>
      </p:pic>
      <p:pic>
        <p:nvPicPr>
          <p:cNvPr id="10" name="Picture 9" descr="http://morvid.com/images/banner_1.jpg">
            <a:hlinkClick r:id="rId10"/>
          </p:cNvPr>
          <p:cNvPicPr/>
          <p:nvPr/>
        </p:nvPicPr>
        <p:blipFill>
          <a:blip r:embed="rId11" cstate="print"/>
          <a:srcRect/>
          <a:stretch>
            <a:fillRect/>
          </a:stretch>
        </p:blipFill>
        <p:spPr bwMode="auto">
          <a:xfrm>
            <a:off x="6172200" y="2667000"/>
            <a:ext cx="1647826" cy="1600200"/>
          </a:xfrm>
          <a:prstGeom prst="rect">
            <a:avLst/>
          </a:prstGeom>
          <a:noFill/>
          <a:ln w="9525">
            <a:noFill/>
            <a:miter lim="800000"/>
            <a:headEnd/>
            <a:tailEnd/>
          </a:ln>
        </p:spPr>
      </p:pic>
      <p:pic>
        <p:nvPicPr>
          <p:cNvPr id="11" name="Picture 10" descr="C:\Documents and Settings\smharrel\Local Settings\Temporary Internet Files\Content.Outlook\L7OSY31D\GenerationLawns_Logo.png">
            <a:hlinkClick r:id="rId12"/>
          </p:cNvPr>
          <p:cNvPicPr/>
          <p:nvPr/>
        </p:nvPicPr>
        <p:blipFill>
          <a:blip r:embed="rId13" cstate="print"/>
          <a:srcRect/>
          <a:stretch>
            <a:fillRect/>
          </a:stretch>
        </p:blipFill>
        <p:spPr bwMode="auto">
          <a:xfrm>
            <a:off x="914400" y="6019800"/>
            <a:ext cx="3505200" cy="609600"/>
          </a:xfrm>
          <a:prstGeom prst="rect">
            <a:avLst/>
          </a:prstGeom>
          <a:noFill/>
          <a:ln w="9525">
            <a:noFill/>
            <a:miter lim="800000"/>
            <a:headEnd/>
            <a:tailEnd/>
          </a:ln>
        </p:spPr>
      </p:pic>
      <p:pic>
        <p:nvPicPr>
          <p:cNvPr id="13" name="Picture 12">
            <a:hlinkClick r:id="rId14"/>
          </p:cNvPr>
          <p:cNvPicPr/>
          <p:nvPr/>
        </p:nvPicPr>
        <p:blipFill>
          <a:blip r:embed="rId15" cstate="print"/>
          <a:srcRect/>
          <a:stretch>
            <a:fillRect/>
          </a:stretch>
        </p:blipFill>
        <p:spPr bwMode="auto">
          <a:xfrm>
            <a:off x="6705600" y="5410200"/>
            <a:ext cx="2133600" cy="1219200"/>
          </a:xfrm>
          <a:prstGeom prst="rect">
            <a:avLst/>
          </a:prstGeom>
          <a:noFill/>
          <a:ln w="9525">
            <a:noFill/>
            <a:miter lim="800000"/>
            <a:headEnd/>
            <a:tailEnd/>
          </a:ln>
        </p:spPr>
      </p:pic>
      <p:grpSp>
        <p:nvGrpSpPr>
          <p:cNvPr id="17" name="Group 16"/>
          <p:cNvGrpSpPr/>
          <p:nvPr/>
        </p:nvGrpSpPr>
        <p:grpSpPr>
          <a:xfrm>
            <a:off x="304800" y="2438400"/>
            <a:ext cx="1219200" cy="1809750"/>
            <a:chOff x="304800" y="2438400"/>
            <a:chExt cx="1219200" cy="1809750"/>
          </a:xfrm>
        </p:grpSpPr>
        <p:pic>
          <p:nvPicPr>
            <p:cNvPr id="12" name="Picture 11" descr="http://www.proemus.com/images/butlerMed.png">
              <a:hlinkClick r:id="rId16"/>
            </p:cNvPr>
            <p:cNvPicPr/>
            <p:nvPr/>
          </p:nvPicPr>
          <p:blipFill>
            <a:blip r:embed="rId17" cstate="print"/>
            <a:srcRect/>
            <a:stretch>
              <a:fillRect/>
            </a:stretch>
          </p:blipFill>
          <p:spPr bwMode="auto">
            <a:xfrm>
              <a:off x="304800" y="2590800"/>
              <a:ext cx="942975" cy="1657350"/>
            </a:xfrm>
            <a:prstGeom prst="rect">
              <a:avLst/>
            </a:prstGeom>
            <a:noFill/>
            <a:ln w="9525">
              <a:noFill/>
              <a:miter lim="800000"/>
              <a:headEnd/>
              <a:tailEnd/>
            </a:ln>
          </p:spPr>
        </p:pic>
        <p:sp>
          <p:nvSpPr>
            <p:cNvPr id="14" name="TextBox 13"/>
            <p:cNvSpPr txBox="1"/>
            <p:nvPr/>
          </p:nvSpPr>
          <p:spPr>
            <a:xfrm>
              <a:off x="304800" y="2438400"/>
              <a:ext cx="1219200" cy="268984"/>
            </a:xfrm>
            <a:prstGeom prst="rect">
              <a:avLst/>
            </a:prstGeom>
            <a:noFill/>
          </p:spPr>
          <p:txBody>
            <a:bodyPr wrap="square" rtlCol="0">
              <a:spAutoFit/>
            </a:bodyPr>
            <a:lstStyle/>
            <a:p>
              <a:pPr>
                <a:buNone/>
              </a:pPr>
              <a:r>
                <a:rPr lang="en-US" sz="1400" dirty="0" err="1" smtClean="0">
                  <a:latin typeface="Candara" pitchFamily="34" charset="0"/>
                </a:rPr>
                <a:t>Proemus</a:t>
              </a:r>
              <a:endParaRPr lang="en-US" sz="1400" dirty="0" smtClean="0">
                <a:latin typeface="Candara" pitchFamily="34" charset="0"/>
              </a:endParaRPr>
            </a:p>
          </p:txBody>
        </p:sp>
      </p:grpSp>
      <p:pic>
        <p:nvPicPr>
          <p:cNvPr id="16" name="Picture 15" descr="ddc.jpg"/>
          <p:cNvPicPr>
            <a:picLocks noChangeAspect="1"/>
          </p:cNvPicPr>
          <p:nvPr/>
        </p:nvPicPr>
        <p:blipFill>
          <a:blip r:embed="rId18" cstate="print"/>
          <a:stretch>
            <a:fillRect/>
          </a:stretch>
        </p:blipFill>
        <p:spPr>
          <a:xfrm>
            <a:off x="4800600" y="5105400"/>
            <a:ext cx="1219200" cy="1219200"/>
          </a:xfrm>
          <a:prstGeom prst="rect">
            <a:avLst/>
          </a:prstGeom>
        </p:spPr>
      </p:pic>
      <p:pic>
        <p:nvPicPr>
          <p:cNvPr id="1026" name="Picture 2" descr="http://web.ics.purdue.edu/~halljj/PHP/muzation/images/MuzationDesign.png"/>
          <p:cNvPicPr>
            <a:picLocks noChangeAspect="1" noChangeArrowheads="1"/>
          </p:cNvPicPr>
          <p:nvPr/>
        </p:nvPicPr>
        <p:blipFill>
          <a:blip r:embed="rId19" cstate="print"/>
          <a:srcRect l="25553" t="14667" r="29238" b="62666"/>
          <a:stretch>
            <a:fillRect/>
          </a:stretch>
        </p:blipFill>
        <p:spPr bwMode="auto">
          <a:xfrm>
            <a:off x="2057400" y="4191000"/>
            <a:ext cx="2286000" cy="844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TextBox 18"/>
          <p:cNvSpPr txBox="1"/>
          <p:nvPr/>
        </p:nvSpPr>
        <p:spPr>
          <a:xfrm>
            <a:off x="304800" y="914400"/>
            <a:ext cx="8534400" cy="634020"/>
          </a:xfrm>
          <a:prstGeom prst="rect">
            <a:avLst/>
          </a:prstGeom>
          <a:noFill/>
        </p:spPr>
        <p:txBody>
          <a:bodyPr wrap="square" rtlCol="0">
            <a:spAutoFit/>
          </a:bodyPr>
          <a:lstStyle/>
          <a:p>
            <a:pPr algn="ctr">
              <a:buNone/>
            </a:pPr>
            <a:r>
              <a:rPr lang="en-US" sz="4400" dirty="0" smtClean="0">
                <a:solidFill>
                  <a:schemeClr val="tx2"/>
                </a:solidFill>
                <a:latin typeface="+mj-lt"/>
              </a:rPr>
              <a:t>Links to student ventures …</a:t>
            </a:r>
          </a:p>
        </p:txBody>
      </p:sp>
      <p:pic>
        <p:nvPicPr>
          <p:cNvPr id="2" name="Picture 2" descr="Trifecta logo.jpg"/>
          <p:cNvPicPr>
            <a:picLocks noChangeAspect="1" noChangeArrowheads="1"/>
          </p:cNvPicPr>
          <p:nvPr/>
        </p:nvPicPr>
        <p:blipFill>
          <a:blip r:embed="rId20" cstate="print"/>
          <a:srcRect/>
          <a:stretch>
            <a:fillRect/>
          </a:stretch>
        </p:blipFill>
        <p:spPr bwMode="auto">
          <a:xfrm>
            <a:off x="5334000" y="1676400"/>
            <a:ext cx="2650787" cy="762000"/>
          </a:xfrm>
          <a:prstGeom prst="rect">
            <a:avLst/>
          </a:prstGeom>
          <a:noFill/>
          <a:ln w="9525">
            <a:noFill/>
            <a:miter lim="800000"/>
            <a:headEnd/>
            <a:tailEnd/>
          </a:ln>
        </p:spPr>
      </p:pic>
    </p:spTree>
  </p:cSld>
  <p:clrMapOvr>
    <a:masterClrMapping/>
  </p:clrMapOvr>
  <p:transition advClick="0"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Going Forward</a:t>
            </a:r>
            <a:endParaRPr lang="en-US" sz="4800" dirty="0"/>
          </a:p>
        </p:txBody>
      </p:sp>
      <p:sp>
        <p:nvSpPr>
          <p:cNvPr id="5" name="Content Placeholder 4"/>
          <p:cNvSpPr>
            <a:spLocks noGrp="1"/>
          </p:cNvSpPr>
          <p:nvPr>
            <p:ph idx="1"/>
          </p:nvPr>
        </p:nvSpPr>
        <p:spPr/>
        <p:txBody>
          <a:bodyPr>
            <a:normAutofit lnSpcReduction="10000"/>
          </a:bodyPr>
          <a:lstStyle/>
          <a:p>
            <a:r>
              <a:rPr lang="en-US" dirty="0" smtClean="0"/>
              <a:t>Continue to refine and develop curriculum</a:t>
            </a:r>
          </a:p>
          <a:p>
            <a:r>
              <a:rPr lang="en-US" dirty="0" smtClean="0"/>
              <a:t>“Package” what we have accomplished</a:t>
            </a:r>
          </a:p>
          <a:p>
            <a:r>
              <a:rPr lang="en-US" dirty="0" smtClean="0"/>
              <a:t>Develop alumni program</a:t>
            </a:r>
          </a:p>
          <a:p>
            <a:r>
              <a:rPr lang="en-US" dirty="0" smtClean="0"/>
              <a:t>Target the right students</a:t>
            </a:r>
          </a:p>
          <a:p>
            <a:r>
              <a:rPr lang="en-US" dirty="0" smtClean="0"/>
              <a:t>Expand global and experiential learning</a:t>
            </a:r>
          </a:p>
          <a:p>
            <a:r>
              <a:rPr lang="en-US" dirty="0" smtClean="0"/>
              <a:t>Attract funding</a:t>
            </a:r>
          </a:p>
          <a:p>
            <a:pPr lvl="1"/>
            <a:r>
              <a:rPr lang="en-US" sz="2400" dirty="0" smtClean="0"/>
              <a:t>Near term: curriculum development and scholarships</a:t>
            </a:r>
          </a:p>
          <a:p>
            <a:pPr lvl="1"/>
            <a:r>
              <a:rPr lang="en-US" sz="2400" dirty="0" smtClean="0"/>
              <a:t>Longer term: endow/name program</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Satisfaction with Program</a:t>
            </a:r>
            <a:endParaRPr lang="en-US" dirty="0"/>
          </a:p>
        </p:txBody>
      </p:sp>
      <p:graphicFrame>
        <p:nvGraphicFramePr>
          <p:cNvPr id="4" name="Content Placeholder 3"/>
          <p:cNvGraphicFramePr>
            <a:graphicFrameLocks noGrp="1"/>
          </p:cNvGraphicFramePr>
          <p:nvPr>
            <p:ph idx="1"/>
          </p:nvPr>
        </p:nvGraphicFramePr>
        <p:xfrm>
          <a:off x="914400" y="1600200"/>
          <a:ext cx="76200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800600" y="6096000"/>
            <a:ext cx="855812" cy="289310"/>
          </a:xfrm>
          <a:prstGeom prst="rect">
            <a:avLst/>
          </a:prstGeom>
          <a:noFill/>
        </p:spPr>
        <p:txBody>
          <a:bodyPr wrap="none" rtlCol="0">
            <a:spAutoFit/>
          </a:bodyPr>
          <a:lstStyle/>
          <a:p>
            <a:pPr algn="ctr">
              <a:buNone/>
            </a:pPr>
            <a:r>
              <a:rPr lang="en-US" sz="1600" dirty="0" smtClean="0">
                <a:latin typeface="Calibri" pitchFamily="34" charset="0"/>
              </a:rPr>
              <a:t>Average</a:t>
            </a:r>
            <a:endParaRPr lang="en-US" sz="1600" dirty="0">
              <a:latin typeface="Calibri" pitchFamily="34" charset="0"/>
            </a:endParaRPr>
          </a:p>
        </p:txBody>
      </p:sp>
      <p:sp>
        <p:nvSpPr>
          <p:cNvPr id="8" name="TextBox 7"/>
          <p:cNvSpPr txBox="1"/>
          <p:nvPr/>
        </p:nvSpPr>
        <p:spPr>
          <a:xfrm>
            <a:off x="6324600" y="6096000"/>
            <a:ext cx="914400" cy="486287"/>
          </a:xfrm>
          <a:prstGeom prst="rect">
            <a:avLst/>
          </a:prstGeom>
          <a:noFill/>
        </p:spPr>
        <p:txBody>
          <a:bodyPr wrap="square" rtlCol="0">
            <a:spAutoFit/>
          </a:bodyPr>
          <a:lstStyle/>
          <a:p>
            <a:pPr algn="ctr">
              <a:buNone/>
            </a:pPr>
            <a:r>
              <a:rPr lang="en-US" sz="1600" dirty="0" smtClean="0">
                <a:latin typeface="Calibri" pitchFamily="34" charset="0"/>
              </a:rPr>
              <a:t>Above Average</a:t>
            </a:r>
            <a:endParaRPr lang="en-US" sz="1600" dirty="0">
              <a:latin typeface="Calibri" pitchFamily="34" charset="0"/>
            </a:endParaRPr>
          </a:p>
        </p:txBody>
      </p:sp>
      <p:sp>
        <p:nvSpPr>
          <p:cNvPr id="9" name="TextBox 8"/>
          <p:cNvSpPr txBox="1"/>
          <p:nvPr/>
        </p:nvSpPr>
        <p:spPr>
          <a:xfrm>
            <a:off x="3200400" y="6096000"/>
            <a:ext cx="990600" cy="486287"/>
          </a:xfrm>
          <a:prstGeom prst="rect">
            <a:avLst/>
          </a:prstGeom>
          <a:noFill/>
        </p:spPr>
        <p:txBody>
          <a:bodyPr wrap="square" rtlCol="0">
            <a:spAutoFit/>
          </a:bodyPr>
          <a:lstStyle/>
          <a:p>
            <a:pPr algn="ctr">
              <a:buNone/>
            </a:pPr>
            <a:r>
              <a:rPr lang="en-US" sz="1600" dirty="0" smtClean="0">
                <a:latin typeface="Calibri" pitchFamily="34" charset="0"/>
              </a:rPr>
              <a:t>Below Average</a:t>
            </a:r>
            <a:endParaRPr lang="en-US" sz="1600" dirty="0">
              <a:latin typeface="Calibri" pitchFamily="34" charset="0"/>
            </a:endParaRPr>
          </a:p>
        </p:txBody>
      </p:sp>
      <p:sp>
        <p:nvSpPr>
          <p:cNvPr id="10" name="TextBox 9"/>
          <p:cNvSpPr txBox="1"/>
          <p:nvPr/>
        </p:nvSpPr>
        <p:spPr>
          <a:xfrm>
            <a:off x="7848600" y="6096000"/>
            <a:ext cx="928331" cy="289310"/>
          </a:xfrm>
          <a:prstGeom prst="rect">
            <a:avLst/>
          </a:prstGeom>
          <a:noFill/>
        </p:spPr>
        <p:txBody>
          <a:bodyPr wrap="none" rtlCol="0">
            <a:spAutoFit/>
          </a:bodyPr>
          <a:lstStyle/>
          <a:p>
            <a:pPr>
              <a:buNone/>
            </a:pPr>
            <a:r>
              <a:rPr lang="en-US" sz="1600" dirty="0" smtClean="0">
                <a:latin typeface="Calibri" pitchFamily="34" charset="0"/>
              </a:rPr>
              <a:t>Excellent</a:t>
            </a:r>
            <a:endParaRPr lang="en-US" sz="1600" dirty="0">
              <a:latin typeface="Calibri" pitchFamily="34" charset="0"/>
            </a:endParaRPr>
          </a:p>
        </p:txBody>
      </p:sp>
      <p:sp>
        <p:nvSpPr>
          <p:cNvPr id="11" name="TextBox 10"/>
          <p:cNvSpPr txBox="1"/>
          <p:nvPr/>
        </p:nvSpPr>
        <p:spPr>
          <a:xfrm>
            <a:off x="304800" y="6400800"/>
            <a:ext cx="2278188" cy="240066"/>
          </a:xfrm>
          <a:prstGeom prst="rect">
            <a:avLst/>
          </a:prstGeom>
          <a:noFill/>
        </p:spPr>
        <p:txBody>
          <a:bodyPr wrap="none" rtlCol="0">
            <a:spAutoFit/>
          </a:bodyPr>
          <a:lstStyle/>
          <a:p>
            <a:pPr>
              <a:buNone/>
            </a:pPr>
            <a:r>
              <a:rPr lang="en-US" sz="1200" i="1" dirty="0" smtClean="0"/>
              <a:t>Exit survey Spring 2009 n=158</a:t>
            </a:r>
            <a:endParaRPr lang="en-US" sz="1200" i="1"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838200"/>
            <a:ext cx="8763000" cy="884238"/>
          </a:xfrm>
        </p:spPr>
        <p:txBody>
          <a:bodyPr/>
          <a:lstStyle/>
          <a:p>
            <a:pPr eaLnBrk="1" hangingPunct="1"/>
            <a:r>
              <a:rPr lang="en-US" dirty="0" smtClean="0"/>
              <a:t>Diverse Entrepreneurial Interests</a:t>
            </a:r>
          </a:p>
        </p:txBody>
      </p:sp>
      <p:graphicFrame>
        <p:nvGraphicFramePr>
          <p:cNvPr id="1474563" name="Group 3"/>
          <p:cNvGraphicFramePr>
            <a:graphicFrameLocks noGrp="1"/>
          </p:cNvGraphicFramePr>
          <p:nvPr>
            <p:ph type="tbl" idx="1"/>
          </p:nvPr>
        </p:nvGraphicFramePr>
        <p:xfrm>
          <a:off x="762000" y="1828800"/>
          <a:ext cx="8229600" cy="4139184"/>
        </p:xfrm>
        <a:graphic>
          <a:graphicData uri="http://schemas.openxmlformats.org/drawingml/2006/table">
            <a:tbl>
              <a:tblPr/>
              <a:tblGrid>
                <a:gridCol w="4114800"/>
                <a:gridCol w="4114800"/>
              </a:tblGrid>
              <a:tr h="411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Electric vehicle drive systems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Wireless technology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Nanotechnology product manufacturing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Web-based entertainment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Publishing company or magazine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Brand identity advertising firm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Biotech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Aquaculture operation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Graphic design firm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Fuel and aircraft charter/rental services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Orthopedic implant design and mfg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Recording studio</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Commercial photography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Adventure travel company</a:t>
                      </a: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Bakery/deli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Arial" charset="0"/>
                        </a:rPr>
                        <a:t>Wine and wine industry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Coffee shop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Boarding stable or dude ranch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Chain of spas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Motorcycle sales and service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Clothing and accessories boutique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Law firm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Non-profit community center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Real estate developer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Hip hop radio station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Accounting firm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Speech therapy clinic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Pumpkin farm</a:t>
                      </a:r>
                    </a:p>
                  </a:txBody>
                  <a:tcPr horzOverflow="overflow">
                    <a:lnL>
                      <a:noFill/>
                    </a:lnL>
                    <a:lnR cap="flat">
                      <a:noFill/>
                    </a:lnR>
                    <a:lnT cap="flat">
                      <a:noFill/>
                    </a:lnT>
                    <a:lnB cap="flat">
                      <a:noFill/>
                    </a:lnB>
                    <a:lnTlToBr>
                      <a:noFill/>
                    </a:lnTlToBr>
                    <a:lnBlToTr>
                      <a:noFill/>
                    </a:lnBlToTr>
                    <a:noFill/>
                  </a:tcPr>
                </a:tc>
              </a:tr>
            </a:tbl>
          </a:graphicData>
        </a:graphic>
      </p:graphicFrame>
      <p:sp>
        <p:nvSpPr>
          <p:cNvPr id="9222" name="Text Box 12"/>
          <p:cNvSpPr txBox="1">
            <a:spLocks noChangeArrowheads="1"/>
          </p:cNvSpPr>
          <p:nvPr/>
        </p:nvSpPr>
        <p:spPr bwMode="auto">
          <a:xfrm>
            <a:off x="838200" y="6324600"/>
            <a:ext cx="4953000" cy="274638"/>
          </a:xfrm>
          <a:prstGeom prst="rect">
            <a:avLst/>
          </a:prstGeom>
          <a:noFill/>
          <a:ln w="9525">
            <a:noFill/>
            <a:miter lim="800000"/>
            <a:headEnd/>
            <a:tailEnd/>
          </a:ln>
        </p:spPr>
        <p:txBody>
          <a:bodyPr>
            <a:spAutoFit/>
          </a:bodyPr>
          <a:lstStyle/>
          <a:p>
            <a:pPr>
              <a:lnSpc>
                <a:spcPct val="100000"/>
              </a:lnSpc>
              <a:spcBef>
                <a:spcPct val="50000"/>
              </a:spcBef>
              <a:buFontTx/>
              <a:buNone/>
            </a:pPr>
            <a:r>
              <a:rPr lang="en-US" sz="1200" i="1" dirty="0"/>
              <a:t>ENTR 200 survey Spring 2006 to Spring </a:t>
            </a:r>
            <a:r>
              <a:rPr lang="en-US" sz="1200" i="1" dirty="0" smtClean="0"/>
              <a:t>2008</a:t>
            </a:r>
            <a:endParaRPr lang="en-US" sz="1200"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a:lstStyle/>
          <a:p>
            <a:r>
              <a:rPr lang="en-US" dirty="0" smtClean="0"/>
              <a:t>Overview</a:t>
            </a:r>
            <a:endParaRPr lang="en-US" dirty="0">
              <a:solidFill>
                <a:schemeClr val="accent2"/>
              </a:solidFill>
            </a:endParaRPr>
          </a:p>
        </p:txBody>
      </p:sp>
      <p:sp>
        <p:nvSpPr>
          <p:cNvPr id="6" name="Content Placeholder 5"/>
          <p:cNvSpPr>
            <a:spLocks noGrp="1"/>
          </p:cNvSpPr>
          <p:nvPr>
            <p:ph idx="1"/>
          </p:nvPr>
        </p:nvSpPr>
        <p:spPr/>
        <p:txBody>
          <a:bodyPr/>
          <a:lstStyle/>
          <a:p>
            <a:r>
              <a:rPr lang="en-US" dirty="0" smtClean="0"/>
              <a:t>10-12 ENTR core sections per semester</a:t>
            </a:r>
          </a:p>
          <a:p>
            <a:r>
              <a:rPr lang="en-US" dirty="0" smtClean="0"/>
              <a:t>40-50 students each</a:t>
            </a:r>
          </a:p>
          <a:p>
            <a:r>
              <a:rPr lang="en-US" dirty="0" smtClean="0"/>
              <a:t>Encourage start in first or second year</a:t>
            </a:r>
          </a:p>
          <a:p>
            <a:r>
              <a:rPr lang="en-US" dirty="0" smtClean="0"/>
              <a:t>Mix of faculty and lecturers</a:t>
            </a:r>
          </a:p>
          <a:p>
            <a:r>
              <a:rPr lang="en-US" dirty="0" smtClean="0"/>
              <a:t>Integration with complementary programs</a:t>
            </a:r>
          </a:p>
          <a:p>
            <a:pPr lvl="1"/>
            <a:r>
              <a:rPr lang="en-US" sz="2000" dirty="0" smtClean="0"/>
              <a:t>Entrepreneurial Learning Community</a:t>
            </a:r>
          </a:p>
          <a:p>
            <a:pPr lvl="1"/>
            <a:r>
              <a:rPr lang="en-US" sz="2000" dirty="0" smtClean="0"/>
              <a:t>Interns for Indiana</a:t>
            </a:r>
          </a:p>
          <a:p>
            <a:pPr lvl="1"/>
            <a:r>
              <a:rPr lang="en-US" sz="2000" dirty="0" smtClean="0"/>
              <a:t>Discovery Park Undergraduate Research Internship</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a:lstStyle/>
          <a:p>
            <a:r>
              <a:rPr lang="en-US" dirty="0" smtClean="0"/>
              <a:t>Academic Requirements</a:t>
            </a:r>
            <a:endParaRPr lang="en-US" dirty="0">
              <a:solidFill>
                <a:schemeClr val="accent2"/>
              </a:solidFill>
            </a:endParaRPr>
          </a:p>
        </p:txBody>
      </p:sp>
      <p:pic>
        <p:nvPicPr>
          <p:cNvPr id="11" name="Content Placeholder 10" descr="certificate_large_shadow.jpg"/>
          <p:cNvPicPr>
            <a:picLocks noGrp="1" noChangeAspect="1"/>
          </p:cNvPicPr>
          <p:nvPr>
            <p:ph sz="half" idx="1"/>
          </p:nvPr>
        </p:nvPicPr>
        <p:blipFill>
          <a:blip r:embed="rId3" cstate="print"/>
          <a:stretch>
            <a:fillRect/>
          </a:stretch>
        </p:blipFill>
        <p:spPr>
          <a:xfrm>
            <a:off x="253385" y="2362200"/>
            <a:ext cx="3023215" cy="2413441"/>
          </a:xfrm>
        </p:spPr>
      </p:pic>
      <p:graphicFrame>
        <p:nvGraphicFramePr>
          <p:cNvPr id="8" name="Group 28"/>
          <p:cNvGraphicFramePr>
            <a:graphicFrameLocks noGrp="1"/>
          </p:cNvGraphicFramePr>
          <p:nvPr>
            <p:ph sz="half" idx="2"/>
          </p:nvPr>
        </p:nvGraphicFramePr>
        <p:xfrm>
          <a:off x="3429000" y="1981200"/>
          <a:ext cx="5486400" cy="3843489"/>
        </p:xfrm>
        <a:graphic>
          <a:graphicData uri="http://schemas.openxmlformats.org/drawingml/2006/table">
            <a:tbl>
              <a:tblPr/>
              <a:tblGrid>
                <a:gridCol w="1194759"/>
                <a:gridCol w="4291641"/>
              </a:tblGrid>
              <a:tr h="15606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rPr>
                        <a:t>2 Core Courses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rPr>
                        <a:t>(6 credits)</a:t>
                      </a:r>
                    </a:p>
                  </a:txBody>
                  <a:tcPr marL="66388" marR="663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Theory and practice</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ENTR 20000</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Intro to Entrepreneurship and Innovation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ENTR 20100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Arial" charset="0"/>
                        </a:rPr>
                        <a:t>Marketing and Management for New Ventures</a:t>
                      </a:r>
                      <a:r>
                        <a:rPr kumimoji="0" lang="en-US" sz="1600" b="0" i="0" u="none" strike="noStrike" cap="none" normalizeH="0" baseline="0" dirty="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L="66388" marR="663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6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rPr>
                        <a:t>2 Option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rPr>
                        <a:t>Courses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rPr>
                        <a:t>(6 credits)</a:t>
                      </a:r>
                    </a:p>
                  </a:txBody>
                  <a:tcPr marL="66388" marR="663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Discipline- or industry-specific</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Offered throughout colleges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marL="66388" marR="663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63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rPr>
                        <a:t>1 Capstone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solidFill>
                          <a:effectLst/>
                          <a:latin typeface="Arial" charset="0"/>
                        </a:rPr>
                        <a:t>(3 credits)</a:t>
                      </a:r>
                    </a:p>
                  </a:txBody>
                  <a:tcPr marL="66388" marR="663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2"/>
                          </a:solidFill>
                          <a:effectLst/>
                          <a:latin typeface="Arial" charset="0"/>
                        </a:rPr>
                        <a:t>Application of “core” and “option”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Via courses or experiential learning programs</a:t>
                      </a:r>
                    </a:p>
                  </a:txBody>
                  <a:tcPr marL="66388" marR="663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Box 6"/>
          <p:cNvSpPr txBox="1"/>
          <p:nvPr/>
        </p:nvSpPr>
        <p:spPr>
          <a:xfrm>
            <a:off x="381000" y="4800600"/>
            <a:ext cx="2743200" cy="486287"/>
          </a:xfrm>
          <a:prstGeom prst="rect">
            <a:avLst/>
          </a:prstGeom>
          <a:noFill/>
        </p:spPr>
        <p:txBody>
          <a:bodyPr wrap="square" rtlCol="0">
            <a:spAutoFit/>
          </a:bodyPr>
          <a:lstStyle/>
          <a:p>
            <a:pPr algn="ctr">
              <a:buNone/>
            </a:pPr>
            <a:r>
              <a:rPr lang="en-US" sz="1600" i="1" dirty="0" smtClean="0"/>
              <a:t>Certificate at graduation and noted on transcript</a:t>
            </a:r>
            <a:endParaRPr lang="en-US" sz="1200" i="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800" dirty="0" smtClean="0">
                <a:latin typeface="+mj-lt"/>
                <a:ea typeface="+mj-ea"/>
                <a:cs typeface="+mj-cs"/>
              </a:rPr>
              <a:t>Other Activities</a:t>
            </a:r>
            <a:endParaRPr lang="en-US" sz="3600" dirty="0"/>
          </a:p>
        </p:txBody>
      </p:sp>
      <p:pic>
        <p:nvPicPr>
          <p:cNvPr id="2050" name="Picture 2" descr="I:\April 2007 Certificate Reception First Cohort\Image_13.jpg"/>
          <p:cNvPicPr>
            <a:picLocks noGrp="1" noChangeAspect="1" noChangeArrowheads="1"/>
          </p:cNvPicPr>
          <p:nvPr>
            <p:ph sz="half" idx="1"/>
          </p:nvPr>
        </p:nvPicPr>
        <p:blipFill>
          <a:blip r:embed="rId2" cstate="print"/>
          <a:srcRect/>
          <a:stretch>
            <a:fillRect/>
          </a:stretch>
        </p:blipFill>
        <p:spPr bwMode="auto">
          <a:xfrm>
            <a:off x="381000" y="2362200"/>
            <a:ext cx="3935877" cy="2614127"/>
          </a:xfrm>
          <a:prstGeom prst="rect">
            <a:avLst/>
          </a:prstGeom>
          <a:noFill/>
        </p:spPr>
      </p:pic>
      <p:sp>
        <p:nvSpPr>
          <p:cNvPr id="5" name="Text Placeholder 4"/>
          <p:cNvSpPr>
            <a:spLocks noGrp="1"/>
          </p:cNvSpPr>
          <p:nvPr>
            <p:ph type="body" sz="half" idx="2"/>
          </p:nvPr>
        </p:nvSpPr>
        <p:spPr>
          <a:xfrm>
            <a:off x="4648200" y="1676400"/>
            <a:ext cx="4114800" cy="4343399"/>
          </a:xfrm>
        </p:spPr>
        <p:txBody>
          <a:bodyPr/>
          <a:lstStyle/>
          <a:p>
            <a:pPr lvl="0"/>
            <a:r>
              <a:rPr lang="en-US" sz="1800" dirty="0" smtClean="0"/>
              <a:t>Student Ambassadors</a:t>
            </a:r>
          </a:p>
          <a:p>
            <a:r>
              <a:rPr lang="en-US" sz="1800" dirty="0" smtClean="0"/>
              <a:t>Scholarships</a:t>
            </a:r>
          </a:p>
          <a:p>
            <a:r>
              <a:rPr lang="en-US" sz="1800" dirty="0" smtClean="0"/>
              <a:t>Grants/Research</a:t>
            </a:r>
          </a:p>
          <a:p>
            <a:pPr lvl="0"/>
            <a:r>
              <a:rPr lang="en-US" sz="1800" dirty="0" smtClean="0"/>
              <a:t>Student organization: Purdue Innovations</a:t>
            </a:r>
          </a:p>
          <a:p>
            <a:pPr lvl="0"/>
            <a:r>
              <a:rPr lang="en-US" sz="1800" dirty="0" smtClean="0"/>
              <a:t>Purdue recruitment events</a:t>
            </a:r>
          </a:p>
          <a:p>
            <a:pPr lvl="0"/>
            <a:r>
              <a:rPr lang="en-US" sz="1800" dirty="0" smtClean="0"/>
              <a:t>K-12 engagement</a:t>
            </a:r>
          </a:p>
          <a:p>
            <a:pPr lvl="0"/>
            <a:r>
              <a:rPr lang="en-US" sz="1800" dirty="0" smtClean="0"/>
              <a:t>Breakfasts, speakers</a:t>
            </a:r>
          </a:p>
          <a:p>
            <a:r>
              <a:rPr lang="en-US" sz="1800" dirty="0" smtClean="0"/>
              <a:t>Discovery Park Recognition Dinner</a:t>
            </a:r>
          </a:p>
          <a:p>
            <a:pPr lvl="0"/>
            <a:r>
              <a:rPr lang="en-US" sz="1800" dirty="0" smtClean="0"/>
              <a:t>Notable presence at state-wide events &amp; competitions</a:t>
            </a:r>
          </a:p>
          <a:p>
            <a:pPr lvl="0"/>
            <a:r>
              <a:rPr lang="en-US" sz="1800" dirty="0" smtClean="0"/>
              <a:t>Networking</a:t>
            </a:r>
          </a:p>
          <a:p>
            <a:pPr lvl="0"/>
            <a:r>
              <a:rPr lang="en-US" sz="1800" dirty="0" err="1" smtClean="0"/>
              <a:t>Facebook</a:t>
            </a:r>
            <a:r>
              <a:rPr lang="en-US" sz="1800" dirty="0" smtClean="0"/>
              <a:t> &amp; LinkedIn groups</a:t>
            </a:r>
          </a:p>
        </p:txBody>
      </p:sp>
      <p:sp>
        <p:nvSpPr>
          <p:cNvPr id="6" name="TextBox 5"/>
          <p:cNvSpPr txBox="1"/>
          <p:nvPr/>
        </p:nvSpPr>
        <p:spPr>
          <a:xfrm>
            <a:off x="381000" y="5105400"/>
            <a:ext cx="3962400" cy="437043"/>
          </a:xfrm>
          <a:prstGeom prst="rect">
            <a:avLst/>
          </a:prstGeom>
          <a:noFill/>
        </p:spPr>
        <p:txBody>
          <a:bodyPr wrap="square" rtlCol="0">
            <a:spAutoFit/>
          </a:bodyPr>
          <a:lstStyle/>
          <a:p>
            <a:pPr algn="ctr">
              <a:buNone/>
            </a:pPr>
            <a:r>
              <a:rPr lang="en-US" sz="1400" i="1" dirty="0" smtClean="0"/>
              <a:t>First cohort of Certificate Program graduates (May 2007</a:t>
            </a:r>
            <a:r>
              <a:rPr lang="en-US" sz="1400" dirty="0" smtClean="0"/>
              <a: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your entrepreneurial ability</a:t>
            </a:r>
            <a:endParaRPr lang="en-US" dirty="0"/>
          </a:p>
        </p:txBody>
      </p:sp>
      <p:graphicFrame>
        <p:nvGraphicFramePr>
          <p:cNvPr id="4" name="Content Placeholder 3"/>
          <p:cNvGraphicFramePr>
            <a:graphicFrameLocks noGrp="1"/>
          </p:cNvGraphicFramePr>
          <p:nvPr>
            <p:ph idx="1"/>
          </p:nvPr>
        </p:nvGraphicFramePr>
        <p:xfrm>
          <a:off x="457200" y="1752600"/>
          <a:ext cx="822960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9600" y="6172200"/>
            <a:ext cx="6248400" cy="240066"/>
          </a:xfrm>
          <a:prstGeom prst="rect">
            <a:avLst/>
          </a:prstGeom>
          <a:noFill/>
        </p:spPr>
        <p:txBody>
          <a:bodyPr wrap="square" rtlCol="0">
            <a:spAutoFit/>
          </a:bodyPr>
          <a:lstStyle/>
          <a:p>
            <a:pPr>
              <a:buNone/>
            </a:pPr>
            <a:r>
              <a:rPr lang="en-US" sz="1200" i="1" dirty="0" smtClean="0"/>
              <a:t>Source: ENTR 200 survey n=1672, Exit survey n=158  (Spring 2006 – Spring 2009)</a:t>
            </a:r>
            <a:endParaRPr lang="en-US" sz="1200" i="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Enrollment by College in ENTR 20000</a:t>
            </a:r>
            <a:endParaRPr lang="en-US" sz="3600" dirty="0"/>
          </a:p>
        </p:txBody>
      </p:sp>
      <p:graphicFrame>
        <p:nvGraphicFramePr>
          <p:cNvPr id="4" name="Content Placeholder 3"/>
          <p:cNvGraphicFramePr>
            <a:graphicFrameLocks noGrp="1"/>
          </p:cNvGraphicFramePr>
          <p:nvPr>
            <p:ph idx="1"/>
          </p:nvPr>
        </p:nvGraphicFramePr>
        <p:xfrm>
          <a:off x="609600" y="1600200"/>
          <a:ext cx="7863840" cy="4734372"/>
        </p:xfrm>
        <a:graphic>
          <a:graphicData uri="http://schemas.openxmlformats.org/drawingml/2006/table">
            <a:tbl>
              <a:tblPr firstRow="1" bandRow="1">
                <a:tableStyleId>{5940675A-B579-460E-94D1-54222C63F5DA}</a:tableStyleId>
              </a:tblPr>
              <a:tblGrid>
                <a:gridCol w="3108960"/>
                <a:gridCol w="1188720"/>
                <a:gridCol w="1188720"/>
                <a:gridCol w="1188720"/>
                <a:gridCol w="1188720"/>
              </a:tblGrid>
              <a:tr h="386272">
                <a:tc>
                  <a:txBody>
                    <a:bodyPr/>
                    <a:lstStyle/>
                    <a:p>
                      <a:endParaRPr lang="en-US" sz="2000" dirty="0">
                        <a:latin typeface="+mj-lt"/>
                      </a:endParaRPr>
                    </a:p>
                  </a:txBody>
                  <a:tcPr anchor="ctr" horzOverflow="overflow">
                    <a:solidFill>
                      <a:schemeClr val="bg2">
                        <a:lumMod val="75000"/>
                      </a:schemeClr>
                    </a:solidFill>
                  </a:tcPr>
                </a:tc>
                <a:tc gridSpan="2">
                  <a:txBody>
                    <a:bodyPr/>
                    <a:lstStyle/>
                    <a:p>
                      <a:pPr algn="ctr"/>
                      <a:r>
                        <a:rPr lang="en-US" sz="1600" dirty="0" smtClean="0">
                          <a:latin typeface="+mj-lt"/>
                        </a:rPr>
                        <a:t>Cumulative</a:t>
                      </a:r>
                      <a:endParaRPr lang="en-US" sz="1600" b="1" dirty="0">
                        <a:latin typeface="+mj-lt"/>
                      </a:endParaRPr>
                    </a:p>
                  </a:txBody>
                  <a:tcPr anchor="ctr" horzOverflow="overflow">
                    <a:solidFill>
                      <a:schemeClr val="bg2">
                        <a:lumMod val="75000"/>
                      </a:schemeClr>
                    </a:solidFill>
                  </a:tcPr>
                </a:tc>
                <a:tc hMerge="1">
                  <a:txBody>
                    <a:bodyPr/>
                    <a:lstStyle/>
                    <a:p>
                      <a:endParaRPr lang="en-US" dirty="0"/>
                    </a:p>
                  </a:txBody>
                  <a:tcPr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j-lt"/>
                        </a:rPr>
                        <a:t>Fall 2010</a:t>
                      </a:r>
                      <a:endParaRPr kumimoji="0" lang="en-US" sz="1600" b="1" i="0" u="none" strike="noStrike" cap="none" normalizeH="0" baseline="0" dirty="0" smtClean="0">
                        <a:ln>
                          <a:noFill/>
                        </a:ln>
                        <a:solidFill>
                          <a:srgbClr val="000000"/>
                        </a:solidFill>
                        <a:effectLst/>
                        <a:latin typeface="+mj-lt"/>
                      </a:endParaRPr>
                    </a:p>
                  </a:txBody>
                  <a:tcPr anchor="ctr" horzOverflow="overflow">
                    <a:solidFill>
                      <a:schemeClr val="bg2">
                        <a:lumMod val="7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Calibri" pitchFamily="34" charset="0"/>
                      </a:endParaRPr>
                    </a:p>
                  </a:txBody>
                  <a:tcPr anchor="ctr" horzOverflow="overflow"/>
                </a:tc>
              </a:tr>
              <a:tr h="3615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j-lt"/>
                        </a:rPr>
                        <a:t>College</a:t>
                      </a:r>
                      <a:endParaRPr kumimoji="0" lang="en-US" sz="1600" b="1" i="0" u="none" strike="noStrike" cap="none" normalizeH="0" baseline="0" dirty="0" smtClean="0">
                        <a:ln>
                          <a:noFill/>
                        </a:ln>
                        <a:solidFill>
                          <a:srgbClr val="000000"/>
                        </a:solidFill>
                        <a:effectLst/>
                        <a:latin typeface="+mj-lt"/>
                      </a:endParaRPr>
                    </a:p>
                  </a:txBody>
                  <a:tcPr anchor="ctr" horzOverflow="overflow">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j-lt"/>
                        </a:rPr>
                        <a:t>Number</a:t>
                      </a:r>
                      <a:endParaRPr kumimoji="0" lang="en-US" sz="1600" b="1" i="0" u="none" strike="noStrike" cap="none" normalizeH="0" baseline="0" dirty="0" smtClean="0">
                        <a:ln>
                          <a:noFill/>
                        </a:ln>
                        <a:solidFill>
                          <a:srgbClr val="000000"/>
                        </a:solidFill>
                        <a:effectLst/>
                        <a:latin typeface="+mj-lt"/>
                      </a:endParaRPr>
                    </a:p>
                  </a:txBody>
                  <a:tcPr anchor="ctr" horzOverflow="overflow">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j-lt"/>
                        </a:rPr>
                        <a:t>Percent</a:t>
                      </a:r>
                      <a:endParaRPr kumimoji="0" lang="en-US" sz="1600" b="1" i="0" u="none" strike="noStrike" cap="none" normalizeH="0" baseline="0" dirty="0" smtClean="0">
                        <a:ln>
                          <a:noFill/>
                        </a:ln>
                        <a:solidFill>
                          <a:srgbClr val="000000"/>
                        </a:solidFill>
                        <a:effectLst/>
                        <a:latin typeface="+mj-lt"/>
                      </a:endParaRPr>
                    </a:p>
                  </a:txBody>
                  <a:tcPr anchor="ctr" horzOverflow="overflow">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j-lt"/>
                        </a:rPr>
                        <a:t>Number</a:t>
                      </a:r>
                      <a:endParaRPr kumimoji="0" lang="en-US" sz="1600" b="1" i="0" u="none" strike="noStrike" cap="none" normalizeH="0" baseline="0" dirty="0" smtClean="0">
                        <a:ln>
                          <a:noFill/>
                        </a:ln>
                        <a:solidFill>
                          <a:srgbClr val="000000"/>
                        </a:solidFill>
                        <a:effectLst/>
                        <a:latin typeface="+mj-lt"/>
                      </a:endParaRPr>
                    </a:p>
                  </a:txBody>
                  <a:tcPr anchor="ctr" horzOverflow="overflow">
                    <a:solidFill>
                      <a:schemeClr val="bg2">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u="none" strike="noStrike" cap="none" normalizeH="0" baseline="0" dirty="0" smtClean="0">
                          <a:ln>
                            <a:noFill/>
                          </a:ln>
                          <a:effectLst/>
                          <a:latin typeface="+mj-lt"/>
                        </a:rPr>
                        <a:t>Percent</a:t>
                      </a:r>
                      <a:endParaRPr kumimoji="0" lang="en-US" sz="1600" b="1" i="0" u="none" strike="noStrike" cap="none" normalizeH="0" baseline="0" dirty="0" smtClean="0">
                        <a:ln>
                          <a:noFill/>
                        </a:ln>
                        <a:solidFill>
                          <a:srgbClr val="000000"/>
                        </a:solidFill>
                        <a:effectLst/>
                        <a:latin typeface="+mj-lt"/>
                      </a:endParaRPr>
                    </a:p>
                  </a:txBody>
                  <a:tcPr anchor="ctr" horzOverflow="overflow">
                    <a:solidFill>
                      <a:schemeClr val="bg2">
                        <a:lumMod val="75000"/>
                      </a:schemeClr>
                    </a:solidFill>
                  </a:tcPr>
                </a:tc>
              </a:tr>
              <a:tr h="361511">
                <a:tc>
                  <a:txBody>
                    <a:bodyPr/>
                    <a:lstStyle/>
                    <a:p>
                      <a:pPr marL="118745" marR="0" fontAlgn="b">
                        <a:spcBef>
                          <a:spcPts val="0"/>
                        </a:spcBef>
                        <a:spcAft>
                          <a:spcPts val="0"/>
                        </a:spcAft>
                      </a:pPr>
                      <a:r>
                        <a:rPr lang="en-US" sz="1600" kern="1200" dirty="0">
                          <a:solidFill>
                            <a:srgbClr val="000000"/>
                          </a:solidFill>
                          <a:latin typeface="+mj-lt"/>
                          <a:ea typeface="Times New Roman"/>
                        </a:rPr>
                        <a:t>Technology </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558</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22%</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59</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20%</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dirty="0">
                          <a:solidFill>
                            <a:srgbClr val="000000"/>
                          </a:solidFill>
                          <a:latin typeface="+mj-lt"/>
                          <a:ea typeface="Times New Roman"/>
                        </a:rPr>
                        <a:t>Management </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507</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20%</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46</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16%</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dirty="0">
                          <a:solidFill>
                            <a:srgbClr val="000000"/>
                          </a:solidFill>
                          <a:latin typeface="+mj-lt"/>
                          <a:ea typeface="Times New Roman"/>
                        </a:rPr>
                        <a:t>Liberal Arts </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349</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14%</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45</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15%</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dirty="0">
                          <a:solidFill>
                            <a:srgbClr val="000000"/>
                          </a:solidFill>
                          <a:latin typeface="+mj-lt"/>
                          <a:ea typeface="Times New Roman"/>
                        </a:rPr>
                        <a:t>Engineering </a:t>
                      </a:r>
                      <a:endParaRPr lang="en-US" sz="2000" dirty="0">
                        <a:latin typeface="+mj-lt"/>
                        <a:ea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320</a:t>
                      </a:r>
                      <a:endParaRPr lang="en-US" sz="2000" dirty="0">
                        <a:latin typeface="+mj-lt"/>
                        <a:ea typeface="Calibri"/>
                        <a:cs typeface="Times New Roman"/>
                      </a:endParaRPr>
                    </a:p>
                  </a:txBody>
                  <a:tcPr marL="68580" marR="68580" marT="0" marB="0" anchor="b">
                    <a:solidFill>
                      <a:schemeClr val="tx2">
                        <a:lumMod val="20000"/>
                        <a:lumOff val="8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13%</a:t>
                      </a:r>
                      <a:endParaRPr lang="en-US" sz="2000" dirty="0">
                        <a:latin typeface="+mj-lt"/>
                        <a:ea typeface="Calibri"/>
                        <a:cs typeface="Times New Roman"/>
                      </a:endParaRPr>
                    </a:p>
                  </a:txBody>
                  <a:tcPr marL="68580" marR="68580" marT="0" marB="0" anchor="b">
                    <a:solidFill>
                      <a:schemeClr val="tx2">
                        <a:lumMod val="20000"/>
                        <a:lumOff val="8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52</a:t>
                      </a:r>
                      <a:endParaRPr lang="en-US" sz="2000" dirty="0">
                        <a:latin typeface="+mj-lt"/>
                        <a:ea typeface="Times New Roman"/>
                      </a:endParaRPr>
                    </a:p>
                  </a:txBody>
                  <a:tcPr marL="68580" marR="68580" marT="0" marB="0" anchor="b">
                    <a:solidFill>
                      <a:schemeClr val="tx2">
                        <a:lumMod val="20000"/>
                        <a:lumOff val="8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18%</a:t>
                      </a:r>
                      <a:endParaRPr lang="en-US" sz="2000" dirty="0">
                        <a:latin typeface="+mj-lt"/>
                        <a:ea typeface="Times New Roman"/>
                      </a:endParaRPr>
                    </a:p>
                  </a:txBody>
                  <a:tcPr marL="68580" marR="68580" marT="0" marB="0" anchor="b">
                    <a:solidFill>
                      <a:schemeClr val="tx2">
                        <a:lumMod val="20000"/>
                        <a:lumOff val="80000"/>
                      </a:schemeClr>
                    </a:solidFill>
                  </a:tcPr>
                </a:tc>
              </a:tr>
              <a:tr h="361511">
                <a:tc>
                  <a:txBody>
                    <a:bodyPr/>
                    <a:lstStyle/>
                    <a:p>
                      <a:pPr marL="118745" marR="0" fontAlgn="b">
                        <a:spcBef>
                          <a:spcPts val="0"/>
                        </a:spcBef>
                        <a:spcAft>
                          <a:spcPts val="0"/>
                        </a:spcAft>
                      </a:pPr>
                      <a:r>
                        <a:rPr lang="en-US" sz="1600" kern="1200" dirty="0">
                          <a:solidFill>
                            <a:srgbClr val="000000"/>
                          </a:solidFill>
                          <a:latin typeface="+mj-lt"/>
                          <a:ea typeface="Times New Roman"/>
                        </a:rPr>
                        <a:t>CFS </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227</a:t>
                      </a:r>
                      <a:endParaRPr lang="en-US" sz="2000" dirty="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9%</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22</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7%</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a:solidFill>
                            <a:srgbClr val="000000"/>
                          </a:solidFill>
                          <a:latin typeface="+mj-lt"/>
                          <a:ea typeface="Times New Roman"/>
                        </a:rPr>
                        <a:t>Undecided </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183</a:t>
                      </a:r>
                      <a:endParaRPr lang="en-US" sz="2000" dirty="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7%</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7</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2%</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a:solidFill>
                            <a:srgbClr val="000000"/>
                          </a:solidFill>
                          <a:latin typeface="+mj-lt"/>
                          <a:ea typeface="Times New Roman"/>
                        </a:rPr>
                        <a:t>Agriculture </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193</a:t>
                      </a:r>
                      <a:endParaRPr lang="en-US" sz="2000" dirty="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8%</a:t>
                      </a:r>
                      <a:endParaRPr lang="en-US" sz="2000" dirty="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36</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12%</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a:solidFill>
                            <a:srgbClr val="000000"/>
                          </a:solidFill>
                          <a:latin typeface="+mj-lt"/>
                          <a:ea typeface="Times New Roman"/>
                        </a:rPr>
                        <a:t>Science </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124</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5%</a:t>
                      </a:r>
                      <a:endParaRPr lang="en-US" sz="2000" dirty="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18</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6%</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a:solidFill>
                            <a:srgbClr val="000000"/>
                          </a:solidFill>
                          <a:latin typeface="+mj-lt"/>
                          <a:ea typeface="Times New Roman"/>
                        </a:rPr>
                        <a:t>Pre-Pharmacy </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48</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dirty="0">
                          <a:solidFill>
                            <a:srgbClr val="000000"/>
                          </a:solidFill>
                          <a:latin typeface="+mj-lt"/>
                          <a:ea typeface="Calibri"/>
                          <a:cs typeface="Times New Roman"/>
                        </a:rPr>
                        <a:t>2%</a:t>
                      </a:r>
                      <a:endParaRPr lang="en-US" sz="2000" dirty="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10</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a:solidFill>
                            <a:srgbClr val="000000"/>
                          </a:solidFill>
                          <a:latin typeface="+mj-lt"/>
                          <a:ea typeface="Times New Roman"/>
                        </a:rPr>
                        <a:t>3%</a:t>
                      </a:r>
                      <a:endParaRPr lang="en-US" sz="200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a:solidFill>
                            <a:srgbClr val="000000"/>
                          </a:solidFill>
                          <a:latin typeface="+mj-lt"/>
                          <a:ea typeface="Times New Roman"/>
                        </a:rPr>
                        <a:t>Other </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31</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1%</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2</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1%</a:t>
                      </a:r>
                      <a:endParaRPr lang="en-US" sz="2000" dirty="0">
                        <a:latin typeface="+mj-lt"/>
                        <a:ea typeface="Times New Roman"/>
                      </a:endParaRPr>
                    </a:p>
                  </a:txBody>
                  <a:tcPr marL="68580" marR="68580" marT="0" marB="0" anchor="b">
                    <a:solidFill>
                      <a:schemeClr val="bg2">
                        <a:lumMod val="90000"/>
                      </a:schemeClr>
                    </a:solidFill>
                  </a:tcPr>
                </a:tc>
              </a:tr>
              <a:tr h="361511">
                <a:tc>
                  <a:txBody>
                    <a:bodyPr/>
                    <a:lstStyle/>
                    <a:p>
                      <a:pPr marL="118745" marR="0" fontAlgn="b">
                        <a:spcBef>
                          <a:spcPts val="0"/>
                        </a:spcBef>
                        <a:spcAft>
                          <a:spcPts val="0"/>
                        </a:spcAft>
                      </a:pPr>
                      <a:r>
                        <a:rPr lang="en-US" sz="1600" kern="1200">
                          <a:solidFill>
                            <a:srgbClr val="000000"/>
                          </a:solidFill>
                          <a:latin typeface="+mj-lt"/>
                          <a:ea typeface="Times New Roman"/>
                        </a:rPr>
                        <a:t>TOTAL </a:t>
                      </a:r>
                      <a:endParaRPr lang="en-US" sz="2000">
                        <a:latin typeface="+mj-lt"/>
                        <a:ea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2539</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a:spcBef>
                          <a:spcPts val="0"/>
                        </a:spcBef>
                        <a:spcAft>
                          <a:spcPts val="0"/>
                        </a:spcAft>
                      </a:pPr>
                      <a:r>
                        <a:rPr lang="en-US" sz="1600">
                          <a:solidFill>
                            <a:srgbClr val="000000"/>
                          </a:solidFill>
                          <a:latin typeface="+mj-lt"/>
                          <a:ea typeface="Calibri"/>
                          <a:cs typeface="Times New Roman"/>
                        </a:rPr>
                        <a:t>100%</a:t>
                      </a:r>
                      <a:endParaRPr lang="en-US" sz="2000">
                        <a:latin typeface="+mj-lt"/>
                        <a:ea typeface="Calibri"/>
                        <a:cs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296</a:t>
                      </a:r>
                      <a:endParaRPr lang="en-US" sz="2000" dirty="0">
                        <a:latin typeface="+mj-lt"/>
                        <a:ea typeface="Times New Roman"/>
                      </a:endParaRPr>
                    </a:p>
                  </a:txBody>
                  <a:tcPr marL="68580" marR="68580" marT="0" marB="0" anchor="b">
                    <a:solidFill>
                      <a:schemeClr val="bg2">
                        <a:lumMod val="90000"/>
                      </a:schemeClr>
                    </a:solidFill>
                  </a:tcPr>
                </a:tc>
                <a:tc>
                  <a:txBody>
                    <a:bodyPr/>
                    <a:lstStyle/>
                    <a:p>
                      <a:pPr marL="0" marR="0" algn="ctr" fontAlgn="b">
                        <a:spcBef>
                          <a:spcPts val="0"/>
                        </a:spcBef>
                        <a:spcAft>
                          <a:spcPts val="0"/>
                        </a:spcAft>
                      </a:pPr>
                      <a:r>
                        <a:rPr lang="en-US" sz="1600" kern="1200" dirty="0">
                          <a:solidFill>
                            <a:srgbClr val="000000"/>
                          </a:solidFill>
                          <a:latin typeface="+mj-lt"/>
                          <a:ea typeface="Times New Roman"/>
                        </a:rPr>
                        <a:t>100%</a:t>
                      </a:r>
                      <a:endParaRPr lang="en-US" sz="2000" dirty="0">
                        <a:latin typeface="+mj-lt"/>
                        <a:ea typeface="Times New Roman"/>
                      </a:endParaRPr>
                    </a:p>
                  </a:txBody>
                  <a:tcPr marL="68580" marR="68580" marT="0" marB="0" anchor="b">
                    <a:solidFill>
                      <a:schemeClr val="bg2">
                        <a:lumMod val="90000"/>
                      </a:schemeClr>
                    </a:solidFill>
                  </a:tcPr>
                </a:tc>
              </a:tr>
            </a:tbl>
          </a:graphicData>
        </a:graphic>
      </p:graphicFrame>
      <p:sp>
        <p:nvSpPr>
          <p:cNvPr id="5" name="TextBox 4"/>
          <p:cNvSpPr txBox="1"/>
          <p:nvPr/>
        </p:nvSpPr>
        <p:spPr>
          <a:xfrm>
            <a:off x="609600" y="6477000"/>
            <a:ext cx="3886200" cy="240066"/>
          </a:xfrm>
          <a:prstGeom prst="rect">
            <a:avLst/>
          </a:prstGeom>
          <a:noFill/>
        </p:spPr>
        <p:txBody>
          <a:bodyPr wrap="square" rtlCol="0">
            <a:spAutoFit/>
          </a:bodyPr>
          <a:lstStyle/>
          <a:p>
            <a:pPr>
              <a:buNone/>
            </a:pPr>
            <a:r>
              <a:rPr lang="en-US" sz="1200" dirty="0" smtClean="0"/>
              <a:t>Cumulative since launch in Fall 2005</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Engineering Participation by Area</a:t>
            </a:r>
            <a:endParaRPr lang="en-US" dirty="0"/>
          </a:p>
        </p:txBody>
      </p:sp>
      <p:graphicFrame>
        <p:nvGraphicFramePr>
          <p:cNvPr id="4" name="Content Placeholder 3"/>
          <p:cNvGraphicFramePr>
            <a:graphicFrameLocks noGrp="1"/>
          </p:cNvGraphicFramePr>
          <p:nvPr>
            <p:ph idx="1"/>
          </p:nvPr>
        </p:nvGraphicFramePr>
        <p:xfrm>
          <a:off x="381000" y="1905000"/>
          <a:ext cx="82296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Real-world focus: Capstones</a:t>
            </a:r>
            <a:endParaRPr lang="en-US" dirty="0"/>
          </a:p>
        </p:txBody>
      </p:sp>
      <p:sp>
        <p:nvSpPr>
          <p:cNvPr id="5" name="Text Placeholder 4"/>
          <p:cNvSpPr>
            <a:spLocks noGrp="1"/>
          </p:cNvSpPr>
          <p:nvPr>
            <p:ph type="body" sz="half" idx="2"/>
          </p:nvPr>
        </p:nvSpPr>
        <p:spPr>
          <a:xfrm>
            <a:off x="3276600" y="1600200"/>
            <a:ext cx="5715000" cy="2667000"/>
          </a:xfrm>
        </p:spPr>
        <p:txBody>
          <a:bodyPr/>
          <a:lstStyle/>
          <a:p>
            <a:pPr>
              <a:buNone/>
            </a:pPr>
            <a:r>
              <a:rPr lang="en-US" sz="2400" dirty="0" smtClean="0"/>
              <a:t>ENTR Capstone: Led by practicing entrepreneur or venture capitalist </a:t>
            </a:r>
          </a:p>
          <a:p>
            <a:r>
              <a:rPr lang="en-US" sz="1600" dirty="0" smtClean="0"/>
              <a:t>Scott Jones, Boston Technology, </a:t>
            </a:r>
            <a:r>
              <a:rPr lang="en-US" sz="1600" dirty="0" err="1" smtClean="0"/>
              <a:t>Gracenote</a:t>
            </a:r>
            <a:r>
              <a:rPr lang="en-US" sz="1600" dirty="0" smtClean="0"/>
              <a:t>, </a:t>
            </a:r>
            <a:r>
              <a:rPr lang="en-US" sz="1600" dirty="0" err="1" smtClean="0"/>
              <a:t>ChaCha</a:t>
            </a:r>
            <a:endParaRPr lang="en-US" sz="1600" dirty="0" smtClean="0"/>
          </a:p>
          <a:p>
            <a:r>
              <a:rPr lang="en-US" sz="1600" dirty="0" smtClean="0"/>
              <a:t>Don Aquilano, Blue Chip Venture Company</a:t>
            </a:r>
          </a:p>
          <a:p>
            <a:r>
              <a:rPr lang="en-US" sz="1600" dirty="0" smtClean="0"/>
              <a:t>Eric Davis, </a:t>
            </a:r>
            <a:r>
              <a:rPr lang="en-US" sz="1600" dirty="0" err="1" smtClean="0"/>
              <a:t>Kylin</a:t>
            </a:r>
            <a:r>
              <a:rPr lang="en-US" sz="1600" dirty="0" smtClean="0"/>
              <a:t> Therapeutics, In-vivo Ventures</a:t>
            </a:r>
          </a:p>
          <a:p>
            <a:r>
              <a:rPr lang="en-US" sz="1600" dirty="0" smtClean="0"/>
              <a:t>Chad Barden, </a:t>
            </a:r>
            <a:r>
              <a:rPr lang="en-US" sz="1600" dirty="0" err="1" smtClean="0"/>
              <a:t>Quadraspec</a:t>
            </a:r>
            <a:r>
              <a:rPr lang="en-US" sz="1600" dirty="0" smtClean="0"/>
              <a:t>, In-vivo Ventures</a:t>
            </a:r>
          </a:p>
          <a:p>
            <a:r>
              <a:rPr lang="en-US" sz="1600" dirty="0" smtClean="0"/>
              <a:t>Dennis Barket, Griffin Analytical/</a:t>
            </a:r>
            <a:r>
              <a:rPr lang="en-US" sz="1600" dirty="0" err="1" smtClean="0"/>
              <a:t>Icx</a:t>
            </a:r>
            <a:endParaRPr lang="en-US" sz="1600" dirty="0" smtClean="0"/>
          </a:p>
          <a:p>
            <a:r>
              <a:rPr lang="en-US" sz="1600" dirty="0" smtClean="0"/>
              <a:t>Chris Beltran and Paroon Chadha, Passageways</a:t>
            </a:r>
          </a:p>
          <a:p>
            <a:endParaRPr lang="en-US" sz="1600" dirty="0" smtClean="0"/>
          </a:p>
          <a:p>
            <a:pPr>
              <a:buNone/>
            </a:pPr>
            <a:endParaRPr lang="en-US" sz="2000" dirty="0" smtClean="0"/>
          </a:p>
        </p:txBody>
      </p:sp>
      <p:sp>
        <p:nvSpPr>
          <p:cNvPr id="8" name="Rectangle 7"/>
          <p:cNvSpPr/>
          <p:nvPr/>
        </p:nvSpPr>
        <p:spPr>
          <a:xfrm>
            <a:off x="685800" y="4648200"/>
            <a:ext cx="4572000" cy="1052596"/>
          </a:xfrm>
          <a:prstGeom prst="rect">
            <a:avLst/>
          </a:prstGeom>
        </p:spPr>
        <p:txBody>
          <a:bodyPr wrap="square">
            <a:spAutoFit/>
          </a:bodyPr>
          <a:lstStyle/>
          <a:p>
            <a:pPr>
              <a:buNone/>
            </a:pPr>
            <a:r>
              <a:rPr lang="en-US" dirty="0" smtClean="0"/>
              <a:t>Experiential learning</a:t>
            </a:r>
          </a:p>
          <a:p>
            <a:pPr>
              <a:lnSpc>
                <a:spcPct val="100000"/>
              </a:lnSpc>
            </a:pPr>
            <a:r>
              <a:rPr lang="en-US" sz="1800" dirty="0" smtClean="0"/>
              <a:t>  Interns for Indiana</a:t>
            </a:r>
          </a:p>
          <a:p>
            <a:pPr>
              <a:lnSpc>
                <a:spcPct val="100000"/>
              </a:lnSpc>
            </a:pPr>
            <a:r>
              <a:rPr lang="en-US" sz="1800" dirty="0" smtClean="0"/>
              <a:t>  Global entrepreneurship</a:t>
            </a:r>
          </a:p>
        </p:txBody>
      </p:sp>
      <p:pic>
        <p:nvPicPr>
          <p:cNvPr id="1027" name="Picture 3" descr="J:\Eric Davis Capstone Spring 2008\Eric Davis Capstone Spring 2008 073.jpg"/>
          <p:cNvPicPr>
            <a:picLocks noChangeAspect="1" noChangeArrowheads="1"/>
          </p:cNvPicPr>
          <p:nvPr/>
        </p:nvPicPr>
        <p:blipFill>
          <a:blip r:embed="rId2" cstate="print"/>
          <a:srcRect/>
          <a:stretch>
            <a:fillRect/>
          </a:stretch>
        </p:blipFill>
        <p:spPr bwMode="auto">
          <a:xfrm>
            <a:off x="4724400" y="4442978"/>
            <a:ext cx="2819400" cy="2114932"/>
          </a:xfrm>
          <a:prstGeom prst="rect">
            <a:avLst/>
          </a:prstGeom>
          <a:noFill/>
        </p:spPr>
      </p:pic>
      <p:pic>
        <p:nvPicPr>
          <p:cNvPr id="1028" name="Picture 4" descr="J:\Eric Davis Capstone Spring 2008\Eric Davis Capstone Spring 2008 047.jpg"/>
          <p:cNvPicPr>
            <a:picLocks noChangeAspect="1" noChangeArrowheads="1"/>
          </p:cNvPicPr>
          <p:nvPr/>
        </p:nvPicPr>
        <p:blipFill>
          <a:blip r:embed="rId3" cstate="print"/>
          <a:srcRect/>
          <a:stretch>
            <a:fillRect/>
          </a:stretch>
        </p:blipFill>
        <p:spPr bwMode="auto">
          <a:xfrm>
            <a:off x="228600" y="2057400"/>
            <a:ext cx="2899268" cy="2174844"/>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838200"/>
            <a:ext cx="8610600" cy="579438"/>
          </a:xfrm>
        </p:spPr>
        <p:txBody>
          <a:bodyPr>
            <a:normAutofit fontScale="90000"/>
          </a:bodyPr>
          <a:lstStyle/>
          <a:p>
            <a:pPr eaLnBrk="1" hangingPunct="1"/>
            <a:r>
              <a:rPr lang="en-US" sz="3600" dirty="0" smtClean="0"/>
              <a:t>Global Entrepreneurship and Innovation</a:t>
            </a:r>
          </a:p>
        </p:txBody>
      </p:sp>
      <p:sp>
        <p:nvSpPr>
          <p:cNvPr id="9" name="Text Placeholder 8"/>
          <p:cNvSpPr>
            <a:spLocks noGrp="1"/>
          </p:cNvSpPr>
          <p:nvPr>
            <p:ph type="body" sz="half" idx="1"/>
          </p:nvPr>
        </p:nvSpPr>
        <p:spPr>
          <a:xfrm>
            <a:off x="457200" y="1524000"/>
            <a:ext cx="4038600" cy="1295400"/>
          </a:xfrm>
        </p:spPr>
        <p:txBody>
          <a:bodyPr>
            <a:normAutofit fontScale="92500" lnSpcReduction="10000"/>
          </a:bodyPr>
          <a:lstStyle/>
          <a:p>
            <a:pPr algn="ctr" eaLnBrk="1" hangingPunct="1">
              <a:spcBef>
                <a:spcPts val="0"/>
              </a:spcBef>
              <a:buNone/>
              <a:defRPr/>
            </a:pPr>
            <a:r>
              <a:rPr lang="en-US" sz="1800" i="1" dirty="0" smtClean="0">
                <a:solidFill>
                  <a:srgbClr val="95782F"/>
                </a:solidFill>
              </a:rPr>
              <a:t>Beijing and Hong Kong – May 2011</a:t>
            </a:r>
          </a:p>
          <a:p>
            <a:pPr algn="ctr" eaLnBrk="1" hangingPunct="1">
              <a:spcBef>
                <a:spcPts val="0"/>
              </a:spcBef>
              <a:buNone/>
              <a:defRPr/>
            </a:pPr>
            <a:r>
              <a:rPr lang="en-US" sz="1800" i="1" dirty="0" smtClean="0">
                <a:solidFill>
                  <a:srgbClr val="95782F"/>
                </a:solidFill>
              </a:rPr>
              <a:t>Beijing and Shanghai – May 2010</a:t>
            </a:r>
          </a:p>
          <a:p>
            <a:pPr algn="ctr" eaLnBrk="1" hangingPunct="1">
              <a:spcBef>
                <a:spcPts val="0"/>
              </a:spcBef>
              <a:buNone/>
              <a:defRPr/>
            </a:pPr>
            <a:r>
              <a:rPr lang="en-US" sz="1800" i="1" dirty="0" smtClean="0">
                <a:solidFill>
                  <a:srgbClr val="95782F"/>
                </a:solidFill>
              </a:rPr>
              <a:t>Beijing and Shanghai – May 2009</a:t>
            </a:r>
          </a:p>
          <a:p>
            <a:pPr algn="ctr" eaLnBrk="1" hangingPunct="1">
              <a:spcBef>
                <a:spcPts val="0"/>
              </a:spcBef>
              <a:buNone/>
              <a:defRPr/>
            </a:pPr>
            <a:r>
              <a:rPr lang="en-US" sz="1800" i="1" dirty="0" smtClean="0">
                <a:solidFill>
                  <a:srgbClr val="95782F"/>
                </a:solidFill>
              </a:rPr>
              <a:t>Beijing – May 2008</a:t>
            </a:r>
          </a:p>
          <a:p>
            <a:pPr algn="ctr" eaLnBrk="1" hangingPunct="1">
              <a:spcBef>
                <a:spcPts val="0"/>
              </a:spcBef>
              <a:buFontTx/>
              <a:buNone/>
              <a:defRPr/>
            </a:pPr>
            <a:r>
              <a:rPr lang="en-US" sz="1800" i="1" dirty="0" smtClean="0">
                <a:solidFill>
                  <a:srgbClr val="95782F"/>
                </a:solidFill>
              </a:rPr>
              <a:t>South Korea – May 2007</a:t>
            </a:r>
          </a:p>
        </p:txBody>
      </p:sp>
      <p:pic>
        <p:nvPicPr>
          <p:cNvPr id="10245" name="Content Placeholder 5" descr="Beijing 1 012.jpg"/>
          <p:cNvPicPr>
            <a:picLocks noGrp="1" noChangeAspect="1"/>
          </p:cNvPicPr>
          <p:nvPr>
            <p:ph sz="half" idx="2"/>
          </p:nvPr>
        </p:nvPicPr>
        <p:blipFill>
          <a:blip r:embed="rId2" cstate="print"/>
          <a:srcRect/>
          <a:stretch>
            <a:fillRect/>
          </a:stretch>
        </p:blipFill>
        <p:spPr>
          <a:xfrm>
            <a:off x="4800600" y="1524000"/>
            <a:ext cx="3657600" cy="2743200"/>
          </a:xfrm>
        </p:spPr>
      </p:pic>
      <p:pic>
        <p:nvPicPr>
          <p:cNvPr id="6" name="Picture 5" descr="Beijing 1 034.jpg"/>
          <p:cNvPicPr>
            <a:picLocks noChangeAspect="1"/>
          </p:cNvPicPr>
          <p:nvPr/>
        </p:nvPicPr>
        <p:blipFill>
          <a:blip r:embed="rId3" cstate="print"/>
          <a:stretch>
            <a:fillRect/>
          </a:stretch>
        </p:blipFill>
        <p:spPr>
          <a:xfrm>
            <a:off x="457200" y="2895600"/>
            <a:ext cx="3689148" cy="2766861"/>
          </a:xfrm>
          <a:prstGeom prst="rect">
            <a:avLst/>
          </a:prstGeom>
        </p:spPr>
      </p:pic>
      <p:pic>
        <p:nvPicPr>
          <p:cNvPr id="8" name="Picture 7" descr="P1010076.JPG"/>
          <p:cNvPicPr>
            <a:picLocks noChangeAspect="1"/>
          </p:cNvPicPr>
          <p:nvPr/>
        </p:nvPicPr>
        <p:blipFill>
          <a:blip r:embed="rId4" cstate="print"/>
          <a:stretch>
            <a:fillRect/>
          </a:stretch>
        </p:blipFill>
        <p:spPr>
          <a:xfrm>
            <a:off x="3276600" y="4648200"/>
            <a:ext cx="2698548" cy="2023911"/>
          </a:xfrm>
          <a:prstGeom prst="rect">
            <a:avLst/>
          </a:prstGeom>
        </p:spPr>
      </p:pic>
      <p:pic>
        <p:nvPicPr>
          <p:cNvPr id="11" name="Picture 10" descr="P1010009.JPG"/>
          <p:cNvPicPr>
            <a:picLocks noChangeAspect="1"/>
          </p:cNvPicPr>
          <p:nvPr/>
        </p:nvPicPr>
        <p:blipFill>
          <a:blip r:embed="rId5" cstate="print"/>
          <a:stretch>
            <a:fillRect/>
          </a:stretch>
        </p:blipFill>
        <p:spPr>
          <a:xfrm>
            <a:off x="6324601" y="3536748"/>
            <a:ext cx="2286000" cy="304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Women and Leadership Course</a:t>
            </a:r>
            <a:endParaRPr lang="en-US" dirty="0"/>
          </a:p>
        </p:txBody>
      </p:sp>
      <p:graphicFrame>
        <p:nvGraphicFramePr>
          <p:cNvPr id="5" name="Content Placeholder 4"/>
          <p:cNvGraphicFramePr>
            <a:graphicFrameLocks noGrp="1"/>
          </p:cNvGraphicFramePr>
          <p:nvPr>
            <p:ph sz="half" idx="1"/>
          </p:nvPr>
        </p:nvGraphicFramePr>
        <p:xfrm>
          <a:off x="457200" y="2057400"/>
          <a:ext cx="4038600" cy="1710944"/>
        </p:xfrm>
        <a:graphic>
          <a:graphicData uri="http://schemas.openxmlformats.org/drawingml/2006/table">
            <a:tbl>
              <a:tblPr firstRow="1" bandRow="1">
                <a:tableStyleId>{5C22544A-7EE6-4342-B048-85BDC9FD1C3A}</a:tableStyleId>
              </a:tblPr>
              <a:tblGrid>
                <a:gridCol w="1050036"/>
                <a:gridCol w="1534668"/>
                <a:gridCol w="1453896"/>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Thru Spring 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ENTR 200 Enrollment since launch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Purdue Students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76%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Female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mn-lt"/>
                        </a:rPr>
                        <a:t>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Placeholder 3"/>
          <p:cNvSpPr>
            <a:spLocks noGrp="1"/>
          </p:cNvSpPr>
          <p:nvPr>
            <p:ph type="body" sz="half" idx="2"/>
          </p:nvPr>
        </p:nvSpPr>
        <p:spPr>
          <a:xfrm>
            <a:off x="5029200" y="1905000"/>
            <a:ext cx="3657600" cy="4221163"/>
          </a:xfrm>
        </p:spPr>
        <p:txBody>
          <a:bodyPr/>
          <a:lstStyle/>
          <a:p>
            <a:pPr>
              <a:buNone/>
            </a:pPr>
            <a:r>
              <a:rPr lang="en-US" sz="2400" dirty="0" smtClean="0"/>
              <a:t>Majors represented:</a:t>
            </a:r>
          </a:p>
          <a:p>
            <a:r>
              <a:rPr lang="en-US" sz="1400" dirty="0" smtClean="0"/>
              <a:t>Management</a:t>
            </a:r>
          </a:p>
          <a:p>
            <a:r>
              <a:rPr lang="en-US" sz="1400" dirty="0" smtClean="0"/>
              <a:t>Communications </a:t>
            </a:r>
          </a:p>
          <a:p>
            <a:r>
              <a:rPr lang="en-US" sz="1400" dirty="0" smtClean="0"/>
              <a:t>Nuclear Engineering </a:t>
            </a:r>
          </a:p>
          <a:p>
            <a:r>
              <a:rPr lang="en-US" sz="1400" dirty="0" smtClean="0"/>
              <a:t>Photo &amp; Related Media </a:t>
            </a:r>
          </a:p>
          <a:p>
            <a:r>
              <a:rPr lang="en-US" sz="1400" dirty="0" smtClean="0"/>
              <a:t>Selling &amp; Sales </a:t>
            </a:r>
          </a:p>
          <a:p>
            <a:r>
              <a:rPr lang="en-US" sz="1400" dirty="0" smtClean="0"/>
              <a:t>Public Relations &amp; Rhetorical Advocacy </a:t>
            </a:r>
          </a:p>
          <a:p>
            <a:r>
              <a:rPr lang="en-US" sz="1400" dirty="0" smtClean="0"/>
              <a:t>Computer Science </a:t>
            </a:r>
          </a:p>
          <a:p>
            <a:r>
              <a:rPr lang="en-US" sz="1400" dirty="0" smtClean="0"/>
              <a:t>Agricultural Economics </a:t>
            </a:r>
          </a:p>
          <a:p>
            <a:r>
              <a:rPr lang="en-US" sz="1400" dirty="0" smtClean="0"/>
              <a:t>Elementary Education </a:t>
            </a:r>
          </a:p>
          <a:p>
            <a:r>
              <a:rPr lang="en-US" sz="1400" dirty="0" smtClean="0"/>
              <a:t>Chemical Engineering </a:t>
            </a:r>
          </a:p>
          <a:p>
            <a:r>
              <a:rPr lang="en-US" sz="1400" dirty="0" smtClean="0"/>
              <a:t>Political Science </a:t>
            </a:r>
          </a:p>
          <a:p>
            <a:r>
              <a:rPr lang="en-US" sz="1400" dirty="0" smtClean="0"/>
              <a:t>Retail Management  </a:t>
            </a:r>
          </a:p>
          <a:p>
            <a:r>
              <a:rPr lang="en-US" sz="1400" dirty="0" smtClean="0"/>
              <a:t>Industrial Engineering </a:t>
            </a:r>
          </a:p>
          <a:p>
            <a:r>
              <a:rPr lang="en-US" sz="1400" dirty="0" smtClean="0"/>
              <a:t>Behavioral Neuroscience Psychology </a:t>
            </a:r>
            <a:endParaRPr lang="en-US" sz="1400" dirty="0"/>
          </a:p>
        </p:txBody>
      </p:sp>
      <p:pic>
        <p:nvPicPr>
          <p:cNvPr id="7" name="Picture 6" descr="gender.jpg"/>
          <p:cNvPicPr>
            <a:picLocks noChangeAspect="1"/>
          </p:cNvPicPr>
          <p:nvPr/>
        </p:nvPicPr>
        <p:blipFill>
          <a:blip r:embed="rId2" cstate="print"/>
          <a:stretch>
            <a:fillRect/>
          </a:stretch>
        </p:blipFill>
        <p:spPr>
          <a:xfrm>
            <a:off x="457200" y="4495800"/>
            <a:ext cx="1204912" cy="1768678"/>
          </a:xfrm>
          <a:prstGeom prst="rect">
            <a:avLst/>
          </a:prstGeom>
        </p:spPr>
      </p:pic>
      <p:pic>
        <p:nvPicPr>
          <p:cNvPr id="21506" name="Picture 2" descr="Necessary Dreams by Anna Fels: Book Cover">
            <a:hlinkClick r:id="rId3"/>
          </p:cNvPr>
          <p:cNvPicPr>
            <a:picLocks noChangeAspect="1" noChangeArrowheads="1"/>
          </p:cNvPicPr>
          <p:nvPr/>
        </p:nvPicPr>
        <p:blipFill>
          <a:blip r:embed="rId4" cstate="print"/>
          <a:srcRect/>
          <a:stretch>
            <a:fillRect/>
          </a:stretch>
        </p:blipFill>
        <p:spPr bwMode="auto">
          <a:xfrm>
            <a:off x="1752600" y="4419600"/>
            <a:ext cx="1287780" cy="1981200"/>
          </a:xfrm>
          <a:prstGeom prst="rect">
            <a:avLst/>
          </a:prstGeom>
          <a:noFill/>
        </p:spPr>
      </p:pic>
      <p:pic>
        <p:nvPicPr>
          <p:cNvPr id="1026" name="Picture 2" descr="15327115"/>
          <p:cNvPicPr>
            <a:picLocks noChangeAspect="1" noChangeArrowheads="1"/>
          </p:cNvPicPr>
          <p:nvPr/>
        </p:nvPicPr>
        <p:blipFill>
          <a:blip r:embed="rId5" cstate="print"/>
          <a:srcRect/>
          <a:stretch>
            <a:fillRect/>
          </a:stretch>
        </p:blipFill>
        <p:spPr bwMode="auto">
          <a:xfrm>
            <a:off x="3276600" y="4419600"/>
            <a:ext cx="1231385" cy="1905000"/>
          </a:xfrm>
          <a:prstGeom prst="rect">
            <a:avLst/>
          </a:prstGeom>
          <a:noFill/>
          <a:ln w="9525" algn="in">
            <a:noFill/>
            <a:miter lim="800000"/>
            <a:headEnd/>
            <a:tailEnd/>
          </a:ln>
          <a:effectLst/>
        </p:spPr>
      </p:pic>
      <p:sp>
        <p:nvSpPr>
          <p:cNvPr id="8" name="TextBox 7"/>
          <p:cNvSpPr txBox="1"/>
          <p:nvPr/>
        </p:nvSpPr>
        <p:spPr>
          <a:xfrm>
            <a:off x="457200" y="3886200"/>
            <a:ext cx="4038600" cy="289310"/>
          </a:xfrm>
          <a:prstGeom prst="rect">
            <a:avLst/>
          </a:prstGeom>
          <a:noFill/>
        </p:spPr>
        <p:txBody>
          <a:bodyPr wrap="square" rtlCol="0">
            <a:spAutoFit/>
          </a:bodyPr>
          <a:lstStyle/>
          <a:p>
            <a:pPr algn="ctr">
              <a:buNone/>
            </a:pPr>
            <a:r>
              <a:rPr lang="en-US" sz="1600" i="1" dirty="0" smtClean="0">
                <a:solidFill>
                  <a:schemeClr val="tx2"/>
                </a:solidFill>
              </a:rPr>
              <a:t>Increase to 34% female in Spring 2009 !</a:t>
            </a:r>
          </a:p>
        </p:txBody>
      </p:sp>
      <p:sp>
        <p:nvSpPr>
          <p:cNvPr id="9" name="TextBox 8"/>
          <p:cNvSpPr txBox="1"/>
          <p:nvPr/>
        </p:nvSpPr>
        <p:spPr>
          <a:xfrm>
            <a:off x="5029200" y="6096000"/>
            <a:ext cx="3581400" cy="584775"/>
          </a:xfrm>
          <a:prstGeom prst="rect">
            <a:avLst/>
          </a:prstGeom>
          <a:noFill/>
        </p:spPr>
        <p:txBody>
          <a:bodyPr wrap="square" rtlCol="0">
            <a:spAutoFit/>
          </a:bodyPr>
          <a:lstStyle/>
          <a:p>
            <a:pPr algn="ctr">
              <a:buNone/>
            </a:pPr>
            <a:r>
              <a:rPr lang="en-US" sz="2000" i="1" dirty="0" smtClean="0">
                <a:solidFill>
                  <a:schemeClr val="accent1"/>
                </a:solidFill>
              </a:rPr>
              <a:t>Now housed in Department of Communication</a:t>
            </a:r>
            <a:endParaRPr lang="en-US" sz="2000" i="1" dirty="0">
              <a:solidFill>
                <a:schemeClr val="accent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P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DP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buNone/>
          <a:defRPr sz="1400" dirty="0" smtClean="0"/>
        </a:defPPr>
      </a:lstStyle>
    </a:txDef>
  </a:objectDefaults>
  <a:extraClrSchemeLst>
    <a:extraClrScheme>
      <a:clrScheme name="1_DP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P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P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P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P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P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P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P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P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P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P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P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P PowerPoint template">
  <a:themeElements>
    <a:clrScheme name="DP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 PowerPoint templat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533400" marR="0" indent="-533400" algn="l" defTabSz="914400" rtl="0" eaLnBrk="1" fontAlgn="base" latinLnBrk="0" hangingPunct="1">
          <a:lnSpc>
            <a:spcPct val="80000"/>
          </a:lnSpc>
          <a:spcBef>
            <a:spcPct val="2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P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 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 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 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 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 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 PowerPoint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 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 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 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 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 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ck Purdu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36792</TotalTime>
  <Words>1970</Words>
  <Application>Microsoft Office PowerPoint</Application>
  <PresentationFormat>On-screen Show (4:3)</PresentationFormat>
  <Paragraphs>447</Paragraphs>
  <Slides>41</Slides>
  <Notes>5</Notes>
  <HiddenSlides>0</HiddenSlides>
  <MMClips>0</MMClips>
  <ScaleCrop>false</ScaleCrop>
  <HeadingPairs>
    <vt:vector size="4" baseType="variant">
      <vt:variant>
        <vt:lpstr>Theme</vt:lpstr>
      </vt:variant>
      <vt:variant>
        <vt:i4>5</vt:i4>
      </vt:variant>
      <vt:variant>
        <vt:lpstr>Slide Titles</vt:lpstr>
      </vt:variant>
      <vt:variant>
        <vt:i4>41</vt:i4>
      </vt:variant>
    </vt:vector>
  </HeadingPairs>
  <TitlesOfParts>
    <vt:vector size="46" baseType="lpstr">
      <vt:lpstr>Default Design</vt:lpstr>
      <vt:lpstr>1_DP PowerPoint template</vt:lpstr>
      <vt:lpstr>DP PowerPoint template</vt:lpstr>
      <vt:lpstr>Black Purdue Theme</vt:lpstr>
      <vt:lpstr>1_Default Design</vt:lpstr>
      <vt:lpstr>Slide 1</vt:lpstr>
      <vt:lpstr>Some history…</vt:lpstr>
      <vt:lpstr>Overarching goals</vt:lpstr>
      <vt:lpstr>Academic Requirements</vt:lpstr>
      <vt:lpstr>Enrollment by College in ENTR 20000</vt:lpstr>
      <vt:lpstr>Engineering Participation by Area</vt:lpstr>
      <vt:lpstr>Real-world focus: Capstones</vt:lpstr>
      <vt:lpstr>Global Entrepreneurship and Innovation</vt:lpstr>
      <vt:lpstr>Women and Leadership Course</vt:lpstr>
      <vt:lpstr>Elevator Pitch Competition</vt:lpstr>
      <vt:lpstr>Awareness of Purdue Resources</vt:lpstr>
      <vt:lpstr>Perceived Skills at Certificate Entry and Exit</vt:lpstr>
      <vt:lpstr>ENTR courses improved my…</vt:lpstr>
      <vt:lpstr>Career Plans</vt:lpstr>
      <vt:lpstr>Course Evaluations</vt:lpstr>
      <vt:lpstr>What did you like most?</vt:lpstr>
      <vt:lpstr>Research Collaboration with Engineering</vt:lpstr>
      <vt:lpstr>Research Questions - Purdue</vt:lpstr>
      <vt:lpstr>NSF Study: Preliminary Results</vt:lpstr>
      <vt:lpstr>NSF Study: Preliminary Results</vt:lpstr>
      <vt:lpstr>Model: Work in partnership with colleges</vt:lpstr>
      <vt:lpstr>Engineers + Entrepreneurship = Possibilities </vt:lpstr>
      <vt:lpstr>Engineers &amp; Entrepreneurship @ Purdue</vt:lpstr>
      <vt:lpstr>Learn</vt:lpstr>
      <vt:lpstr>Thank you  For more information or to get involved, Please contact:  Nathalie Duval-Couetil, MBA, PhD Director, Certificate in Entrepreneurship and Innovation Program Associate Director, Burton Morgan Center for Entrepreneurship natduval@purdue.edu 765-494-7068  </vt:lpstr>
      <vt:lpstr>EXTRA SLIDES</vt:lpstr>
      <vt:lpstr>ENTREPRENEURIAL STUDENTS</vt:lpstr>
      <vt:lpstr>Kendall Brubaker</vt:lpstr>
      <vt:lpstr>Kristeen Hudson and Brian Paplaski  </vt:lpstr>
      <vt:lpstr>Michael Brauer</vt:lpstr>
      <vt:lpstr>Michelle Scheidt</vt:lpstr>
      <vt:lpstr>Maria Roa</vt:lpstr>
      <vt:lpstr>Vince PeGan</vt:lpstr>
      <vt:lpstr>Sawyer Sparks</vt:lpstr>
      <vt:lpstr>Slide 35</vt:lpstr>
      <vt:lpstr>Going Forward</vt:lpstr>
      <vt:lpstr>Satisfaction with Program</vt:lpstr>
      <vt:lpstr>Diverse Entrepreneurial Interests</vt:lpstr>
      <vt:lpstr>Overview</vt:lpstr>
      <vt:lpstr>Other Activities</vt:lpstr>
      <vt:lpstr>Rate your entrepreneurial ability</vt:lpstr>
    </vt:vector>
  </TitlesOfParts>
  <Company>Purdue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VPR</dc:creator>
  <dc:description>GE Presentation of 2-20-04_x000d_
Science 111 Presentation of 3-8-04</dc:description>
  <cp:lastModifiedBy>Marsha L. Shafer</cp:lastModifiedBy>
  <cp:revision>1606</cp:revision>
  <dcterms:created xsi:type="dcterms:W3CDTF">2006-05-18T19:52:46Z</dcterms:created>
  <dcterms:modified xsi:type="dcterms:W3CDTF">2010-10-05T16:34:46Z</dcterms:modified>
</cp:coreProperties>
</file>