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7"/>
  </p:notesMasterIdLst>
  <p:handoutMasterIdLst>
    <p:handoutMasterId r:id="rId78"/>
  </p:handoutMasterIdLst>
  <p:sldIdLst>
    <p:sldId id="455" r:id="rId2"/>
    <p:sldId id="529" r:id="rId3"/>
    <p:sldId id="351" r:id="rId4"/>
    <p:sldId id="317" r:id="rId5"/>
    <p:sldId id="485" r:id="rId6"/>
    <p:sldId id="472" r:id="rId7"/>
    <p:sldId id="511" r:id="rId8"/>
    <p:sldId id="474" r:id="rId9"/>
    <p:sldId id="478" r:id="rId10"/>
    <p:sldId id="475" r:id="rId11"/>
    <p:sldId id="493" r:id="rId12"/>
    <p:sldId id="498" r:id="rId13"/>
    <p:sldId id="499" r:id="rId14"/>
    <p:sldId id="515" r:id="rId15"/>
    <p:sldId id="500" r:id="rId16"/>
    <p:sldId id="501" r:id="rId17"/>
    <p:sldId id="502" r:id="rId18"/>
    <p:sldId id="503" r:id="rId19"/>
    <p:sldId id="504" r:id="rId20"/>
    <p:sldId id="512" r:id="rId21"/>
    <p:sldId id="513" r:id="rId22"/>
    <p:sldId id="494" r:id="rId23"/>
    <p:sldId id="495" r:id="rId24"/>
    <p:sldId id="496" r:id="rId25"/>
    <p:sldId id="497" r:id="rId26"/>
    <p:sldId id="507" r:id="rId27"/>
    <p:sldId id="479" r:id="rId28"/>
    <p:sldId id="480" r:id="rId29"/>
    <p:sldId id="481" r:id="rId30"/>
    <p:sldId id="482" r:id="rId31"/>
    <p:sldId id="483" r:id="rId32"/>
    <p:sldId id="484" r:id="rId33"/>
    <p:sldId id="304" r:id="rId34"/>
    <p:sldId id="385" r:id="rId35"/>
    <p:sldId id="318" r:id="rId36"/>
    <p:sldId id="337" r:id="rId37"/>
    <p:sldId id="319" r:id="rId38"/>
    <p:sldId id="344" r:id="rId39"/>
    <p:sldId id="409" r:id="rId40"/>
    <p:sldId id="410" r:id="rId41"/>
    <p:sldId id="411" r:id="rId42"/>
    <p:sldId id="412" r:id="rId43"/>
    <p:sldId id="514" r:id="rId44"/>
    <p:sldId id="518" r:id="rId45"/>
    <p:sldId id="443" r:id="rId46"/>
    <p:sldId id="435" r:id="rId47"/>
    <p:sldId id="438" r:id="rId48"/>
    <p:sldId id="436" r:id="rId49"/>
    <p:sldId id="437" r:id="rId50"/>
    <p:sldId id="440" r:id="rId51"/>
    <p:sldId id="441" r:id="rId52"/>
    <p:sldId id="297" r:id="rId53"/>
    <p:sldId id="300" r:id="rId54"/>
    <p:sldId id="299" r:id="rId55"/>
    <p:sldId id="454" r:id="rId56"/>
    <p:sldId id="301" r:id="rId57"/>
    <p:sldId id="388" r:id="rId58"/>
    <p:sldId id="303" r:id="rId59"/>
    <p:sldId id="315" r:id="rId60"/>
    <p:sldId id="516" r:id="rId61"/>
    <p:sldId id="486" r:id="rId62"/>
    <p:sldId id="487" r:id="rId63"/>
    <p:sldId id="488" r:id="rId64"/>
    <p:sldId id="492" r:id="rId65"/>
    <p:sldId id="489" r:id="rId66"/>
    <p:sldId id="490" r:id="rId67"/>
    <p:sldId id="491" r:id="rId68"/>
    <p:sldId id="527" r:id="rId69"/>
    <p:sldId id="395" r:id="rId70"/>
    <p:sldId id="396" r:id="rId71"/>
    <p:sldId id="404" r:id="rId72"/>
    <p:sldId id="350" r:id="rId73"/>
    <p:sldId id="525" r:id="rId74"/>
    <p:sldId id="526" r:id="rId75"/>
    <p:sldId id="402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A00"/>
    <a:srgbClr val="000000"/>
    <a:srgbClr val="CCECFF"/>
    <a:srgbClr val="000099"/>
    <a:srgbClr val="EAFFB3"/>
    <a:srgbClr val="FFC53D"/>
    <a:srgbClr val="FFFF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7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BD81D337-5449-49EF-8D62-434EE9F6AB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B97663AA-A90E-4E48-8F6F-706D9ED607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7" Type="http://schemas.openxmlformats.org/officeDocument/2006/relationships/oleObject" Target="../embeddings/oleObject22.bin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A830D-7801-40DC-9BA6-EB29B0D2AEB9}" type="slidenum">
              <a:rPr lang="en-US"/>
              <a:pPr/>
              <a:t>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algn="just"/>
            <a:r>
              <a:rPr lang="en-US"/>
              <a:t>etc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C3D3A-E855-41B5-93B6-0E033DFB7C09}" type="slidenum">
              <a:rPr lang="en-US"/>
              <a:pPr/>
              <a:t>33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A63E7-532C-4482-A7E1-A9E185D71FE7}" type="slidenum">
              <a:rPr lang="en-US"/>
              <a:pPr/>
              <a:t>41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2501B-4355-4044-8C3C-823EB0638275}" type="slidenum">
              <a:rPr lang="en-US"/>
              <a:pPr/>
              <a:t>42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43FE-B5F2-4071-BDFB-6C83EF76E0CE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306178" name="Object 2"/>
          <p:cNvGraphicFramePr>
            <a:graphicFrameLocks noChangeAspect="1"/>
          </p:cNvGraphicFramePr>
          <p:nvPr/>
        </p:nvGraphicFramePr>
        <p:xfrm>
          <a:off x="303213" y="381000"/>
          <a:ext cx="2973387" cy="3182938"/>
        </p:xfrm>
        <a:graphic>
          <a:graphicData uri="http://schemas.openxmlformats.org/presentationml/2006/ole">
            <p:oleObj spid="_x0000_s528386" name="Slide" r:id="rId4" imgW="3390840" imgH="4533840" progId="PowerPoint.Slide.8">
              <p:embed/>
            </p:oleObj>
          </a:graphicData>
        </a:graphic>
      </p:graphicFrame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3429000" y="381000"/>
          <a:ext cx="2971800" cy="3260725"/>
        </p:xfrm>
        <a:graphic>
          <a:graphicData uri="http://schemas.openxmlformats.org/presentationml/2006/ole">
            <p:oleObj spid="_x0000_s528387" name="Slide" r:id="rId5" imgW="3390840" imgH="4533840" progId="PowerPoint.Slide.8">
              <p:embed/>
            </p:oleObj>
          </a:graphicData>
        </a:graphic>
      </p:graphicFrame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0" y="5105400"/>
          <a:ext cx="3403600" cy="3278188"/>
        </p:xfrm>
        <a:graphic>
          <a:graphicData uri="http://schemas.openxmlformats.org/presentationml/2006/ole">
            <p:oleObj spid="_x0000_s528388" name="Slide" r:id="rId6" imgW="3390840" imgH="4533840" progId="PowerPoint.Slide.8">
              <p:embed/>
            </p:oleObj>
          </a:graphicData>
        </a:graphic>
      </p:graphicFrame>
      <p:graphicFrame>
        <p:nvGraphicFramePr>
          <p:cNvPr id="306181" name="Object 5"/>
          <p:cNvGraphicFramePr>
            <a:graphicFrameLocks noChangeAspect="1"/>
          </p:cNvGraphicFramePr>
          <p:nvPr/>
        </p:nvGraphicFramePr>
        <p:xfrm>
          <a:off x="3581400" y="5105400"/>
          <a:ext cx="2895600" cy="3336925"/>
        </p:xfrm>
        <a:graphic>
          <a:graphicData uri="http://schemas.openxmlformats.org/presentationml/2006/ole">
            <p:oleObj spid="_x0000_s528389" name="Slide" r:id="rId7" imgW="3390840" imgH="4533840" progId="PowerPoint.Slide.8">
              <p:embed/>
            </p:oleObj>
          </a:graphicData>
        </a:graphic>
      </p:graphicFrame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3125D-D512-4B85-9D03-0FB9C1BAC641}" type="slidenum">
              <a:rPr lang="en-US"/>
              <a:pPr/>
              <a:t>53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3C515-164F-448A-B056-6329BA4DF5E0}" type="slidenum">
              <a:rPr lang="en-US"/>
              <a:pPr/>
              <a:t>54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AC36A-2CBE-419E-98FE-9AF0F5426BF3}" type="slidenum">
              <a:rPr lang="en-US"/>
              <a:pPr/>
              <a:t>55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11B0B-8858-42BB-B82C-5DCCC2F93D81}" type="slidenum">
              <a:rPr lang="en-US"/>
              <a:pPr/>
              <a:t>58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C5923-013A-4D56-AA88-7B61715053AB}" type="slidenum">
              <a:rPr lang="en-US"/>
              <a:pPr/>
              <a:t>62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C5923-013A-4D56-AA88-7B61715053AB}" type="slidenum">
              <a:rPr lang="en-US"/>
              <a:pPr/>
              <a:t>68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3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430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Module 1</a:t>
            </a:r>
          </a:p>
        </p:txBody>
      </p:sp>
      <p:sp>
        <p:nvSpPr>
          <p:cNvPr id="3430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10-11 October 2008</a:t>
            </a:r>
          </a:p>
        </p:txBody>
      </p:sp>
      <p:sp>
        <p:nvSpPr>
          <p:cNvPr id="3430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" pitchFamily="34" charset="0"/>
              </a:rPr>
              <a:t>(c) Steven P. Nichols, 2008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430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97BD0-F81D-4A6D-8580-E2378D67516C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21638-C3DB-476B-A8A2-CE318E7B6EDB}" type="slidenum">
              <a:rPr lang="en-US"/>
              <a:pPr/>
              <a:t>72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F7C0D-CEE7-4C33-A002-9DFA66513A40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18B0E-5CA1-4248-9DF1-C5669619C34A}" type="slidenum">
              <a:rPr lang="en-US"/>
              <a:pPr/>
              <a:t>12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43388"/>
            <a:ext cx="5970588" cy="4113212"/>
          </a:xfrm>
        </p:spPr>
        <p:txBody>
          <a:bodyPr lIns="89772" tIns="44886" rIns="89772" bIns="44886"/>
          <a:lstStyle/>
          <a:p>
            <a:r>
              <a:rPr lang="en-US" sz="900" b="1"/>
              <a:t>Step 1: Idea Stage: Commercialization starts here</a:t>
            </a:r>
          </a:p>
          <a:p>
            <a:pPr>
              <a:buFontTx/>
              <a:buChar char="•"/>
            </a:pPr>
            <a:r>
              <a:rPr lang="en-US" sz="900" b="1"/>
              <a:t>An imagination of a breakthrough idea links a technology with a market need, </a:t>
            </a:r>
          </a:p>
          <a:p>
            <a:pPr>
              <a:buFontTx/>
              <a:buChar char="•"/>
            </a:pPr>
            <a:r>
              <a:rPr lang="en-US" sz="900" b="1"/>
              <a:t>At this stage, prospects for a technical breakthrough get combined with a potentially attractive market opportunity.</a:t>
            </a:r>
          </a:p>
          <a:p>
            <a:r>
              <a:rPr lang="en-US" sz="900" b="1"/>
              <a:t>Most ideas are also killed at this stage. </a:t>
            </a:r>
          </a:p>
          <a:p>
            <a:pPr>
              <a:buFontTx/>
              <a:buChar char="•"/>
            </a:pPr>
            <a:r>
              <a:rPr lang="en-US" sz="900" b="1"/>
              <a:t>Why do you think so many ideas are killed here?  </a:t>
            </a:r>
          </a:p>
          <a:p>
            <a:pPr>
              <a:buFontTx/>
              <a:buChar char="•"/>
            </a:pPr>
            <a:r>
              <a:rPr lang="en-US" sz="900" b="1"/>
              <a:t>Competition begins here -- competition of ideas for resources. </a:t>
            </a:r>
          </a:p>
          <a:p>
            <a:r>
              <a:rPr lang="en-US" sz="900" b="1"/>
              <a:t>The attrition of ideas is due to subjective idea judgement.</a:t>
            </a:r>
          </a:p>
          <a:p>
            <a:r>
              <a:rPr lang="en-US" sz="900" b="1"/>
              <a:t>Investment at this stage usually low: Example: Small Business Innovation Research (SBIR) grants: </a:t>
            </a:r>
          </a:p>
          <a:p>
            <a:pPr lvl="1">
              <a:buFontTx/>
              <a:buChar char="•"/>
            </a:pPr>
            <a:r>
              <a:rPr lang="en-US" sz="900" b="1"/>
              <a:t>$50,000 in a small- company idea or technology -- “Phase I” grant</a:t>
            </a:r>
          </a:p>
          <a:p>
            <a:pPr lvl="1">
              <a:buFontTx/>
              <a:buChar char="•"/>
            </a:pPr>
            <a:r>
              <a:rPr lang="en-US" sz="900" b="1"/>
              <a:t>Phase II-- requires significant advancement of the technology, a  prototype for example, with a larger investment, up to $500,000</a:t>
            </a:r>
          </a:p>
          <a:p>
            <a:endParaRPr lang="en-US" sz="900" b="1"/>
          </a:p>
          <a:p>
            <a:r>
              <a:rPr lang="en-US" sz="900" b="1"/>
              <a:t>Quicklook technology assessment useful at this stage.</a:t>
            </a:r>
          </a:p>
          <a:p>
            <a:pPr>
              <a:buFontTx/>
              <a:buChar char="•"/>
            </a:pPr>
            <a:r>
              <a:rPr lang="en-US" sz="900" b="1"/>
              <a:t>Limited information constrains the analysis</a:t>
            </a:r>
          </a:p>
          <a:p>
            <a:pPr>
              <a:buFontTx/>
              <a:buChar char="•"/>
            </a:pPr>
            <a:r>
              <a:rPr lang="en-US" sz="900" b="1"/>
              <a:t>Useful to determine whether to proceed and invest more</a:t>
            </a:r>
          </a:p>
          <a:p>
            <a:r>
              <a:rPr lang="en-US" sz="900" b="1"/>
              <a:t>Idea stage is most closely associated with basic research</a:t>
            </a:r>
          </a:p>
          <a:p>
            <a:r>
              <a:rPr lang="en-US" sz="900" b="1"/>
              <a:t>Next stage, Imagine, most closely associated with applied research</a:t>
            </a:r>
          </a:p>
          <a:p>
            <a:r>
              <a:rPr lang="en-US" sz="900" b="1"/>
              <a:t>But research can occur at every stage in the commercialization process. </a:t>
            </a:r>
          </a:p>
          <a:p>
            <a:r>
              <a:rPr lang="en-US" sz="900" b="1"/>
              <a:t>Often each stage requires a different type of research.</a:t>
            </a:r>
          </a:p>
          <a:p>
            <a:r>
              <a:rPr lang="en-US" sz="900" b="1"/>
              <a:t>What are special challenges at this stage? </a:t>
            </a:r>
          </a:p>
          <a:p>
            <a:pPr>
              <a:buFontTx/>
              <a:buChar char="•"/>
            </a:pPr>
            <a:r>
              <a:rPr lang="en-US" sz="900" b="1"/>
              <a:t>There are many ideas competing for resources.  </a:t>
            </a:r>
          </a:p>
          <a:p>
            <a:pPr>
              <a:buFontTx/>
              <a:buChar char="•"/>
            </a:pPr>
            <a:r>
              <a:rPr lang="en-US" sz="900" b="1"/>
              <a:t>The determination of whether an idea is worth pursuing is a very subjective action.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2D579-2E05-4BF9-AADD-407351AC0B2B}" type="slidenum">
              <a:rPr lang="en-US"/>
              <a:pPr/>
              <a:t>13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43388"/>
            <a:ext cx="5970588" cy="4113212"/>
          </a:xfrm>
        </p:spPr>
        <p:txBody>
          <a:bodyPr lIns="89772" tIns="44886" rIns="89772" bIns="44886"/>
          <a:lstStyle/>
          <a:p>
            <a:r>
              <a:rPr lang="en-US" sz="900" b="1"/>
              <a:t>Step 1: Idea Stage: Commercialization starts here</a:t>
            </a:r>
          </a:p>
          <a:p>
            <a:pPr>
              <a:buFontTx/>
              <a:buChar char="•"/>
            </a:pPr>
            <a:r>
              <a:rPr lang="en-US" sz="900" b="1"/>
              <a:t>An imagination of a breakthrough idea links a technology with a market need, </a:t>
            </a:r>
          </a:p>
          <a:p>
            <a:pPr>
              <a:buFontTx/>
              <a:buChar char="•"/>
            </a:pPr>
            <a:r>
              <a:rPr lang="en-US" sz="900" b="1"/>
              <a:t>At this stage, prospects for a technical breakthrough get combined with a potentially attractive market opportunity.</a:t>
            </a:r>
          </a:p>
          <a:p>
            <a:r>
              <a:rPr lang="en-US" sz="900" b="1"/>
              <a:t>Most ideas are also killed at this stage. </a:t>
            </a:r>
          </a:p>
          <a:p>
            <a:pPr>
              <a:buFontTx/>
              <a:buChar char="•"/>
            </a:pPr>
            <a:r>
              <a:rPr lang="en-US" sz="900" b="1"/>
              <a:t>Why do you think so many ideas are killed here?  </a:t>
            </a:r>
          </a:p>
          <a:p>
            <a:pPr>
              <a:buFontTx/>
              <a:buChar char="•"/>
            </a:pPr>
            <a:r>
              <a:rPr lang="en-US" sz="900" b="1"/>
              <a:t>Competition begins here -- competition of ideas for resources. </a:t>
            </a:r>
          </a:p>
          <a:p>
            <a:r>
              <a:rPr lang="en-US" sz="900" b="1"/>
              <a:t>The attrition of ideas is due to subjective idea judgement.</a:t>
            </a:r>
          </a:p>
          <a:p>
            <a:r>
              <a:rPr lang="en-US" sz="900" b="1"/>
              <a:t>Investment at this stage usually low: Example: Small Business Innovation Research (SBIR) grants: </a:t>
            </a:r>
          </a:p>
          <a:p>
            <a:pPr lvl="1">
              <a:buFontTx/>
              <a:buChar char="•"/>
            </a:pPr>
            <a:r>
              <a:rPr lang="en-US" sz="900" b="1"/>
              <a:t>$50,000 in a small- company idea or technology -- “Phase I” grant</a:t>
            </a:r>
          </a:p>
          <a:p>
            <a:pPr lvl="1">
              <a:buFontTx/>
              <a:buChar char="•"/>
            </a:pPr>
            <a:r>
              <a:rPr lang="en-US" sz="900" b="1"/>
              <a:t>Phase II-- requires significant advancement of the technology, a  prototype for example, with a larger investment, up to $500,000</a:t>
            </a:r>
          </a:p>
          <a:p>
            <a:endParaRPr lang="en-US" sz="900" b="1"/>
          </a:p>
          <a:p>
            <a:r>
              <a:rPr lang="en-US" sz="900" b="1"/>
              <a:t>Quicklook technology assessment useful at this stage.</a:t>
            </a:r>
          </a:p>
          <a:p>
            <a:pPr>
              <a:buFontTx/>
              <a:buChar char="•"/>
            </a:pPr>
            <a:r>
              <a:rPr lang="en-US" sz="900" b="1"/>
              <a:t>Limited information constrains the analysis</a:t>
            </a:r>
          </a:p>
          <a:p>
            <a:pPr>
              <a:buFontTx/>
              <a:buChar char="•"/>
            </a:pPr>
            <a:r>
              <a:rPr lang="en-US" sz="900" b="1"/>
              <a:t>Useful to determine whether to proceed and invest more</a:t>
            </a:r>
          </a:p>
          <a:p>
            <a:r>
              <a:rPr lang="en-US" sz="900" b="1"/>
              <a:t>Idea stage is most closely associated with basic research</a:t>
            </a:r>
          </a:p>
          <a:p>
            <a:r>
              <a:rPr lang="en-US" sz="900" b="1"/>
              <a:t>Next stage, Imagine, most closely associated with applied research</a:t>
            </a:r>
          </a:p>
          <a:p>
            <a:r>
              <a:rPr lang="en-US" sz="900" b="1"/>
              <a:t>But research can occur at every stage in the commercialization process. </a:t>
            </a:r>
          </a:p>
          <a:p>
            <a:r>
              <a:rPr lang="en-US" sz="900" b="1"/>
              <a:t>Often each stage requires a different type of research.</a:t>
            </a:r>
          </a:p>
          <a:p>
            <a:r>
              <a:rPr lang="en-US" sz="900" b="1"/>
              <a:t>What are special challenges at this stage? </a:t>
            </a:r>
          </a:p>
          <a:p>
            <a:pPr>
              <a:buFontTx/>
              <a:buChar char="•"/>
            </a:pPr>
            <a:r>
              <a:rPr lang="en-US" sz="900" b="1"/>
              <a:t>There are many ideas competing for resources.  </a:t>
            </a:r>
          </a:p>
          <a:p>
            <a:pPr>
              <a:buFontTx/>
              <a:buChar char="•"/>
            </a:pPr>
            <a:r>
              <a:rPr lang="en-US" sz="900" b="1"/>
              <a:t>The determination of whether an idea is worth pursuing is a very subjective action.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42530"/>
            <a:ext cx="5970588" cy="4112926"/>
          </a:xfrm>
          <a:noFill/>
          <a:ln/>
        </p:spPr>
        <p:txBody>
          <a:bodyPr lIns="91630" tIns="45815" rIns="91630" bIns="45815"/>
          <a:lstStyle/>
          <a:p>
            <a:pPr defTabSz="931863"/>
            <a:endParaRPr lang="en-US" alt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2010 Quick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663AA-A90E-4E48-8F6F-706D9ED6070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Facts 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663AA-A90E-4E48-8F6F-706D9ED6070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AB473-73B8-40B5-A827-DEFCD40C7066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601663"/>
            <a:ext cx="4852987" cy="3640137"/>
          </a:xfrm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4" y="4344025"/>
            <a:ext cx="5025473" cy="4112926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6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506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507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9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09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0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51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1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51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1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1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12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11-14 June 2006</a:t>
            </a:r>
          </a:p>
        </p:txBody>
      </p:sp>
      <p:sp>
        <p:nvSpPr>
          <p:cNvPr id="4512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512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E6C013-702A-4915-9726-6B42B49F1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Steven P. Nichols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D3C1-251C-4438-9F8C-CC69403FC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Steven P. Nichols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7799E-017B-4E20-B7F1-6777972F3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Steven P. Nichols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49DB4B-103A-42AB-BFEC-3ECA19780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Steven P. Nichols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07DDE2-7F81-4B04-B72C-8AD55A2C6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Steven P. Nichols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57033C-DC96-4678-97F2-3781DD402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Steven P. Nichols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297A73-5BAD-4982-942E-C1964842B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Converting Technology to Wealth Workshop, Summer 2007 Budapest, Hungary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EB95-1859-4B09-B0A9-D5F451B4E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Converting Technology to Wealth Workshop, Summer 2007 Budapest, Hungary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4053B-9637-4B43-B635-56E48D36B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61E4-DF41-4216-A2DA-0D7D68983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75D79-A49F-4C94-9196-80BE4DD32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85B0A-1B0A-450D-B35E-C6135A4B7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E878A-C6A3-4DCA-9B16-0B360A64A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83D97-7C43-480D-A1AF-C3AF21D7A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0AC0D-DAC8-4F09-B458-CE6584A09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2AA60-2CAC-4CD6-BFA6-D613B3593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DFD81-152B-49AB-B633-343969FEA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3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40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40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6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40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408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9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40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0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1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1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41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41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CD9E3C-0359-4546-B374-CEF1ABE42AE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base.com/swaroop/purdu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pbase.com/swaroop/purdue&amp;page=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pbase.com/swaroop/purdue&amp;page=3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47E7-AA0A-4B70-B06F-07332916ABF2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 </a:t>
            </a:r>
            <a:endParaRPr lang="en-US" alt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z="4400" b="1" dirty="0" smtClean="0">
                <a:solidFill>
                  <a:schemeClr val="tx2"/>
                </a:solidFill>
              </a:rPr>
              <a:t>Educating the Engineer of 2020 Workshop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en-US" b="1" dirty="0" smtClean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Stewart Center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Purdue University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September 21, 2010</a:t>
            </a:r>
            <a:endParaRPr lang="en-US" altLang="en-US" b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Steven P. Nichols, Ph.D, J.D., P.E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Professor of Mechanical Engineering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Director, Chair of Free Enterprise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Director, Advanced Manufacturing Center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Cockrell School of Engineering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University of Texas</a:t>
            </a:r>
            <a:endParaRPr lang="en-US" altLang="en-US" sz="1800" b="1" dirty="0">
              <a:solidFill>
                <a:schemeClr val="tx2"/>
              </a:solidFill>
            </a:endParaRPr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4538" y="6096000"/>
            <a:ext cx="779462" cy="762000"/>
          </a:xfrm>
          <a:prstGeom prst="rect">
            <a:avLst/>
          </a:prstGeom>
          <a:noFill/>
        </p:spPr>
      </p:pic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8470" name="Picture 6" descr="C:\Users\snichols\AppData\Local\Microsoft\Windows\Temporary Internet Files\Content.Outlook\N0CIJY9P\+-+70100252_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2057400" cy="3027317"/>
          </a:xfrm>
          <a:prstGeom prst="rect">
            <a:avLst/>
          </a:prstGeom>
          <a:noFill/>
        </p:spPr>
      </p:pic>
      <p:pic>
        <p:nvPicPr>
          <p:cNvPr id="318471" name="Picture 7" descr="C:\Users\snichols\AppData\Local\Microsoft\Windows\Temporary Internet Files\Content.Outlook\N0CIJY9P\+-+23380961_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14400"/>
            <a:ext cx="2057400" cy="305344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Almost Universal Statement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85138" cy="4724400"/>
          </a:xfrm>
        </p:spPr>
        <p:txBody>
          <a:bodyPr/>
          <a:lstStyle/>
          <a:p>
            <a:r>
              <a:rPr lang="en-US" sz="4000" b="1" dirty="0" smtClean="0"/>
              <a:t>“Its easier to be successful at technology commercialization somewhere else!”</a:t>
            </a:r>
          </a:p>
          <a:p>
            <a:endParaRPr lang="en-US" sz="4000" b="1" dirty="0" smtClean="0"/>
          </a:p>
          <a:p>
            <a:pPr lvl="1"/>
            <a:r>
              <a:rPr lang="en-US" sz="3600" b="1" dirty="0" smtClean="0"/>
              <a:t>Note:  Statement vs. Fact</a:t>
            </a:r>
          </a:p>
          <a:p>
            <a:pPr lvl="1">
              <a:buNone/>
            </a:pPr>
            <a:endParaRPr lang="en-US" sz="3600" b="1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A2A3C-9896-428B-B9C7-F9D1DE83B90E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593DE3-0E96-4395-B602-D412B8FC5B10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914400"/>
          </a:xfrm>
        </p:spPr>
        <p:txBody>
          <a:bodyPr/>
          <a:lstStyle/>
          <a:p>
            <a:r>
              <a:rPr lang="en-US" smtClean="0"/>
              <a:t>Entrepreneurial Infrastructure</a:t>
            </a:r>
          </a:p>
        </p:txBody>
      </p:sp>
      <p:pic>
        <p:nvPicPr>
          <p:cNvPr id="30724" name="Picture 3" descr="boxes_pg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926013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C3A-EF85-4BCF-83B4-7B92343B19A5}" type="slidenum">
              <a:rPr lang="en-US"/>
              <a:pPr/>
              <a:t>12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Technology Have Inherent Application?</a:t>
            </a:r>
            <a:endParaRPr lang="en-US" sz="320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32037"/>
            <a:ext cx="4038600" cy="4525963"/>
          </a:xfrm>
        </p:spPr>
        <p:txBody>
          <a:bodyPr/>
          <a:lstStyle/>
          <a:p>
            <a:r>
              <a:rPr lang="en-US" sz="2800" dirty="0"/>
              <a:t>Intellectual value?</a:t>
            </a:r>
          </a:p>
          <a:p>
            <a:r>
              <a:rPr lang="en-US" sz="2800" dirty="0"/>
              <a:t>Academic value?</a:t>
            </a:r>
          </a:p>
          <a:p>
            <a:r>
              <a:rPr lang="en-US" sz="2800" dirty="0"/>
              <a:t>Societal value?</a:t>
            </a:r>
          </a:p>
        </p:txBody>
      </p:sp>
      <p:pic>
        <p:nvPicPr>
          <p:cNvPr id="287746" name="Picture 2" descr="https://engineering.purdue.edu/Engr/Research/Spotlights/allain72010/bckgrdtestallain-fu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0"/>
            <a:ext cx="4057650" cy="2762250"/>
          </a:xfrm>
          <a:prstGeom prst="rect">
            <a:avLst/>
          </a:prstGeom>
          <a:noFill/>
        </p:spPr>
      </p:pic>
      <p:pic>
        <p:nvPicPr>
          <p:cNvPr id="287748" name="Picture 4" descr="https://engineering.purdue.edu/Engr/Research/Spotlights/allain72010/bckgrdtestallain-fu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0"/>
            <a:ext cx="4057650" cy="2762250"/>
          </a:xfrm>
          <a:prstGeom prst="rect">
            <a:avLst/>
          </a:prstGeom>
          <a:noFill/>
        </p:spPr>
      </p:pic>
      <p:pic>
        <p:nvPicPr>
          <p:cNvPr id="287750" name="Picture 6" descr="https://engineering.purdue.edu/Engr/Research/Spotlights/allain72010/bckgrdtestallain-fu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0"/>
            <a:ext cx="4057650" cy="2762250"/>
          </a:xfrm>
          <a:prstGeom prst="rect">
            <a:avLst/>
          </a:prstGeom>
          <a:noFill/>
        </p:spPr>
      </p:pic>
      <p:pic>
        <p:nvPicPr>
          <p:cNvPr id="287751" name="Picture 7" descr="C:\Users\snichols\AppData\Local\Microsoft\Windows\Temporary Internet Files\Content.Outlook\N0CIJY9P\bckgrdtestallain-fu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4059885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BB2B-0A1F-40FD-9472-51AB212E7047}" type="slidenum">
              <a:rPr lang="en-US"/>
              <a:pPr/>
              <a:t>13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Technology Have Inherent Application?</a:t>
            </a:r>
            <a:endParaRPr lang="en-US" sz="320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Intellectual value?</a:t>
            </a:r>
          </a:p>
          <a:p>
            <a:r>
              <a:rPr lang="en-US" sz="2800"/>
              <a:t>Academic value?</a:t>
            </a:r>
          </a:p>
          <a:p>
            <a:r>
              <a:rPr lang="en-US" sz="2800"/>
              <a:t>Societal value?</a:t>
            </a:r>
          </a:p>
          <a:p>
            <a:r>
              <a:rPr lang="en-US" sz="2800"/>
              <a:t>Technology has no additional social value until one creates a link between the technology and social need</a:t>
            </a:r>
          </a:p>
        </p:txBody>
      </p:sp>
      <p:pic>
        <p:nvPicPr>
          <p:cNvPr id="244740" name="Picture 4" descr="KuopioUniversityNeuroscienceCen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4419600"/>
            <a:ext cx="1628775" cy="1428750"/>
          </a:xfrm>
          <a:noFill/>
          <a:ln/>
        </p:spPr>
      </p:pic>
      <p:pic>
        <p:nvPicPr>
          <p:cNvPr id="285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076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213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Does Technical Knowledge Have An Inherent Application?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Inherent Social Value?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010400" cy="3429000"/>
          </a:xfrm>
        </p:spPr>
        <p:txBody>
          <a:bodyPr/>
          <a:lstStyle/>
          <a:p>
            <a:r>
              <a:rPr lang="en-US" altLang="en-US" dirty="0" smtClean="0"/>
              <a:t>Don’t confuse intended application with an inherent application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Intended application may not even be a valid application (See Post-Its® and Viagra ®)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7FA4A-A08F-4598-AA37-9925FBE3571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7215-1AE3-442E-B138-1C273ACD9E2F}" type="slidenum">
              <a:rPr lang="en-US"/>
              <a:pPr/>
              <a:t>15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Market opportunity?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SzPct val="75000"/>
              <a:buFont typeface="Wingdings" pitchFamily="2" charset="2"/>
              <a:buChar char="u"/>
            </a:pPr>
            <a:r>
              <a:rPr lang="en-US"/>
              <a:t>High density digital storage</a:t>
            </a:r>
          </a:p>
          <a:p>
            <a:pPr>
              <a:lnSpc>
                <a:spcPct val="110000"/>
              </a:lnSpc>
              <a:buSzPct val="75000"/>
              <a:buFont typeface="Wingdings" pitchFamily="2" charset="2"/>
              <a:buChar char="u"/>
            </a:pPr>
            <a:r>
              <a:rPr lang="en-US"/>
              <a:t>Compact and mobile</a:t>
            </a:r>
          </a:p>
          <a:p>
            <a:pPr>
              <a:lnSpc>
                <a:spcPct val="110000"/>
              </a:lnSpc>
              <a:buSzPct val="75000"/>
              <a:buFont typeface="Wingdings" pitchFamily="2" charset="2"/>
              <a:buChar char="u"/>
            </a:pPr>
            <a:r>
              <a:rPr lang="en-US"/>
              <a:t>Input/output device</a:t>
            </a:r>
          </a:p>
          <a:p>
            <a:pPr>
              <a:lnSpc>
                <a:spcPct val="110000"/>
              </a:lnSpc>
              <a:buSzPct val="75000"/>
              <a:buFont typeface="Wingdings" pitchFamily="2" charset="2"/>
              <a:buChar char="u"/>
            </a:pPr>
            <a:r>
              <a:rPr lang="en-US"/>
              <a:t>Audio capabilities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E95-0D1C-44C8-9C69-1A638AD21AC4}" type="slidenum">
              <a:rPr lang="en-US"/>
              <a:pPr/>
              <a:t>16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Source:  www.apple.com/ipod/</a:t>
            </a:r>
          </a:p>
        </p:txBody>
      </p:sp>
      <p:pic>
        <p:nvPicPr>
          <p:cNvPr id="238595" name="Picture 3" descr="IPOD1_200502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3600"/>
            <a:ext cx="9144000" cy="3276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3A24-38B1-4D68-B123-88F6379ED07C}" type="slidenum">
              <a:rPr lang="en-US"/>
              <a:pPr/>
              <a:t>17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Source:  www.apple.com/ipod/</a:t>
            </a:r>
          </a:p>
        </p:txBody>
      </p:sp>
      <p:pic>
        <p:nvPicPr>
          <p:cNvPr id="239619" name="Picture 3" descr="IPOD2_200502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3600"/>
            <a:ext cx="9144000" cy="3048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C115-2A7A-42C0-B268-729593258D4F}" type="slidenum">
              <a:rPr lang="en-US"/>
              <a:pPr/>
              <a:t>18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Source:  www.apple.com/ipod/</a:t>
            </a:r>
          </a:p>
        </p:txBody>
      </p:sp>
      <p:pic>
        <p:nvPicPr>
          <p:cNvPr id="240643" name="Picture 3" descr="IPOD3_200502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3600"/>
            <a:ext cx="9144000" cy="3048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B5A0-AB0E-467A-A726-C694BD705C4F}" type="slidenum">
              <a:rPr lang="en-US"/>
              <a:pPr/>
              <a:t>19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Source:  www.apple.com/ipod/</a:t>
            </a:r>
          </a:p>
        </p:txBody>
      </p:sp>
      <p:pic>
        <p:nvPicPr>
          <p:cNvPr id="241667" name="Picture 3" descr="IPOD4_200502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3600"/>
            <a:ext cx="9144000" cy="3429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47E7-AA0A-4B70-B06F-07332916ABF2}" type="slidenum">
              <a:rPr lang="en-US"/>
              <a:pPr/>
              <a:t>2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 </a:t>
            </a:r>
            <a:endParaRPr lang="en-US" alt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z="4400" b="1" dirty="0" smtClean="0">
                <a:solidFill>
                  <a:schemeClr val="tx2"/>
                </a:solidFill>
              </a:rPr>
              <a:t>Educating the Engineer of 2020 Workshop: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Embedding Elements of Entrepreneurship into Engineering  Courses</a:t>
            </a:r>
            <a:endParaRPr lang="en-US" altLang="en-US" b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sz="1800" b="1" dirty="0">
              <a:solidFill>
                <a:schemeClr val="tx2"/>
              </a:solidFill>
            </a:endParaRPr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4538" y="6096000"/>
            <a:ext cx="779462" cy="762000"/>
          </a:xfrm>
          <a:prstGeom prst="rect">
            <a:avLst/>
          </a:prstGeom>
          <a:noFill/>
        </p:spPr>
      </p:pic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8470" name="Picture 6" descr="C:\Users\snichols\AppData\Local\Microsoft\Windows\Temporary Internet Files\Content.Outlook\N0CIJY9P\+-+70100252_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7947"/>
            <a:ext cx="2514600" cy="3700054"/>
          </a:xfrm>
          <a:prstGeom prst="rect">
            <a:avLst/>
          </a:prstGeom>
          <a:noFill/>
        </p:spPr>
      </p:pic>
      <p:pic>
        <p:nvPicPr>
          <p:cNvPr id="318471" name="Picture 7" descr="C:\Users\snichols\AppData\Local\Microsoft\Windows\Temporary Internet Files\Content.Outlook\N0CIJY9P\+-+23380961_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6014"/>
            <a:ext cx="2514600" cy="37319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Commercialization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inherent application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is an intellectual challenging and rewarding experience involving creativity similar to the research that makes it possible.</a:t>
            </a:r>
          </a:p>
          <a:p>
            <a:r>
              <a:rPr lang="en-US" dirty="0" smtClean="0"/>
              <a:t>It is a value creating activity</a:t>
            </a:r>
          </a:p>
          <a:p>
            <a:pPr lvl="1"/>
            <a:r>
              <a:rPr lang="en-US" dirty="0" smtClean="0"/>
              <a:t>… is it engineering?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1E4-DF41-4216-A2DA-0D7D68983CB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39825"/>
          </a:xfrm>
        </p:spPr>
        <p:txBody>
          <a:bodyPr/>
          <a:lstStyle/>
          <a:p>
            <a:r>
              <a:rPr lang="en-US" dirty="0" smtClean="0"/>
              <a:t>Part 2:</a:t>
            </a:r>
            <a:br>
              <a:rPr lang="en-US" dirty="0" smtClean="0"/>
            </a:br>
            <a:r>
              <a:rPr lang="en-US" dirty="0" smtClean="0"/>
              <a:t>Universities and Technology Commercialization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1E4-DF41-4216-A2DA-0D7D68983CB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16770" name="Picture 2" descr="University build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384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07B033-DA8A-41B3-8A39-1769D010BB21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" name="Rectangle 102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533400"/>
            <a:ext cx="4191000" cy="5562600"/>
          </a:xfr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/>
          <a:lstStyle/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0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UT SYSTEM</a:t>
            </a:r>
            <a:endParaRPr lang="en-US" altLang="en-US" sz="20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component institutions</a:t>
            </a:r>
            <a:endParaRPr lang="en-US" altLang="en-U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9 general academic universities </a:t>
            </a: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 medical schools</a:t>
            </a: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9 nursing schools</a:t>
            </a:r>
          </a:p>
          <a:p>
            <a:pPr marL="174625" indent="-174625" algn="ctr">
              <a:lnSpc>
                <a:spcPct val="80000"/>
              </a:lnSpc>
              <a:defRPr/>
            </a:pPr>
            <a:endParaRPr lang="en-US" altLang="en-U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Student Population</a:t>
            </a:r>
            <a:endParaRPr lang="en-US" altLang="en-U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202,240 students</a:t>
            </a:r>
            <a:endParaRPr lang="en-US" altLang="en-U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Approx. </a:t>
            </a:r>
            <a:r>
              <a:rPr lang="en-US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41,779 </a:t>
            </a: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degrees </a:t>
            </a:r>
            <a:r>
              <a:rPr lang="en-US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awarded</a:t>
            </a:r>
            <a:endParaRPr lang="en-US" altLang="en-U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80000"/>
              </a:lnSpc>
              <a:buFontTx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 System employees:</a:t>
            </a:r>
          </a:p>
          <a:p>
            <a:pPr marL="174625" indent="-174625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61,800 personnel </a:t>
            </a:r>
            <a:endParaRPr lang="en-US" altLang="en-US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4" name="Picture 1027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57200"/>
            <a:ext cx="3143250" cy="1143000"/>
          </a:xfrm>
          <a:noFill/>
        </p:spPr>
      </p:pic>
      <p:pic>
        <p:nvPicPr>
          <p:cNvPr id="40965" name="Picture 1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943600"/>
            <a:ext cx="77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1029"/>
          <p:cNvSpPr>
            <a:spLocks noChangeArrowheads="1"/>
          </p:cNvSpPr>
          <p:nvPr/>
        </p:nvSpPr>
        <p:spPr bwMode="auto">
          <a:xfrm>
            <a:off x="4648200" y="6172200"/>
            <a:ext cx="2971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altLang="en-US" sz="1000">
              <a:latin typeface="Lucida Calligraphy" pitchFamily="66" charset="0"/>
            </a:endParaRP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en-US" sz="1000">
                <a:latin typeface="Lucida Calligraphy" pitchFamily="66" charset="0"/>
              </a:rPr>
              <a:t> </a:t>
            </a:r>
            <a:r>
              <a:rPr lang="en-US" altLang="en-US" sz="1000" b="1">
                <a:solidFill>
                  <a:srgbClr val="FFFFFF"/>
                </a:solidFill>
                <a:latin typeface="Lucida Calligraphy" pitchFamily="66" charset="0"/>
              </a:rPr>
              <a:t>The University of Texas at Austin</a:t>
            </a:r>
            <a:endParaRPr lang="en-US" altLang="en-US" sz="1000">
              <a:latin typeface="Lucida Calligraphy" pitchFamily="66" charset="0"/>
            </a:endParaRPr>
          </a:p>
        </p:txBody>
      </p:sp>
      <p:pic>
        <p:nvPicPr>
          <p:cNvPr id="40967" name="Picture 10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28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03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362200"/>
            <a:ext cx="3810000" cy="2320925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C8CD5-4898-461C-B2C8-55C2250A141A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685800"/>
            <a:ext cx="4191000" cy="5410200"/>
          </a:xfr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/>
          <a:lstStyle/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4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1600" b="1" dirty="0" smtClean="0">
                <a:solidFill>
                  <a:srgbClr val="140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$12 </a:t>
            </a:r>
            <a:r>
              <a:rPr lang="en-US" altLang="en-US" sz="1600" b="1" dirty="0">
                <a:solidFill>
                  <a:srgbClr val="140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billion operating </a:t>
            </a:r>
            <a:r>
              <a:rPr lang="en-US" altLang="en-US" sz="1600" b="1" dirty="0" smtClean="0">
                <a:solidFill>
                  <a:srgbClr val="140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</a:t>
            </a:r>
            <a:endParaRPr lang="en-US" altLang="en-US" sz="1600" b="1" dirty="0">
              <a:solidFill>
                <a:srgbClr val="140A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 typeface="Wingdings" pitchFamily="2" charset="2"/>
              <a:buNone/>
              <a:defRPr/>
            </a:pPr>
            <a:r>
              <a:rPr lang="en-US" altLang="en-US" sz="1600" b="1" dirty="0">
                <a:solidFill>
                  <a:srgbClr val="140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18% from state general revenue </a:t>
            </a:r>
          </a:p>
          <a:p>
            <a:pPr marL="174625" indent="-174625">
              <a:buFont typeface="Wingdings" pitchFamily="2" charset="2"/>
              <a:buNone/>
              <a:defRPr/>
            </a:pPr>
            <a:r>
              <a:rPr lang="en-US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74625" indent="-174625">
              <a:buFont typeface="Wingdings" pitchFamily="2" charset="2"/>
              <a:buNone/>
              <a:defRPr/>
            </a:pPr>
            <a:r>
              <a:rPr lang="en-US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</a:t>
            </a:r>
            <a:endParaRPr lang="en-US" alt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 typeface="Wingdings" pitchFamily="2" charset="2"/>
              <a:buNone/>
              <a:defRPr/>
            </a:pPr>
            <a:r>
              <a:rPr lang="en-US" altLang="en-US" sz="1600" b="1" i="1" dirty="0" smtClean="0">
                <a:solidFill>
                  <a:srgbClr val="140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&gt;$2.25 </a:t>
            </a:r>
            <a:r>
              <a:rPr lang="en-US" altLang="en-US" sz="1600" b="1" i="1" dirty="0">
                <a:solidFill>
                  <a:srgbClr val="140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billion in research </a:t>
            </a:r>
            <a:r>
              <a:rPr lang="en-US" altLang="en-US" sz="1600" b="1" i="1" dirty="0" smtClean="0">
                <a:solidFill>
                  <a:srgbClr val="140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spending</a:t>
            </a:r>
            <a:endParaRPr lang="en-US" altLang="en-US" sz="1600" b="1" i="1" dirty="0">
              <a:solidFill>
                <a:srgbClr val="140A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Tx/>
              <a:buNone/>
              <a:defRPr/>
            </a:pPr>
            <a:endParaRPr lang="en-US" altLang="en-US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Tx/>
              <a:buNone/>
              <a:defRPr/>
            </a:pPr>
            <a:endParaRPr lang="en-US" altLang="en-US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Tx/>
              <a:buNone/>
              <a:defRPr/>
            </a:pPr>
            <a:endParaRPr lang="en-US" alt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Tx/>
              <a:buNone/>
              <a:defRPr/>
            </a:pPr>
            <a:r>
              <a:rPr lang="en-US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Consider the Flagship Institution---</a:t>
            </a:r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457200"/>
            <a:ext cx="3143250" cy="1143000"/>
          </a:xfrm>
          <a:noFill/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943600"/>
            <a:ext cx="77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304800"/>
            <a:ext cx="3810000" cy="457200"/>
          </a:xfrm>
          <a:noFill/>
        </p:spPr>
      </p:pic>
      <p:pic>
        <p:nvPicPr>
          <p:cNvPr id="4199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05000"/>
            <a:ext cx="1981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352800"/>
            <a:ext cx="20701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FAF126-FCCA-4B13-9127-2E0E160C6BF2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381000"/>
            <a:ext cx="4191000" cy="5867400"/>
          </a:xfrm>
          <a:solidFill>
            <a:srgbClr val="FFFFFF"/>
          </a:solidFill>
          <a:ln w="57150" cap="flat" cmpd="thickThin">
            <a:solidFill>
              <a:schemeClr val="tx1"/>
            </a:solidFill>
          </a:ln>
        </p:spPr>
        <p:txBody>
          <a:bodyPr/>
          <a:lstStyle/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UT Austin</a:t>
            </a:r>
            <a:endParaRPr lang="en-US" altLang="en-US" sz="1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>
              <a:lnSpc>
                <a:spcPct val="90000"/>
              </a:lnSpc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annual enrollment of about 50,000 students </a:t>
            </a:r>
          </a:p>
          <a:p>
            <a:pPr marL="174625" indent="-174625">
              <a:lnSpc>
                <a:spcPct val="90000"/>
              </a:lnSpc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>
              <a:lnSpc>
                <a:spcPct val="90000"/>
              </a:lnSpc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>
              <a:lnSpc>
                <a:spcPct val="90000"/>
              </a:lnSpc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awards the greatest number of doctorate degrees of any university in the nation </a:t>
            </a:r>
          </a:p>
          <a:p>
            <a:pPr marL="174625" indent="-174625">
              <a:lnSpc>
                <a:spcPct val="90000"/>
              </a:lnSpc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>
              <a:lnSpc>
                <a:spcPct val="90000"/>
              </a:lnSpc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174625" indent="-174625">
              <a:lnSpc>
                <a:spcPct val="90000"/>
              </a:lnSpc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students from all 50 states and</a:t>
            </a:r>
            <a:r>
              <a:rPr lang="en-US" alt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about 120 foreign countries</a:t>
            </a:r>
          </a:p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2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43012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"/>
            <a:ext cx="3143250" cy="1143000"/>
          </a:xfrm>
          <a:noFill/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867400"/>
            <a:ext cx="77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676400"/>
            <a:ext cx="2895600" cy="4114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BC17E4-5D3D-4909-AC47-505125CF71E7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533400"/>
            <a:ext cx="4038600" cy="5715000"/>
          </a:xfr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/>
          <a:lstStyle/>
          <a:p>
            <a:pPr marL="174625" indent="-174625" algn="ctr">
              <a:buFont typeface="Wingdings" pitchFamily="2" charset="2"/>
              <a:buNone/>
              <a:defRPr/>
            </a:pPr>
            <a:r>
              <a:rPr lang="en-US" altLang="en-US" sz="1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None/>
              <a:defRPr/>
            </a:pPr>
            <a:endParaRPr lang="en-US" altLang="en-US" sz="1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74625" indent="-174625"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Sponsored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(2009)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Arial" charset="0"/>
              <a:buChar char="–"/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$535 M/yr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(approx)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 that data on following slides are not for the same AY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 typeface="Wingdings" pitchFamily="2" charset="2"/>
              <a:buNone/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 typeface="Wingdings" pitchFamily="2" charset="2"/>
              <a:buNone/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6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457200"/>
            <a:ext cx="3143250" cy="1143000"/>
          </a:xfrm>
          <a:noFill/>
          <a:ln w="3175">
            <a:solidFill>
              <a:schemeClr val="tx1"/>
            </a:solidFill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562600"/>
            <a:ext cx="77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622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F2C9-F714-4039-8BE6-EAAA85B576E8}" type="slidenum">
              <a:rPr lang="en-US"/>
              <a:pPr/>
              <a:t>26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21688" cy="695325"/>
          </a:xfrm>
          <a:noFill/>
          <a:ln/>
        </p:spPr>
        <p:txBody>
          <a:bodyPr/>
          <a:lstStyle/>
          <a:p>
            <a:r>
              <a:rPr kumimoji="1" lang="en-US">
                <a:solidFill>
                  <a:schemeClr val="hlink"/>
                </a:solidFill>
                <a:latin typeface="Lucida Calligraphy" charset="0"/>
              </a:rPr>
              <a:t>Funding by Source</a:t>
            </a:r>
          </a:p>
        </p:txBody>
      </p:sp>
      <p:pic>
        <p:nvPicPr>
          <p:cNvPr id="437249" name="Picture 1" descr="C:\Users\snichols\AppData\Local\Microsoft\Windows\Temporary Internet Files\Content.Outlook\N0CIJY9P\funding_fundsou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A26855-04FE-40BA-97B6-5E1687236089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381000"/>
            <a:ext cx="5257800" cy="5867400"/>
          </a:xfr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/>
          <a:lstStyle/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 RECOGNITION</a:t>
            </a:r>
            <a:endParaRPr lang="en-US" alt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 typeface="Wingdings" pitchFamily="2" charset="2"/>
              <a:buNone/>
              <a:defRPr/>
            </a:pPr>
            <a:r>
              <a:rPr lang="en-US" altLang="en-US" sz="1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Nobel Prizes 			  	  2</a:t>
            </a:r>
          </a:p>
          <a:p>
            <a:pPr marL="174625" indent="-174625">
              <a:buFont typeface="Wingdings" pitchFamily="2" charset="2"/>
              <a:buNone/>
              <a:defRPr/>
            </a:pPr>
            <a:r>
              <a:rPr lang="en-US" altLang="en-US" sz="1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(Chemistry, Physics)</a:t>
            </a:r>
          </a:p>
          <a:p>
            <a:pPr marL="174625" indent="-174625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1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Academy of Sciences		18</a:t>
            </a:r>
          </a:p>
          <a:p>
            <a:pPr marL="174625" indent="-174625">
              <a:buFont typeface="Wingdings" pitchFamily="2" charset="2"/>
              <a:buNone/>
              <a:defRPr/>
            </a:pPr>
            <a:endParaRPr lang="en-US" altLang="en-US" sz="1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 typeface="Wingdings" pitchFamily="2" charset="2"/>
              <a:buNone/>
              <a:defRPr/>
            </a:pPr>
            <a:endParaRPr lang="en-US" altLang="en-US" sz="1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>
              <a:buFont typeface="Wingdings" pitchFamily="2" charset="2"/>
              <a:buNone/>
              <a:defRPr/>
            </a:pPr>
            <a:r>
              <a:rPr lang="en-US" altLang="en-US" sz="1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Academy of Engineering 		29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943600"/>
            <a:ext cx="77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327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51063" y="2438400"/>
            <a:ext cx="844550" cy="8382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5FAF62-CFB7-4D5F-9DEC-147CCDD92A23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Active NAE Faculty Members</a:t>
            </a:r>
            <a:endParaRPr lang="en-US" altLang="en-US" sz="3300" i="1" smtClean="0"/>
          </a:p>
        </p:txBody>
      </p:sp>
      <p:graphicFrame>
        <p:nvGraphicFramePr>
          <p:cNvPr id="4098" name="Object 3">
            <a:hlinkClick r:id="" action="ppaction://ole?verb=0"/>
          </p:cNvPr>
          <p:cNvGraphicFramePr>
            <a:graphicFrameLocks/>
          </p:cNvGraphicFramePr>
          <p:nvPr>
            <p:ph type="chart" idx="1"/>
          </p:nvPr>
        </p:nvGraphicFramePr>
        <p:xfrm>
          <a:off x="381000" y="762000"/>
          <a:ext cx="8047038" cy="5486400"/>
        </p:xfrm>
        <a:graphic>
          <a:graphicData uri="http://schemas.openxmlformats.org/presentationml/2006/ole">
            <p:oleObj spid="_x0000_s378882" name="Chart" r:id="rId4" imgW="7686630" imgH="556269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28805E-CF9E-42F2-B0A8-2CA585F566E9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5" name="Picture 4" descr="2008-09-17-gene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4876-B60F-4E3D-9D11-A29149F38E56}" type="slidenum">
              <a:rPr lang="en-US"/>
              <a:pPr/>
              <a:t>3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0"/>
            <a:ext cx="8458200" cy="2922588"/>
          </a:xfrm>
        </p:spPr>
        <p:txBody>
          <a:bodyPr/>
          <a:lstStyle/>
          <a:p>
            <a:r>
              <a:rPr lang="en-US" sz="4000"/>
              <a:t>Partially Funded by </a:t>
            </a:r>
            <a:br>
              <a:rPr lang="en-US" sz="4000"/>
            </a:br>
            <a:r>
              <a:rPr lang="en-US" sz="4000"/>
              <a:t>NSF Grant #0650249</a:t>
            </a:r>
            <a:br>
              <a:rPr lang="en-US" sz="4000"/>
            </a:br>
            <a:r>
              <a:rPr lang="en-US" sz="4000"/>
              <a:t>Partnerships for Innovation Program</a:t>
            </a:r>
            <a:br>
              <a:rPr lang="en-US" sz="4000"/>
            </a:br>
            <a:endParaRPr lang="en-US" sz="4000"/>
          </a:p>
        </p:txBody>
      </p:sp>
      <p:pic>
        <p:nvPicPr>
          <p:cNvPr id="149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01000" y="5486400"/>
            <a:ext cx="911225" cy="919163"/>
          </a:xfrm>
          <a:noFill/>
          <a:ln/>
        </p:spPr>
      </p:pic>
      <p:pic>
        <p:nvPicPr>
          <p:cNvPr id="149511" name="Picture 7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68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AA349-2186-4751-8589-10D8647E9654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3303588"/>
          </a:xfrm>
        </p:spPr>
        <p:txBody>
          <a:bodyPr/>
          <a:lstStyle/>
          <a:p>
            <a:r>
              <a:rPr lang="en-US" sz="8800" smtClean="0"/>
              <a:t>Who Cares?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ctrTitle"/>
          </p:nvPr>
        </p:nvSpPr>
        <p:spPr>
          <a:xfrm>
            <a:off x="1" y="228600"/>
            <a:ext cx="9144000" cy="1857375"/>
          </a:xfrm>
        </p:spPr>
        <p:txBody>
          <a:bodyPr/>
          <a:lstStyle/>
          <a:p>
            <a:r>
              <a:rPr lang="en-US" dirty="0" smtClean="0"/>
              <a:t>The University of Texas at Austin</a:t>
            </a:r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328738"/>
          </a:xfrm>
        </p:spPr>
        <p:txBody>
          <a:bodyPr/>
          <a:lstStyle/>
          <a:p>
            <a:r>
              <a:rPr lang="en-US" sz="4400" dirty="0" smtClean="0"/>
              <a:t>Logo 1:  “Were Texas”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21450" y="6265863"/>
            <a:ext cx="1922463" cy="481012"/>
          </a:xfrm>
          <a:prstGeom prst="rect">
            <a:avLst/>
          </a:prstGeom>
          <a:noFill/>
        </p:spPr>
        <p:txBody>
          <a:bodyPr/>
          <a:lstStyle/>
          <a:p>
            <a:fld id="{64574E50-7C86-4245-9DAF-51EFBD9E25DD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9AF200-072E-4F6E-937B-5A0D3E28BD38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51203" name="Picture 5" descr="wordma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0" y="0"/>
            <a:ext cx="6553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University of Texas at Austin</a:t>
            </a:r>
          </a:p>
          <a:p>
            <a:endParaRPr lang="en-US" sz="3600" b="1" dirty="0"/>
          </a:p>
          <a:p>
            <a:r>
              <a:rPr lang="en-US" sz="3600" b="1" dirty="0"/>
              <a:t>Logo #2:</a:t>
            </a:r>
          </a:p>
        </p:txBody>
      </p:sp>
      <p:pic>
        <p:nvPicPr>
          <p:cNvPr id="543745" name="Picture 1" descr="C:\Users\snichols\Documents\UTPictures\ut_austin_blue_300x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59436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F566-30F3-4950-8F24-7F7CA572242E}" type="slidenum">
              <a:rPr lang="en-US"/>
              <a:pPr/>
              <a:t>33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20000" cy="914400"/>
          </a:xfrm>
        </p:spPr>
        <p:txBody>
          <a:bodyPr/>
          <a:lstStyle/>
          <a:p>
            <a:r>
              <a:rPr lang="en-US"/>
              <a:t>Entrepreneurial Infrastructure</a:t>
            </a:r>
          </a:p>
        </p:txBody>
      </p:sp>
      <p:pic>
        <p:nvPicPr>
          <p:cNvPr id="86019" name="Picture 3" descr="boxes_pg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926013" cy="49609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8585-BB42-4BBF-8831-2CD4937E6F91}" type="slidenum">
              <a:rPr lang="en-US"/>
              <a:pPr/>
              <a:t>34</a:t>
            </a:fld>
            <a:endParaRPr lang="en-US"/>
          </a:p>
        </p:txBody>
      </p:sp>
      <p:sp>
        <p:nvSpPr>
          <p:cNvPr id="216066" name="Rectangle 2" descr="TowerRainbow"/>
          <p:cNvSpPr>
            <a:spLocks noGrp="1" noChangeAspect="1" noChangeArrowheads="1"/>
          </p:cNvSpPr>
          <p:nvPr isPhoto="1"/>
        </p:nvSpPr>
        <p:spPr bwMode="auto">
          <a:xfrm>
            <a:off x="2209800" y="0"/>
            <a:ext cx="4297363" cy="6096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7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FAEB-62DC-4310-8E24-A799C17D310A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Rectangle 3" descr="Surgery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1039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3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83DD-145C-452B-B044-D52F0F8D727A}" type="slidenum">
              <a:rPr lang="en-US"/>
              <a:pPr/>
              <a:t>36</a:t>
            </a:fld>
            <a:endParaRPr lang="en-US"/>
          </a:p>
        </p:txBody>
      </p:sp>
      <p:sp>
        <p:nvSpPr>
          <p:cNvPr id="123906" name="Rectangle 2" descr="TowerRainbow"/>
          <p:cNvSpPr>
            <a:spLocks noGrp="1" noChangeAspect="1" noChangeArrowheads="1"/>
          </p:cNvSpPr>
          <p:nvPr isPhoto="1"/>
        </p:nvSpPr>
        <p:spPr bwMode="auto">
          <a:xfrm>
            <a:off x="2209800" y="0"/>
            <a:ext cx="4297363" cy="6096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7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8BB2-6679-413F-BAE6-A795FFFDF9E0}" type="slidenum">
              <a:rPr lang="en-US"/>
              <a:pPr/>
              <a:t>37</a:t>
            </a:fld>
            <a:endParaRPr lang="en-US"/>
          </a:p>
        </p:txBody>
      </p:sp>
      <p:sp>
        <p:nvSpPr>
          <p:cNvPr id="1054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5" name="Rectangle 3" descr="CloudyTowers"/>
          <p:cNvSpPr>
            <a:spLocks noGrp="1" noChangeAspect="1" noChangeArrowheads="1"/>
          </p:cNvSpPr>
          <p:nvPr isPhoto="1"/>
        </p:nvSpPr>
        <p:spPr bwMode="auto">
          <a:xfrm>
            <a:off x="1219200" y="0"/>
            <a:ext cx="6019800" cy="6019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216B-F83D-4AE0-B7FE-50FED8181F19}" type="slidenum">
              <a:rPr lang="en-US"/>
              <a:pPr/>
              <a:t>38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"/>
            <a:ext cx="8001000" cy="990600"/>
          </a:xfrm>
        </p:spPr>
        <p:txBody>
          <a:bodyPr/>
          <a:lstStyle/>
          <a:p>
            <a:r>
              <a:rPr lang="en-US" dirty="0"/>
              <a:t>Missions of University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153400" cy="2743200"/>
          </a:xfrm>
        </p:spPr>
        <p:txBody>
          <a:bodyPr/>
          <a:lstStyle/>
          <a:p>
            <a:r>
              <a:rPr lang="en-US" dirty="0"/>
              <a:t>Universities create and disseminate knowledge</a:t>
            </a:r>
          </a:p>
          <a:p>
            <a:pPr lvl="1"/>
            <a:r>
              <a:rPr lang="en-US" dirty="0" smtClean="0"/>
              <a:t>Education</a:t>
            </a:r>
            <a:endParaRPr lang="en-US" dirty="0"/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 smtClean="0"/>
              <a:t>Service</a:t>
            </a:r>
            <a:endParaRPr lang="en-US" dirty="0"/>
          </a:p>
        </p:txBody>
      </p:sp>
      <p:pic>
        <p:nvPicPr>
          <p:cNvPr id="537604" name="Picture 4" descr="http://ic2.pbase.com/u10/swaroop/upload/2248302.IMG_01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200" y="19812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64A-4D1A-47FD-A4AB-EABCDE83E5E4}" type="slidenum">
              <a:rPr lang="en-US"/>
              <a:pPr/>
              <a:t>39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Universities in the Marketplace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Derek Bok have to say about technology commercialization from universities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Bok, Derek, </a:t>
            </a:r>
            <a:r>
              <a:rPr lang="en-US" i="1" dirty="0" smtClean="0"/>
              <a:t>Universities in the Marketplace:  The Commercialization of Higher Education</a:t>
            </a:r>
            <a:r>
              <a:rPr lang="en-US" dirty="0" smtClean="0"/>
              <a:t>, Princeton University Press, 2003.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1A-E901-4F99-B02F-174781075C1C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/>
              <a:t>Chair of Free Enterprise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447800"/>
            <a:ext cx="4648200" cy="4678363"/>
          </a:xfrm>
        </p:spPr>
        <p:txBody>
          <a:bodyPr/>
          <a:lstStyle/>
          <a:p>
            <a:r>
              <a:rPr lang="en-US" sz="2800" dirty="0"/>
              <a:t>… to create and nurture a culture of technology innovation, creativity, and leadership at The University of Texas and the global community that we serve.</a:t>
            </a:r>
          </a:p>
        </p:txBody>
      </p:sp>
      <p:pic>
        <p:nvPicPr>
          <p:cNvPr id="102404" name="Picture 4" descr="cfe-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554413" cy="4724400"/>
          </a:xfrm>
          <a:prstGeom prst="rect">
            <a:avLst/>
          </a:prstGeom>
          <a:noFill/>
        </p:spPr>
      </p:pic>
      <p:pic>
        <p:nvPicPr>
          <p:cNvPr id="10240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001000" y="5562600"/>
            <a:ext cx="755650" cy="762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A792-EECC-4902-BAD2-54D67E673C76}" type="slidenum">
              <a:rPr lang="en-US"/>
              <a:pPr/>
              <a:t>40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Bok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“Entrepreneurship is no longer the exclusive province of athletic departments and development offices; it has taken hold in science faculties, business schools, continuing education divisions, and other academic unites across the campus.”</a:t>
            </a:r>
          </a:p>
          <a:p>
            <a:pPr lvl="1"/>
            <a:r>
              <a:rPr lang="en-US"/>
              <a:t>Bok, pg. 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1AEC-A721-4B3A-B4C5-67D73AA9A217}" type="slidenum">
              <a:rPr lang="en-US"/>
              <a:pPr/>
              <a:t>41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636588"/>
          </a:xfrm>
        </p:spPr>
        <p:txBody>
          <a:bodyPr/>
          <a:lstStyle/>
          <a:p>
            <a:r>
              <a:rPr lang="en-US" sz="4000"/>
              <a:t>Bok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6019800"/>
          </a:xfrm>
        </p:spPr>
        <p:txBody>
          <a:bodyPr/>
          <a:lstStyle/>
          <a:p>
            <a:pPr lvl="1"/>
            <a:r>
              <a:rPr lang="en-US" sz="3200" dirty="0"/>
              <a:t>“…to commercialize a university is to engage in a practice widely regarded in the academy </a:t>
            </a:r>
            <a:r>
              <a:rPr lang="en-US" sz="3200" u="sng" dirty="0"/>
              <a:t>as suspect of not downright </a:t>
            </a:r>
            <a:r>
              <a:rPr lang="en-US" sz="3200" u="sng" dirty="0" smtClean="0"/>
              <a:t>disreputable</a:t>
            </a:r>
            <a:r>
              <a:rPr lang="en-US" sz="3200" dirty="0" smtClean="0"/>
              <a:t>.”</a:t>
            </a:r>
            <a:endParaRPr lang="en-US" sz="3200" dirty="0"/>
          </a:p>
          <a:p>
            <a:pPr lvl="1"/>
            <a:endParaRPr lang="en-US" dirty="0"/>
          </a:p>
          <a:p>
            <a:pPr lvl="1"/>
            <a:r>
              <a:rPr lang="en-US" dirty="0"/>
              <a:t>Bok, pg. 18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B071-A2CB-415C-B71B-89437BAC2449}" type="slidenum">
              <a:rPr lang="en-US"/>
              <a:pPr/>
              <a:t>42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636588"/>
          </a:xfrm>
        </p:spPr>
        <p:txBody>
          <a:bodyPr/>
          <a:lstStyle/>
          <a:p>
            <a:r>
              <a:rPr lang="en-US" sz="4000"/>
              <a:t>Bok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6019800"/>
          </a:xfrm>
        </p:spPr>
        <p:txBody>
          <a:bodyPr/>
          <a:lstStyle/>
          <a:p>
            <a:pPr lvl="1"/>
            <a:r>
              <a:rPr lang="en-US"/>
              <a:t>Concerns</a:t>
            </a:r>
          </a:p>
          <a:p>
            <a:pPr lvl="2"/>
            <a:r>
              <a:rPr lang="en-US"/>
              <a:t>Accuracy</a:t>
            </a:r>
          </a:p>
          <a:p>
            <a:pPr lvl="2"/>
            <a:r>
              <a:rPr lang="en-US"/>
              <a:t>Secrecy</a:t>
            </a:r>
          </a:p>
          <a:p>
            <a:pPr lvl="2"/>
            <a:r>
              <a:rPr lang="en-US"/>
              <a:t>Publications</a:t>
            </a:r>
          </a:p>
          <a:p>
            <a:pPr lvl="2"/>
            <a:r>
              <a:rPr lang="en-US"/>
              <a:t>Promotion</a:t>
            </a:r>
          </a:p>
          <a:p>
            <a:pPr lvl="2"/>
            <a:r>
              <a:rPr lang="en-US"/>
              <a:t>Conflicts of Interest</a:t>
            </a:r>
          </a:p>
          <a:p>
            <a:pPr lvl="2"/>
            <a:r>
              <a:rPr lang="en-US"/>
              <a:t>Corporate efforts to influence results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136B-D00F-4485-8831-294B702B017C}" type="slidenum">
              <a:rPr lang="en-US"/>
              <a:pPr/>
              <a:t>43</a:t>
            </a:fld>
            <a:endParaRPr lang="en-US"/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609600" y="381000"/>
            <a:ext cx="7924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latin typeface="Arial Black" pitchFamily="34" charset="0"/>
              </a:rPr>
              <a:t>Conflicting Values – </a:t>
            </a:r>
            <a:br>
              <a:rPr lang="en-US" sz="4400">
                <a:latin typeface="Arial Black" pitchFamily="34" charset="0"/>
              </a:rPr>
            </a:br>
            <a:r>
              <a:rPr lang="en-US" sz="4400">
                <a:latin typeface="Arial Black" pitchFamily="34" charset="0"/>
              </a:rPr>
              <a:t>Common Interest</a:t>
            </a:r>
            <a:endParaRPr lang="en-US" sz="4400">
              <a:latin typeface="Times New Roman" pitchFamily="18" charset="0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2362200" y="2514600"/>
            <a:ext cx="19812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UNIVERSITY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4895850" y="2514600"/>
            <a:ext cx="1828800" cy="3365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INDUSTRY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454400" y="3886200"/>
            <a:ext cx="2133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700" b="1"/>
              <a:t>Commercialization</a:t>
            </a:r>
            <a:br>
              <a:rPr lang="en-US" sz="1700" b="1"/>
            </a:br>
            <a:r>
              <a:rPr lang="en-US" sz="1700" b="1"/>
              <a:t>of New and Useful</a:t>
            </a:r>
            <a:br>
              <a:rPr lang="en-US" sz="1700" b="1"/>
            </a:br>
            <a:r>
              <a:rPr lang="en-US" sz="1700" b="1"/>
              <a:t>Technologies</a:t>
            </a:r>
            <a:endParaRPr lang="en-US" sz="1700">
              <a:latin typeface="Times New Roman" pitchFamily="18" charset="0"/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2641600" y="3257550"/>
            <a:ext cx="1117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spcBef>
                <a:spcPct val="50000"/>
              </a:spcBef>
            </a:pPr>
            <a:r>
              <a:rPr lang="en-US" sz="1700" b="1"/>
              <a:t>Teaching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2032000" y="3657600"/>
            <a:ext cx="1363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spcBef>
                <a:spcPct val="50000"/>
              </a:spcBef>
            </a:pPr>
            <a:r>
              <a:rPr lang="en-US" sz="1700" b="1"/>
              <a:t>Research</a:t>
            </a:r>
            <a:endParaRPr lang="en-US" sz="1800"/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1930400" y="4171950"/>
            <a:ext cx="1160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spcBef>
                <a:spcPct val="50000"/>
              </a:spcBef>
            </a:pPr>
            <a:r>
              <a:rPr lang="en-US" sz="1700" b="1"/>
              <a:t>Service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6019800" y="3581400"/>
            <a:ext cx="1058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700" b="1"/>
              <a:t>Profits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152400" y="27432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Knowledge for Knowledge’s Sake</a:t>
            </a:r>
            <a:endParaRPr lang="en-US" sz="1600"/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228600" y="5257800"/>
            <a:ext cx="210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Academic Freedom</a:t>
            </a:r>
            <a:br>
              <a:rPr lang="en-US" sz="1600" b="1"/>
            </a:br>
            <a:r>
              <a:rPr lang="en-US" sz="1600" b="1"/>
              <a:t>Open Discourse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6934200" y="2667000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Management of</a:t>
            </a:r>
            <a:br>
              <a:rPr lang="en-US" sz="1600" b="1"/>
            </a:br>
            <a:r>
              <a:rPr lang="en-US" sz="1600" b="1"/>
              <a:t>Knowledge for Profit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6934200" y="5105400"/>
            <a:ext cx="2514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Confidentiality</a:t>
            </a:r>
            <a:br>
              <a:rPr lang="en-US" sz="1600" b="1"/>
            </a:br>
            <a:r>
              <a:rPr lang="en-US" sz="1600" b="1"/>
              <a:t>Limited Public Disclosure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1117600" y="3028950"/>
            <a:ext cx="4673600" cy="2571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251200" y="3028950"/>
            <a:ext cx="4673600" cy="2571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1981200" y="4724400"/>
            <a:ext cx="1828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700" b="1"/>
              <a:t>Development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305169" name="Rectangle 17"/>
          <p:cNvSpPr>
            <a:spLocks noChangeArrowheads="1"/>
          </p:cNvSpPr>
          <p:nvPr/>
        </p:nvSpPr>
        <p:spPr bwMode="auto">
          <a:xfrm>
            <a:off x="6107113" y="4570413"/>
            <a:ext cx="706437" cy="350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/>
              <a:t>R&amp;D</a:t>
            </a:r>
            <a:r>
              <a:rPr lang="en-US" sz="1700" b="1">
                <a:latin typeface="Times New Roman" pitchFamily="18" charset="0"/>
              </a:rPr>
              <a:t> </a:t>
            </a:r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152400" y="1905000"/>
            <a:ext cx="8915400" cy="40195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71" name="Text Box 19"/>
          <p:cNvSpPr txBox="1">
            <a:spLocks noChangeArrowheads="1"/>
          </p:cNvSpPr>
          <p:nvPr/>
        </p:nvSpPr>
        <p:spPr bwMode="auto">
          <a:xfrm>
            <a:off x="381000" y="6400800"/>
            <a:ext cx="2209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Tahoma" pitchFamily="34" charset="0"/>
              </a:rPr>
              <a:t>Louis P. Berneman, 1999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813"/>
            <a:ext cx="7848600" cy="3151187"/>
          </a:xfrm>
        </p:spPr>
        <p:txBody>
          <a:bodyPr/>
          <a:lstStyle/>
          <a:p>
            <a:r>
              <a:rPr lang="en-US" sz="3600" dirty="0" smtClean="0"/>
              <a:t>“A reputation for integrity is the second most important asset of a university.”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S. Nichols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3D97-7C43-480D-A1AF-C3AF21D7AC0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6B8-246D-4432-810B-1B4F15003622}" type="slidenum">
              <a:rPr lang="en-US"/>
              <a:pPr/>
              <a:t>45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Problems?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would a university add technology commercialization to the mix of already complex issues?</a:t>
            </a:r>
          </a:p>
          <a:p>
            <a:pPr lvl="1"/>
            <a:r>
              <a:rPr lang="en-US"/>
              <a:t>Is it in their Missions?</a:t>
            </a:r>
          </a:p>
          <a:p>
            <a:pPr lvl="1"/>
            <a:r>
              <a:rPr lang="en-US"/>
              <a:t>Should it be in their Missions?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94F-EE27-4997-8508-E5DD52438B0B}" type="slidenum">
              <a:rPr lang="en-US"/>
              <a:pPr/>
              <a:t>46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Missions of University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Universities create and disseminate knowledge</a:t>
            </a:r>
          </a:p>
          <a:p>
            <a:pPr lvl="1"/>
            <a:r>
              <a:rPr lang="en-US"/>
              <a:t>Education</a:t>
            </a:r>
          </a:p>
          <a:p>
            <a:pPr lvl="1"/>
            <a:r>
              <a:rPr lang="en-US"/>
              <a:t>Research</a:t>
            </a:r>
          </a:p>
          <a:p>
            <a:pPr lvl="1"/>
            <a:r>
              <a:rPr lang="en-US"/>
              <a:t>Service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BD83-4631-49CB-957A-C4E213932CCA}" type="slidenum">
              <a:rPr lang="en-US"/>
              <a:pPr/>
              <a:t>47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Clarification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Knowledge</a:t>
            </a:r>
            <a:r>
              <a:rPr lang="en-US"/>
              <a:t> encompasses both </a:t>
            </a:r>
            <a:r>
              <a:rPr lang="en-US" i="1"/>
              <a:t>content</a:t>
            </a:r>
            <a:r>
              <a:rPr lang="en-US"/>
              <a:t> </a:t>
            </a:r>
            <a:r>
              <a:rPr lang="en-US" u="sng"/>
              <a:t>and</a:t>
            </a:r>
            <a:r>
              <a:rPr lang="en-US"/>
              <a:t> </a:t>
            </a:r>
            <a:r>
              <a:rPr lang="en-US" i="1"/>
              <a:t>process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D52-FDB9-4959-80A7-B339D2926CF6}" type="slidenum">
              <a:rPr lang="en-US"/>
              <a:pPr/>
              <a:t>48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Proposition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Universities have obligations to support positive social change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E82E-2AB7-4E3B-89FD-5FAF05FA082A}" type="slidenum">
              <a:rPr lang="en-US"/>
              <a:pPr/>
              <a:t>49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Obligation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obligations as corporate citizen</a:t>
            </a:r>
          </a:p>
          <a:p>
            <a:r>
              <a:rPr lang="en-US" dirty="0" smtClean="0"/>
              <a:t>“Professional” </a:t>
            </a:r>
            <a:r>
              <a:rPr lang="en-US" dirty="0"/>
              <a:t>obligation as corporate citizen</a:t>
            </a:r>
          </a:p>
          <a:p>
            <a:r>
              <a:rPr lang="en-US" dirty="0"/>
              <a:t>Personal obligation as citizen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772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876801"/>
          </a:xfrm>
        </p:spPr>
        <p:txBody>
          <a:bodyPr/>
          <a:lstStyle/>
          <a:p>
            <a:r>
              <a:rPr lang="en-US" sz="2800" dirty="0" smtClean="0"/>
              <a:t>Part 1:  </a:t>
            </a:r>
          </a:p>
          <a:p>
            <a:r>
              <a:rPr lang="en-US" sz="2800" dirty="0" smtClean="0"/>
              <a:t>Entrepreneurship and Technology Innovation</a:t>
            </a:r>
          </a:p>
          <a:p>
            <a:endParaRPr lang="en-US" sz="2800" dirty="0" smtClean="0"/>
          </a:p>
          <a:p>
            <a:r>
              <a:rPr lang="en-US" sz="2800" dirty="0" smtClean="0"/>
              <a:t>Part 2:</a:t>
            </a:r>
          </a:p>
          <a:p>
            <a:r>
              <a:rPr lang="en-US" sz="2800" dirty="0" smtClean="0"/>
              <a:t>Universities and Technology Commercialization</a:t>
            </a:r>
          </a:p>
          <a:p>
            <a:endParaRPr lang="en-US" sz="2800" dirty="0" smtClean="0"/>
          </a:p>
          <a:p>
            <a:r>
              <a:rPr lang="en-US" sz="2800" dirty="0" smtClean="0"/>
              <a:t>Part 3:</a:t>
            </a:r>
          </a:p>
          <a:p>
            <a:r>
              <a:rPr lang="en-US" sz="2800" dirty="0" smtClean="0"/>
              <a:t>Entrepreneurship and Engineering Education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1E4-DF41-4216-A2DA-0D7D68983C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CD48-CAA1-4326-9EDA-574C602CC6D4}" type="slidenum">
              <a:rPr lang="en-US"/>
              <a:pPr/>
              <a:t>50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Added: Three Categories</a:t>
            </a:r>
            <a:endParaRPr lang="en-US" sz="400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Intellectual and Academic</a:t>
            </a:r>
          </a:p>
          <a:p>
            <a:r>
              <a:rPr lang="en-US"/>
              <a:t>Social</a:t>
            </a:r>
          </a:p>
          <a:p>
            <a:r>
              <a:rPr lang="en-US"/>
              <a:t>Economic</a:t>
            </a:r>
          </a:p>
          <a:p>
            <a:pPr lvl="1"/>
            <a:r>
              <a:rPr lang="en-US"/>
              <a:t>Note:  Overlaps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0F8-0F55-4BAB-9BFE-A3B51B49E663}" type="slidenum">
              <a:rPr lang="en-US"/>
              <a:pPr/>
              <a:t>51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Hypothesis: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the most important mechanisms for universities to add </a:t>
            </a:r>
            <a:r>
              <a:rPr lang="en-US" i="1" u="sng"/>
              <a:t>social value</a:t>
            </a:r>
            <a:r>
              <a:rPr lang="en-US"/>
              <a:t> is by adding </a:t>
            </a:r>
            <a:r>
              <a:rPr lang="en-US" i="1" u="sng"/>
              <a:t>economic value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3596-7FFD-4612-898B-B502FE35CD84}" type="slidenum">
              <a:rPr lang="en-US"/>
              <a:pPr/>
              <a:t>52</a:t>
            </a:fld>
            <a:endParaRPr lang="en-US"/>
          </a:p>
        </p:txBody>
      </p:sp>
      <p:pic>
        <p:nvPicPr>
          <p:cNvPr id="74754" name="Picture 2" descr="boxes_pg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2538413"/>
            <a:ext cx="7991475" cy="1781175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Transfer Process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914400" y="31242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Knowledge Generation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429000" y="3276600"/>
            <a:ext cx="227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Transfer Functions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553200" y="29718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Social &amp; Economic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553200" y="35496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Value Added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E64B-955B-45BE-BD00-CFDEF99D15ED}" type="slidenum">
              <a:rPr lang="en-US"/>
              <a:pPr/>
              <a:t>53</a:t>
            </a:fld>
            <a:endParaRPr lang="en-US"/>
          </a:p>
        </p:txBody>
      </p:sp>
      <p:pic>
        <p:nvPicPr>
          <p:cNvPr id="79874" name="Picture 2" descr="boxes_pg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574088" cy="5627688"/>
          </a:xfrm>
          <a:prstGeom prst="rect">
            <a:avLst/>
          </a:prstGeom>
          <a:noFill/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(Knowledge  Generation)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85800" y="42672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Funding Sources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886200" y="8382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Graduates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3886200" y="1781175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Faculty Consulting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886200" y="2924175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Faculty / Staff Departures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886200" y="4086225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Publications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886200" y="4965700"/>
            <a:ext cx="1752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Non-traditional Transfer Functions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810375" y="24384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Social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6810375" y="266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Value Added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781800" y="316865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Economic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781800" y="339725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Value Added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7038975" y="5287963"/>
            <a:ext cx="195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Natural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038975" y="5592763"/>
            <a:ext cx="195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Non-traditional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657975" y="4937125"/>
            <a:ext cx="195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Mechanisms: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96E0-433B-4BEE-B675-BE317E5AF7BA}" type="slidenum">
              <a:rPr lang="en-US"/>
              <a:pPr/>
              <a:t>54</a:t>
            </a:fld>
            <a:endParaRPr lang="en-US"/>
          </a:p>
        </p:txBody>
      </p:sp>
      <p:pic>
        <p:nvPicPr>
          <p:cNvPr id="76802" name="Picture 2" descr="boxes_pg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702945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676400" y="1631950"/>
            <a:ext cx="594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95400" y="11430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(Knowledge Generation: Intellectual Value Added)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733800" y="25146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Research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791200" y="210185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Research Results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867400" y="286385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Graduates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676400" y="24828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Faculty Driven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828800" y="51816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Funding Sources</a:t>
            </a: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3810000" y="4343400"/>
            <a:ext cx="396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3733800" y="44958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Government (various levels)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Universities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Industrial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Commercial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Foundations and Not-for-Profits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6172200" y="44958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Individuals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Gifts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Etc.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E4FA-E84E-44DB-B125-61A12A560113}" type="slidenum">
              <a:rPr lang="en-US"/>
              <a:pPr/>
              <a:t>55</a:t>
            </a:fld>
            <a:endParaRPr lang="en-US"/>
          </a:p>
        </p:txBody>
      </p:sp>
      <p:pic>
        <p:nvPicPr>
          <p:cNvPr id="316418" name="Picture 2" descr="boxes_pg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574088" cy="5627688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(Knowledge  Generation)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685800" y="42672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Funding Sources</a:t>
            </a: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3886200" y="8382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Graduates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886200" y="1781175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Faculty Consulting</a:t>
            </a:r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auto">
          <a:xfrm>
            <a:off x="3886200" y="2924175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Faculty / Staff Departures</a:t>
            </a: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3886200" y="4086225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Publications</a:t>
            </a:r>
          </a:p>
        </p:txBody>
      </p:sp>
      <p:sp>
        <p:nvSpPr>
          <p:cNvPr id="316426" name="Text Box 10"/>
          <p:cNvSpPr txBox="1">
            <a:spLocks noChangeArrowheads="1"/>
          </p:cNvSpPr>
          <p:nvPr/>
        </p:nvSpPr>
        <p:spPr bwMode="auto">
          <a:xfrm>
            <a:off x="3886200" y="4965700"/>
            <a:ext cx="1752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Non-traditional Transfer Functions</a:t>
            </a: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6810375" y="24384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Social</a:t>
            </a:r>
          </a:p>
        </p:txBody>
      </p: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6810375" y="266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Value Added</a:t>
            </a:r>
          </a:p>
        </p:txBody>
      </p:sp>
      <p:sp>
        <p:nvSpPr>
          <p:cNvPr id="316429" name="Text Box 13"/>
          <p:cNvSpPr txBox="1">
            <a:spLocks noChangeArrowheads="1"/>
          </p:cNvSpPr>
          <p:nvPr/>
        </p:nvSpPr>
        <p:spPr bwMode="auto">
          <a:xfrm>
            <a:off x="6781800" y="316865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Economic</a:t>
            </a:r>
          </a:p>
        </p:txBody>
      </p:sp>
      <p:sp>
        <p:nvSpPr>
          <p:cNvPr id="316430" name="Text Box 14"/>
          <p:cNvSpPr txBox="1">
            <a:spLocks noChangeArrowheads="1"/>
          </p:cNvSpPr>
          <p:nvPr/>
        </p:nvSpPr>
        <p:spPr bwMode="auto">
          <a:xfrm>
            <a:off x="6781800" y="339725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Value Added</a:t>
            </a:r>
          </a:p>
        </p:txBody>
      </p:sp>
      <p:sp>
        <p:nvSpPr>
          <p:cNvPr id="316431" name="Text Box 15"/>
          <p:cNvSpPr txBox="1">
            <a:spLocks noChangeArrowheads="1"/>
          </p:cNvSpPr>
          <p:nvPr/>
        </p:nvSpPr>
        <p:spPr bwMode="auto">
          <a:xfrm>
            <a:off x="7038975" y="5287963"/>
            <a:ext cx="195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Natural</a:t>
            </a:r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7038975" y="5592763"/>
            <a:ext cx="195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Non-traditional</a:t>
            </a:r>
          </a:p>
        </p:txBody>
      </p: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6657975" y="4937125"/>
            <a:ext cx="195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Mechanisms: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81DE-F93C-4E67-9C49-AA126A4EC1F1}" type="slidenum">
              <a:rPr lang="en-US"/>
              <a:pPr/>
              <a:t>56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200"/>
              <a:t>Examples of Economic Value Added from University of Texas</a:t>
            </a:r>
            <a:br>
              <a:rPr lang="en-US" sz="3200"/>
            </a:br>
            <a:r>
              <a:rPr lang="en-US" sz="3200"/>
              <a:t>(Based on fundamental research)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r>
              <a:rPr lang="en-US"/>
              <a:t>Tracor</a:t>
            </a:r>
          </a:p>
          <a:p>
            <a:r>
              <a:rPr lang="en-US"/>
              <a:t>National Instruments</a:t>
            </a:r>
          </a:p>
          <a:p>
            <a:r>
              <a:rPr lang="en-US"/>
              <a:t>Nanotechnologies Inc.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0AB9-CF60-46FC-B988-D082122C5930}" type="slidenum">
              <a:rPr lang="en-US"/>
              <a:pPr/>
              <a:t>57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200"/>
              <a:t>Examples of Economic Value Added from University of Texas</a:t>
            </a:r>
            <a:br>
              <a:rPr lang="en-US" sz="3200"/>
            </a:br>
            <a:r>
              <a:rPr lang="en-US" sz="3200"/>
              <a:t>(Based on fundamental research)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LabNow (AIDS detection—UT/Harvard)</a:t>
            </a:r>
          </a:p>
          <a:p>
            <a:r>
              <a:rPr lang="en-US"/>
              <a:t>Molecular Imprints</a:t>
            </a:r>
          </a:p>
          <a:p>
            <a:r>
              <a:rPr lang="en-US"/>
              <a:t>Therasense (FreeStyle)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2E5-B105-4BE0-9F77-5A09CA2D090D}" type="slidenum">
              <a:rPr lang="en-US"/>
              <a:pPr/>
              <a:t>58</a:t>
            </a:fld>
            <a:endParaRPr lang="en-US"/>
          </a:p>
        </p:txBody>
      </p:sp>
      <p:pic>
        <p:nvPicPr>
          <p:cNvPr id="83970" name="Picture 2" descr="boxes_pg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543050"/>
            <a:ext cx="7915275" cy="3771900"/>
          </a:xfrm>
          <a:prstGeom prst="rect">
            <a:avLst/>
          </a:prstGeom>
          <a:noFill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Knowledge Generation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743325" y="2057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Natural 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429000" y="2406650"/>
            <a:ext cx="227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Transfer Functions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743325" y="3971925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Non-traditional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429000" y="4321175"/>
            <a:ext cx="227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Transfer Functions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Social &amp; Economic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553200" y="35496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Value Added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5CC8-FD7C-4BC4-8CC3-62EFDD8B40BA}" type="slidenum">
              <a:rPr lang="en-US"/>
              <a:pPr/>
              <a:t>59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4000" dirty="0"/>
              <a:t>UT </a:t>
            </a:r>
            <a:r>
              <a:rPr lang="en-US" altLang="en-US" sz="4000" dirty="0" smtClean="0"/>
              <a:t>Internal Partners </a:t>
            </a:r>
            <a:r>
              <a:rPr lang="en-US" altLang="en-US" sz="4000" dirty="0"/>
              <a:t>in </a:t>
            </a:r>
            <a:r>
              <a:rPr lang="en-US" altLang="en-US" sz="4000" dirty="0" smtClean="0"/>
              <a:t>Technology </a:t>
            </a:r>
            <a:r>
              <a:rPr lang="en-US" altLang="en-US" sz="4000" dirty="0"/>
              <a:t>Commercialization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-228600" y="2652713"/>
            <a:ext cx="28956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300" b="1">
                <a:latin typeface="Helvetica" pitchFamily="34" charset="0"/>
              </a:rPr>
              <a:t>DEPARTMENT OF </a:t>
            </a:r>
          </a:p>
          <a:p>
            <a:pPr algn="ctr">
              <a:spcBef>
                <a:spcPct val="50000"/>
              </a:spcBef>
            </a:pPr>
            <a:r>
              <a:rPr lang="en-US" altLang="en-US" sz="1300" b="1">
                <a:latin typeface="Helvetica" pitchFamily="34" charset="0"/>
              </a:rPr>
              <a:t>BIOMEDICAL ENGINEERING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76800"/>
            <a:ext cx="1138238" cy="349250"/>
          </a:xfrm>
          <a:prstGeom prst="rect">
            <a:avLst/>
          </a:prstGeom>
          <a:noFill/>
        </p:spPr>
      </p:pic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3505200" y="1676400"/>
            <a:ext cx="2133600" cy="1506538"/>
            <a:chOff x="48" y="441"/>
            <a:chExt cx="1824" cy="1390"/>
          </a:xfrm>
        </p:grpSpPr>
        <p:pic>
          <p:nvPicPr>
            <p:cNvPr id="9933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441"/>
              <a:ext cx="672" cy="663"/>
            </a:xfrm>
            <a:prstGeom prst="rect">
              <a:avLst/>
            </a:prstGeom>
            <a:noFill/>
          </p:spPr>
        </p:pic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48" y="1008"/>
              <a:ext cx="1824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1500" b="1">
                <a:latin typeface="Helvetic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1500" b="1">
                  <a:latin typeface="Helvetica" pitchFamily="34" charset="0"/>
                </a:rPr>
                <a:t>Office of the V. P. for Research</a:t>
              </a:r>
              <a:endParaRPr lang="en-US" altLang="en-US" sz="1500" b="1">
                <a:latin typeface="Times" pitchFamily="18" charset="0"/>
              </a:endParaRPr>
            </a:p>
          </p:txBody>
        </p:sp>
      </p:grpSp>
      <p:grpSp>
        <p:nvGrpSpPr>
          <p:cNvPr id="99336" name="Group 8"/>
          <p:cNvGrpSpPr>
            <a:grpSpLocks/>
          </p:cNvGrpSpPr>
          <p:nvPr/>
        </p:nvGrpSpPr>
        <p:grpSpPr bwMode="auto">
          <a:xfrm>
            <a:off x="6400800" y="2971800"/>
            <a:ext cx="2514600" cy="1738313"/>
            <a:chOff x="192" y="1526"/>
            <a:chExt cx="1584" cy="1095"/>
          </a:xfrm>
        </p:grpSpPr>
        <p:pic>
          <p:nvPicPr>
            <p:cNvPr id="9933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1526"/>
              <a:ext cx="672" cy="672"/>
            </a:xfrm>
            <a:prstGeom prst="rect">
              <a:avLst/>
            </a:prstGeom>
            <a:noFill/>
          </p:spPr>
        </p:pic>
        <p:sp>
          <p:nvSpPr>
            <p:cNvPr id="99338" name="Text Box 10"/>
            <p:cNvSpPr txBox="1">
              <a:spLocks noChangeArrowheads="1"/>
            </p:cNvSpPr>
            <p:nvPr/>
          </p:nvSpPr>
          <p:spPr bwMode="auto">
            <a:xfrm>
              <a:off x="192" y="2102"/>
              <a:ext cx="15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1200" b="1">
                <a:latin typeface="Helvetic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latin typeface="Helvetica" pitchFamily="34" charset="0"/>
                </a:rPr>
                <a:t>Center for Nano- and Molecular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latin typeface="Helvetica" pitchFamily="34" charset="0"/>
                </a:rPr>
                <a:t>Science &amp; Technology</a:t>
              </a:r>
            </a:p>
          </p:txBody>
        </p:sp>
      </p:grpSp>
      <p:grpSp>
        <p:nvGrpSpPr>
          <p:cNvPr id="99339" name="Group 11"/>
          <p:cNvGrpSpPr>
            <a:grpSpLocks/>
          </p:cNvGrpSpPr>
          <p:nvPr/>
        </p:nvGrpSpPr>
        <p:grpSpPr bwMode="auto">
          <a:xfrm>
            <a:off x="-76200" y="4357688"/>
            <a:ext cx="2667000" cy="1585912"/>
            <a:chOff x="144" y="3168"/>
            <a:chExt cx="1728" cy="997"/>
          </a:xfrm>
        </p:grpSpPr>
        <p:pic>
          <p:nvPicPr>
            <p:cNvPr id="99340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168"/>
              <a:ext cx="624" cy="624"/>
            </a:xfrm>
            <a:prstGeom prst="rect">
              <a:avLst/>
            </a:prstGeom>
            <a:noFill/>
          </p:spPr>
        </p:pic>
        <p:sp>
          <p:nvSpPr>
            <p:cNvPr id="99341" name="Text Box 13"/>
            <p:cNvSpPr txBox="1">
              <a:spLocks noChangeArrowheads="1"/>
            </p:cNvSpPr>
            <p:nvPr/>
          </p:nvSpPr>
          <p:spPr bwMode="auto">
            <a:xfrm>
              <a:off x="144" y="3840"/>
              <a:ext cx="172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latin typeface="High Tower Text" pitchFamily="18" charset="0"/>
                </a:rPr>
                <a:t>Herb Kelleher </a:t>
              </a:r>
            </a:p>
            <a:p>
              <a:pPr algn="ctr"/>
              <a:r>
                <a:rPr lang="en-US" altLang="en-US" sz="1400" b="1">
                  <a:latin typeface="High Tower Text" pitchFamily="18" charset="0"/>
                </a:rPr>
                <a:t>Center for Entrepreneurship</a:t>
              </a:r>
            </a:p>
          </p:txBody>
        </p:sp>
      </p:grpSp>
      <p:pic>
        <p:nvPicPr>
          <p:cNvPr id="9934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953000"/>
            <a:ext cx="952500" cy="490538"/>
          </a:xfrm>
          <a:prstGeom prst="rect">
            <a:avLst/>
          </a:prstGeom>
          <a:noFill/>
        </p:spPr>
      </p:pic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5029200" y="1828800"/>
            <a:ext cx="2133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Office of 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Technology Licensing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3581400" y="5256213"/>
            <a:ext cx="20574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1300" b="1">
                <a:latin typeface="Copperplate" pitchFamily="2" charset="0"/>
              </a:rPr>
              <a:t>Clint W. Murchison </a:t>
            </a:r>
          </a:p>
          <a:p>
            <a:pPr algn="ctr"/>
            <a:r>
              <a:rPr lang="en-US" altLang="en-US" sz="1300" b="1">
                <a:latin typeface="Copperplate" pitchFamily="2" charset="0"/>
              </a:rPr>
              <a:t>Chair of </a:t>
            </a:r>
          </a:p>
          <a:p>
            <a:pPr algn="ctr"/>
            <a:r>
              <a:rPr lang="en-US" altLang="en-US" sz="1300" b="1">
                <a:latin typeface="Copperplate" pitchFamily="2" charset="0"/>
              </a:rPr>
              <a:t>Free Enterprise</a:t>
            </a:r>
            <a:endParaRPr lang="en-US" altLang="en-US" sz="1300">
              <a:latin typeface="Copperplate" pitchFamily="2" charset="0"/>
            </a:endParaRPr>
          </a:p>
        </p:txBody>
      </p:sp>
      <p:pic>
        <p:nvPicPr>
          <p:cNvPr id="9934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676400"/>
            <a:ext cx="1422400" cy="866775"/>
          </a:xfrm>
          <a:prstGeom prst="rect">
            <a:avLst/>
          </a:prstGeom>
          <a:noFill/>
        </p:spPr>
      </p:pic>
      <p:grpSp>
        <p:nvGrpSpPr>
          <p:cNvPr id="99346" name="Group 18"/>
          <p:cNvGrpSpPr>
            <a:grpSpLocks/>
          </p:cNvGrpSpPr>
          <p:nvPr/>
        </p:nvGrpSpPr>
        <p:grpSpPr bwMode="auto">
          <a:xfrm>
            <a:off x="6248400" y="1687513"/>
            <a:ext cx="2971800" cy="1284287"/>
            <a:chOff x="3792" y="3360"/>
            <a:chExt cx="1872" cy="809"/>
          </a:xfrm>
        </p:grpSpPr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3792" y="3977"/>
              <a:ext cx="18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>
                  <a:latin typeface="Helvetica" pitchFamily="34" charset="0"/>
                </a:rPr>
                <a:t>The College of Natural Sciences</a:t>
              </a:r>
            </a:p>
          </p:txBody>
        </p:sp>
        <p:pic>
          <p:nvPicPr>
            <p:cNvPr id="9934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" y="3360"/>
              <a:ext cx="576" cy="569"/>
            </a:xfrm>
            <a:prstGeom prst="rect">
              <a:avLst/>
            </a:prstGeom>
            <a:noFill/>
          </p:spPr>
        </p:pic>
      </p:grpSp>
      <p:pic>
        <p:nvPicPr>
          <p:cNvPr id="99349" name="Picture 21" descr="tit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276600"/>
            <a:ext cx="2768600" cy="5461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9350" name="Picture 22" descr="FIC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953000"/>
            <a:ext cx="571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51" name="Picture 23" descr="CLEE-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581400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52" name="Picture 24" descr="la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2800" y="4267200"/>
            <a:ext cx="2438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53" name="Picture 25" descr="i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2200" y="5562600"/>
            <a:ext cx="1646238" cy="549275"/>
          </a:xfrm>
          <a:prstGeom prst="rect">
            <a:avLst/>
          </a:prstGeom>
          <a:noFill/>
        </p:spPr>
      </p:pic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2057400" y="1828800"/>
            <a:ext cx="2133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Office of 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Sponsored Projects</a:t>
            </a:r>
          </a:p>
        </p:txBody>
      </p:sp>
      <p:pic>
        <p:nvPicPr>
          <p:cNvPr id="99355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5943600"/>
            <a:ext cx="779463" cy="762000"/>
          </a:xfrm>
          <a:prstGeom prst="rect">
            <a:avLst/>
          </a:prstGeom>
          <a:noFill/>
        </p:spPr>
      </p:pic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5181600" y="6324600"/>
            <a:ext cx="2971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altLang="en-US" sz="1000">
              <a:latin typeface="Lucida Calligraphy" charset="0"/>
            </a:endParaRP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en-US" sz="1000">
                <a:latin typeface="Lucida Calligraphy" charset="0"/>
              </a:rPr>
              <a:t> </a:t>
            </a:r>
            <a:r>
              <a:rPr lang="en-US" altLang="en-US" sz="1000" b="1">
                <a:solidFill>
                  <a:srgbClr val="FFFFFF"/>
                </a:solidFill>
                <a:latin typeface="Lucida Calligraphy" charset="0"/>
              </a:rPr>
              <a:t>The University of Texas at Austin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Premise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7627938" cy="4267200"/>
          </a:xfrm>
        </p:spPr>
        <p:txBody>
          <a:bodyPr/>
          <a:lstStyle/>
          <a:p>
            <a:r>
              <a:rPr lang="en-US" sz="4000" smtClean="0"/>
              <a:t>Adopt</a:t>
            </a:r>
          </a:p>
          <a:p>
            <a:r>
              <a:rPr lang="en-US" sz="4000" smtClean="0"/>
              <a:t>Adapt</a:t>
            </a:r>
          </a:p>
          <a:p>
            <a:r>
              <a:rPr lang="en-US" sz="4000" smtClean="0"/>
              <a:t>Create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39825"/>
          </a:xfrm>
        </p:spPr>
        <p:txBody>
          <a:bodyPr/>
          <a:lstStyle/>
          <a:p>
            <a:r>
              <a:rPr lang="en-US" dirty="0" smtClean="0"/>
              <a:t>Part 3:</a:t>
            </a:r>
            <a:br>
              <a:rPr lang="en-US" dirty="0" smtClean="0"/>
            </a:br>
            <a:r>
              <a:rPr lang="en-US" dirty="0" smtClean="0"/>
              <a:t>Entrepreneurship and Engineering Education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1E4-DF41-4216-A2DA-0D7D68983CBA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68322" name="Picture 2" descr="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098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39825"/>
          </a:xfrm>
        </p:spPr>
        <p:txBody>
          <a:bodyPr/>
          <a:lstStyle/>
          <a:p>
            <a:r>
              <a:rPr lang="en-US" dirty="0" smtClean="0"/>
              <a:t>“I am a man’s past.” </a:t>
            </a:r>
            <a:br>
              <a:rPr lang="en-US" dirty="0" smtClean="0"/>
            </a:br>
            <a:r>
              <a:rPr lang="en-US" sz="2000" dirty="0" smtClean="0"/>
              <a:t>Nicholas Nichols, age 5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3D97-7C43-480D-A1AF-C3AF21D7AC06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67297" name="Picture 1" descr="C:\Users\snichols\Documents\NASDAQ\Nich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3986752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9342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EFAC/Faculty Task Force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should the College do in Entrepreneurship?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engineering students with special interests in entrepreneurship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u="sng" dirty="0" smtClean="0"/>
              <a:t>all</a:t>
            </a:r>
            <a:r>
              <a:rPr lang="en-US" dirty="0" smtClean="0"/>
              <a:t> engineering students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with interests in graduate study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with interest in small businesses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with interest in large corporations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who don’t know their interests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Entrepreneurship</a:t>
            </a:r>
          </a:p>
        </p:txBody>
      </p:sp>
      <p:sp>
        <p:nvSpPr>
          <p:cNvPr id="409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“entrepreneurship” mean in the context of engineering?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Does “entrepreneurship” have a place in engineering education?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Rounded MT Bold" pitchFamily="34" charset="0"/>
              </a:rPr>
              <a:t>Entrepreneurship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sz="3200" u="sng" dirty="0" smtClean="0">
                <a:latin typeface="Arial Rounded MT Bold" pitchFamily="34" charset="0"/>
              </a:rPr>
              <a:t>vs.</a:t>
            </a:r>
            <a:br>
              <a:rPr lang="en-US" sz="3200" u="sng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Technology Entrepreneurship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7C11F-96EA-4709-BF82-6E04C3F39AF0}" type="slidenum">
              <a:rPr lang="en-US" smtClean="0">
                <a:latin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EFAC Task Force: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National Science Foundation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696200" cy="4953000"/>
          </a:xfrm>
        </p:spPr>
        <p:txBody>
          <a:bodyPr/>
          <a:lstStyle/>
          <a:p>
            <a:pPr eaLnBrk="1" hangingPunct="1"/>
            <a:r>
              <a:rPr lang="en-US" sz="2000" b="1" u="sng" dirty="0" smtClean="0">
                <a:latin typeface="Arial Rounded MT Bold" pitchFamily="34" charset="0"/>
              </a:rPr>
              <a:t>Entrepreneurship and Decision Making</a:t>
            </a:r>
          </a:p>
          <a:p>
            <a:pPr eaLnBrk="1" hangingPunct="1"/>
            <a:endParaRPr lang="en-US" sz="2000" b="1" u="sng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000" b="1" dirty="0" smtClean="0">
                <a:latin typeface="Arial Rounded MT Bold" pitchFamily="34" charset="0"/>
              </a:rPr>
              <a:t>Ability to </a:t>
            </a:r>
            <a:r>
              <a:rPr lang="en-US" sz="2000" dirty="0" smtClean="0">
                <a:latin typeface="Arial Rounded MT Bold" pitchFamily="34" charset="0"/>
              </a:rPr>
              <a:t>manage </a:t>
            </a:r>
            <a:r>
              <a:rPr lang="en-US" sz="2000" b="1" u="sng" dirty="0" smtClean="0">
                <a:latin typeface="Arial Rounded MT Bold" pitchFamily="34" charset="0"/>
              </a:rPr>
              <a:t>complexity and uncertainty</a:t>
            </a:r>
          </a:p>
          <a:p>
            <a:pPr eaLnBrk="1" hangingPunct="1"/>
            <a:endParaRPr lang="en-US" sz="2000" b="1" u="sng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000" b="1" u="sng" dirty="0" smtClean="0">
                <a:latin typeface="Arial Rounded MT Bold" pitchFamily="34" charset="0"/>
              </a:rPr>
              <a:t>Problem formulation </a:t>
            </a:r>
            <a:r>
              <a:rPr lang="en-US" sz="2000" b="1" dirty="0" smtClean="0">
                <a:latin typeface="Arial Rounded MT Bold" pitchFamily="34" charset="0"/>
              </a:rPr>
              <a:t>as well as decision making </a:t>
            </a:r>
          </a:p>
          <a:p>
            <a:pPr eaLnBrk="1" hangingPunct="1"/>
            <a:r>
              <a:rPr lang="en-US" sz="2000" dirty="0" smtClean="0">
                <a:latin typeface="Arial Rounded MT Bold" pitchFamily="34" charset="0"/>
              </a:rPr>
              <a:t>Ability </a:t>
            </a:r>
            <a:r>
              <a:rPr lang="en-US" sz="2000" b="1" dirty="0" smtClean="0">
                <a:latin typeface="Arial Rounded MT Bold" pitchFamily="34" charset="0"/>
              </a:rPr>
              <a:t>to advocate and influence</a:t>
            </a:r>
          </a:p>
          <a:p>
            <a:pPr eaLnBrk="1" hangingPunct="1"/>
            <a:endParaRPr lang="en-US" sz="2000" b="1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000" b="1" u="sng" dirty="0" smtClean="0">
                <a:latin typeface="Arial Rounded MT Bold" pitchFamily="34" charset="0"/>
              </a:rPr>
              <a:t>Teamwork</a:t>
            </a:r>
            <a:r>
              <a:rPr lang="en-US" sz="2000" b="1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and sensitivity in interpersonal relations</a:t>
            </a:r>
          </a:p>
          <a:p>
            <a:pPr eaLnBrk="1" hangingPunct="1"/>
            <a:endParaRPr lang="en-US" sz="2000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000" dirty="0" smtClean="0">
                <a:latin typeface="Arial Rounded MT Bold" pitchFamily="34" charset="0"/>
              </a:rPr>
              <a:t>Ability to </a:t>
            </a:r>
            <a:r>
              <a:rPr lang="en-US" sz="2000" b="1" u="sng" dirty="0" smtClean="0">
                <a:latin typeface="Arial Rounded MT Bold" pitchFamily="34" charset="0"/>
              </a:rPr>
              <a:t>realize products</a:t>
            </a:r>
            <a:endParaRPr lang="en-US" sz="2000" u="sng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EFAC Task Force: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Boeing has recommended that engineering students (and engineers) have: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 Rounded MT Bold" pitchFamily="34" charset="0"/>
              </a:rPr>
              <a:t>A realization of the </a:t>
            </a:r>
            <a:r>
              <a:rPr lang="en-US" sz="2000" b="1" u="sng" dirty="0" smtClean="0">
                <a:latin typeface="Arial Rounded MT Bold" pitchFamily="34" charset="0"/>
              </a:rPr>
              <a:t>context </a:t>
            </a:r>
            <a:r>
              <a:rPr lang="en-US" sz="2000" dirty="0" smtClean="0">
                <a:latin typeface="Arial Rounded MT Bold" pitchFamily="34" charset="0"/>
              </a:rPr>
              <a:t>in which engineering is practiced including </a:t>
            </a:r>
            <a:r>
              <a:rPr lang="en-US" sz="2000" b="1" u="sng" dirty="0" smtClean="0">
                <a:latin typeface="Arial Rounded MT Bold" pitchFamily="34" charset="0"/>
              </a:rPr>
              <a:t>economics, business practice, history and societal needs</a:t>
            </a:r>
          </a:p>
          <a:p>
            <a:pPr eaLnBrk="1" hangingPunct="1"/>
            <a:endParaRPr lang="en-US" sz="2000" b="1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000" dirty="0" smtClean="0">
                <a:latin typeface="Arial Rounded MT Bold" pitchFamily="34" charset="0"/>
              </a:rPr>
              <a:t>An</a:t>
            </a:r>
            <a:r>
              <a:rPr lang="en-US" sz="2000" b="1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ability to </a:t>
            </a:r>
            <a:r>
              <a:rPr lang="en-US" sz="2000" b="1" u="sng" dirty="0" smtClean="0">
                <a:latin typeface="Arial Rounded MT Bold" pitchFamily="34" charset="0"/>
              </a:rPr>
              <a:t>think critically and creatively </a:t>
            </a:r>
            <a:r>
              <a:rPr lang="en-US" sz="2000" dirty="0" smtClean="0">
                <a:latin typeface="Arial Rounded MT Bold" pitchFamily="34" charset="0"/>
              </a:rPr>
              <a:t>as well as </a:t>
            </a:r>
            <a:r>
              <a:rPr lang="en-US" sz="2000" u="sng" dirty="0" smtClean="0">
                <a:latin typeface="Arial Rounded MT Bold" pitchFamily="34" charset="0"/>
              </a:rPr>
              <a:t>independently and cooperatively</a:t>
            </a:r>
          </a:p>
          <a:p>
            <a:pPr eaLnBrk="1" hangingPunct="1"/>
            <a:endParaRPr lang="en-US" sz="2000" b="1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000" dirty="0" smtClean="0">
                <a:latin typeface="Arial Rounded MT Bold" pitchFamily="34" charset="0"/>
              </a:rPr>
              <a:t>An ability and the self-confidence to adapt to rapid and major change (flexibility).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eaLnBrk="1" hangingPunct="1"/>
            <a:endParaRPr lang="en-US" sz="2800" dirty="0" smtClean="0">
              <a:latin typeface="Arial Rounded MT Bold" pitchFamily="34" charset="0"/>
            </a:endParaRPr>
          </a:p>
          <a:p>
            <a:pPr eaLnBrk="1" hangingPunct="1"/>
            <a:r>
              <a:rPr lang="en-US" sz="2000" dirty="0" smtClean="0">
                <a:latin typeface="Arial Rounded MT Bold" pitchFamily="34" charset="0"/>
              </a:rPr>
              <a:t>(EFAC added:  An ability to </a:t>
            </a:r>
            <a:r>
              <a:rPr lang="en-US" sz="2000" b="1" u="sng" dirty="0" smtClean="0">
                <a:latin typeface="Arial Rounded MT Bold" pitchFamily="34" charset="0"/>
              </a:rPr>
              <a:t>raise funds</a:t>
            </a:r>
            <a:r>
              <a:rPr lang="en-US" sz="2000" dirty="0" smtClean="0">
                <a:latin typeface="Arial Rounded MT Bold" pitchFamily="34" charset="0"/>
              </a:rPr>
              <a:t>, and </a:t>
            </a:r>
            <a:r>
              <a:rPr lang="en-US" sz="2000" b="1" dirty="0" smtClean="0">
                <a:latin typeface="Arial Rounded MT Bold" pitchFamily="34" charset="0"/>
              </a:rPr>
              <a:t>identify and manage risk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36587"/>
          </a:xfrm>
        </p:spPr>
        <p:txBody>
          <a:bodyPr/>
          <a:lstStyle/>
          <a:p>
            <a:r>
              <a:rPr lang="en-US" dirty="0" smtClean="0"/>
              <a:t>ABET Criteria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211763"/>
          </a:xfrm>
        </p:spPr>
        <p:txBody>
          <a:bodyPr/>
          <a:lstStyle/>
          <a:p>
            <a:r>
              <a:rPr lang="en-US" sz="1600" dirty="0" smtClean="0"/>
              <a:t>(a) an ability to </a:t>
            </a:r>
            <a:r>
              <a:rPr lang="en-US" sz="1600" b="1" u="sng" dirty="0" smtClean="0"/>
              <a:t>apply knowledge </a:t>
            </a:r>
            <a:r>
              <a:rPr lang="en-US" sz="1600" dirty="0" smtClean="0"/>
              <a:t>of mathematics, science, and engineering</a:t>
            </a:r>
          </a:p>
          <a:p>
            <a:endParaRPr lang="en-US" sz="1600" dirty="0" smtClean="0"/>
          </a:p>
          <a:p>
            <a:r>
              <a:rPr lang="en-US" sz="1600" dirty="0" smtClean="0"/>
              <a:t>(b) an ability </a:t>
            </a:r>
            <a:r>
              <a:rPr lang="en-US" sz="1600" u="sng" dirty="0" smtClean="0"/>
              <a:t>to </a:t>
            </a:r>
            <a:r>
              <a:rPr lang="en-US" sz="1600" b="1" u="sng" dirty="0" smtClean="0"/>
              <a:t>design and conduct experiments</a:t>
            </a:r>
            <a:r>
              <a:rPr lang="en-US" sz="1600" b="1" dirty="0" smtClean="0"/>
              <a:t>, as well as to analyze </a:t>
            </a:r>
            <a:r>
              <a:rPr lang="en-US" sz="1600" b="1" u="sng" dirty="0" smtClean="0"/>
              <a:t>and interpret data</a:t>
            </a:r>
          </a:p>
          <a:p>
            <a:endParaRPr lang="en-US" sz="1600" b="1" u="sng" dirty="0" smtClean="0"/>
          </a:p>
          <a:p>
            <a:r>
              <a:rPr lang="en-US" sz="1600" dirty="0" smtClean="0"/>
              <a:t>(c) an ability to </a:t>
            </a:r>
            <a:r>
              <a:rPr lang="en-US" sz="1600" b="1" u="sng" dirty="0" smtClean="0"/>
              <a:t>design a system, component, or process </a:t>
            </a:r>
            <a:r>
              <a:rPr lang="en-US" sz="1600" dirty="0" smtClean="0"/>
              <a:t>to meet desired needs within</a:t>
            </a:r>
            <a:r>
              <a:rPr lang="en-US" sz="1600" b="1" u="sng" dirty="0" smtClean="0"/>
              <a:t> realistic constraints</a:t>
            </a:r>
            <a:r>
              <a:rPr lang="en-US" sz="1600" b="1" dirty="0" smtClean="0"/>
              <a:t> </a:t>
            </a:r>
            <a:r>
              <a:rPr lang="en-US" sz="1600" dirty="0" smtClean="0"/>
              <a:t>such as </a:t>
            </a:r>
            <a:r>
              <a:rPr lang="en-US" sz="1600" b="1" u="sng" dirty="0" smtClean="0"/>
              <a:t>economic, environmental, social, political, ethical</a:t>
            </a:r>
            <a:r>
              <a:rPr lang="en-US" sz="1600" dirty="0" smtClean="0"/>
              <a:t>, health and safety, </a:t>
            </a:r>
            <a:r>
              <a:rPr lang="en-US" sz="1600" b="1" u="sng" dirty="0" smtClean="0"/>
              <a:t>manufacturability, and sustainability</a:t>
            </a:r>
          </a:p>
          <a:p>
            <a:endParaRPr lang="en-US" sz="1600" b="1" u="sng" dirty="0" smtClean="0"/>
          </a:p>
          <a:p>
            <a:r>
              <a:rPr lang="en-US" sz="1600" dirty="0" smtClean="0"/>
              <a:t>(d) an ability to </a:t>
            </a:r>
            <a:r>
              <a:rPr lang="en-US" sz="1600" b="1" u="sng" dirty="0" smtClean="0"/>
              <a:t>function on multidisciplinary teams</a:t>
            </a:r>
          </a:p>
          <a:p>
            <a:endParaRPr lang="en-US" sz="1600" b="1" u="sng" dirty="0" smtClean="0"/>
          </a:p>
          <a:p>
            <a:r>
              <a:rPr lang="en-US" sz="1600" dirty="0" smtClean="0"/>
              <a:t>(e) an ability to </a:t>
            </a:r>
            <a:r>
              <a:rPr lang="en-US" sz="1600" b="1" u="sng" dirty="0" smtClean="0"/>
              <a:t>identify, formulate, and solve </a:t>
            </a:r>
            <a:r>
              <a:rPr lang="en-US" sz="1600" b="1" dirty="0" smtClean="0"/>
              <a:t>engineering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287963"/>
          </a:xfrm>
        </p:spPr>
        <p:txBody>
          <a:bodyPr/>
          <a:lstStyle/>
          <a:p>
            <a:r>
              <a:rPr lang="en-US" sz="1600" dirty="0" smtClean="0"/>
              <a:t>(f) an understanding </a:t>
            </a:r>
            <a:r>
              <a:rPr lang="en-US" sz="1600" u="sng" dirty="0" smtClean="0"/>
              <a:t>of </a:t>
            </a:r>
            <a:r>
              <a:rPr lang="en-US" sz="1600" b="1" u="sng" dirty="0" smtClean="0"/>
              <a:t>professional and ethical responsibility</a:t>
            </a:r>
          </a:p>
          <a:p>
            <a:endParaRPr lang="en-US" sz="1600" u="sng" dirty="0" smtClean="0"/>
          </a:p>
          <a:p>
            <a:r>
              <a:rPr lang="en-US" sz="1600" dirty="0" smtClean="0"/>
              <a:t>(g) an ability to </a:t>
            </a:r>
            <a:r>
              <a:rPr lang="en-US" sz="1600" b="1" u="sng" dirty="0" smtClean="0"/>
              <a:t>communicate effectively</a:t>
            </a:r>
          </a:p>
          <a:p>
            <a:endParaRPr lang="en-US" sz="1600" b="1" u="sng" dirty="0" smtClean="0"/>
          </a:p>
          <a:p>
            <a:r>
              <a:rPr lang="en-US" sz="1600" dirty="0" smtClean="0"/>
              <a:t>(h) the </a:t>
            </a:r>
            <a:r>
              <a:rPr lang="en-US" sz="1600" b="1" u="sng" dirty="0" smtClean="0"/>
              <a:t>broad education </a:t>
            </a:r>
            <a:r>
              <a:rPr lang="en-US" sz="1600" dirty="0" smtClean="0"/>
              <a:t>necessary to understand the </a:t>
            </a:r>
            <a:r>
              <a:rPr lang="en-US" sz="1600" b="1" u="sng" dirty="0" smtClean="0"/>
              <a:t>impact of engineering </a:t>
            </a:r>
            <a:r>
              <a:rPr lang="en-US" sz="1600" dirty="0" smtClean="0"/>
              <a:t>solutions in </a:t>
            </a:r>
            <a:r>
              <a:rPr lang="en-US" sz="1600" u="sng" dirty="0" smtClean="0"/>
              <a:t>a </a:t>
            </a:r>
            <a:r>
              <a:rPr lang="en-US" sz="1600" b="1" u="sng" dirty="0" smtClean="0"/>
              <a:t>global, economic, environmental, and societal context</a:t>
            </a:r>
          </a:p>
          <a:p>
            <a:endParaRPr lang="en-US" sz="1600" b="1" u="sng" dirty="0" smtClean="0"/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i</a:t>
            </a:r>
            <a:r>
              <a:rPr lang="en-US" sz="1600" dirty="0" smtClean="0"/>
              <a:t>) a recognition of the need for, and an ability to engage in </a:t>
            </a:r>
            <a:r>
              <a:rPr lang="en-US" sz="1600" b="1" u="sng" dirty="0" smtClean="0"/>
              <a:t>life-long learning</a:t>
            </a:r>
          </a:p>
          <a:p>
            <a:endParaRPr lang="en-US" sz="1600" dirty="0" smtClean="0"/>
          </a:p>
          <a:p>
            <a:r>
              <a:rPr lang="en-US" sz="1600" dirty="0" smtClean="0"/>
              <a:t>(j) a knowledge of </a:t>
            </a:r>
            <a:r>
              <a:rPr lang="en-US" sz="1600" b="1" u="sng" dirty="0" smtClean="0"/>
              <a:t>contemporary issues</a:t>
            </a:r>
          </a:p>
          <a:p>
            <a:endParaRPr lang="en-US" sz="1600" b="1" u="sng" dirty="0" smtClean="0"/>
          </a:p>
          <a:p>
            <a:r>
              <a:rPr lang="en-US" sz="1600" dirty="0" smtClean="0"/>
              <a:t>(k) an </a:t>
            </a:r>
            <a:r>
              <a:rPr lang="en-US" sz="1600" b="1" u="sng" dirty="0" smtClean="0"/>
              <a:t>ability to use the techniques</a:t>
            </a:r>
            <a:r>
              <a:rPr lang="en-US" sz="1600" dirty="0" smtClean="0"/>
              <a:t>, skills, and modern engineering tools necessary for engineering practice.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DB4B-103A-42AB-BFEC-3ECA197804C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9342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EFAC/Faculty Task Force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should the College do in Entrepreneurship?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engineering students with special interests in entrepreneurship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u="sng" dirty="0" smtClean="0"/>
              <a:t>all</a:t>
            </a:r>
            <a:r>
              <a:rPr lang="en-US" dirty="0" smtClean="0"/>
              <a:t> engineering students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with interests in graduate study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with interest in small businesses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with interest in large corporations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who don’t know their interests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775-EBC4-453A-811E-7DB29956A8FB}" type="slidenum">
              <a:rPr lang="en-US"/>
              <a:pPr/>
              <a:t>69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79587"/>
          </a:xfrm>
        </p:spPr>
        <p:txBody>
          <a:bodyPr/>
          <a:lstStyle/>
          <a:p>
            <a:r>
              <a:rPr lang="en-US" sz="3600"/>
              <a:t>Identification of the </a:t>
            </a:r>
            <a:br>
              <a:rPr lang="en-US" sz="3600"/>
            </a:br>
            <a:r>
              <a:rPr lang="en-US" sz="3600"/>
              <a:t>Innovation Gap in Engineering Education</a:t>
            </a:r>
            <a:br>
              <a:rPr lang="en-US" sz="3600"/>
            </a:br>
            <a:endParaRPr lang="en-US" sz="3600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1228725" y="1741488"/>
            <a:ext cx="1841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100">
              <a:latin typeface="Times New Roman" pitchFamily="18" charset="0"/>
            </a:endParaRPr>
          </a:p>
          <a:p>
            <a:endParaRPr lang="en-US" sz="2400">
              <a:latin typeface="Times" pitchFamily="18" charset="0"/>
            </a:endParaRPr>
          </a:p>
        </p:txBody>
      </p:sp>
      <p:grpSp>
        <p:nvGrpSpPr>
          <p:cNvPr id="235524" name="Group 4"/>
          <p:cNvGrpSpPr>
            <a:grpSpLocks noChangeAspect="1"/>
          </p:cNvGrpSpPr>
          <p:nvPr/>
        </p:nvGrpSpPr>
        <p:grpSpPr bwMode="auto">
          <a:xfrm>
            <a:off x="152400" y="1981200"/>
            <a:ext cx="8991600" cy="3465513"/>
            <a:chOff x="1456" y="180"/>
            <a:chExt cx="9360" cy="3607"/>
          </a:xfrm>
        </p:grpSpPr>
        <p:sp>
          <p:nvSpPr>
            <p:cNvPr id="2355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56" y="180"/>
              <a:ext cx="9360" cy="3607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235526" name="Line 6"/>
            <p:cNvSpPr>
              <a:spLocks noChangeShapeType="1"/>
            </p:cNvSpPr>
            <p:nvPr/>
          </p:nvSpPr>
          <p:spPr bwMode="auto">
            <a:xfrm flipV="1">
              <a:off x="7346" y="540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27" name="Line 7"/>
            <p:cNvSpPr>
              <a:spLocks noChangeShapeType="1"/>
            </p:cNvSpPr>
            <p:nvPr/>
          </p:nvSpPr>
          <p:spPr bwMode="auto">
            <a:xfrm flipV="1">
              <a:off x="5718" y="540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28" name="Line 8"/>
            <p:cNvSpPr>
              <a:spLocks noChangeShapeType="1"/>
            </p:cNvSpPr>
            <p:nvPr/>
          </p:nvSpPr>
          <p:spPr bwMode="auto">
            <a:xfrm flipV="1">
              <a:off x="9016" y="540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29" name="AutoShape 9"/>
            <p:cNvSpPr>
              <a:spLocks noChangeArrowheads="1"/>
            </p:cNvSpPr>
            <p:nvPr/>
          </p:nvSpPr>
          <p:spPr bwMode="auto">
            <a:xfrm>
              <a:off x="9099" y="2206"/>
              <a:ext cx="1717" cy="854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7156" tIns="23577" rIns="47156" bIns="23577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Sustaining Operations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5530" name="AutoShape 10"/>
            <p:cNvSpPr>
              <a:spLocks noChangeArrowheads="1"/>
            </p:cNvSpPr>
            <p:nvPr/>
          </p:nvSpPr>
          <p:spPr bwMode="auto">
            <a:xfrm>
              <a:off x="8656" y="2340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31" name="AutoShape 11"/>
            <p:cNvSpPr>
              <a:spLocks noChangeArrowheads="1"/>
            </p:cNvSpPr>
            <p:nvPr/>
          </p:nvSpPr>
          <p:spPr bwMode="auto">
            <a:xfrm>
              <a:off x="7396" y="2206"/>
              <a:ext cx="1440" cy="854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7156" tIns="23577" rIns="47156" bIns="23577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Production &amp; Marketing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5532" name="AutoShape 12"/>
            <p:cNvSpPr>
              <a:spLocks noChangeArrowheads="1"/>
            </p:cNvSpPr>
            <p:nvPr/>
          </p:nvSpPr>
          <p:spPr bwMode="auto">
            <a:xfrm>
              <a:off x="7036" y="2323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33" name="AutoShape 13"/>
            <p:cNvSpPr>
              <a:spLocks noChangeArrowheads="1"/>
            </p:cNvSpPr>
            <p:nvPr/>
          </p:nvSpPr>
          <p:spPr bwMode="auto">
            <a:xfrm>
              <a:off x="5776" y="2153"/>
              <a:ext cx="1440" cy="907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7156" tIns="91440" rIns="47156" bIns="23577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Commercial Demonstration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5534" name="Line 14"/>
            <p:cNvSpPr>
              <a:spLocks noChangeShapeType="1"/>
            </p:cNvSpPr>
            <p:nvPr/>
          </p:nvSpPr>
          <p:spPr bwMode="auto">
            <a:xfrm flipV="1">
              <a:off x="2788" y="583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35" name="Line 15"/>
            <p:cNvSpPr>
              <a:spLocks noChangeShapeType="1"/>
            </p:cNvSpPr>
            <p:nvPr/>
          </p:nvSpPr>
          <p:spPr bwMode="auto">
            <a:xfrm flipV="1">
              <a:off x="4242" y="583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36" name="AutoShape 16"/>
            <p:cNvSpPr>
              <a:spLocks noChangeArrowheads="1"/>
            </p:cNvSpPr>
            <p:nvPr/>
          </p:nvSpPr>
          <p:spPr bwMode="auto">
            <a:xfrm>
              <a:off x="5416" y="2323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37" name="AutoShape 17"/>
            <p:cNvSpPr>
              <a:spLocks noChangeArrowheads="1"/>
            </p:cNvSpPr>
            <p:nvPr/>
          </p:nvSpPr>
          <p:spPr bwMode="auto">
            <a:xfrm>
              <a:off x="4336" y="2160"/>
              <a:ext cx="1260" cy="900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Specific Product Creation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5538" name="AutoShape 18"/>
            <p:cNvSpPr>
              <a:spLocks noChangeArrowheads="1"/>
            </p:cNvSpPr>
            <p:nvPr/>
          </p:nvSpPr>
          <p:spPr bwMode="auto">
            <a:xfrm>
              <a:off x="3911" y="2340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39" name="AutoShape 19"/>
            <p:cNvSpPr>
              <a:spLocks noChangeArrowheads="1"/>
            </p:cNvSpPr>
            <p:nvPr/>
          </p:nvSpPr>
          <p:spPr bwMode="auto">
            <a:xfrm>
              <a:off x="2896" y="2160"/>
              <a:ext cx="1260" cy="900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Tech./Mkt.</a:t>
              </a:r>
              <a:endParaRPr lang="en-US" sz="1100">
                <a:latin typeface="Times" pitchFamily="18" charset="0"/>
              </a:endParaRPr>
            </a:p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Opportunity Creation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5540" name="AutoShape 20"/>
            <p:cNvSpPr>
              <a:spLocks noChangeArrowheads="1"/>
            </p:cNvSpPr>
            <p:nvPr/>
          </p:nvSpPr>
          <p:spPr bwMode="auto">
            <a:xfrm>
              <a:off x="2471" y="2337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41" name="AutoShape 21"/>
            <p:cNvSpPr>
              <a:spLocks noChangeArrowheads="1"/>
            </p:cNvSpPr>
            <p:nvPr/>
          </p:nvSpPr>
          <p:spPr bwMode="auto">
            <a:xfrm>
              <a:off x="1636" y="2160"/>
              <a:ext cx="1080" cy="900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Knowledge Creation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5542" name="AutoShape 22"/>
            <p:cNvSpPr>
              <a:spLocks noChangeArrowheads="1"/>
            </p:cNvSpPr>
            <p:nvPr/>
          </p:nvSpPr>
          <p:spPr bwMode="auto">
            <a:xfrm rot="10800000">
              <a:off x="2716" y="3283"/>
              <a:ext cx="7020" cy="504"/>
            </a:xfrm>
            <a:prstGeom prst="rightArrow">
              <a:avLst>
                <a:gd name="adj1" fmla="val 73056"/>
                <a:gd name="adj2" fmla="val 186875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333333"/>
                </a:gs>
              </a:gsLst>
              <a:lin ang="0" scaled="1"/>
            </a:gra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Garamond" pitchFamily="18" charset="0"/>
                  <a:ea typeface="Times New Roman" pitchFamily="18" charset="0"/>
                  <a:cs typeface="Times" pitchFamily="18" charset="0"/>
                </a:rPr>
                <a:t>FEEDBACK</a:t>
              </a:r>
              <a:endParaRPr lang="en-US" sz="2400">
                <a:latin typeface="Times" pitchFamily="18" charset="0"/>
                <a:ea typeface="Times New Roman" pitchFamily="18" charset="0"/>
                <a:cs typeface="Times" pitchFamily="18" charset="0"/>
              </a:endParaRPr>
            </a:p>
          </p:txBody>
        </p:sp>
        <p:sp>
          <p:nvSpPr>
            <p:cNvPr id="235543" name="AutoShape 23"/>
            <p:cNvSpPr>
              <a:spLocks noChangeArrowheads="1"/>
            </p:cNvSpPr>
            <p:nvPr/>
          </p:nvSpPr>
          <p:spPr bwMode="auto">
            <a:xfrm>
              <a:off x="5704" y="792"/>
              <a:ext cx="2340" cy="1152"/>
            </a:xfrm>
            <a:prstGeom prst="rightArrow">
              <a:avLst>
                <a:gd name="adj1" fmla="val 75694"/>
                <a:gd name="adj2" fmla="val 61107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rIns="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Business Plans &amp; Incubators</a:t>
              </a:r>
              <a:endParaRPr lang="en-US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235544" name="AutoShape 24"/>
            <p:cNvSpPr>
              <a:spLocks noChangeArrowheads="1"/>
            </p:cNvSpPr>
            <p:nvPr/>
          </p:nvSpPr>
          <p:spPr bwMode="auto">
            <a:xfrm>
              <a:off x="2536" y="259"/>
              <a:ext cx="7236" cy="504"/>
            </a:xfrm>
            <a:prstGeom prst="rightArrow">
              <a:avLst>
                <a:gd name="adj1" fmla="val 73056"/>
                <a:gd name="adj2" fmla="val 192625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333333"/>
                </a:gs>
              </a:gsLst>
              <a:lin ang="0" scaled="1"/>
            </a:gra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Garamond" pitchFamily="18" charset="0"/>
                  <a:ea typeface="Times New Roman" pitchFamily="18" charset="0"/>
                  <a:cs typeface="Times" pitchFamily="18" charset="0"/>
                </a:rPr>
                <a:t>INNOVATION (Synthesis)</a:t>
              </a:r>
              <a:endParaRPr lang="en-US" sz="2400">
                <a:latin typeface="Times" pitchFamily="18" charset="0"/>
                <a:ea typeface="Times New Roman" pitchFamily="18" charset="0"/>
                <a:cs typeface="Times" pitchFamily="18" charset="0"/>
              </a:endParaRPr>
            </a:p>
          </p:txBody>
        </p:sp>
        <p:sp>
          <p:nvSpPr>
            <p:cNvPr id="235545" name="AutoShape 25"/>
            <p:cNvSpPr>
              <a:spLocks noChangeArrowheads="1"/>
            </p:cNvSpPr>
            <p:nvPr/>
          </p:nvSpPr>
          <p:spPr bwMode="auto">
            <a:xfrm>
              <a:off x="1456" y="792"/>
              <a:ext cx="1339" cy="1152"/>
            </a:xfrm>
            <a:prstGeom prst="rightArrow">
              <a:avLst>
                <a:gd name="adj1" fmla="val 100000"/>
                <a:gd name="adj2" fmla="val 29516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Univ. Research</a:t>
              </a:r>
              <a:endParaRPr lang="en-US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>
              <a:off x="2795" y="936"/>
              <a:ext cx="2808" cy="864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bIns="0"/>
            <a:lstStyle/>
            <a:p>
              <a:pPr algn="ctr"/>
              <a:r>
                <a:rPr lang="en-US" sz="1600">
                  <a:latin typeface="Garamond" pitchFamily="18" charset="0"/>
                  <a:cs typeface="Times New Roman" pitchFamily="18" charset="0"/>
                </a:rPr>
                <a:t>INNOVATION GAP</a:t>
              </a:r>
              <a:endParaRPr lang="en-US" sz="2400">
                <a:latin typeface="Times" pitchFamily="18" charset="0"/>
              </a:endParaRPr>
            </a:p>
          </p:txBody>
        </p:sp>
      </p:grpSp>
      <p:sp>
        <p:nvSpPr>
          <p:cNvPr id="235547" name="Rectangle 27"/>
          <p:cNvSpPr>
            <a:spLocks noChangeArrowheads="1"/>
          </p:cNvSpPr>
          <p:nvPr/>
        </p:nvSpPr>
        <p:spPr bwMode="auto">
          <a:xfrm>
            <a:off x="2057400" y="5334000"/>
            <a:ext cx="361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sz="1200" b="1"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US" sz="1200" b="1">
                <a:latin typeface="Garamond" pitchFamily="18" charset="0"/>
                <a:cs typeface="Times New Roman" pitchFamily="18" charset="0"/>
              </a:rPr>
              <a:t>The Commercialization Process and Innovation Gap </a:t>
            </a:r>
            <a:endParaRPr lang="en-US" sz="2400">
              <a:latin typeface="Times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4876800" cy="2819400"/>
          </a:xfrm>
        </p:spPr>
        <p:txBody>
          <a:bodyPr/>
          <a:lstStyle/>
          <a:p>
            <a:r>
              <a:rPr lang="en-US" dirty="0" smtClean="0"/>
              <a:t>Part 1: </a:t>
            </a:r>
            <a:br>
              <a:rPr lang="en-US" dirty="0" smtClean="0"/>
            </a:br>
            <a:r>
              <a:rPr lang="en-US" dirty="0" smtClean="0"/>
              <a:t>Entrepreneurship and Technology Innovation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3D97-7C43-480D-A1AF-C3AF21D7AC0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36226" name="Picture 2" descr="http://www.cnq.ca/Storage.asp?StorageID=88814&amp;SiteLanguage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4038600" cy="3703215"/>
          </a:xfrm>
          <a:prstGeom prst="rect">
            <a:avLst/>
          </a:prstGeom>
          <a:noFill/>
        </p:spPr>
      </p:pic>
      <p:pic>
        <p:nvPicPr>
          <p:cNvPr id="436227" name="Picture 3" descr="C:\Users\snichols\Documents\NASDAQ\mo_073109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B3F-0581-433F-9992-4E3F69F14D67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Creation of the Idea to Product® </a:t>
            </a:r>
            <a:r>
              <a:rPr lang="en-US" sz="4000" dirty="0" smtClean="0"/>
              <a:t>Program (Education and Events)</a:t>
            </a:r>
            <a:endParaRPr lang="en-US" sz="4000" dirty="0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0" y="205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6548" name="Group 4"/>
          <p:cNvGrpSpPr>
            <a:grpSpLocks noChangeAspect="1"/>
          </p:cNvGrpSpPr>
          <p:nvPr/>
        </p:nvGrpSpPr>
        <p:grpSpPr bwMode="auto">
          <a:xfrm>
            <a:off x="228600" y="1905000"/>
            <a:ext cx="8915400" cy="3452184"/>
            <a:chOff x="1456" y="180"/>
            <a:chExt cx="9360" cy="3623"/>
          </a:xfrm>
        </p:grpSpPr>
        <p:sp>
          <p:nvSpPr>
            <p:cNvPr id="2365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56" y="180"/>
              <a:ext cx="9360" cy="3607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236550" name="Line 6"/>
            <p:cNvSpPr>
              <a:spLocks noChangeShapeType="1"/>
            </p:cNvSpPr>
            <p:nvPr/>
          </p:nvSpPr>
          <p:spPr bwMode="auto">
            <a:xfrm flipV="1">
              <a:off x="5696" y="583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1" name="Line 7"/>
            <p:cNvSpPr>
              <a:spLocks noChangeShapeType="1"/>
            </p:cNvSpPr>
            <p:nvPr/>
          </p:nvSpPr>
          <p:spPr bwMode="auto">
            <a:xfrm flipV="1">
              <a:off x="7324" y="583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2" name="Line 8"/>
            <p:cNvSpPr>
              <a:spLocks noChangeShapeType="1"/>
            </p:cNvSpPr>
            <p:nvPr/>
          </p:nvSpPr>
          <p:spPr bwMode="auto">
            <a:xfrm flipV="1">
              <a:off x="8994" y="583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3" name="AutoShape 9"/>
            <p:cNvSpPr>
              <a:spLocks noChangeArrowheads="1"/>
            </p:cNvSpPr>
            <p:nvPr/>
          </p:nvSpPr>
          <p:spPr bwMode="auto">
            <a:xfrm>
              <a:off x="9099" y="2206"/>
              <a:ext cx="1717" cy="854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7156" tIns="23577" rIns="47156" bIns="23577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Sustaining Operations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6554" name="AutoShape 10"/>
            <p:cNvSpPr>
              <a:spLocks noChangeArrowheads="1"/>
            </p:cNvSpPr>
            <p:nvPr/>
          </p:nvSpPr>
          <p:spPr bwMode="auto">
            <a:xfrm>
              <a:off x="8656" y="2340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5" name="AutoShape 11"/>
            <p:cNvSpPr>
              <a:spLocks noChangeArrowheads="1"/>
            </p:cNvSpPr>
            <p:nvPr/>
          </p:nvSpPr>
          <p:spPr bwMode="auto">
            <a:xfrm>
              <a:off x="7396" y="2206"/>
              <a:ext cx="1440" cy="854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7156" tIns="23577" rIns="47156" bIns="23577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Production &amp; Marketing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6556" name="AutoShape 12"/>
            <p:cNvSpPr>
              <a:spLocks noChangeArrowheads="1"/>
            </p:cNvSpPr>
            <p:nvPr/>
          </p:nvSpPr>
          <p:spPr bwMode="auto">
            <a:xfrm>
              <a:off x="7036" y="2323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7" name="AutoShape 13"/>
            <p:cNvSpPr>
              <a:spLocks noChangeArrowheads="1"/>
            </p:cNvSpPr>
            <p:nvPr/>
          </p:nvSpPr>
          <p:spPr bwMode="auto">
            <a:xfrm>
              <a:off x="5776" y="2153"/>
              <a:ext cx="1440" cy="907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7156" tIns="91440" rIns="47156" bIns="23577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Commercial Demonstration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6558" name="AutoShape 14"/>
            <p:cNvSpPr>
              <a:spLocks noChangeArrowheads="1"/>
            </p:cNvSpPr>
            <p:nvPr/>
          </p:nvSpPr>
          <p:spPr bwMode="auto">
            <a:xfrm>
              <a:off x="5416" y="2323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9" name="Line 15"/>
            <p:cNvSpPr>
              <a:spLocks noChangeShapeType="1"/>
            </p:cNvSpPr>
            <p:nvPr/>
          </p:nvSpPr>
          <p:spPr bwMode="auto">
            <a:xfrm flipV="1">
              <a:off x="2788" y="583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0" name="Line 16"/>
            <p:cNvSpPr>
              <a:spLocks noChangeShapeType="1"/>
            </p:cNvSpPr>
            <p:nvPr/>
          </p:nvSpPr>
          <p:spPr bwMode="auto">
            <a:xfrm flipV="1">
              <a:off x="4242" y="583"/>
              <a:ext cx="1" cy="28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1" name="AutoShape 17"/>
            <p:cNvSpPr>
              <a:spLocks noChangeArrowheads="1"/>
            </p:cNvSpPr>
            <p:nvPr/>
          </p:nvSpPr>
          <p:spPr bwMode="auto">
            <a:xfrm>
              <a:off x="4336" y="2160"/>
              <a:ext cx="1260" cy="900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Specific Product Creation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6562" name="AutoShape 18"/>
            <p:cNvSpPr>
              <a:spLocks noChangeArrowheads="1"/>
            </p:cNvSpPr>
            <p:nvPr/>
          </p:nvSpPr>
          <p:spPr bwMode="auto">
            <a:xfrm>
              <a:off x="3911" y="2340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3" name="AutoShape 19"/>
            <p:cNvSpPr>
              <a:spLocks noChangeArrowheads="1"/>
            </p:cNvSpPr>
            <p:nvPr/>
          </p:nvSpPr>
          <p:spPr bwMode="auto">
            <a:xfrm>
              <a:off x="2896" y="2160"/>
              <a:ext cx="1260" cy="900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Tech./Mkt.</a:t>
              </a:r>
              <a:endParaRPr lang="en-US" sz="1100">
                <a:latin typeface="Times" pitchFamily="18" charset="0"/>
              </a:endParaRPr>
            </a:p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Opportunity Creation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6564" name="AutoShape 20"/>
            <p:cNvSpPr>
              <a:spLocks noChangeArrowheads="1"/>
            </p:cNvSpPr>
            <p:nvPr/>
          </p:nvSpPr>
          <p:spPr bwMode="auto">
            <a:xfrm>
              <a:off x="2471" y="2337"/>
              <a:ext cx="540" cy="543"/>
            </a:xfrm>
            <a:prstGeom prst="rightArrow">
              <a:avLst>
                <a:gd name="adj1" fmla="val 38491"/>
                <a:gd name="adj2" fmla="val 43148"/>
              </a:avLst>
            </a:prstGeom>
            <a:solidFill>
              <a:srgbClr val="FF0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5" name="AutoShape 21"/>
            <p:cNvSpPr>
              <a:spLocks noChangeArrowheads="1"/>
            </p:cNvSpPr>
            <p:nvPr/>
          </p:nvSpPr>
          <p:spPr bwMode="auto">
            <a:xfrm>
              <a:off x="1636" y="2160"/>
              <a:ext cx="1080" cy="900"/>
            </a:xfrm>
            <a:prstGeom prst="roundRect">
              <a:avLst>
                <a:gd name="adj" fmla="val 16667"/>
              </a:avLst>
            </a:prstGeom>
            <a:solidFill>
              <a:srgbClr val="0068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Times" pitchFamily="18" charset="0"/>
                  <a:cs typeface="Times New Roman" pitchFamily="18" charset="0"/>
                </a:rPr>
                <a:t>Knowledge Creation</a:t>
              </a:r>
              <a:endParaRPr lang="en-US" sz="2400">
                <a:latin typeface="Times" pitchFamily="18" charset="0"/>
              </a:endParaRPr>
            </a:p>
          </p:txBody>
        </p:sp>
        <p:sp>
          <p:nvSpPr>
            <p:cNvPr id="236566" name="AutoShape 22"/>
            <p:cNvSpPr>
              <a:spLocks noChangeArrowheads="1"/>
            </p:cNvSpPr>
            <p:nvPr/>
          </p:nvSpPr>
          <p:spPr bwMode="auto">
            <a:xfrm rot="10800000">
              <a:off x="2496" y="3299"/>
              <a:ext cx="7020" cy="504"/>
            </a:xfrm>
            <a:prstGeom prst="rightArrow">
              <a:avLst>
                <a:gd name="adj1" fmla="val 73056"/>
                <a:gd name="adj2" fmla="val 186875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333333"/>
                </a:gs>
              </a:gsLst>
              <a:lin ang="0" scaled="1"/>
            </a:gra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2400" dirty="0">
                <a:latin typeface="Times" pitchFamily="18" charset="0"/>
                <a:ea typeface="Times New Roman" pitchFamily="18" charset="0"/>
                <a:cs typeface="Times" pitchFamily="18" charset="0"/>
              </a:endParaRPr>
            </a:p>
          </p:txBody>
        </p:sp>
        <p:sp>
          <p:nvSpPr>
            <p:cNvPr id="236567" name="AutoShape 23"/>
            <p:cNvSpPr>
              <a:spLocks noChangeArrowheads="1"/>
            </p:cNvSpPr>
            <p:nvPr/>
          </p:nvSpPr>
          <p:spPr bwMode="auto">
            <a:xfrm>
              <a:off x="4976" y="792"/>
              <a:ext cx="3280" cy="1152"/>
            </a:xfrm>
            <a:prstGeom prst="rightArrow">
              <a:avLst>
                <a:gd name="adj1" fmla="val 75694"/>
                <a:gd name="adj2" fmla="val 61107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rIns="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Business Plans &amp; Incubators</a:t>
              </a:r>
              <a:endParaRPr lang="en-US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236568" name="AutoShape 24"/>
            <p:cNvSpPr>
              <a:spLocks noChangeArrowheads="1"/>
            </p:cNvSpPr>
            <p:nvPr/>
          </p:nvSpPr>
          <p:spPr bwMode="auto">
            <a:xfrm>
              <a:off x="2496" y="260"/>
              <a:ext cx="7236" cy="504"/>
            </a:xfrm>
            <a:prstGeom prst="rightArrow">
              <a:avLst>
                <a:gd name="adj1" fmla="val 73056"/>
                <a:gd name="adj2" fmla="val 192625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333333"/>
                </a:gs>
              </a:gsLst>
              <a:lin ang="0" scaled="1"/>
            </a:gra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Times" pitchFamily="18" charset="0"/>
                  <a:ea typeface="Times New Roman" pitchFamily="18" charset="0"/>
                  <a:cs typeface="Times" pitchFamily="18" charset="0"/>
                </a:rPr>
                <a:t>INNOVATION (Synthesis)</a:t>
              </a:r>
              <a:endParaRPr lang="en-US" sz="2400" dirty="0">
                <a:latin typeface="Times" pitchFamily="18" charset="0"/>
                <a:ea typeface="Times New Roman" pitchFamily="18" charset="0"/>
                <a:cs typeface="Times" pitchFamily="18" charset="0"/>
              </a:endParaRPr>
            </a:p>
          </p:txBody>
        </p:sp>
        <p:sp>
          <p:nvSpPr>
            <p:cNvPr id="236569" name="AutoShape 25"/>
            <p:cNvSpPr>
              <a:spLocks noChangeArrowheads="1"/>
            </p:cNvSpPr>
            <p:nvPr/>
          </p:nvSpPr>
          <p:spPr bwMode="auto">
            <a:xfrm>
              <a:off x="2576" y="799"/>
              <a:ext cx="2880" cy="1152"/>
            </a:xfrm>
            <a:prstGeom prst="rightArrow">
              <a:avLst>
                <a:gd name="adj1" fmla="val 73093"/>
                <a:gd name="adj2" fmla="val 64063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Garamond" pitchFamily="18" charset="0"/>
                  <a:cs typeface="Times New Roman" pitchFamily="18" charset="0"/>
                </a:rPr>
                <a:t>The Idea to Product® Program</a:t>
              </a:r>
              <a:endParaRPr lang="en-US" sz="1100" dirty="0">
                <a:latin typeface="Times New Roman" pitchFamily="18" charset="0"/>
              </a:endParaRP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  <a:latin typeface="Garamond" pitchFamily="18" charset="0"/>
                  <a:cs typeface="Times New Roman" pitchFamily="18" charset="0"/>
                </a:rPr>
                <a:t>(curricular and extra-curricular)</a:t>
              </a:r>
              <a:endParaRPr lang="en-US" sz="2400" dirty="0">
                <a:latin typeface="Times" pitchFamily="18" charset="0"/>
              </a:endParaRPr>
            </a:p>
          </p:txBody>
        </p:sp>
        <p:sp>
          <p:nvSpPr>
            <p:cNvPr id="236570" name="AutoShape 26"/>
            <p:cNvSpPr>
              <a:spLocks noChangeArrowheads="1"/>
            </p:cNvSpPr>
            <p:nvPr/>
          </p:nvSpPr>
          <p:spPr bwMode="auto">
            <a:xfrm>
              <a:off x="1456" y="792"/>
              <a:ext cx="1339" cy="1152"/>
            </a:xfrm>
            <a:prstGeom prst="rightArrow">
              <a:avLst>
                <a:gd name="adj1" fmla="val 100000"/>
                <a:gd name="adj2" fmla="val 29516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Univ. Research</a:t>
              </a:r>
              <a:endParaRPr lang="en-US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236571" name="Rectangle 27"/>
          <p:cNvSpPr>
            <a:spLocks noChangeArrowheads="1"/>
          </p:cNvSpPr>
          <p:nvPr/>
        </p:nvSpPr>
        <p:spPr bwMode="auto">
          <a:xfrm>
            <a:off x="2438400" y="5306824"/>
            <a:ext cx="38195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US" sz="1200" b="1" dirty="0"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Garamond" pitchFamily="18" charset="0"/>
                <a:cs typeface="Times New Roman" pitchFamily="18" charset="0"/>
              </a:rPr>
              <a:t>Crossing the Innovation Gap: The I2P® Program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4876800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Times" pitchFamily="18" charset="0"/>
                <a:ea typeface="Times New Roman" pitchFamily="18" charset="0"/>
                <a:cs typeface="Times" pitchFamily="18" charset="0"/>
              </a:rPr>
              <a:t>Feedback</a:t>
            </a:r>
            <a:endParaRPr lang="en-US" sz="3600" dirty="0">
              <a:latin typeface="Times" pitchFamily="18" charset="0"/>
              <a:ea typeface="Times New Roman" pitchFamily="18" charset="0"/>
              <a:cs typeface="Times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072E-8286-47E0-BFFF-EDEFE5C1248A}" type="slidenum">
              <a:rPr lang="en-US"/>
              <a:pPr/>
              <a:t>71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/>
              <a:t>Idea to Product Events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r>
              <a:rPr lang="en-US" dirty="0"/>
              <a:t>I2P UT Austin</a:t>
            </a:r>
          </a:p>
          <a:p>
            <a:r>
              <a:rPr lang="en-US" dirty="0"/>
              <a:t>European I2P (Imperial </a:t>
            </a:r>
            <a:r>
              <a:rPr lang="en-US" dirty="0" smtClean="0"/>
              <a:t>College/Aachen)</a:t>
            </a:r>
            <a:endParaRPr lang="en-US" dirty="0"/>
          </a:p>
          <a:p>
            <a:r>
              <a:rPr lang="en-US" dirty="0"/>
              <a:t>Asian I2P </a:t>
            </a:r>
          </a:p>
          <a:p>
            <a:r>
              <a:rPr lang="en-US" dirty="0"/>
              <a:t>Undergraduate Social I2P </a:t>
            </a:r>
            <a:r>
              <a:rPr lang="en-US" dirty="0" smtClean="0"/>
              <a:t>(Perdue)</a:t>
            </a:r>
          </a:p>
          <a:p>
            <a:r>
              <a:rPr lang="en-US" dirty="0" smtClean="0"/>
              <a:t>Italian I2P</a:t>
            </a:r>
          </a:p>
          <a:p>
            <a:r>
              <a:rPr lang="en-US" dirty="0" smtClean="0"/>
              <a:t>I2P Portugal</a:t>
            </a:r>
            <a:endParaRPr lang="en-US" dirty="0"/>
          </a:p>
          <a:p>
            <a:r>
              <a:rPr lang="en-US" dirty="0"/>
              <a:t>Egyptian </a:t>
            </a:r>
            <a:r>
              <a:rPr lang="en-US" dirty="0" smtClean="0"/>
              <a:t>I2P</a:t>
            </a:r>
          </a:p>
          <a:p>
            <a:r>
              <a:rPr lang="en-US" dirty="0" smtClean="0"/>
              <a:t>Latin American I2P </a:t>
            </a:r>
            <a:endParaRPr lang="en-US" dirty="0"/>
          </a:p>
          <a:p>
            <a:r>
              <a:rPr lang="en-US" dirty="0"/>
              <a:t>Global I2P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F715-158D-4005-8EE6-7A8392DF738E}" type="slidenum">
              <a:rPr lang="en-US"/>
              <a:pPr/>
              <a:t>72</a:t>
            </a:fld>
            <a:endParaRPr lang="en-US"/>
          </a:p>
        </p:txBody>
      </p:sp>
      <p:pic>
        <p:nvPicPr>
          <p:cNvPr id="144386" name="Picture 2" descr="boxes_pg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543050"/>
            <a:ext cx="7915275" cy="3771900"/>
          </a:xfrm>
          <a:prstGeom prst="rect">
            <a:avLst/>
          </a:prstGeom>
          <a:noFill/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Knowledge Generation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743325" y="2057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Natural 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429000" y="2406650"/>
            <a:ext cx="227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Transfer Functions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743325" y="3971925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Non-traditional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429000" y="4321175"/>
            <a:ext cx="227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Transfer Functions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Social &amp; Economic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553200" y="35496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Value Added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Steven P. Nichols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AC0D-DAC8-4F09-B458-CE6584A09ABD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48866" name="Picture 2" descr="C:\Users\snichols\Documents\NASDAQ\Nich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62425" cy="2784519"/>
          </a:xfrm>
          <a:prstGeom prst="rect">
            <a:avLst/>
          </a:prstGeom>
          <a:noFill/>
        </p:spPr>
      </p:pic>
      <p:pic>
        <p:nvPicPr>
          <p:cNvPr id="5" name="Picture 3" descr="C:\Users\snichols\Documents\NASDAQ\mo_073109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radiationmachine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15287" cy="665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Steven P. Nichols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0694-C7F8-4BDB-89F8-0269DBFE91A6}" type="slidenum">
              <a:rPr lang="en-US"/>
              <a:pPr/>
              <a:t>75</a:t>
            </a:fld>
            <a:endParaRPr lang="en-US"/>
          </a:p>
        </p:txBody>
      </p:sp>
      <p:sp>
        <p:nvSpPr>
          <p:cNvPr id="243714" name="Rectangle 2" descr="TowerRainbow"/>
          <p:cNvSpPr>
            <a:spLocks noGrp="1" noChangeAspect="1" noChangeArrowheads="1"/>
          </p:cNvSpPr>
          <p:nvPr isPhoto="1"/>
        </p:nvSpPr>
        <p:spPr bwMode="auto">
          <a:xfrm>
            <a:off x="2209800" y="0"/>
            <a:ext cx="4297363" cy="6096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7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889088-331F-4703-B40E-5A114F7080E0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Regional Advantage</a:t>
            </a:r>
          </a:p>
        </p:txBody>
      </p:sp>
      <p:pic>
        <p:nvPicPr>
          <p:cNvPr id="10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943600"/>
            <a:ext cx="77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4"/>
          <p:cNvSpPr>
            <a:spLocks noChangeArrowheads="1"/>
          </p:cNvSpPr>
          <p:nvPr/>
        </p:nvSpPr>
        <p:spPr bwMode="auto">
          <a:xfrm>
            <a:off x="4648200" y="6172200"/>
            <a:ext cx="2971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altLang="en-US" sz="1000">
              <a:latin typeface="Lucida Calligraphy" pitchFamily="66" charset="0"/>
            </a:endParaRP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en-US" sz="1000">
                <a:latin typeface="Lucida Calligraphy" pitchFamily="66" charset="0"/>
              </a:rPr>
              <a:t> </a:t>
            </a:r>
            <a:r>
              <a:rPr lang="en-US" altLang="en-US" sz="1000" b="1">
                <a:solidFill>
                  <a:srgbClr val="FFFFFF"/>
                </a:solidFill>
                <a:latin typeface="Lucida Calligraphy" pitchFamily="66" charset="0"/>
              </a:rPr>
              <a:t>The University of Texas at Austin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844550" y="1962150"/>
            <a:ext cx="16764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20000"/>
              </a:spcBef>
              <a:defRPr/>
            </a:pPr>
            <a:endParaRPr lang="en-US" altLang="en-US" u="sng">
              <a:effectLst>
                <a:outerShdw blurRad="38100" dist="38100" dir="2700000" algn="tl">
                  <a:srgbClr val="000000"/>
                </a:outerShdw>
              </a:effectLst>
              <a:latin typeface="Futura Hv BT" charset="0"/>
            </a:endParaRPr>
          </a:p>
          <a:p>
            <a:pPr algn="r">
              <a:spcBef>
                <a:spcPct val="20000"/>
              </a:spcBef>
              <a:defRPr/>
            </a:pPr>
            <a:endParaRPr lang="en-US" altLang="en-US" u="sng">
              <a:effectLst>
                <a:outerShdw blurRad="38100" dist="38100" dir="2700000" algn="tl">
                  <a:srgbClr val="000000"/>
                </a:outerShdw>
              </a:effectLst>
              <a:latin typeface="Futura Hv BT" charset="0"/>
            </a:endParaRPr>
          </a:p>
          <a:p>
            <a:pPr algn="r">
              <a:spcBef>
                <a:spcPct val="65000"/>
              </a:spcBef>
              <a:defRPr/>
            </a:pPr>
            <a:endParaRPr lang="en-US" altLang="en-US" u="sng">
              <a:effectLst>
                <a:outerShdw blurRad="38100" dist="38100" dir="2700000" algn="tl">
                  <a:srgbClr val="000000"/>
                </a:outerShdw>
              </a:effectLst>
              <a:latin typeface="Futura Hv BT" charset="0"/>
            </a:endParaRPr>
          </a:p>
          <a:p>
            <a:pPr algn="r">
              <a:spcBef>
                <a:spcPct val="45000"/>
              </a:spcBef>
              <a:defRPr/>
            </a:pPr>
            <a:endParaRPr lang="en-US" altLang="en-US" u="sng">
              <a:effectLst>
                <a:outerShdw blurRad="38100" dist="38100" dir="2700000" algn="tl">
                  <a:srgbClr val="000000"/>
                </a:outerShdw>
              </a:effectLst>
              <a:latin typeface="Futura Hv BT" charset="0"/>
            </a:endParaRP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152400" y="1143000"/>
          <a:ext cx="8383588" cy="5160963"/>
        </p:xfrm>
        <a:graphic>
          <a:graphicData uri="http://schemas.openxmlformats.org/presentationml/2006/ole">
            <p:oleObj spid="_x0000_s377858" name="ClipArt" r:id="rId4" imgW="6984720" imgH="4303440" progId="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/>
          </p:cNvGraphicFramePr>
          <p:nvPr/>
        </p:nvGraphicFramePr>
        <p:xfrm>
          <a:off x="1541463" y="1524000"/>
          <a:ext cx="398462" cy="374650"/>
        </p:xfrm>
        <a:graphic>
          <a:graphicData uri="http://schemas.openxmlformats.org/presentationml/2006/ole">
            <p:oleObj spid="_x0000_s377859" name="ClipArt" r:id="rId5" imgW="3693960" imgH="3465360" progId="">
              <p:embed/>
            </p:oleObj>
          </a:graphicData>
        </a:graphic>
      </p:graphicFrame>
      <p:graphicFrame>
        <p:nvGraphicFramePr>
          <p:cNvPr id="1028" name="Object 8"/>
          <p:cNvGraphicFramePr>
            <a:graphicFrameLocks/>
          </p:cNvGraphicFramePr>
          <p:nvPr/>
        </p:nvGraphicFramePr>
        <p:xfrm>
          <a:off x="1355725" y="2200275"/>
          <a:ext cx="358775" cy="336550"/>
        </p:xfrm>
        <a:graphic>
          <a:graphicData uri="http://schemas.openxmlformats.org/presentationml/2006/ole">
            <p:oleObj spid="_x0000_s377860" name="ClipArt" r:id="rId6" imgW="3693960" imgH="3465360" progId="">
              <p:embed/>
            </p:oleObj>
          </a:graphicData>
        </a:graphic>
      </p:graphicFrame>
      <p:graphicFrame>
        <p:nvGraphicFramePr>
          <p:cNvPr id="1029" name="Object 9"/>
          <p:cNvGraphicFramePr>
            <a:graphicFrameLocks/>
          </p:cNvGraphicFramePr>
          <p:nvPr/>
        </p:nvGraphicFramePr>
        <p:xfrm>
          <a:off x="1524000" y="3063875"/>
          <a:ext cx="433388" cy="407988"/>
        </p:xfrm>
        <a:graphic>
          <a:graphicData uri="http://schemas.openxmlformats.org/presentationml/2006/ole">
            <p:oleObj spid="_x0000_s377861" name="ClipArt" r:id="rId7" imgW="3693960" imgH="3465360" progId="">
              <p:embed/>
            </p:oleObj>
          </a:graphicData>
        </a:graphic>
      </p:graphicFrame>
      <p:graphicFrame>
        <p:nvGraphicFramePr>
          <p:cNvPr id="1030" name="Object 10"/>
          <p:cNvGraphicFramePr>
            <a:graphicFrameLocks/>
          </p:cNvGraphicFramePr>
          <p:nvPr/>
        </p:nvGraphicFramePr>
        <p:xfrm>
          <a:off x="2663825" y="3803650"/>
          <a:ext cx="349250" cy="325438"/>
        </p:xfrm>
        <a:graphic>
          <a:graphicData uri="http://schemas.openxmlformats.org/presentationml/2006/ole">
            <p:oleObj spid="_x0000_s377862" name="ClipArt" r:id="rId8" imgW="3693960" imgH="3465360" progId="">
              <p:embed/>
            </p:oleObj>
          </a:graphicData>
        </a:graphic>
      </p:graphicFrame>
      <p:graphicFrame>
        <p:nvGraphicFramePr>
          <p:cNvPr id="1031" name="Object 11"/>
          <p:cNvGraphicFramePr>
            <a:graphicFrameLocks/>
          </p:cNvGraphicFramePr>
          <p:nvPr/>
        </p:nvGraphicFramePr>
        <p:xfrm>
          <a:off x="3429000" y="3810000"/>
          <a:ext cx="338138" cy="317500"/>
        </p:xfrm>
        <a:graphic>
          <a:graphicData uri="http://schemas.openxmlformats.org/presentationml/2006/ole">
            <p:oleObj spid="_x0000_s377863" name="ClipArt" r:id="rId9" imgW="3693960" imgH="3465360" progId="">
              <p:embed/>
            </p:oleObj>
          </a:graphicData>
        </a:graphic>
      </p:graphicFrame>
      <p:graphicFrame>
        <p:nvGraphicFramePr>
          <p:cNvPr id="1032" name="Object 12"/>
          <p:cNvGraphicFramePr>
            <a:graphicFrameLocks/>
          </p:cNvGraphicFramePr>
          <p:nvPr/>
        </p:nvGraphicFramePr>
        <p:xfrm>
          <a:off x="4454525" y="4025900"/>
          <a:ext cx="360363" cy="338138"/>
        </p:xfrm>
        <a:graphic>
          <a:graphicData uri="http://schemas.openxmlformats.org/presentationml/2006/ole">
            <p:oleObj spid="_x0000_s377864" name="ClipArt" r:id="rId10" imgW="3693960" imgH="3465360" progId="">
              <p:embed/>
            </p:oleObj>
          </a:graphicData>
        </a:graphic>
      </p:graphicFrame>
      <p:graphicFrame>
        <p:nvGraphicFramePr>
          <p:cNvPr id="1033" name="Object 13"/>
          <p:cNvGraphicFramePr>
            <a:graphicFrameLocks/>
          </p:cNvGraphicFramePr>
          <p:nvPr/>
        </p:nvGraphicFramePr>
        <p:xfrm>
          <a:off x="4484688" y="4395788"/>
          <a:ext cx="312737" cy="292100"/>
        </p:xfrm>
        <a:graphic>
          <a:graphicData uri="http://schemas.openxmlformats.org/presentationml/2006/ole">
            <p:oleObj spid="_x0000_s377865" name="ClipArt" r:id="rId11" imgW="3693960" imgH="3465360" progId="">
              <p:embed/>
            </p:oleObj>
          </a:graphicData>
        </a:graphic>
      </p:graphicFrame>
      <p:graphicFrame>
        <p:nvGraphicFramePr>
          <p:cNvPr id="1034" name="Object 14"/>
          <p:cNvGraphicFramePr>
            <a:graphicFrameLocks/>
          </p:cNvGraphicFramePr>
          <p:nvPr/>
        </p:nvGraphicFramePr>
        <p:xfrm>
          <a:off x="8020050" y="2308225"/>
          <a:ext cx="442913" cy="415925"/>
        </p:xfrm>
        <a:graphic>
          <a:graphicData uri="http://schemas.openxmlformats.org/presentationml/2006/ole">
            <p:oleObj spid="_x0000_s377866" name="ClipArt" r:id="rId12" imgW="3693960" imgH="3465360" progId="">
              <p:embed/>
            </p:oleObj>
          </a:graphicData>
        </a:graphic>
      </p:graphicFrame>
      <p:graphicFrame>
        <p:nvGraphicFramePr>
          <p:cNvPr id="1035" name="Object 15"/>
          <p:cNvGraphicFramePr>
            <a:graphicFrameLocks/>
          </p:cNvGraphicFramePr>
          <p:nvPr/>
        </p:nvGraphicFramePr>
        <p:xfrm>
          <a:off x="7227888" y="2524125"/>
          <a:ext cx="322262" cy="301625"/>
        </p:xfrm>
        <a:graphic>
          <a:graphicData uri="http://schemas.openxmlformats.org/presentationml/2006/ole">
            <p:oleObj spid="_x0000_s377867" name="ClipArt" r:id="rId13" imgW="3693960" imgH="3465360" progId="">
              <p:embed/>
            </p:oleObj>
          </a:graphicData>
        </a:graphic>
      </p:graphicFrame>
      <p:graphicFrame>
        <p:nvGraphicFramePr>
          <p:cNvPr id="1036" name="Object 16"/>
          <p:cNvGraphicFramePr>
            <a:graphicFrameLocks/>
          </p:cNvGraphicFramePr>
          <p:nvPr/>
        </p:nvGraphicFramePr>
        <p:xfrm>
          <a:off x="4641850" y="3713163"/>
          <a:ext cx="360363" cy="338137"/>
        </p:xfrm>
        <a:graphic>
          <a:graphicData uri="http://schemas.openxmlformats.org/presentationml/2006/ole">
            <p:oleObj spid="_x0000_s377868" name="ClipArt" r:id="rId14" imgW="3693960" imgH="3465360" progId="">
              <p:embed/>
            </p:oleObj>
          </a:graphicData>
        </a:graphic>
      </p:graphicFrame>
      <p:graphicFrame>
        <p:nvGraphicFramePr>
          <p:cNvPr id="1037" name="Object 17"/>
          <p:cNvGraphicFramePr>
            <a:graphicFrameLocks/>
          </p:cNvGraphicFramePr>
          <p:nvPr/>
        </p:nvGraphicFramePr>
        <p:xfrm>
          <a:off x="5122863" y="1960563"/>
          <a:ext cx="360362" cy="338137"/>
        </p:xfrm>
        <a:graphic>
          <a:graphicData uri="http://schemas.openxmlformats.org/presentationml/2006/ole">
            <p:oleObj spid="_x0000_s377869" name="ClipArt" r:id="rId15" imgW="3693960" imgH="3465360" progId="">
              <p:embed/>
            </p:oleObj>
          </a:graphicData>
        </a:graphic>
      </p:graphicFrame>
      <p:graphicFrame>
        <p:nvGraphicFramePr>
          <p:cNvPr id="1038" name="Object 18"/>
          <p:cNvGraphicFramePr>
            <a:graphicFrameLocks/>
          </p:cNvGraphicFramePr>
          <p:nvPr/>
        </p:nvGraphicFramePr>
        <p:xfrm>
          <a:off x="3941763" y="2649538"/>
          <a:ext cx="360362" cy="338137"/>
        </p:xfrm>
        <a:graphic>
          <a:graphicData uri="http://schemas.openxmlformats.org/presentationml/2006/ole">
            <p:oleObj spid="_x0000_s377870" name="ClipArt" r:id="rId16" imgW="3693960" imgH="3465360" progId="">
              <p:embed/>
            </p:oleObj>
          </a:graphicData>
        </a:graphic>
      </p:graphicFrame>
      <p:graphicFrame>
        <p:nvGraphicFramePr>
          <p:cNvPr id="1039" name="Object 19"/>
          <p:cNvGraphicFramePr>
            <a:graphicFrameLocks/>
          </p:cNvGraphicFramePr>
          <p:nvPr/>
        </p:nvGraphicFramePr>
        <p:xfrm>
          <a:off x="2743200" y="2438400"/>
          <a:ext cx="360363" cy="338138"/>
        </p:xfrm>
        <a:graphic>
          <a:graphicData uri="http://schemas.openxmlformats.org/presentationml/2006/ole">
            <p:oleObj spid="_x0000_s377871" name="ClipArt" r:id="rId17" imgW="3693960" imgH="3465360" progId="">
              <p:embed/>
            </p:oleObj>
          </a:graphicData>
        </a:graphic>
      </p:graphicFrame>
      <p:graphicFrame>
        <p:nvGraphicFramePr>
          <p:cNvPr id="1040" name="Object 20"/>
          <p:cNvGraphicFramePr>
            <a:graphicFrameLocks/>
          </p:cNvGraphicFramePr>
          <p:nvPr/>
        </p:nvGraphicFramePr>
        <p:xfrm>
          <a:off x="6565900" y="4392613"/>
          <a:ext cx="360363" cy="338137"/>
        </p:xfrm>
        <a:graphic>
          <a:graphicData uri="http://schemas.openxmlformats.org/presentationml/2006/ole">
            <p:oleObj spid="_x0000_s377872" name="ClipArt" r:id="rId18" imgW="3693960" imgH="3465360" progId="">
              <p:embed/>
            </p:oleObj>
          </a:graphicData>
        </a:graphic>
      </p:graphicFrame>
      <p:sp>
        <p:nvSpPr>
          <p:cNvPr id="1048" name="Rectangle 21"/>
          <p:cNvSpPr>
            <a:spLocks noChangeArrowheads="1"/>
          </p:cNvSpPr>
          <p:nvPr/>
        </p:nvSpPr>
        <p:spPr bwMode="auto">
          <a:xfrm>
            <a:off x="1665288" y="3133725"/>
            <a:ext cx="171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Silicon Valley</a:t>
            </a:r>
          </a:p>
        </p:txBody>
      </p:sp>
      <p:sp>
        <p:nvSpPr>
          <p:cNvPr id="1049" name="Rectangle 22"/>
          <p:cNvSpPr>
            <a:spLocks noChangeArrowheads="1"/>
          </p:cNvSpPr>
          <p:nvPr/>
        </p:nvSpPr>
        <p:spPr bwMode="auto">
          <a:xfrm>
            <a:off x="1782763" y="1590675"/>
            <a:ext cx="11128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Seattle</a:t>
            </a:r>
          </a:p>
        </p:txBody>
      </p:sp>
      <p:sp>
        <p:nvSpPr>
          <p:cNvPr id="1050" name="Rectangle 23"/>
          <p:cNvSpPr>
            <a:spLocks noChangeArrowheads="1"/>
          </p:cNvSpPr>
          <p:nvPr/>
        </p:nvSpPr>
        <p:spPr bwMode="auto">
          <a:xfrm>
            <a:off x="4843463" y="2209800"/>
            <a:ext cx="15573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Minneapolis</a:t>
            </a:r>
          </a:p>
        </p:txBody>
      </p:sp>
      <p:sp>
        <p:nvSpPr>
          <p:cNvPr id="1051" name="Rectangle 24"/>
          <p:cNvSpPr>
            <a:spLocks noChangeArrowheads="1"/>
          </p:cNvSpPr>
          <p:nvPr/>
        </p:nvSpPr>
        <p:spPr bwMode="auto">
          <a:xfrm>
            <a:off x="4095750" y="2760663"/>
            <a:ext cx="1373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Colorado Springs</a:t>
            </a:r>
          </a:p>
        </p:txBody>
      </p:sp>
      <p:sp>
        <p:nvSpPr>
          <p:cNvPr id="1052" name="Rectangle 25"/>
          <p:cNvSpPr>
            <a:spLocks noChangeArrowheads="1"/>
          </p:cNvSpPr>
          <p:nvPr/>
        </p:nvSpPr>
        <p:spPr bwMode="auto">
          <a:xfrm>
            <a:off x="2193925" y="2730500"/>
            <a:ext cx="1547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Salt Lake City</a:t>
            </a:r>
          </a:p>
        </p:txBody>
      </p:sp>
      <p:sp>
        <p:nvSpPr>
          <p:cNvPr id="1053" name="Rectangle 26"/>
          <p:cNvSpPr>
            <a:spLocks noChangeArrowheads="1"/>
          </p:cNvSpPr>
          <p:nvPr/>
        </p:nvSpPr>
        <p:spPr bwMode="auto">
          <a:xfrm>
            <a:off x="2103438" y="3540125"/>
            <a:ext cx="15478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Los Angeles</a:t>
            </a:r>
          </a:p>
        </p:txBody>
      </p:sp>
      <p:sp>
        <p:nvSpPr>
          <p:cNvPr id="1054" name="Rectangle 27"/>
          <p:cNvSpPr>
            <a:spLocks noChangeArrowheads="1"/>
          </p:cNvSpPr>
          <p:nvPr/>
        </p:nvSpPr>
        <p:spPr bwMode="auto">
          <a:xfrm>
            <a:off x="3268663" y="3613150"/>
            <a:ext cx="10953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Phoenix</a:t>
            </a:r>
          </a:p>
        </p:txBody>
      </p:sp>
      <p:sp>
        <p:nvSpPr>
          <p:cNvPr id="1055" name="Rectangle 28"/>
          <p:cNvSpPr>
            <a:spLocks noChangeArrowheads="1"/>
          </p:cNvSpPr>
          <p:nvPr/>
        </p:nvSpPr>
        <p:spPr bwMode="auto">
          <a:xfrm>
            <a:off x="1568450" y="2227263"/>
            <a:ext cx="13271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Portland</a:t>
            </a:r>
          </a:p>
        </p:txBody>
      </p:sp>
      <p:sp>
        <p:nvSpPr>
          <p:cNvPr id="1056" name="Rectangle 29"/>
          <p:cNvSpPr>
            <a:spLocks noChangeArrowheads="1"/>
          </p:cNvSpPr>
          <p:nvPr/>
        </p:nvSpPr>
        <p:spPr bwMode="auto">
          <a:xfrm>
            <a:off x="7827963" y="2084388"/>
            <a:ext cx="9525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Boston</a:t>
            </a:r>
          </a:p>
        </p:txBody>
      </p:sp>
      <p:sp>
        <p:nvSpPr>
          <p:cNvPr id="1057" name="Rectangle 30"/>
          <p:cNvSpPr>
            <a:spLocks noChangeArrowheads="1"/>
          </p:cNvSpPr>
          <p:nvPr/>
        </p:nvSpPr>
        <p:spPr bwMode="auto">
          <a:xfrm>
            <a:off x="6578600" y="2617788"/>
            <a:ext cx="952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Troy-Albany</a:t>
            </a:r>
          </a:p>
        </p:txBody>
      </p:sp>
      <p:sp>
        <p:nvSpPr>
          <p:cNvPr id="1058" name="Rectangle 31"/>
          <p:cNvSpPr>
            <a:spLocks noChangeArrowheads="1"/>
          </p:cNvSpPr>
          <p:nvPr/>
        </p:nvSpPr>
        <p:spPr bwMode="auto">
          <a:xfrm>
            <a:off x="4976813" y="3695700"/>
            <a:ext cx="10636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Dallas</a:t>
            </a:r>
          </a:p>
        </p:txBody>
      </p:sp>
      <p:sp>
        <p:nvSpPr>
          <p:cNvPr id="1059" name="Rectangle 32"/>
          <p:cNvSpPr>
            <a:spLocks noChangeArrowheads="1"/>
          </p:cNvSpPr>
          <p:nvPr/>
        </p:nvSpPr>
        <p:spPr bwMode="auto">
          <a:xfrm>
            <a:off x="4713288" y="4073525"/>
            <a:ext cx="10636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Austin</a:t>
            </a:r>
          </a:p>
        </p:txBody>
      </p:sp>
      <p:sp>
        <p:nvSpPr>
          <p:cNvPr id="1060" name="Rectangle 33"/>
          <p:cNvSpPr>
            <a:spLocks noChangeArrowheads="1"/>
          </p:cNvSpPr>
          <p:nvPr/>
        </p:nvSpPr>
        <p:spPr bwMode="auto">
          <a:xfrm>
            <a:off x="4657725" y="4398963"/>
            <a:ext cx="1385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San Antonio</a:t>
            </a:r>
          </a:p>
        </p:txBody>
      </p:sp>
      <p:sp>
        <p:nvSpPr>
          <p:cNvPr id="1061" name="Rectangle 34"/>
          <p:cNvSpPr>
            <a:spLocks noChangeArrowheads="1"/>
          </p:cNvSpPr>
          <p:nvPr/>
        </p:nvSpPr>
        <p:spPr bwMode="auto">
          <a:xfrm>
            <a:off x="6854825" y="4430713"/>
            <a:ext cx="1385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Futura Hv BT"/>
              </a:rPr>
              <a:t>Orlando</a:t>
            </a:r>
          </a:p>
        </p:txBody>
      </p:sp>
      <p:sp>
        <p:nvSpPr>
          <p:cNvPr id="1062" name="Rectangle 35"/>
          <p:cNvSpPr>
            <a:spLocks noChangeArrowheads="1"/>
          </p:cNvSpPr>
          <p:nvPr/>
        </p:nvSpPr>
        <p:spPr bwMode="auto">
          <a:xfrm>
            <a:off x="6140450" y="3422650"/>
            <a:ext cx="18954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Futura Hv BT"/>
              </a:rPr>
              <a:t>Raleigh-Durham</a:t>
            </a:r>
          </a:p>
        </p:txBody>
      </p:sp>
      <p:graphicFrame>
        <p:nvGraphicFramePr>
          <p:cNvPr id="1041" name="Object 36"/>
          <p:cNvGraphicFramePr>
            <a:graphicFrameLocks/>
          </p:cNvGraphicFramePr>
          <p:nvPr/>
        </p:nvGraphicFramePr>
        <p:xfrm>
          <a:off x="7570788" y="2919413"/>
          <a:ext cx="322262" cy="301625"/>
        </p:xfrm>
        <a:graphic>
          <a:graphicData uri="http://schemas.openxmlformats.org/presentationml/2006/ole">
            <p:oleObj spid="_x0000_s377873" name="ClipArt" r:id="rId19" imgW="3693960" imgH="3465360" progId="">
              <p:embed/>
            </p:oleObj>
          </a:graphicData>
        </a:graphic>
      </p:graphicFrame>
      <p:sp>
        <p:nvSpPr>
          <p:cNvPr id="1063" name="Rectangle 37"/>
          <p:cNvSpPr>
            <a:spLocks noChangeArrowheads="1"/>
          </p:cNvSpPr>
          <p:nvPr/>
        </p:nvSpPr>
        <p:spPr bwMode="auto">
          <a:xfrm>
            <a:off x="7694613" y="3041650"/>
            <a:ext cx="115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Futura Hv BT"/>
              </a:rPr>
              <a:t>New York</a:t>
            </a:r>
          </a:p>
        </p:txBody>
      </p:sp>
      <p:graphicFrame>
        <p:nvGraphicFramePr>
          <p:cNvPr id="1042" name="Object 38"/>
          <p:cNvGraphicFramePr>
            <a:graphicFrameLocks/>
          </p:cNvGraphicFramePr>
          <p:nvPr/>
        </p:nvGraphicFramePr>
        <p:xfrm>
          <a:off x="6526213" y="3689350"/>
          <a:ext cx="442912" cy="415925"/>
        </p:xfrm>
        <a:graphic>
          <a:graphicData uri="http://schemas.openxmlformats.org/presentationml/2006/ole">
            <p:oleObj spid="_x0000_s377874" name="ClipArt" r:id="rId20" imgW="3693960" imgH="3465360" progId="">
              <p:embed/>
            </p:oleObj>
          </a:graphicData>
        </a:graphic>
      </p:graphicFrame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4038600" y="5715000"/>
            <a:ext cx="279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itchFamily="18" charset="0"/>
              </a:rPr>
              <a:t>Annalee Saxenian, “Regional Advantage”,</a:t>
            </a:r>
          </a:p>
          <a:p>
            <a:r>
              <a:rPr lang="en-US" altLang="en-US" sz="1200">
                <a:latin typeface="Times New Roman" pitchFamily="18" charset="0"/>
              </a:rPr>
              <a:t>Harvard University Press, 1994, 1996.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“Top Inventive Towns in America”, </a:t>
            </a:r>
            <a:br>
              <a:rPr lang="en-US" sz="2400" smtClean="0"/>
            </a:br>
            <a:r>
              <a:rPr lang="en-US" sz="1600" smtClean="0"/>
              <a:t>(Wall Street Journal 22-23 July 2006, pg. P6)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52600" y="16764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09800"/>
                <a:gridCol w="2057400"/>
                <a:gridCol w="228600"/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Patents (2005)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Jose,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Sunnyvale,</a:t>
                      </a:r>
                      <a:r>
                        <a:rPr lang="en-US" baseline="0" dirty="0" smtClean="0"/>
                        <a:t>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Austin, 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Palo Alto,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Fremont,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Diego,</a:t>
                      </a:r>
                      <a:r>
                        <a:rPr lang="en-US" baseline="0" dirty="0" smtClean="0"/>
                        <a:t>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Cupertino,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Boise, Idaho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Mountain View,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Santa Clara,</a:t>
                      </a:r>
                      <a:r>
                        <a:rPr lang="en-US" baseline="0" dirty="0" smtClean="0"/>
                        <a:t> 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AD3A5-A295-4C46-B61B-D2DA9FFDF3ED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3049</TotalTime>
  <Words>2502</Words>
  <Application>Microsoft Office PowerPoint</Application>
  <PresentationFormat>On-screen Show (4:3)</PresentationFormat>
  <Paragraphs>648</Paragraphs>
  <Slides>75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Ripple</vt:lpstr>
      <vt:lpstr>ClipArt</vt:lpstr>
      <vt:lpstr>Chart</vt:lpstr>
      <vt:lpstr>Slide</vt:lpstr>
      <vt:lpstr> </vt:lpstr>
      <vt:lpstr> </vt:lpstr>
      <vt:lpstr>Partially Funded by  NSF Grant #0650249 Partnerships for Innovation Program </vt:lpstr>
      <vt:lpstr>Chair of Free Enterprise</vt:lpstr>
      <vt:lpstr>Outline</vt:lpstr>
      <vt:lpstr>Operating Premise</vt:lpstr>
      <vt:lpstr>Part 1:  Entrepreneurship and Technology Innovation </vt:lpstr>
      <vt:lpstr>Regional Advantage</vt:lpstr>
      <vt:lpstr>“Top Inventive Towns in America”,  (Wall Street Journal 22-23 July 2006, pg. P6)</vt:lpstr>
      <vt:lpstr>Almost Universal Statement</vt:lpstr>
      <vt:lpstr>Entrepreneurial Infrastructure</vt:lpstr>
      <vt:lpstr>Does Technology Have Inherent Application?</vt:lpstr>
      <vt:lpstr>Does Technology Have Inherent Application?</vt:lpstr>
      <vt:lpstr>Does Technical Knowledge Have An Inherent Application?  Inherent Social Value?</vt:lpstr>
      <vt:lpstr>Market opportunity?</vt:lpstr>
      <vt:lpstr>Source:  www.apple.com/ipod/</vt:lpstr>
      <vt:lpstr>Source:  www.apple.com/ipod/</vt:lpstr>
      <vt:lpstr>Source:  www.apple.com/ipod/</vt:lpstr>
      <vt:lpstr>Source:  www.apple.com/ipod/</vt:lpstr>
      <vt:lpstr>Technology Commercialization</vt:lpstr>
      <vt:lpstr>Part 2: Universities and Technology Commercialization</vt:lpstr>
      <vt:lpstr>Slide 22</vt:lpstr>
      <vt:lpstr>Slide 23</vt:lpstr>
      <vt:lpstr>Slide 24</vt:lpstr>
      <vt:lpstr>Slide 25</vt:lpstr>
      <vt:lpstr>Funding by Source</vt:lpstr>
      <vt:lpstr>Slide 27</vt:lpstr>
      <vt:lpstr>Active NAE Faculty Members</vt:lpstr>
      <vt:lpstr>Slide 29</vt:lpstr>
      <vt:lpstr>Who Cares?</vt:lpstr>
      <vt:lpstr>The University of Texas at Austin</vt:lpstr>
      <vt:lpstr>Slide 32</vt:lpstr>
      <vt:lpstr>Entrepreneurial Infrastructure</vt:lpstr>
      <vt:lpstr>Slide 34</vt:lpstr>
      <vt:lpstr>Slide 35</vt:lpstr>
      <vt:lpstr>Slide 36</vt:lpstr>
      <vt:lpstr>Slide 37</vt:lpstr>
      <vt:lpstr>Missions of University</vt:lpstr>
      <vt:lpstr>Universities in the Marketplace</vt:lpstr>
      <vt:lpstr>Bok</vt:lpstr>
      <vt:lpstr>Bok</vt:lpstr>
      <vt:lpstr>Bok</vt:lpstr>
      <vt:lpstr>Slide 43</vt:lpstr>
      <vt:lpstr>“A reputation for integrity is the second most important asset of a university.”   S. Nichols</vt:lpstr>
      <vt:lpstr>Problems?</vt:lpstr>
      <vt:lpstr>Missions of University</vt:lpstr>
      <vt:lpstr>Clarification</vt:lpstr>
      <vt:lpstr>Proposition</vt:lpstr>
      <vt:lpstr>Sources of Obligation</vt:lpstr>
      <vt:lpstr>Value Added: Three Categories</vt:lpstr>
      <vt:lpstr>Hypothesis:</vt:lpstr>
      <vt:lpstr>Knowledge Transfer Process</vt:lpstr>
      <vt:lpstr>Slide 53</vt:lpstr>
      <vt:lpstr>Slide 54</vt:lpstr>
      <vt:lpstr>Slide 55</vt:lpstr>
      <vt:lpstr>Examples of Economic Value Added from University of Texas (Based on fundamental research)</vt:lpstr>
      <vt:lpstr>Examples of Economic Value Added from University of Texas (Based on fundamental research)</vt:lpstr>
      <vt:lpstr>Slide 58</vt:lpstr>
      <vt:lpstr>UT Internal Partners in Technology Commercialization</vt:lpstr>
      <vt:lpstr>Part 3: Entrepreneurship and Engineering Education</vt:lpstr>
      <vt:lpstr>“I am a man’s past.”  Nicholas Nichols, age 5</vt:lpstr>
      <vt:lpstr>EFAC/Faculty Task Force</vt:lpstr>
      <vt:lpstr>Entrepreneurship</vt:lpstr>
      <vt:lpstr>Entrepreneurship  vs.  Technology Entrepreneurship</vt:lpstr>
      <vt:lpstr>EFAC Task Force: National Science Foundation</vt:lpstr>
      <vt:lpstr>EFAC Task Force: Boeing has recommended that engineering students (and engineers) have:</vt:lpstr>
      <vt:lpstr>ABET Criteria 2010</vt:lpstr>
      <vt:lpstr>EFAC/Faculty Task Force</vt:lpstr>
      <vt:lpstr>Identification of the  Innovation Gap in Engineering Education </vt:lpstr>
      <vt:lpstr>Creation of the Idea to Product® Program (Education and Events)</vt:lpstr>
      <vt:lpstr>Idea to Product Events</vt:lpstr>
      <vt:lpstr>Slide 72</vt:lpstr>
      <vt:lpstr>Slide 73</vt:lpstr>
      <vt:lpstr>Slide 74</vt:lpstr>
      <vt:lpstr>Slide 75</vt:lpstr>
    </vt:vector>
  </TitlesOfParts>
  <Company>The Brown Residence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Sharon Brown</dc:creator>
  <cp:lastModifiedBy> Nichols</cp:lastModifiedBy>
  <cp:revision>190</cp:revision>
  <dcterms:created xsi:type="dcterms:W3CDTF">2001-05-06T21:01:51Z</dcterms:created>
  <dcterms:modified xsi:type="dcterms:W3CDTF">2010-09-23T19:16:13Z</dcterms:modified>
</cp:coreProperties>
</file>