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018" r:id="rId1"/>
    <p:sldMasterId id="2147484035" r:id="rId2"/>
  </p:sldMasterIdLst>
  <p:notesMasterIdLst>
    <p:notesMasterId r:id="rId11"/>
  </p:notesMasterIdLst>
  <p:handoutMasterIdLst>
    <p:handoutMasterId r:id="rId12"/>
  </p:handoutMasterIdLst>
  <p:sldIdLst>
    <p:sldId id="256" r:id="rId3"/>
    <p:sldId id="260" r:id="rId4"/>
    <p:sldId id="294" r:id="rId5"/>
    <p:sldId id="297" r:id="rId6"/>
    <p:sldId id="305" r:id="rId7"/>
    <p:sldId id="301" r:id="rId8"/>
    <p:sldId id="299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851" autoAdjust="0"/>
  </p:normalViewPr>
  <p:slideViewPr>
    <p:cSldViewPr snapToGrid="0">
      <p:cViewPr varScale="1">
        <p:scale>
          <a:sx n="85" d="100"/>
          <a:sy n="85" d="100"/>
        </p:scale>
        <p:origin x="-10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C7055-3E33-5845-AFD7-D7AF3CD00AF5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59D2C-8AFD-FB4C-B15C-11034CD4D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41A69-E4D0-474C-98FE-B6C2A3EE5ACD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CDB35-6288-DD4A-8564-265FAA869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CDB35-6288-DD4A-8564-265FAA86917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CDB35-6288-DD4A-8564-265FAA86917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CDB35-6288-DD4A-8564-265FAA86917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CDB35-6288-DD4A-8564-265FAA86917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CDB35-6288-DD4A-8564-265FAA86917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CDB35-6288-DD4A-8564-265FAA86917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3C235-81BA-4F07-9E5B-81AFD8C2959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CDB35-6288-DD4A-8564-265FAA86917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Seeking the "Innovator's DNA" in Engineering Students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Seeking the "Innovator's DNA" in Engineering Students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C75C-FD78-674F-9F54-3FBBE5209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Seeking the "Innovator's DNA" in Engineering Students</a:t>
            </a: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Seeking the "Innovator's DNA" in Engineering Students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Seeking the "Innovator's DNA" in Engineering Students</a:t>
            </a:r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1A07C75C-FD78-674F-9F54-3FBBE5209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Seeking the "Innovator's DNA" in Engineering Students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C75C-FD78-674F-9F54-3FBBE5209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Seeking the "Innovator's DNA" in Engineering Students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C75C-FD78-674F-9F54-3FBBE5209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Seeking the "Innovator's DNA" in Engineering Students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C75C-FD78-674F-9F54-3FBBE52097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77D-8DD2-41D1-8A36-AF17ED46DC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2413-7139-44BE-9552-7FFD2495A5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77D-8DD2-41D1-8A36-AF17ED46DC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2413-7139-44BE-9552-7FFD2495A5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77D-8DD2-41D1-8A36-AF17ED46DC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2413-7139-44BE-9552-7FFD2495A5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79090"/>
            <a:ext cx="8787384" cy="105470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456279"/>
            <a:ext cx="8308975" cy="77751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243667"/>
            <a:ext cx="8308975" cy="400473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Seeking the "Innovator's DNA" in Engineering Students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82680"/>
            <a:ext cx="533400" cy="365125"/>
          </a:xfrm>
        </p:spPr>
        <p:txBody>
          <a:bodyPr/>
          <a:lstStyle/>
          <a:p>
            <a:fld id="{1A07C75C-FD78-674F-9F54-3FBBE5209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77D-8DD2-41D1-8A36-AF17ED46DC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2413-7139-44BE-9552-7FFD2495A5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77D-8DD2-41D1-8A36-AF17ED46DC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2413-7139-44BE-9552-7FFD2495A5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77D-8DD2-41D1-8A36-AF17ED46DC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2413-7139-44BE-9552-7FFD2495A5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77D-8DD2-41D1-8A36-AF17ED46DC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2413-7139-44BE-9552-7FFD2495A5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77D-8DD2-41D1-8A36-AF17ED46DC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2413-7139-44BE-9552-7FFD2495A5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77D-8DD2-41D1-8A36-AF17ED46DC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2413-7139-44BE-9552-7FFD2495A5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77D-8DD2-41D1-8A36-AF17ED46DC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2413-7139-44BE-9552-7FFD2495A5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77D-8DD2-41D1-8A36-AF17ED46DC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2413-7139-44BE-9552-7FFD2495A5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Seeking the "Innovator's DNA" in Engineering Students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C75C-FD78-674F-9F54-3FBBE5209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Seeking the "Innovator's DNA" in Engineering Students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539824"/>
            <a:ext cx="3840480" cy="3695130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539824"/>
            <a:ext cx="3840480" cy="3695130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Seeking the "Innovator's DNA" in Engineering Students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C75C-FD78-674F-9F54-3FBBE520976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wireframeOverlay-Conten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05470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77751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Seeking the "Innovator's DNA" in Engineering Students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C75C-FD78-674F-9F54-3FBBE5209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Seeking the "Innovator's DNA" in Engineering Students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C75C-FD78-674F-9F54-3FBBE5209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Seeking the "Innovator's DNA" in Engineering Students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C75C-FD78-674F-9F54-3FBBE5209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Seeking the "Innovator's DNA" in Engineering Students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83480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539823"/>
            <a:ext cx="8308975" cy="3708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Seeking the "Innovator's DNA" in Engineering Students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A07C75C-FD78-674F-9F54-3FBBE52097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-267361" y="55952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  <p:sldLayoutId id="2147484030" r:id="rId12"/>
    <p:sldLayoutId id="2147484031" r:id="rId13"/>
    <p:sldLayoutId id="2147484032" r:id="rId14"/>
    <p:sldLayoutId id="2147484033" r:id="rId15"/>
    <p:sldLayoutId id="2147484034" r:id="rId1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6C7477D-8DD2-41D1-8A36-AF17ED46DC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9/26/2010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2BE62413-7139-44BE-9552-7FFD2495A5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6" r:id="rId1"/>
    <p:sldLayoutId id="2147484037" r:id="rId2"/>
    <p:sldLayoutId id="2147484038" r:id="rId3"/>
    <p:sldLayoutId id="2147484039" r:id="rId4"/>
    <p:sldLayoutId id="2147484040" r:id="rId5"/>
    <p:sldLayoutId id="2147484041" r:id="rId6"/>
    <p:sldLayoutId id="2147484042" r:id="rId7"/>
    <p:sldLayoutId id="2147484043" r:id="rId8"/>
    <p:sldLayoutId id="2147484044" r:id="rId9"/>
    <p:sldLayoutId id="2147484045" r:id="rId10"/>
    <p:sldLayoutId id="214748404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911" y="2168338"/>
            <a:ext cx="8612858" cy="1619250"/>
          </a:xfrm>
        </p:spPr>
        <p:txBody>
          <a:bodyPr anchor="ctr"/>
          <a:lstStyle/>
          <a:p>
            <a:pPr>
              <a:spcAft>
                <a:spcPts val="1200"/>
              </a:spcAft>
            </a:pPr>
            <a:r>
              <a:rPr lang="en-US" sz="2700" b="1" dirty="0" smtClean="0">
                <a:latin typeface="Calibri (Headings)"/>
                <a:cs typeface="Calibri (Headings)"/>
              </a:rPr>
              <a:t>Developing the Entrepreneurial Mindset and Behaviors of Engineering Students</a:t>
            </a:r>
            <a:endParaRPr lang="en-US" sz="2700" b="1" dirty="0">
              <a:latin typeface="Calibri (Headings)"/>
              <a:cs typeface="Calibri (Headings)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911" y="3809999"/>
            <a:ext cx="8612858" cy="1097779"/>
          </a:xfrm>
        </p:spPr>
        <p:txBody>
          <a:bodyPr>
            <a:normAutofit/>
          </a:bodyPr>
          <a:lstStyle/>
          <a:p>
            <a:pPr>
              <a:tabLst>
                <a:tab pos="1431925" algn="l"/>
                <a:tab pos="3943350" algn="l"/>
              </a:tabLst>
            </a:pPr>
            <a:r>
              <a:rPr lang="en-US" dirty="0" smtClean="0"/>
              <a:t>Joe Sinfield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60598" y="5050998"/>
            <a:ext cx="30664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2010 - Engineer of 2020 Workshop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76363" y="5373962"/>
            <a:ext cx="14485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September 21, 2010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5" descr="purdue engineering logo.jpg"/>
          <p:cNvPicPr>
            <a:picLocks noChangeAspect="1"/>
          </p:cNvPicPr>
          <p:nvPr/>
        </p:nvPicPr>
        <p:blipFill>
          <a:blip r:embed="rId3">
            <a:alphaModFix amt="56000"/>
          </a:blip>
          <a:stretch>
            <a:fillRect/>
          </a:stretch>
        </p:blipFill>
        <p:spPr>
          <a:xfrm>
            <a:off x="7820928" y="283197"/>
            <a:ext cx="1040194" cy="8224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1428121"/>
            <a:ext cx="8308975" cy="4004733"/>
          </a:xfrm>
        </p:spPr>
        <p:txBody>
          <a:bodyPr/>
          <a:lstStyle/>
          <a:p>
            <a:r>
              <a:rPr lang="en-US" dirty="0" smtClean="0"/>
              <a:t>Discuss the linkage between engineering and entrepreneurship</a:t>
            </a:r>
          </a:p>
          <a:p>
            <a:r>
              <a:rPr lang="en-US" dirty="0" smtClean="0"/>
              <a:t>Highlight the spectrum of entrepreneurial endeavor that is readily transferable to engineering</a:t>
            </a:r>
          </a:p>
          <a:p>
            <a:r>
              <a:rPr lang="en-US" dirty="0" smtClean="0"/>
              <a:t>Engage in a hands-on exercise to brainstorm means to incorporate entrepreneurial concepts in select courses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C75C-FD78-674F-9F54-3FBBE520976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Engineers increasingly require capabilities beyond technical competency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C75C-FD78-674F-9F54-3FBBE520976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15925" y="1428121"/>
            <a:ext cx="8308975" cy="400473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Interdisciplinary and trans-disciplinary approaches are required for problems linking science, technology, and social systems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Work environment and encountered problems are likely to be ill-structured and complex</a:t>
            </a:r>
          </a:p>
          <a:p>
            <a:pPr lvl="1">
              <a:spcAft>
                <a:spcPts val="600"/>
              </a:spcAft>
              <a:buFont typeface="Calibri" pitchFamily="34" charset="0"/>
              <a:buChar char="−"/>
            </a:pPr>
            <a:r>
              <a:rPr lang="en-US" dirty="0" smtClean="0"/>
              <a:t>Conflicting goals</a:t>
            </a:r>
          </a:p>
          <a:p>
            <a:pPr lvl="1">
              <a:spcAft>
                <a:spcPts val="600"/>
              </a:spcAft>
              <a:buFont typeface="Calibri" pitchFamily="34" charset="0"/>
              <a:buChar char="−"/>
            </a:pPr>
            <a:r>
              <a:rPr lang="en-US" dirty="0" smtClean="0"/>
              <a:t>Unanticipated problems</a:t>
            </a:r>
          </a:p>
          <a:p>
            <a:pPr lvl="1">
              <a:spcAft>
                <a:spcPts val="600"/>
              </a:spcAft>
              <a:buFont typeface="Calibri" pitchFamily="34" charset="0"/>
              <a:buChar char="−"/>
            </a:pPr>
            <a:r>
              <a:rPr lang="en-US" dirty="0" smtClean="0"/>
              <a:t>Non-engineering success factors</a:t>
            </a:r>
          </a:p>
          <a:p>
            <a:pPr lvl="1">
              <a:spcAft>
                <a:spcPts val="600"/>
              </a:spcAft>
              <a:buFont typeface="Calibri" pitchFamily="34" charset="0"/>
              <a:buChar char="−"/>
            </a:pPr>
            <a:r>
              <a:rPr lang="en-US" dirty="0" smtClean="0"/>
              <a:t>Unavoidable constraints</a:t>
            </a:r>
          </a:p>
          <a:p>
            <a:pPr lvl="1">
              <a:spcAft>
                <a:spcPts val="600"/>
              </a:spcAft>
              <a:buFont typeface="Calibri" pitchFamily="34" charset="0"/>
              <a:buChar char="−"/>
            </a:pPr>
            <a:r>
              <a:rPr lang="en-US" dirty="0" smtClean="0"/>
              <a:t>Multiple solution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entrepreneur serves as an inspirational source for sought after competencies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C75C-FD78-674F-9F54-3FBBE520976A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225" name="Table 224"/>
          <p:cNvGraphicFramePr>
            <a:graphicFrameLocks noGrp="1"/>
          </p:cNvGraphicFramePr>
          <p:nvPr/>
        </p:nvGraphicFramePr>
        <p:xfrm>
          <a:off x="738554" y="1576754"/>
          <a:ext cx="7789985" cy="436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6128"/>
                <a:gridCol w="674133"/>
                <a:gridCol w="35597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Entrepreneur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Engineer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Focuses on the needs of their existing or anticipated customers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Develops an</a:t>
                      </a:r>
                      <a:r>
                        <a:rPr lang="en-US" sz="1400" baseline="0" dirty="0" smtClean="0"/>
                        <a:t> understanding of the needs of their project and the inhabitants in the environment in which that project must be created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Develops products of services for their customer base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Develops technological solutions</a:t>
                      </a:r>
                      <a:r>
                        <a:rPr lang="en-US" sz="1400" baseline="0" dirty="0" smtClean="0"/>
                        <a:t> that address emerging needs in society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Must develop a means to deliver their offering to their customers in a cost effective way that generates the profits required for their nascent business to grow and flourish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Must evaluate</a:t>
                      </a:r>
                      <a:r>
                        <a:rPr lang="en-US" sz="1400" baseline="0" dirty="0" smtClean="0"/>
                        <a:t> new technological concepts and adapt their “development and commercialization” approach to ultimately deploy “solutions” to facilitate long-term sustainability of the engineered system for the benefit of its users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Actively mitigates risk by carefully managing resources and weighing options to extend the life of their nascent enterprise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Assesses a multitude of factors in their design, planning and implementation</a:t>
                      </a:r>
                    </a:p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activities, and balance a desire for conservatism with the practicality of available resources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27" name="Straight Arrow Connector 226"/>
          <p:cNvCxnSpPr/>
          <p:nvPr/>
        </p:nvCxnSpPr>
        <p:spPr>
          <a:xfrm>
            <a:off x="4364181" y="2092059"/>
            <a:ext cx="554182" cy="158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/>
          <p:nvPr/>
        </p:nvCxnSpPr>
        <p:spPr>
          <a:xfrm>
            <a:off x="4364181" y="3020314"/>
            <a:ext cx="554182" cy="158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/>
          <p:nvPr/>
        </p:nvCxnSpPr>
        <p:spPr>
          <a:xfrm>
            <a:off x="4364181" y="3560641"/>
            <a:ext cx="554182" cy="158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/>
          <p:nvPr/>
        </p:nvCxnSpPr>
        <p:spPr>
          <a:xfrm>
            <a:off x="4350327" y="4946096"/>
            <a:ext cx="554182" cy="158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“entrepreneurial” doesn’t have to mean “starting a business”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C75C-FD78-674F-9F54-3FBBE520976A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79418" y="1634836"/>
          <a:ext cx="6640024" cy="3893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20012"/>
                <a:gridCol w="3320012"/>
              </a:tblGrid>
              <a:tr h="1923699">
                <a:tc>
                  <a:txBody>
                    <a:bodyPr/>
                    <a:lstStyle/>
                    <a:p>
                      <a:pPr marL="60325" indent="0"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3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5400000" flipH="1" flipV="1">
            <a:off x="-395561" y="3578962"/>
            <a:ext cx="3943669" cy="1588"/>
          </a:xfrm>
          <a:prstGeom prst="straightConnector1">
            <a:avLst/>
          </a:prstGeom>
          <a:ln w="476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579418" y="5538373"/>
            <a:ext cx="6640024" cy="2635"/>
          </a:xfrm>
          <a:prstGeom prst="straightConnector1">
            <a:avLst/>
          </a:prstGeom>
          <a:ln w="476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68892" y="5690299"/>
            <a:ext cx="34893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Educational Focus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935346" y="2306244"/>
            <a:ext cx="696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Practice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869193" y="4702801"/>
            <a:ext cx="866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Awareness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854712" y="5635481"/>
            <a:ext cx="624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Think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6416820" y="5606229"/>
            <a:ext cx="466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Act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-212290" y="3406995"/>
            <a:ext cx="1911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Depth of Expertise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865431" y="4557132"/>
            <a:ext cx="1449658" cy="802888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Intro to </a:t>
            </a:r>
            <a:br>
              <a:rPr lang="en-US" sz="1200" dirty="0" smtClean="0"/>
            </a:br>
            <a:r>
              <a:rPr lang="en-US" sz="1200" dirty="0" smtClean="0"/>
              <a:t>Entrepreneurship</a:t>
            </a:r>
            <a:endParaRPr lang="en-US" sz="1200" dirty="0"/>
          </a:p>
        </p:txBody>
      </p:sp>
      <p:sp>
        <p:nvSpPr>
          <p:cNvPr id="19" name="Rounded Rectangle 18"/>
          <p:cNvSpPr/>
          <p:nvPr/>
        </p:nvSpPr>
        <p:spPr>
          <a:xfrm>
            <a:off x="3754244" y="2282282"/>
            <a:ext cx="1449658" cy="802888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Senior Design/ Capstone</a:t>
            </a:r>
            <a:endParaRPr lang="en-US" sz="1200" dirty="0"/>
          </a:p>
        </p:txBody>
      </p:sp>
      <p:sp>
        <p:nvSpPr>
          <p:cNvPr id="20" name="Rounded Rectangle 19"/>
          <p:cNvSpPr/>
          <p:nvPr/>
        </p:nvSpPr>
        <p:spPr>
          <a:xfrm>
            <a:off x="1709855" y="1732155"/>
            <a:ext cx="1449658" cy="802888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Project-focused</a:t>
            </a:r>
          </a:p>
          <a:p>
            <a:pPr algn="ctr"/>
            <a:r>
              <a:rPr lang="en-US" sz="1200" dirty="0" smtClean="0"/>
              <a:t>coursework</a:t>
            </a:r>
            <a:endParaRPr lang="en-US" sz="1200" dirty="0"/>
          </a:p>
        </p:txBody>
      </p:sp>
      <p:sp>
        <p:nvSpPr>
          <p:cNvPr id="21" name="Rounded Rectangle 20"/>
          <p:cNvSpPr/>
          <p:nvPr/>
        </p:nvSpPr>
        <p:spPr>
          <a:xfrm>
            <a:off x="1706138" y="4583150"/>
            <a:ext cx="1449658" cy="802888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Open-ended holistic  assignments</a:t>
            </a:r>
            <a:endParaRPr lang="en-US" sz="1200" dirty="0"/>
          </a:p>
        </p:txBody>
      </p:sp>
      <p:sp>
        <p:nvSpPr>
          <p:cNvPr id="23" name="Rounded Rectangle 22"/>
          <p:cNvSpPr/>
          <p:nvPr/>
        </p:nvSpPr>
        <p:spPr>
          <a:xfrm>
            <a:off x="5980770" y="3070303"/>
            <a:ext cx="1449658" cy="802888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Business plan</a:t>
            </a:r>
            <a:br>
              <a:rPr lang="en-US" sz="1200" dirty="0" smtClean="0"/>
            </a:br>
            <a:r>
              <a:rPr lang="en-US" sz="1200" dirty="0" smtClean="0"/>
              <a:t>competitions</a:t>
            </a:r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6646120" y="1851104"/>
            <a:ext cx="1449658" cy="802888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/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Start-up</a:t>
            </a:r>
            <a:endParaRPr lang="en-US" sz="1200" dirty="0"/>
          </a:p>
        </p:txBody>
      </p:sp>
      <p:sp>
        <p:nvSpPr>
          <p:cNvPr id="25" name="Rounded Rectangle 24"/>
          <p:cNvSpPr/>
          <p:nvPr/>
        </p:nvSpPr>
        <p:spPr>
          <a:xfrm>
            <a:off x="7066157" y="1423640"/>
            <a:ext cx="1449658" cy="802888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Serial</a:t>
            </a:r>
            <a:br>
              <a:rPr lang="en-US" sz="1200" dirty="0" smtClean="0"/>
            </a:br>
            <a:r>
              <a:rPr lang="en-US" sz="1200" dirty="0" smtClean="0"/>
              <a:t>Entrepreneur</a:t>
            </a:r>
            <a:endParaRPr lang="en-US" sz="1200" dirty="0"/>
          </a:p>
        </p:txBody>
      </p:sp>
      <p:sp>
        <p:nvSpPr>
          <p:cNvPr id="26" name="Rounded Rectangle 25"/>
          <p:cNvSpPr/>
          <p:nvPr/>
        </p:nvSpPr>
        <p:spPr>
          <a:xfrm>
            <a:off x="3598128" y="3497764"/>
            <a:ext cx="1449658" cy="802888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Business oriented case studies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Several entrepreneurial behaviors are likely transferable to engineering contexts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C75C-FD78-674F-9F54-3FBBE520976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8759" y="2729333"/>
            <a:ext cx="1551709" cy="8728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Finding cause-effect patterns in complex systems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09595" y="1385442"/>
            <a:ext cx="1343891" cy="1343891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157841" y="2729333"/>
            <a:ext cx="1551709" cy="8728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Asking “what if” questions</a:t>
            </a:r>
          </a:p>
        </p:txBody>
      </p:sp>
      <p:sp>
        <p:nvSpPr>
          <p:cNvPr id="16" name="Oval 15"/>
          <p:cNvSpPr/>
          <p:nvPr/>
        </p:nvSpPr>
        <p:spPr>
          <a:xfrm>
            <a:off x="2268677" y="1385442"/>
            <a:ext cx="1343891" cy="1343891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816923" y="2729333"/>
            <a:ext cx="1551709" cy="8728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Understanding the risk-value relationship of assumptions</a:t>
            </a:r>
          </a:p>
        </p:txBody>
      </p:sp>
      <p:sp>
        <p:nvSpPr>
          <p:cNvPr id="19" name="Oval 18"/>
          <p:cNvSpPr/>
          <p:nvPr/>
        </p:nvSpPr>
        <p:spPr>
          <a:xfrm>
            <a:off x="3927759" y="1385442"/>
            <a:ext cx="1343891" cy="1343891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76005" y="2729333"/>
            <a:ext cx="1551709" cy="8728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Informing and assessing  hypotheses</a:t>
            </a:r>
            <a:br>
              <a:rPr lang="en-US" sz="1400" dirty="0" smtClean="0">
                <a:solidFill>
                  <a:schemeClr val="bg1"/>
                </a:solidFill>
              </a:rPr>
            </a:br>
            <a:r>
              <a:rPr lang="en-US" sz="1400" dirty="0" smtClean="0">
                <a:solidFill>
                  <a:schemeClr val="bg1"/>
                </a:solidFill>
              </a:rPr>
              <a:t> “as you go”</a:t>
            </a:r>
          </a:p>
        </p:txBody>
      </p:sp>
      <p:sp>
        <p:nvSpPr>
          <p:cNvPr id="22" name="Oval 21"/>
          <p:cNvSpPr/>
          <p:nvPr/>
        </p:nvSpPr>
        <p:spPr>
          <a:xfrm>
            <a:off x="5586841" y="1385442"/>
            <a:ext cx="1343891" cy="1343891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135086" y="2729333"/>
            <a:ext cx="1551709" cy="8728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Considering functional, social, and emotional issues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7245922" y="1385442"/>
            <a:ext cx="1343891" cy="1343891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326565" y="5223151"/>
            <a:ext cx="1551709" cy="8728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Pursuing first-hand iterative learning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1437401" y="3879260"/>
            <a:ext cx="1343891" cy="1343891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985647" y="5223151"/>
            <a:ext cx="1551709" cy="8728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Building diverse social networks to obtain and test ideas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3096483" y="3879260"/>
            <a:ext cx="1343891" cy="1343891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644729" y="5223151"/>
            <a:ext cx="1551709" cy="8728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Recognizing when to employ new or emergent strategies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4755565" y="3879260"/>
            <a:ext cx="1343891" cy="1343891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303810" y="5223151"/>
            <a:ext cx="1551709" cy="8728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Communicating  to build buy-in to ideas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6414646" y="3879260"/>
            <a:ext cx="1343891" cy="1343891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51164" y="1765911"/>
            <a:ext cx="1267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</a:rPr>
              <a:t>Associational Thinking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90329" y="1765911"/>
            <a:ext cx="1267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</a:rPr>
              <a:t>Challenging Status Quo</a:t>
            </a:r>
            <a:endParaRPr lang="en-US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57204" y="1765911"/>
            <a:ext cx="1267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</a:rPr>
              <a:t>Managing Uncertainty</a:t>
            </a:r>
            <a:endParaRPr lang="en-US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637935" y="1765911"/>
            <a:ext cx="12674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</a:rPr>
              <a:t>Observing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37592" y="1765911"/>
            <a:ext cx="136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</a:rPr>
              <a:t>Understanding Holistic Needs</a:t>
            </a:r>
            <a:endParaRPr lang="en-US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401293" y="4287438"/>
            <a:ext cx="1392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</a:rPr>
              <a:t>Experimenting to “Fail Fast”</a:t>
            </a:r>
            <a:endParaRPr lang="en-US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129396" y="4259729"/>
            <a:ext cx="1267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</a:rPr>
              <a:t>Idea Networking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82416" y="4204311"/>
            <a:ext cx="1267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</a:rPr>
              <a:t>Identifying Flawed Paradigms</a:t>
            </a:r>
            <a:endParaRPr lang="en-US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449291" y="4287438"/>
            <a:ext cx="1267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</a:rPr>
              <a:t>Idea</a:t>
            </a:r>
          </a:p>
          <a:p>
            <a:pPr algn="ctr"/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</a:rPr>
              <a:t>Marketing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78377" y="6405391"/>
            <a:ext cx="85842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aseline="30000" dirty="0" smtClean="0"/>
              <a:t>*</a:t>
            </a:r>
            <a:r>
              <a:rPr lang="en-US" sz="800" dirty="0" smtClean="0"/>
              <a:t>Source: Sinfield, J., </a:t>
            </a:r>
            <a:r>
              <a:rPr lang="en-US" sz="800" dirty="0" err="1" smtClean="0"/>
              <a:t>Beaudoin</a:t>
            </a:r>
            <a:r>
              <a:rPr lang="en-US" sz="800" dirty="0" smtClean="0"/>
              <a:t>, D.,  Jones, J., and Solis, F.. “Seeking the ‘Innovator’s DNA’ in Engineering Students,” Engineer of 2020 Workshop - Embedding Elements of Entrepreneurship into Engineering Courses, Curriculum Development Grant Presentation, September 2010.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  <p:bldP spid="9" grpId="0" animBg="1"/>
      <p:bldP spid="15" grpId="0" animBg="1"/>
      <p:bldP spid="16" grpId="0" animBg="1"/>
      <p:bldP spid="18" grpId="0" animBg="1"/>
      <p:bldP spid="19" grpId="0" animBg="1"/>
      <p:bldP spid="21" grpId="0" animBg="1"/>
      <p:bldP spid="22" grpId="0" animBg="1"/>
      <p:bldP spid="24" grpId="0" animBg="1"/>
      <p:bldP spid="25" grpId="0" animBg="1"/>
      <p:bldP spid="27" grpId="0" animBg="1"/>
      <p:bldP spid="28" grpId="0" animBg="1"/>
      <p:bldP spid="30" grpId="0" animBg="1"/>
      <p:bldP spid="31" grpId="0" animBg="1"/>
      <p:bldP spid="33" grpId="0" animBg="1"/>
      <p:bldP spid="34" grpId="0" animBg="1"/>
      <p:bldP spid="36" grpId="0" animBg="1"/>
      <p:bldP spid="37" grpId="0" animBg="1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355002" y="1727947"/>
            <a:ext cx="8401723" cy="1891553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55002" y="584948"/>
            <a:ext cx="8401723" cy="113907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492600" y="2054273"/>
            <a:ext cx="873457" cy="36849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1400745" y="2054273"/>
            <a:ext cx="873457" cy="36849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2308890" y="2054273"/>
            <a:ext cx="873457" cy="36849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3217035" y="2054273"/>
            <a:ext cx="873457" cy="36849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4125180" y="2054273"/>
            <a:ext cx="873457" cy="36849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5033325" y="2054273"/>
            <a:ext cx="873457" cy="36849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5941470" y="2054273"/>
            <a:ext cx="873457" cy="36849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6849615" y="2054273"/>
            <a:ext cx="873457" cy="36849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7757758" y="2054273"/>
            <a:ext cx="873457" cy="36849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26720" y="161925"/>
            <a:ext cx="7378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Course:</a:t>
            </a:r>
            <a:endParaRPr lang="en-US" sz="1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160145" y="361950"/>
            <a:ext cx="2926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876800" y="161925"/>
            <a:ext cx="623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Team:</a:t>
            </a:r>
            <a:endParaRPr lang="en-US" sz="1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638800" y="361950"/>
            <a:ext cx="2926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9095" y="585255"/>
            <a:ext cx="3022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Target entrepreneurial characteristics</a:t>
            </a:r>
            <a:r>
              <a:rPr lang="en-US" sz="1400" baseline="30000" dirty="0" smtClean="0"/>
              <a:t>*</a:t>
            </a:r>
            <a:r>
              <a:rPr lang="en-US" sz="1400" dirty="0" smtClean="0"/>
              <a:t>:</a:t>
            </a:r>
            <a:endParaRPr lang="en-US" sz="1400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477815" y="1197876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Associational Thinking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1382690" y="1197876"/>
            <a:ext cx="914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Challenging Status Quo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7565" y="1197876"/>
            <a:ext cx="914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Managing Uncertainty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3192440" y="1197876"/>
            <a:ext cx="914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Observing</a:t>
            </a:r>
            <a:endParaRPr lang="en-US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4062809" y="1197876"/>
            <a:ext cx="9855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Understanding Holistic Needs</a:t>
            </a:r>
            <a:endParaRPr lang="en-US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4951037" y="1197876"/>
            <a:ext cx="100471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Experimenting to “Fail Fast”</a:t>
            </a:r>
            <a:endParaRPr 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5907065" y="1197876"/>
            <a:ext cx="914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Idea Networking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6811940" y="1197876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Identifying Flawed Paradigms</a:t>
            </a:r>
            <a:endParaRPr 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7716815" y="1197876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Idea</a:t>
            </a:r>
          </a:p>
          <a:p>
            <a:pPr algn="ctr"/>
            <a:r>
              <a:rPr lang="en-US" sz="1000" dirty="0" smtClean="0"/>
              <a:t>Marketing</a:t>
            </a:r>
            <a:endParaRPr lang="en-US" sz="1000" dirty="0"/>
          </a:p>
        </p:txBody>
      </p:sp>
      <p:sp>
        <p:nvSpPr>
          <p:cNvPr id="19" name="Oval 18"/>
          <p:cNvSpPr/>
          <p:nvPr/>
        </p:nvSpPr>
        <p:spPr>
          <a:xfrm>
            <a:off x="820715" y="931176"/>
            <a:ext cx="228600" cy="228600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725590" y="931176"/>
            <a:ext cx="228600" cy="228600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30465" y="931176"/>
            <a:ext cx="228600" cy="228600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535340" y="931176"/>
            <a:ext cx="228600" cy="228600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440215" y="931176"/>
            <a:ext cx="228600" cy="228600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345090" y="931176"/>
            <a:ext cx="228600" cy="228600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249965" y="931176"/>
            <a:ext cx="228600" cy="228600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154840" y="931176"/>
            <a:ext cx="228600" cy="228600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059715" y="931176"/>
            <a:ext cx="228600" cy="228600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79095" y="1726844"/>
            <a:ext cx="6404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Attributes of educational treatment to integrate entrepreneurial principles in course: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489535" y="2030288"/>
            <a:ext cx="914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Form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394410" y="2030288"/>
            <a:ext cx="914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Foundation</a:t>
            </a:r>
            <a:endParaRPr lang="en-US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2299285" y="2030288"/>
            <a:ext cx="914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Participation</a:t>
            </a:r>
            <a:endParaRPr lang="en-US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3204160" y="2030288"/>
            <a:ext cx="914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Output</a:t>
            </a:r>
            <a:endParaRPr lang="en-US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4074529" y="2030288"/>
            <a:ext cx="9855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Location</a:t>
            </a:r>
            <a:endParaRPr lang="en-US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4962757" y="2030288"/>
            <a:ext cx="10047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Duration</a:t>
            </a:r>
            <a:endParaRPr lang="en-US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5918785" y="2030288"/>
            <a:ext cx="914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Instruction</a:t>
            </a:r>
            <a:endParaRPr lang="en-US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6823660" y="2030288"/>
            <a:ext cx="914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Encouraged</a:t>
            </a:r>
            <a:br>
              <a:rPr lang="en-US" sz="1000" dirty="0" smtClean="0"/>
            </a:br>
            <a:r>
              <a:rPr lang="en-US" sz="1000" dirty="0" smtClean="0"/>
              <a:t>Self-efficacy</a:t>
            </a:r>
            <a:endParaRPr lang="en-US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459051" y="2448663"/>
            <a:ext cx="97419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Co-op Activity</a:t>
            </a:r>
          </a:p>
          <a:p>
            <a:pPr algn="ctr"/>
            <a:r>
              <a:rPr lang="en-US" sz="1000" dirty="0" smtClean="0"/>
              <a:t>Outreach Exp</a:t>
            </a:r>
          </a:p>
          <a:p>
            <a:pPr algn="ctr"/>
            <a:r>
              <a:rPr lang="en-US" sz="1000" dirty="0" smtClean="0"/>
              <a:t>Project</a:t>
            </a:r>
          </a:p>
          <a:p>
            <a:pPr algn="ctr"/>
            <a:r>
              <a:rPr lang="en-US" sz="1000" dirty="0" smtClean="0"/>
              <a:t>Case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Exercise</a:t>
            </a:r>
          </a:p>
          <a:p>
            <a:pPr algn="ctr"/>
            <a:r>
              <a:rPr lang="en-US" sz="1000" dirty="0" smtClean="0"/>
              <a:t>Discussion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392062" y="2448663"/>
            <a:ext cx="914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Practical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Theoretical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96937" y="2448663"/>
            <a:ext cx="914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Individual</a:t>
            </a:r>
            <a:br>
              <a:rPr lang="en-US" sz="1000" dirty="0" smtClean="0"/>
            </a:br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Group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Class</a:t>
            </a:r>
            <a:endParaRPr lang="en-US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3201812" y="2448663"/>
            <a:ext cx="914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Written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Oral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Presentation</a:t>
            </a:r>
            <a:endParaRPr lang="en-US" sz="1000" dirty="0"/>
          </a:p>
        </p:txBody>
      </p:sp>
      <p:sp>
        <p:nvSpPr>
          <p:cNvPr id="47" name="TextBox 46"/>
          <p:cNvSpPr txBox="1"/>
          <p:nvPr/>
        </p:nvSpPr>
        <p:spPr>
          <a:xfrm>
            <a:off x="4072181" y="2448663"/>
            <a:ext cx="9855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Outside venue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In-class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Home</a:t>
            </a:r>
            <a:endParaRPr lang="en-US" sz="1000" dirty="0"/>
          </a:p>
        </p:txBody>
      </p:sp>
      <p:sp>
        <p:nvSpPr>
          <p:cNvPr id="48" name="TextBox 47"/>
          <p:cNvSpPr txBox="1"/>
          <p:nvPr/>
        </p:nvSpPr>
        <p:spPr>
          <a:xfrm>
            <a:off x="4960409" y="2448663"/>
            <a:ext cx="100471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Single-session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Multi-session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Term</a:t>
            </a:r>
            <a:endParaRPr lang="en-US" sz="1000" dirty="0"/>
          </a:p>
        </p:txBody>
      </p:sp>
      <p:sp>
        <p:nvSpPr>
          <p:cNvPr id="49" name="TextBox 48"/>
          <p:cNvSpPr txBox="1"/>
          <p:nvPr/>
        </p:nvSpPr>
        <p:spPr>
          <a:xfrm>
            <a:off x="5916436" y="2448663"/>
            <a:ext cx="97507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Self-guided</a:t>
            </a:r>
            <a:br>
              <a:rPr lang="en-US" sz="1000" dirty="0" smtClean="0"/>
            </a:br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Peer-led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Instructor-led</a:t>
            </a:r>
            <a:endParaRPr lang="en-US" sz="1000" dirty="0"/>
          </a:p>
        </p:txBody>
      </p:sp>
      <p:sp>
        <p:nvSpPr>
          <p:cNvPr id="50" name="TextBox 49"/>
          <p:cNvSpPr txBox="1"/>
          <p:nvPr/>
        </p:nvSpPr>
        <p:spPr>
          <a:xfrm>
            <a:off x="6821312" y="2448663"/>
            <a:ext cx="914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High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Low</a:t>
            </a:r>
            <a:endParaRPr lang="en-US" sz="1000" dirty="0"/>
          </a:p>
        </p:txBody>
      </p:sp>
      <p:sp>
        <p:nvSpPr>
          <p:cNvPr id="52" name="TextBox 51"/>
          <p:cNvSpPr txBox="1"/>
          <p:nvPr/>
        </p:nvSpPr>
        <p:spPr>
          <a:xfrm>
            <a:off x="7713052" y="2032560"/>
            <a:ext cx="914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Other</a:t>
            </a:r>
            <a:endParaRPr lang="en-US" sz="1000" dirty="0"/>
          </a:p>
        </p:txBody>
      </p:sp>
      <p:sp>
        <p:nvSpPr>
          <p:cNvPr id="53" name="TextBox 52"/>
          <p:cNvSpPr txBox="1"/>
          <p:nvPr/>
        </p:nvSpPr>
        <p:spPr>
          <a:xfrm>
            <a:off x="7710704" y="2450935"/>
            <a:ext cx="914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.</a:t>
            </a:r>
          </a:p>
          <a:p>
            <a:pPr algn="ctr"/>
            <a:r>
              <a:rPr lang="en-US" sz="1000" dirty="0" smtClean="0"/>
              <a:t>.</a:t>
            </a:r>
            <a:endParaRPr lang="en-US" sz="1000" dirty="0"/>
          </a:p>
        </p:txBody>
      </p:sp>
      <p:sp>
        <p:nvSpPr>
          <p:cNvPr id="65" name="Rectangle 64"/>
          <p:cNvSpPr/>
          <p:nvPr/>
        </p:nvSpPr>
        <p:spPr>
          <a:xfrm>
            <a:off x="355002" y="3623422"/>
            <a:ext cx="8401723" cy="287262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368337" y="3622319"/>
            <a:ext cx="2729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Educational treatment description:</a:t>
            </a:r>
            <a:endParaRPr lang="en-US" sz="1400" dirty="0"/>
          </a:p>
        </p:txBody>
      </p:sp>
      <p:cxnSp>
        <p:nvCxnSpPr>
          <p:cNvPr id="68" name="Straight Connector 67"/>
          <p:cNvCxnSpPr/>
          <p:nvPr/>
        </p:nvCxnSpPr>
        <p:spPr>
          <a:xfrm rot="5400000">
            <a:off x="1714500" y="5057775"/>
            <a:ext cx="28765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156696" y="3622319"/>
            <a:ext cx="2833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Content-specific learning objectives:</a:t>
            </a:r>
            <a:endParaRPr lang="en-US" sz="1400" dirty="0"/>
          </a:p>
        </p:txBody>
      </p:sp>
      <p:cxnSp>
        <p:nvCxnSpPr>
          <p:cNvPr id="70" name="Straight Connector 69"/>
          <p:cNvCxnSpPr/>
          <p:nvPr/>
        </p:nvCxnSpPr>
        <p:spPr>
          <a:xfrm rot="5400000">
            <a:off x="4524375" y="5057775"/>
            <a:ext cx="28765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969037" y="3622319"/>
            <a:ext cx="2817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Key resources needed/assumptions:</a:t>
            </a:r>
            <a:endParaRPr lang="en-US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278377" y="6475731"/>
            <a:ext cx="85842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aseline="30000" dirty="0" smtClean="0"/>
              <a:t>*</a:t>
            </a:r>
            <a:r>
              <a:rPr lang="en-US" sz="800" dirty="0" smtClean="0"/>
              <a:t>Source: Sinfield, J., </a:t>
            </a:r>
            <a:r>
              <a:rPr lang="en-US" sz="800" dirty="0" err="1" smtClean="0"/>
              <a:t>Beaudoin</a:t>
            </a:r>
            <a:r>
              <a:rPr lang="en-US" sz="800" dirty="0" smtClean="0"/>
              <a:t>, D.,  Jones, J., and Solis, F.. “Seeking the ‘Innovator’s DNA’ in Engineering Students,” Engineer of 2020 Workshop - Embedding Elements of Entrepreneurship into Engineering Courses, Curriculum Development Grant Presentation, September 2010.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Session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1494693"/>
            <a:ext cx="8308975" cy="4753708"/>
          </a:xfrm>
        </p:spPr>
        <p:txBody>
          <a:bodyPr/>
          <a:lstStyle/>
          <a:p>
            <a:r>
              <a:rPr lang="en-US" dirty="0" smtClean="0"/>
              <a:t>Identify a volunteer who would like to enhance their course offering</a:t>
            </a:r>
          </a:p>
          <a:p>
            <a:r>
              <a:rPr lang="en-US" dirty="0" smtClean="0"/>
              <a:t>Have the volunteer describe their course to other table participants</a:t>
            </a:r>
          </a:p>
          <a:p>
            <a:r>
              <a:rPr lang="en-US" dirty="0" smtClean="0"/>
              <a:t>Pick target characteristics to emphasize that align with the nature of the course</a:t>
            </a:r>
          </a:p>
          <a:p>
            <a:r>
              <a:rPr lang="en-US" dirty="0" smtClean="0"/>
              <a:t>Carry-out 15 minutes of brainstorming to develop approaches / educational treatments that could instill the target characteristics</a:t>
            </a:r>
          </a:p>
          <a:p>
            <a:r>
              <a:rPr lang="en-US" dirty="0" smtClean="0"/>
              <a:t>Prioritize the 1-2 most promising ideas</a:t>
            </a:r>
          </a:p>
          <a:p>
            <a:r>
              <a:rPr lang="en-US" dirty="0" smtClean="0"/>
              <a:t>Complete the educational treatment template to refine and capture your ideas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C75C-FD78-674F-9F54-3FBBE520976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2612</TotalTime>
  <Words>712</Words>
  <Application>Microsoft Office PowerPoint</Application>
  <PresentationFormat>On-screen Show (4:3)</PresentationFormat>
  <Paragraphs>176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Expo</vt:lpstr>
      <vt:lpstr>Office Theme</vt:lpstr>
      <vt:lpstr>Developing the Entrepreneurial Mindset and Behaviors of Engineering Students</vt:lpstr>
      <vt:lpstr>Agenda</vt:lpstr>
      <vt:lpstr>Engineers increasingly require capabilities beyond technical competency</vt:lpstr>
      <vt:lpstr>The entrepreneur serves as an inspirational source for sought after competencies</vt:lpstr>
      <vt:lpstr>Being “entrepreneurial” doesn’t have to mean “starting a business”</vt:lpstr>
      <vt:lpstr>Several entrepreneurial behaviors are likely transferable to engineering contexts </vt:lpstr>
      <vt:lpstr>Slide 7</vt:lpstr>
      <vt:lpstr>Breakout Session Instructions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Seeking the “Innovator’s DNA” in Engineering Students</dc:title>
  <dc:creator>Freddy Solis</dc:creator>
  <cp:lastModifiedBy>Lenovo User</cp:lastModifiedBy>
  <cp:revision>129</cp:revision>
  <dcterms:created xsi:type="dcterms:W3CDTF">2010-09-01T21:26:27Z</dcterms:created>
  <dcterms:modified xsi:type="dcterms:W3CDTF">2010-09-26T13:49:49Z</dcterms:modified>
</cp:coreProperties>
</file>