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89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58" r:id="rId9"/>
    <p:sldId id="260" r:id="rId10"/>
    <p:sldId id="266" r:id="rId11"/>
    <p:sldId id="267" r:id="rId12"/>
    <p:sldId id="268" r:id="rId13"/>
    <p:sldId id="259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51540-976F-9347-BBFD-FDD06AFE898E}" type="datetimeFigureOut">
              <a:rPr lang="en-US" smtClean="0"/>
              <a:pPr/>
              <a:t>10/26/2009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56213-B4C4-4C5C-8EAE-01416D175C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51540-976F-9347-BBFD-FDD06AFE898E}" type="datetimeFigureOut">
              <a:rPr lang="en-US" smtClean="0"/>
              <a:pPr/>
              <a:t>10/26/2009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AF8EF-4791-6D4D-936C-EDCA36817E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51540-976F-9347-BBFD-FDD06AFE898E}" type="datetimeFigureOut">
              <a:rPr lang="en-US" smtClean="0"/>
              <a:pPr/>
              <a:t>10/26/2009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AF8EF-4791-6D4D-936C-EDCA36817E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51540-976F-9347-BBFD-FDD06AFE898E}" type="datetimeFigureOut">
              <a:rPr lang="en-US" smtClean="0"/>
              <a:pPr/>
              <a:t>10/26/2009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AF8EF-4791-6D4D-936C-EDCA36817E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51540-976F-9347-BBFD-FDD06AFE898E}" type="datetimeFigureOut">
              <a:rPr lang="en-US" smtClean="0"/>
              <a:pPr/>
              <a:t>10/26/2009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51540-976F-9347-BBFD-FDD06AFE898E}" type="datetimeFigureOut">
              <a:rPr lang="en-US" smtClean="0"/>
              <a:pPr/>
              <a:t>10/26/2009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AF8EF-4791-6D4D-936C-EDCA36817E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51540-976F-9347-BBFD-FDD06AFE898E}" type="datetimeFigureOut">
              <a:rPr lang="en-US" smtClean="0"/>
              <a:pPr/>
              <a:t>10/26/2009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AF8EF-4791-6D4D-936C-EDCA36817E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51540-976F-9347-BBFD-FDD06AFE898E}" type="datetimeFigureOut">
              <a:rPr lang="en-US" smtClean="0"/>
              <a:pPr/>
              <a:t>10/26/2009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AF8EF-4791-6D4D-936C-EDCA36817E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51540-976F-9347-BBFD-FDD06AFE898E}" type="datetimeFigureOut">
              <a:rPr lang="en-US" smtClean="0"/>
              <a:pPr/>
              <a:t>10/26/2009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AF8EF-4791-6D4D-936C-EDCA36817E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51540-976F-9347-BBFD-FDD06AFE898E}" type="datetimeFigureOut">
              <a:rPr lang="en-US" smtClean="0"/>
              <a:pPr/>
              <a:t>10/26/2009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37051540-976F-9347-BBFD-FDD06AFE898E}" type="datetimeFigureOut">
              <a:rPr lang="en-US" smtClean="0"/>
              <a:pPr/>
              <a:t>10/26/2009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93AF8EF-4791-6D4D-936C-EDCA36817E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37051540-976F-9347-BBFD-FDD06AFE898E}" type="datetimeFigureOut">
              <a:rPr lang="en-US" smtClean="0"/>
              <a:pPr/>
              <a:t>10/26/2009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393AF8EF-4791-6D4D-936C-EDCA36817E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  <p:sldLayoutId id="2147484100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Stepping Outside the Engineering Mind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Educating the Purdue Engineer of 2020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918095" y="5184648"/>
            <a:ext cx="3023229" cy="1462259"/>
          </a:xfrm>
          <a:prstGeom prst="rect">
            <a:avLst/>
          </a:prstGeom>
        </p:spPr>
        <p:txBody>
          <a:bodyPr vert="horz" lIns="91440" tIns="0" rIns="45720" bIns="0" rtlCol="0" anchor="t">
            <a:normAutofit fontScale="82500" lnSpcReduction="2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51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24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Donna Riley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24" b="1" dirty="0" smtClean="0">
                <a:solidFill>
                  <a:schemeClr val="accent1">
                    <a:satMod val="150000"/>
                  </a:schemeClr>
                </a:solidFill>
                <a:latin typeface="+mj-lt"/>
                <a:ea typeface="+mj-ea"/>
                <a:cs typeface="+mj-cs"/>
              </a:rPr>
              <a:t>Smith College</a:t>
            </a:r>
            <a:r>
              <a:rPr kumimoji="0" lang="en-US" sz="4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7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Thermodynamics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Power/Knowledge</a:t>
            </a:r>
          </a:p>
          <a:p>
            <a:pPr lvl="1"/>
            <a:r>
              <a:rPr lang="en-US" dirty="0" smtClean="0"/>
              <a:t>Foucault on truth and power in science</a:t>
            </a:r>
          </a:p>
          <a:p>
            <a:pPr lvl="1"/>
            <a:r>
              <a:rPr lang="en-US" dirty="0" smtClean="0"/>
              <a:t>Attention to power relations – pedagogies of liberation</a:t>
            </a:r>
          </a:p>
          <a:p>
            <a:r>
              <a:rPr lang="en-US" dirty="0" smtClean="0"/>
              <a:t>Critique of textbook &amp; syllabi </a:t>
            </a:r>
          </a:p>
          <a:p>
            <a:pPr lvl="1"/>
            <a:r>
              <a:rPr lang="en-US" dirty="0" smtClean="0"/>
              <a:t>19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c</a:t>
            </a:r>
            <a:r>
              <a:rPr lang="en-US" dirty="0" smtClean="0"/>
              <a:t>. science applied to 20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c</a:t>
            </a:r>
            <a:r>
              <a:rPr lang="en-US" dirty="0" smtClean="0"/>
              <a:t>. fossil fuel tech</a:t>
            </a:r>
          </a:p>
          <a:p>
            <a:pPr lvl="1"/>
            <a:r>
              <a:rPr lang="en-US" dirty="0" smtClean="0"/>
              <a:t>What do students need for 21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 err="1" smtClean="0"/>
              <a:t>c</a:t>
            </a:r>
            <a:r>
              <a:rPr lang="en-US" dirty="0" smtClean="0"/>
              <a:t>. energy issues?</a:t>
            </a:r>
          </a:p>
          <a:p>
            <a:r>
              <a:rPr lang="en-US" dirty="0" smtClean="0"/>
              <a:t>Textbook companion </a:t>
            </a:r>
          </a:p>
          <a:p>
            <a:pPr lvl="1"/>
            <a:r>
              <a:rPr lang="en-US" dirty="0" smtClean="0"/>
              <a:t>Global energy needs </a:t>
            </a:r>
          </a:p>
          <a:p>
            <a:pPr lvl="1"/>
            <a:r>
              <a:rPr lang="en-US" dirty="0" smtClean="0"/>
              <a:t>Technology choice and criteria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Macroethics</a:t>
            </a:r>
            <a:r>
              <a:rPr lang="en-US" dirty="0" smtClean="0"/>
              <a:t> (e.g., climate and development)</a:t>
            </a:r>
          </a:p>
          <a:p>
            <a:pPr lvl="1"/>
            <a:r>
              <a:rPr lang="en-US" dirty="0" smtClean="0"/>
              <a:t> Non-western thermo conceptions and technologies</a:t>
            </a:r>
          </a:p>
          <a:p>
            <a:pPr lvl="1"/>
            <a:r>
              <a:rPr lang="en-US" dirty="0" smtClean="0"/>
              <a:t>Student-driven explorations of current topics</a:t>
            </a:r>
          </a:p>
          <a:p>
            <a:pPr lvl="1"/>
            <a:endParaRPr lang="en-US" dirty="0"/>
          </a:p>
        </p:txBody>
      </p:sp>
      <p:pic>
        <p:nvPicPr>
          <p:cNvPr id="4" name="Picture 5" descr="Michel Foucaul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075488" y="0"/>
            <a:ext cx="2068512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Engineering and Global Development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3071"/>
            <a:ext cx="8229600" cy="508280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Histories and Theories of Development</a:t>
            </a:r>
          </a:p>
          <a:p>
            <a:pPr lvl="1"/>
            <a:r>
              <a:rPr lang="en-US" dirty="0" err="1" smtClean="0"/>
              <a:t>Neoliberalism</a:t>
            </a:r>
            <a:r>
              <a:rPr lang="en-US" dirty="0" smtClean="0"/>
              <a:t> and globalization – why now?</a:t>
            </a:r>
          </a:p>
          <a:p>
            <a:pPr lvl="1"/>
            <a:r>
              <a:rPr lang="en-US" dirty="0" smtClean="0"/>
              <a:t>What constitutes development? Who decides?</a:t>
            </a:r>
          </a:p>
          <a:p>
            <a:pPr lvl="2"/>
            <a:r>
              <a:rPr lang="en-US" dirty="0" smtClean="0"/>
              <a:t>Co-construction – limits of technology</a:t>
            </a:r>
          </a:p>
          <a:p>
            <a:pPr lvl="1"/>
            <a:r>
              <a:rPr lang="en-US" dirty="0" smtClean="0"/>
              <a:t>Examining Assumptions</a:t>
            </a:r>
          </a:p>
          <a:p>
            <a:pPr lvl="2"/>
            <a:r>
              <a:rPr lang="en-US" dirty="0" smtClean="0"/>
              <a:t>Critiques of current projects’ models and values</a:t>
            </a:r>
          </a:p>
          <a:p>
            <a:pPr lvl="2"/>
            <a:r>
              <a:rPr lang="en-US" dirty="0" smtClean="0"/>
              <a:t> Expertise, action over inaction, individualism, capitalism</a:t>
            </a:r>
          </a:p>
          <a:p>
            <a:pPr lvl="1"/>
            <a:r>
              <a:rPr lang="en-US" dirty="0" smtClean="0"/>
              <a:t>Power relations</a:t>
            </a:r>
          </a:p>
          <a:p>
            <a:pPr lvl="2"/>
            <a:r>
              <a:rPr lang="en-US" dirty="0" smtClean="0"/>
              <a:t>Constructing participation and colonialism revisited</a:t>
            </a:r>
          </a:p>
          <a:p>
            <a:pPr lvl="1"/>
            <a:r>
              <a:rPr lang="en-US" dirty="0" smtClean="0"/>
              <a:t>Past and Present Failures</a:t>
            </a:r>
          </a:p>
          <a:p>
            <a:pPr lvl="2"/>
            <a:r>
              <a:rPr lang="en-US" dirty="0" smtClean="0"/>
              <a:t>Why projects fail; Mortgaging the Earth</a:t>
            </a:r>
          </a:p>
          <a:p>
            <a:pPr lvl="2"/>
            <a:r>
              <a:rPr lang="en-US" dirty="0" smtClean="0"/>
              <a:t>Danger of engineering-specific development orgs</a:t>
            </a:r>
          </a:p>
          <a:p>
            <a:r>
              <a:rPr lang="en-US" dirty="0" smtClean="0"/>
              <a:t>Transparent critique of our own projects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Macroethics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Themes</a:t>
            </a:r>
          </a:p>
          <a:p>
            <a:pPr lvl="1"/>
            <a:r>
              <a:rPr lang="en-US" dirty="0" smtClean="0"/>
              <a:t>Technology and control</a:t>
            </a:r>
          </a:p>
          <a:p>
            <a:pPr lvl="1"/>
            <a:r>
              <a:rPr lang="en-US" dirty="0" smtClean="0"/>
              <a:t>Science and social inequality</a:t>
            </a:r>
          </a:p>
          <a:p>
            <a:pPr lvl="1"/>
            <a:r>
              <a:rPr lang="en-US" dirty="0" smtClean="0"/>
              <a:t>Consumption (domestic, global)</a:t>
            </a:r>
          </a:p>
          <a:p>
            <a:pPr lvl="1"/>
            <a:r>
              <a:rPr lang="en-US" dirty="0" smtClean="0"/>
              <a:t>Engineering and social justice</a:t>
            </a:r>
          </a:p>
          <a:p>
            <a:r>
              <a:rPr lang="en-US" dirty="0" smtClean="0"/>
              <a:t>Vehicles</a:t>
            </a:r>
          </a:p>
          <a:p>
            <a:pPr lvl="1"/>
            <a:r>
              <a:rPr lang="en-US" dirty="0" smtClean="0"/>
              <a:t>Seminar – reading and student led discussion</a:t>
            </a:r>
          </a:p>
          <a:p>
            <a:pPr lvl="1"/>
            <a:r>
              <a:rPr lang="en-US" dirty="0" smtClean="0"/>
              <a:t>Action essays</a:t>
            </a:r>
          </a:p>
          <a:p>
            <a:pPr lvl="1"/>
            <a:r>
              <a:rPr lang="en-US" dirty="0" smtClean="0"/>
              <a:t>Self-directed learning proposal and reflections</a:t>
            </a:r>
          </a:p>
          <a:p>
            <a:pPr lvl="1"/>
            <a:r>
              <a:rPr lang="en-US" dirty="0" smtClean="0"/>
              <a:t>Case study/term paper</a:t>
            </a:r>
          </a:p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998" y="1545521"/>
            <a:ext cx="3390002" cy="254250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 – course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Work incrementally</a:t>
            </a:r>
          </a:p>
          <a:p>
            <a:r>
              <a:rPr lang="en-US" dirty="0" smtClean="0"/>
              <a:t>Be transparent with students</a:t>
            </a:r>
          </a:p>
          <a:p>
            <a:r>
              <a:rPr lang="en-US" dirty="0" smtClean="0"/>
              <a:t>Coverage is the enemy</a:t>
            </a:r>
          </a:p>
          <a:p>
            <a:pPr lvl="1"/>
            <a:r>
              <a:rPr lang="en-US" dirty="0" smtClean="0"/>
              <a:t>Use outcomes not content to guide syllabus design</a:t>
            </a:r>
          </a:p>
          <a:p>
            <a:pPr lvl="1"/>
            <a:r>
              <a:rPr lang="en-US" dirty="0" smtClean="0"/>
              <a:t>Problem sets and diminishing returns</a:t>
            </a:r>
          </a:p>
          <a:p>
            <a:r>
              <a:rPr lang="en-US" dirty="0" smtClean="0"/>
              <a:t>Teach method and critique together</a:t>
            </a:r>
          </a:p>
          <a:p>
            <a:r>
              <a:rPr lang="en-US" dirty="0" smtClean="0"/>
              <a:t>Creatively pursue development opportunities</a:t>
            </a:r>
          </a:p>
          <a:p>
            <a:pPr lvl="1"/>
            <a:r>
              <a:rPr lang="en-US" dirty="0" smtClean="0"/>
              <a:t>Listen to students</a:t>
            </a:r>
          </a:p>
          <a:p>
            <a:r>
              <a:rPr lang="en-US" dirty="0" smtClean="0"/>
              <a:t>Expand/challenge what counts as engineering</a:t>
            </a:r>
          </a:p>
          <a:p>
            <a:pPr lvl="1"/>
            <a:r>
              <a:rPr lang="en-US" dirty="0" smtClean="0"/>
              <a:t>Assignments: Reflections, actions, reading/discussion</a:t>
            </a:r>
          </a:p>
          <a:p>
            <a:pPr lvl="1"/>
            <a:r>
              <a:rPr lang="en-US" dirty="0" smtClean="0"/>
              <a:t>Pedagogies: authority of experience, holistic focus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Recommendations– institutional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Make it a priority</a:t>
            </a:r>
          </a:p>
          <a:p>
            <a:r>
              <a:rPr lang="en-US" dirty="0" smtClean="0"/>
              <a:t>Coverage is the enemy – use ABET</a:t>
            </a:r>
          </a:p>
          <a:p>
            <a:r>
              <a:rPr lang="en-US" dirty="0" smtClean="0"/>
              <a:t>Support faculty development and course development activities</a:t>
            </a:r>
          </a:p>
          <a:p>
            <a:pPr lvl="1"/>
            <a:r>
              <a:rPr lang="en-US" dirty="0" smtClean="0"/>
              <a:t>Cross-disciplinary exchange</a:t>
            </a:r>
          </a:p>
          <a:p>
            <a:pPr lvl="1"/>
            <a:r>
              <a:rPr lang="en-US" dirty="0" smtClean="0"/>
              <a:t>Resources – Funding, Time, etc.</a:t>
            </a:r>
          </a:p>
          <a:p>
            <a:r>
              <a:rPr lang="en-US" dirty="0" smtClean="0"/>
              <a:t>Expand what counts as engineering, what counts as valued </a:t>
            </a:r>
            <a:r>
              <a:rPr lang="en-US" smtClean="0"/>
              <a:t>faculty contributions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 perspectives does the engineer of 2020 need with respect to society and the environment?</a:t>
            </a:r>
          </a:p>
          <a:p>
            <a:endParaRPr lang="en-US" dirty="0" smtClean="0"/>
          </a:p>
          <a:p>
            <a:r>
              <a:rPr lang="en-US" dirty="0" smtClean="0"/>
              <a:t>How can we structure curricula and classroom experiences to enable students to develop these perspectives?</a:t>
            </a:r>
          </a:p>
          <a:p>
            <a:endParaRPr lang="en-US" dirty="0" smtClean="0"/>
          </a:p>
          <a:p>
            <a:r>
              <a:rPr lang="en-US" dirty="0" smtClean="0"/>
              <a:t>What institutional structures and postures can support the effort?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Co-construction of technology and society (as opposed to “impacts”)</a:t>
            </a:r>
          </a:p>
          <a:p>
            <a:r>
              <a:rPr lang="en-US" dirty="0" smtClean="0"/>
              <a:t>Epistemic frames</a:t>
            </a:r>
          </a:p>
          <a:p>
            <a:r>
              <a:rPr lang="en-US" dirty="0" smtClean="0"/>
              <a:t>Critical thinking not only </a:t>
            </a:r>
            <a:r>
              <a:rPr lang="en-US" i="1" dirty="0" smtClean="0"/>
              <a:t>within </a:t>
            </a:r>
            <a:r>
              <a:rPr lang="en-US" dirty="0" smtClean="0"/>
              <a:t>but also </a:t>
            </a:r>
            <a:r>
              <a:rPr lang="en-US" i="1" dirty="0" smtClean="0"/>
              <a:t>about </a:t>
            </a:r>
            <a:r>
              <a:rPr lang="en-US" dirty="0" smtClean="0"/>
              <a:t>engineering</a:t>
            </a:r>
          </a:p>
          <a:p>
            <a:r>
              <a:rPr lang="en-US" dirty="0" smtClean="0"/>
              <a:t>Social change orientation	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Perspectives: Co-construction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775191"/>
            <a:ext cx="5636548" cy="2291311"/>
          </a:xfrm>
        </p:spPr>
        <p:txBody>
          <a:bodyPr>
            <a:normAutofit/>
          </a:bodyPr>
          <a:lstStyle/>
          <a:p>
            <a:r>
              <a:rPr lang="en-US" dirty="0" smtClean="0"/>
              <a:t>The problem of “impacts”</a:t>
            </a:r>
          </a:p>
          <a:p>
            <a:pPr lvl="1"/>
            <a:r>
              <a:rPr lang="en-US" dirty="0" smtClean="0"/>
              <a:t>technological determinism</a:t>
            </a:r>
          </a:p>
          <a:p>
            <a:pPr lvl="1"/>
            <a:r>
              <a:rPr lang="en-US" dirty="0" smtClean="0"/>
              <a:t>Myth of neutrality</a:t>
            </a:r>
          </a:p>
          <a:p>
            <a:pPr lvl="1"/>
            <a:r>
              <a:rPr lang="en-US" dirty="0" smtClean="0"/>
              <a:t>Ethics simplified, individualized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2843" y="1559031"/>
            <a:ext cx="3631157" cy="1953562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066502"/>
            <a:ext cx="8229600" cy="2445305"/>
          </a:xfrm>
          <a:prstGeom prst="rect">
            <a:avLst/>
          </a:prstGeom>
        </p:spPr>
        <p:txBody>
          <a:bodyPr vert="horz" lIns="54864" tIns="91440" rtlCol="0">
            <a:normAutofit lnSpcReduction="10000"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Co-Construction of Technology and Society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Robust STS concept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Ethical responsibility shifts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Illumines contexts, assumptions underlying technology development and choice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33000"/>
          </a:blip>
          <a:srcRect t="5975"/>
          <a:stretch>
            <a:fillRect/>
          </a:stretch>
        </p:blipFill>
        <p:spPr>
          <a:xfrm>
            <a:off x="0" y="1458592"/>
            <a:ext cx="9144000" cy="64650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Perspectives: Epistemic Frames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75191"/>
            <a:ext cx="8419945" cy="462560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Determining the height of a building</a:t>
            </a:r>
          </a:p>
          <a:p>
            <a:r>
              <a:rPr lang="en-US" dirty="0" smtClean="0"/>
              <a:t>Engineering is positivist</a:t>
            </a:r>
          </a:p>
          <a:p>
            <a:pPr lvl="1"/>
            <a:r>
              <a:rPr lang="en-US" dirty="0" smtClean="0"/>
              <a:t>Scientific method, problem solving, design process</a:t>
            </a:r>
          </a:p>
          <a:p>
            <a:pPr lvl="1"/>
            <a:r>
              <a:rPr lang="en-US" dirty="0" smtClean="0"/>
              <a:t>Uncertainty: analyze, or live with?</a:t>
            </a:r>
          </a:p>
          <a:p>
            <a:r>
              <a:rPr lang="en-US" dirty="0" smtClean="0"/>
              <a:t>Other ways of knowing</a:t>
            </a:r>
          </a:p>
          <a:p>
            <a:pPr lvl="1"/>
            <a:r>
              <a:rPr lang="en-US" dirty="0" smtClean="0"/>
              <a:t>Acknowledging</a:t>
            </a:r>
          </a:p>
          <a:p>
            <a:pPr lvl="1"/>
            <a:r>
              <a:rPr lang="en-US" dirty="0" smtClean="0"/>
              <a:t>Respecting</a:t>
            </a:r>
          </a:p>
          <a:p>
            <a:pPr lvl="1"/>
            <a:r>
              <a:rPr lang="en-US" dirty="0" smtClean="0"/>
              <a:t>Incorporating (not co-opting)</a:t>
            </a:r>
          </a:p>
          <a:p>
            <a:pPr lvl="1"/>
            <a:r>
              <a:rPr lang="en-US" dirty="0" smtClean="0"/>
              <a:t>Relational and transformational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6750" b="7059"/>
          <a:stretch>
            <a:fillRect/>
          </a:stretch>
        </p:blipFill>
        <p:spPr>
          <a:xfrm>
            <a:off x="-198587" y="3255509"/>
            <a:ext cx="3789680" cy="36118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Perspectives: within and about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1880"/>
            <a:ext cx="8229600" cy="227226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Critical thinking </a:t>
            </a:r>
            <a:r>
              <a:rPr lang="en-US" i="1" dirty="0" smtClean="0"/>
              <a:t>within </a:t>
            </a:r>
            <a:r>
              <a:rPr lang="en-US" dirty="0" smtClean="0"/>
              <a:t>engineering</a:t>
            </a:r>
          </a:p>
          <a:p>
            <a:pPr lvl="1"/>
            <a:r>
              <a:rPr lang="en-US" dirty="0" smtClean="0"/>
              <a:t>Problem solving: Articulating assumptions</a:t>
            </a:r>
          </a:p>
          <a:p>
            <a:pPr lvl="1"/>
            <a:r>
              <a:rPr lang="en-US" dirty="0" smtClean="0"/>
              <a:t>Ethics: Articulating facts, values multiple perspectives</a:t>
            </a:r>
          </a:p>
          <a:p>
            <a:pPr lvl="1"/>
            <a:r>
              <a:rPr lang="en-US" dirty="0" smtClean="0"/>
              <a:t>Lab: Working with experimental data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67348" y="3560309"/>
            <a:ext cx="6076652" cy="3297691"/>
          </a:xfrm>
          <a:prstGeom prst="rect">
            <a:avLst/>
          </a:prstGeom>
        </p:spPr>
        <p:txBody>
          <a:bodyPr vert="horz" lIns="54864" tIns="91440" rtlCol="0">
            <a:normAutofit fontScale="92500" lnSpcReduction="10000"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Critical thinking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about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engineering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Macroethics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lang="en-US" sz="2800" dirty="0" smtClean="0"/>
              <a:t>Discourse, thematic content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lang="en-US" sz="2800" dirty="0" smtClean="0"/>
              <a:t>P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roblem</a:t>
            </a:r>
            <a:r>
              <a:rPr lang="en-US" sz="2800" dirty="0" smtClean="0"/>
              <a:t> framing, concept definitions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What’s not in the curriculum? 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Who’s not in the profession, or not served by it?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Perspectives: Social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653601"/>
            <a:ext cx="8917680" cy="462560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No education is politically neutral</a:t>
            </a:r>
          </a:p>
          <a:p>
            <a:pPr lvl="1"/>
            <a:r>
              <a:rPr lang="en-US" dirty="0" smtClean="0"/>
              <a:t>What are the current politics of engineering education?</a:t>
            </a:r>
          </a:p>
          <a:p>
            <a:r>
              <a:rPr lang="en-US" dirty="0" smtClean="0"/>
              <a:t>Identify and examine structural problems</a:t>
            </a:r>
          </a:p>
          <a:p>
            <a:pPr lvl="1"/>
            <a:r>
              <a:rPr lang="en-US" dirty="0" err="1" smtClean="0"/>
              <a:t>Neoliberalism</a:t>
            </a:r>
            <a:r>
              <a:rPr lang="en-US" dirty="0" smtClean="0"/>
              <a:t> in global and domestic economic policy</a:t>
            </a:r>
          </a:p>
          <a:p>
            <a:pPr lvl="1"/>
            <a:r>
              <a:rPr lang="en-US" dirty="0" smtClean="0"/>
              <a:t>Institutional, cultural forms of racism, sexism, homophobia</a:t>
            </a:r>
          </a:p>
          <a:p>
            <a:pPr lvl="1"/>
            <a:r>
              <a:rPr lang="en-US" dirty="0" smtClean="0"/>
              <a:t>National priorities and engineering opportunities</a:t>
            </a:r>
          </a:p>
          <a:p>
            <a:r>
              <a:rPr lang="en-US" dirty="0" smtClean="0"/>
              <a:t>Attention to power relations</a:t>
            </a:r>
          </a:p>
          <a:p>
            <a:pPr lvl="1"/>
            <a:r>
              <a:rPr lang="en-US" dirty="0" smtClean="0"/>
              <a:t> classroom, workplace, community</a:t>
            </a:r>
          </a:p>
          <a:p>
            <a:r>
              <a:rPr lang="en-US" dirty="0" smtClean="0"/>
              <a:t>Praxis</a:t>
            </a:r>
          </a:p>
          <a:p>
            <a:pPr lvl="1"/>
            <a:r>
              <a:rPr lang="en-US" dirty="0" smtClean="0"/>
              <a:t>Act our way to thinking differently?</a:t>
            </a:r>
          </a:p>
          <a:p>
            <a:endParaRPr lang="en-US" dirty="0"/>
          </a:p>
        </p:txBody>
      </p:sp>
      <p:pic>
        <p:nvPicPr>
          <p:cNvPr id="4" name="Picture 11" descr="engineeringdpt50sb"/>
          <p:cNvPicPr>
            <a:picLocks noChangeAspect="1" noChangeArrowheads="1"/>
          </p:cNvPicPr>
          <p:nvPr/>
        </p:nvPicPr>
        <p:blipFill>
          <a:blip r:embed="rId2"/>
          <a:srcRect l="3534" t="5000"/>
          <a:stretch>
            <a:fillRect/>
          </a:stretch>
        </p:blipFill>
        <p:spPr>
          <a:xfrm>
            <a:off x="5638800" y="4381500"/>
            <a:ext cx="3505200" cy="2476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Smith College – </a:t>
            </a:r>
            <a:r>
              <a:rPr lang="en-US" sz="2353" dirty="0" smtClean="0"/>
              <a:t>small, private, liberal arts college for women</a:t>
            </a:r>
          </a:p>
          <a:p>
            <a:pPr lvl="1"/>
            <a:r>
              <a:rPr lang="en-US" dirty="0" smtClean="0"/>
              <a:t>Liberal arts, sustainability are defining characteristics</a:t>
            </a:r>
          </a:p>
          <a:p>
            <a:pPr lvl="2"/>
            <a:r>
              <a:rPr lang="en-US" dirty="0" smtClean="0"/>
              <a:t>Study abroad</a:t>
            </a:r>
          </a:p>
          <a:p>
            <a:pPr lvl="2"/>
            <a:r>
              <a:rPr lang="en-US" dirty="0" smtClean="0"/>
              <a:t>BS or BA options (“engineering and…”)</a:t>
            </a:r>
          </a:p>
          <a:p>
            <a:pPr lvl="1"/>
            <a:r>
              <a:rPr lang="en-US" dirty="0" smtClean="0"/>
              <a:t>ABET outcomes balanced and integrated</a:t>
            </a:r>
          </a:p>
          <a:p>
            <a:pPr lvl="1"/>
            <a:r>
              <a:rPr lang="en-US" dirty="0" smtClean="0"/>
              <a:t>Engineering science allowed for reinvention</a:t>
            </a:r>
          </a:p>
          <a:p>
            <a:r>
              <a:rPr lang="en-US" dirty="0" smtClean="0"/>
              <a:t>My classrooms – transform content + pedagogy</a:t>
            </a:r>
          </a:p>
          <a:p>
            <a:pPr lvl="1"/>
            <a:r>
              <a:rPr lang="en-US" dirty="0" smtClean="0"/>
              <a:t>Engineering &amp; Global Development</a:t>
            </a:r>
          </a:p>
          <a:p>
            <a:pPr lvl="1"/>
            <a:r>
              <a:rPr lang="en-US" dirty="0" smtClean="0"/>
              <a:t>Thermodynamics</a:t>
            </a:r>
          </a:p>
          <a:p>
            <a:pPr lvl="1"/>
            <a:r>
              <a:rPr lang="en-US" dirty="0" smtClean="0"/>
              <a:t>Mass and Energy Balances</a:t>
            </a:r>
          </a:p>
          <a:p>
            <a:pPr lvl="1"/>
            <a:r>
              <a:rPr lang="en-US" dirty="0" smtClean="0"/>
              <a:t>Course in </a:t>
            </a:r>
            <a:r>
              <a:rPr lang="en-US" dirty="0" err="1" smtClean="0"/>
              <a:t>macroethics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7365" y="4823060"/>
            <a:ext cx="3076635" cy="20349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and Energy Balances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75191"/>
            <a:ext cx="6104374" cy="4898736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Intro to </a:t>
            </a:r>
            <a:r>
              <a:rPr lang="en-US" dirty="0" err="1" smtClean="0"/>
              <a:t>ChemE</a:t>
            </a:r>
            <a:r>
              <a:rPr lang="en-US" dirty="0" smtClean="0"/>
              <a:t> redesigned</a:t>
            </a:r>
          </a:p>
          <a:p>
            <a:pPr lvl="1"/>
            <a:r>
              <a:rPr lang="en-US" dirty="0" smtClean="0"/>
              <a:t>Mass and energy balances, problem solving, units</a:t>
            </a:r>
          </a:p>
          <a:p>
            <a:r>
              <a:rPr lang="en-US" dirty="0" smtClean="0"/>
              <a:t>Problem sets AND problem set culture</a:t>
            </a:r>
          </a:p>
          <a:p>
            <a:r>
              <a:rPr lang="en-US" dirty="0" smtClean="0"/>
              <a:t>Industrial Mass Balance AND “Cradle to Cradle”</a:t>
            </a:r>
          </a:p>
          <a:p>
            <a:r>
              <a:rPr lang="en-US" dirty="0" smtClean="0"/>
              <a:t>LCA AND its critics </a:t>
            </a:r>
          </a:p>
          <a:p>
            <a:pPr lvl="1"/>
            <a:r>
              <a:rPr lang="en-US" dirty="0" smtClean="0"/>
              <a:t>Green products, class, and consumerism</a:t>
            </a:r>
          </a:p>
          <a:p>
            <a:pPr lvl="1"/>
            <a:r>
              <a:rPr lang="en-US" dirty="0" smtClean="0"/>
              <a:t>Anti-regulation posturing in green design</a:t>
            </a:r>
          </a:p>
          <a:p>
            <a:r>
              <a:rPr lang="en-US" dirty="0" smtClean="0"/>
              <a:t>What engineering is AND gendered definitions</a:t>
            </a:r>
          </a:p>
          <a:p>
            <a:r>
              <a:rPr lang="en-US" dirty="0" smtClean="0"/>
              <a:t>Engineering ethics</a:t>
            </a:r>
          </a:p>
          <a:p>
            <a:pPr lvl="1"/>
            <a:r>
              <a:rPr lang="en-US" dirty="0" smtClean="0"/>
              <a:t>Micro AND macro ethics</a:t>
            </a:r>
          </a:p>
          <a:p>
            <a:pPr lvl="1"/>
            <a:r>
              <a:rPr lang="en-US" dirty="0" smtClean="0"/>
              <a:t>Ethics as problem solving AND alternative framings</a:t>
            </a:r>
          </a:p>
          <a:p>
            <a:pPr lvl="1"/>
            <a:r>
              <a:rPr lang="en-US" dirty="0" err="1" smtClean="0"/>
              <a:t>Bruntland</a:t>
            </a:r>
            <a:r>
              <a:rPr lang="en-US" dirty="0" smtClean="0"/>
              <a:t> sustainability AND Morally Deep AND </a:t>
            </a:r>
            <a:r>
              <a:rPr lang="en-US" dirty="0" err="1" smtClean="0"/>
              <a:t>ecofeminist</a:t>
            </a:r>
            <a:endParaRPr lang="en-US" dirty="0" smtClean="0"/>
          </a:p>
          <a:p>
            <a:r>
              <a:rPr lang="en-US" dirty="0" smtClean="0"/>
              <a:t>Critical thinking AND reflective judgment</a:t>
            </a:r>
          </a:p>
          <a:p>
            <a:pPr lvl="1"/>
            <a:r>
              <a:rPr lang="en-US" dirty="0" smtClean="0"/>
              <a:t>Information literacy AND open-ended research</a:t>
            </a:r>
          </a:p>
          <a:p>
            <a:pPr lvl="1"/>
            <a:r>
              <a:rPr lang="en-US" dirty="0" smtClean="0"/>
              <a:t>Student reflection assignments woven throughout</a:t>
            </a:r>
          </a:p>
          <a:p>
            <a:pPr lvl="1"/>
            <a:r>
              <a:rPr lang="en-US" dirty="0" smtClean="0"/>
              <a:t>Reading and discussion in class</a:t>
            </a:r>
          </a:p>
          <a:p>
            <a:pPr lvl="1"/>
            <a:r>
              <a:rPr lang="en-US" dirty="0" smtClean="0"/>
              <a:t>Very disciplinary content omitted</a:t>
            </a:r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1573" y="1581149"/>
            <a:ext cx="2460819" cy="1850383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254200" y="3674713"/>
            <a:ext cx="2702839" cy="2512855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JECT?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lang="en-US" sz="2800" b="1" dirty="0" smtClean="0">
                <a:solidFill>
                  <a:srgbClr val="008000"/>
                </a:solidFill>
              </a:rPr>
              <a:t>RE</a:t>
            </a:r>
            <a:r>
              <a:rPr lang="en-US" sz="2800" dirty="0" smtClean="0">
                <a:solidFill>
                  <a:srgbClr val="008000"/>
                </a:solidFill>
              </a:rPr>
              <a:t> FUSE?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lang="en-US" sz="2800" b="1" dirty="0" smtClean="0">
                <a:solidFill>
                  <a:srgbClr val="008000"/>
                </a:solidFill>
              </a:rPr>
              <a:t>RE </a:t>
            </a:r>
            <a:r>
              <a:rPr lang="en-US" sz="2800" dirty="0" smtClean="0">
                <a:solidFill>
                  <a:srgbClr val="008000"/>
                </a:solidFill>
              </a:rPr>
              <a:t>PAIR?</a:t>
            </a:r>
          </a:p>
          <a:p>
            <a:pPr marL="73152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Wingdings"/>
              <a:buChar char="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678</TotalTime>
  <Words>749</Words>
  <Application>Microsoft Office PowerPoint</Application>
  <PresentationFormat>On-screen Show (4:3)</PresentationFormat>
  <Paragraphs>150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Module</vt:lpstr>
      <vt:lpstr>Stepping Outside the Engineering Mind </vt:lpstr>
      <vt:lpstr>Overview</vt:lpstr>
      <vt:lpstr>Perspectives</vt:lpstr>
      <vt:lpstr>Perspectives: Co-construction</vt:lpstr>
      <vt:lpstr>Perspectives: Epistemic Frames</vt:lpstr>
      <vt:lpstr>Perspectives: within and about</vt:lpstr>
      <vt:lpstr>Perspectives: Social Change</vt:lpstr>
      <vt:lpstr>What we do</vt:lpstr>
      <vt:lpstr>Mass and Energy Balances</vt:lpstr>
      <vt:lpstr> Thermodynamics</vt:lpstr>
      <vt:lpstr>Engineering and Global Development</vt:lpstr>
      <vt:lpstr>Macroethics</vt:lpstr>
      <vt:lpstr>Recommendations – course level</vt:lpstr>
      <vt:lpstr>Recommendations– institutional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smith college</dc:creator>
  <cp:lastModifiedBy>Marsha L. Shafer</cp:lastModifiedBy>
  <cp:revision>19</cp:revision>
  <dcterms:created xsi:type="dcterms:W3CDTF">2009-09-21T13:50:32Z</dcterms:created>
  <dcterms:modified xsi:type="dcterms:W3CDTF">2009-10-26T17:55:41Z</dcterms:modified>
</cp:coreProperties>
</file>