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7"/>
  </p:notesMasterIdLst>
  <p:sldIdLst>
    <p:sldId id="256" r:id="rId2"/>
    <p:sldId id="257" r:id="rId3"/>
    <p:sldId id="267" r:id="rId4"/>
    <p:sldId id="269" r:id="rId5"/>
    <p:sldId id="261" r:id="rId6"/>
    <p:sldId id="270" r:id="rId7"/>
    <p:sldId id="271" r:id="rId8"/>
    <p:sldId id="272" r:id="rId9"/>
    <p:sldId id="273" r:id="rId10"/>
    <p:sldId id="268" r:id="rId11"/>
    <p:sldId id="259" r:id="rId12"/>
    <p:sldId id="260" r:id="rId13"/>
    <p:sldId id="279" r:id="rId14"/>
    <p:sldId id="263" r:id="rId15"/>
    <p:sldId id="264" r:id="rId16"/>
    <p:sldId id="274" r:id="rId17"/>
    <p:sldId id="280" r:id="rId18"/>
    <p:sldId id="276" r:id="rId19"/>
    <p:sldId id="278" r:id="rId20"/>
    <p:sldId id="277" r:id="rId21"/>
    <p:sldId id="266" r:id="rId22"/>
    <p:sldId id="281" r:id="rId23"/>
    <p:sldId id="258" r:id="rId24"/>
    <p:sldId id="282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driley:Documents:Official%20Community%20Graph_present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Food Energy and Cost in Springfield,</a:t>
            </a:r>
            <a:r>
              <a:rPr lang="en-US" baseline="0"/>
              <a:t> MA</a:t>
            </a:r>
            <a:endParaRPr lang="en-US"/>
          </a:p>
        </c:rich>
      </c:tx>
      <c:layout>
        <c:manualLayout>
          <c:xMode val="edge"/>
          <c:yMode val="edge"/>
          <c:x val="0.27389010989011009"/>
          <c:y val="1.1615244566443498E-2"/>
        </c:manualLayout>
      </c:layout>
    </c:title>
    <c:plotArea>
      <c:layout>
        <c:manualLayout>
          <c:layoutTarget val="inner"/>
          <c:xMode val="edge"/>
          <c:yMode val="edge"/>
          <c:x val="0.13138605273526505"/>
          <c:y val="6.2098115586621719E-2"/>
          <c:w val="0.82582281247433542"/>
          <c:h val="0.81461398975419597"/>
        </c:manualLayout>
      </c:layout>
      <c:scatterChart>
        <c:scatterStyle val="lineMarker"/>
        <c:ser>
          <c:idx val="0"/>
          <c:order val="0"/>
          <c:tx>
            <c:v>C-Town Carbs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chemeClr val="accent6"/>
              </a:solidFill>
              <a:ln>
                <a:noFill/>
              </a:ln>
            </c:spPr>
          </c:marker>
          <c:dLbls>
            <c:dLbl>
              <c:idx val="10"/>
              <c:layout>
                <c:manualLayout>
                  <c:x val="-1.904757064291351E-2"/>
                  <c:y val="-0.34694313210848604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Butter</a:t>
                    </a:r>
                  </a:p>
                </c:rich>
              </c:tx>
              <c:dLblPos val="r"/>
              <c:showVal val="1"/>
              <c:showCatName val="1"/>
            </c:dLbl>
            <c:delete val="1"/>
          </c:dLbls>
          <c:xVal>
            <c:numRef>
              <c:f>All!$C$8:$C$18</c:f>
              <c:numCache>
                <c:formatCode>General</c:formatCode>
                <c:ptCount val="11"/>
                <c:pt idx="0">
                  <c:v>3.5008465699935938</c:v>
                </c:pt>
                <c:pt idx="1">
                  <c:v>9.9189288785161498</c:v>
                </c:pt>
                <c:pt idx="2">
                  <c:v>8.3410294788913291</c:v>
                </c:pt>
                <c:pt idx="3">
                  <c:v>4.0683417725550113</c:v>
                </c:pt>
                <c:pt idx="4">
                  <c:v>3.2556970433152728</c:v>
                </c:pt>
                <c:pt idx="5">
                  <c:v>2.3809950320053508</c:v>
                </c:pt>
                <c:pt idx="6">
                  <c:v>3.6044017127422125</c:v>
                </c:pt>
                <c:pt idx="7">
                  <c:v>9.7939454966301192</c:v>
                </c:pt>
                <c:pt idx="8">
                  <c:v>6.4114060508744561</c:v>
                </c:pt>
                <c:pt idx="9">
                  <c:v>2.6639279003853389</c:v>
                </c:pt>
                <c:pt idx="10">
                  <c:v>2.0535692170353488</c:v>
                </c:pt>
              </c:numCache>
            </c:numRef>
          </c:xVal>
          <c:yVal>
            <c:numRef>
              <c:f>All!$D$8:$D$18</c:f>
              <c:numCache>
                <c:formatCode>General</c:formatCode>
                <c:ptCount val="11"/>
                <c:pt idx="0">
                  <c:v>11.272153846153849</c:v>
                </c:pt>
                <c:pt idx="1">
                  <c:v>11.017894736842113</c:v>
                </c:pt>
                <c:pt idx="2">
                  <c:v>14.952857142857143</c:v>
                </c:pt>
                <c:pt idx="3">
                  <c:v>14.952857142857143</c:v>
                </c:pt>
                <c:pt idx="4">
                  <c:v>15.7005</c:v>
                </c:pt>
                <c:pt idx="5">
                  <c:v>13.956000000000003</c:v>
                </c:pt>
                <c:pt idx="6">
                  <c:v>15.351600000000003</c:v>
                </c:pt>
                <c:pt idx="7">
                  <c:v>6.2802000000000016</c:v>
                </c:pt>
                <c:pt idx="8">
                  <c:v>13.482915254237296</c:v>
                </c:pt>
                <c:pt idx="9">
                  <c:v>14.952857142857143</c:v>
                </c:pt>
                <c:pt idx="10">
                  <c:v>13.956000000000003</c:v>
                </c:pt>
              </c:numCache>
            </c:numRef>
          </c:yVal>
        </c:ser>
        <c:ser>
          <c:idx val="1"/>
          <c:order val="1"/>
          <c:tx>
            <c:v>C-Town Oils and Fats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chemeClr val="bg2">
                  <a:lumMod val="50000"/>
                </a:schemeClr>
              </a:solidFill>
              <a:ln>
                <a:noFill/>
              </a:ln>
            </c:spPr>
          </c:marker>
          <c:dLbls>
            <c:dLbl>
              <c:idx val="2"/>
              <c:layout>
                <c:manualLayout>
                  <c:x val="-0.18168498168498201"/>
                  <c:y val="-5.2282319341790617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Margarine</a:t>
                    </a:r>
                  </a:p>
                </c:rich>
              </c:tx>
              <c:dLblPos val="r"/>
              <c:showVal val="1"/>
              <c:showCatName val="1"/>
            </c:dLbl>
            <c:delete val="1"/>
          </c:dLbls>
          <c:xVal>
            <c:numRef>
              <c:f>All!$C$21:$C$23</c:f>
              <c:numCache>
                <c:formatCode>General</c:formatCode>
                <c:ptCount val="3"/>
                <c:pt idx="0">
                  <c:v>2.6049130600936281</c:v>
                </c:pt>
                <c:pt idx="1">
                  <c:v>3.7245032005350156</c:v>
                </c:pt>
                <c:pt idx="2">
                  <c:v>2.16497742557087</c:v>
                </c:pt>
              </c:numCache>
            </c:numRef>
          </c:xVal>
          <c:yVal>
            <c:numRef>
              <c:f>All!$D$21:$D$23</c:f>
              <c:numCache>
                <c:formatCode>General</c:formatCode>
                <c:ptCount val="3"/>
                <c:pt idx="0">
                  <c:v>29.905714285714279</c:v>
                </c:pt>
                <c:pt idx="1">
                  <c:v>29.905714285714279</c:v>
                </c:pt>
                <c:pt idx="2">
                  <c:v>28.410428571428564</c:v>
                </c:pt>
              </c:numCache>
            </c:numRef>
          </c:yVal>
        </c:ser>
        <c:ser>
          <c:idx val="2"/>
          <c:order val="2"/>
          <c:tx>
            <c:v>C-Town Processed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dLbls>
            <c:dLbl>
              <c:idx val="4"/>
              <c:layout>
                <c:manualLayout>
                  <c:x val="-0.15824175824175801"/>
                  <c:y val="-0.377495600840444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Vegetable Oil</a:t>
                    </a:r>
                  </a:p>
                </c:rich>
              </c:tx>
              <c:dLblPos val="r"/>
              <c:showVal val="1"/>
              <c:showCatName val="1"/>
            </c:dLbl>
            <c:delete val="1"/>
          </c:dLbls>
          <c:xVal>
            <c:numRef>
              <c:f>All!$C$26:$C$30</c:f>
              <c:numCache>
                <c:formatCode>General</c:formatCode>
                <c:ptCount val="5"/>
                <c:pt idx="0">
                  <c:v>5.073708691672846</c:v>
                </c:pt>
                <c:pt idx="1">
                  <c:v>5.073708691672846</c:v>
                </c:pt>
                <c:pt idx="2">
                  <c:v>4.2544425336772695</c:v>
                </c:pt>
                <c:pt idx="3">
                  <c:v>2.9616891181809502</c:v>
                </c:pt>
                <c:pt idx="4">
                  <c:v>1.6551601608396651</c:v>
                </c:pt>
              </c:numCache>
            </c:numRef>
          </c:xVal>
          <c:yVal>
            <c:numRef>
              <c:f>All!$D$26:$D$30</c:f>
              <c:numCache>
                <c:formatCode>General</c:formatCode>
                <c:ptCount val="5"/>
                <c:pt idx="0">
                  <c:v>17.557548387096777</c:v>
                </c:pt>
                <c:pt idx="1">
                  <c:v>17.557548387096777</c:v>
                </c:pt>
                <c:pt idx="2">
                  <c:v>19.538399999999996</c:v>
                </c:pt>
                <c:pt idx="3">
                  <c:v>19.625624999999996</c:v>
                </c:pt>
                <c:pt idx="4">
                  <c:v>18.499813953488371</c:v>
                </c:pt>
              </c:numCache>
            </c:numRef>
          </c:yVal>
        </c:ser>
        <c:ser>
          <c:idx val="3"/>
          <c:order val="3"/>
          <c:tx>
            <c:v>C-Town Vegetables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00B050"/>
              </a:solidFill>
              <a:ln>
                <a:noFill/>
              </a:ln>
            </c:spPr>
          </c:marker>
          <c:dLbls>
            <c:dLbl>
              <c:idx val="21"/>
              <c:layout>
                <c:manualLayout>
                  <c:x val="-0.21826851670991201"/>
                  <c:y val="-0.26235122882367001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/>
                      <a:t>Ribs</a:t>
                    </a:r>
                  </a:p>
                </c:rich>
              </c:tx>
              <c:spPr/>
              <c:dLblPos val="r"/>
              <c:showVal val="1"/>
              <c:showCatName val="1"/>
            </c:dLbl>
            <c:delete val="1"/>
          </c:dLbls>
          <c:xVal>
            <c:numRef>
              <c:f>All!$C$33:$C$54</c:f>
              <c:numCache>
                <c:formatCode>General</c:formatCode>
                <c:ptCount val="22"/>
                <c:pt idx="0">
                  <c:v>8.4733425232135442</c:v>
                </c:pt>
                <c:pt idx="1">
                  <c:v>25.151935236691418</c:v>
                </c:pt>
                <c:pt idx="2">
                  <c:v>27.023707161282406</c:v>
                </c:pt>
                <c:pt idx="3">
                  <c:v>8.2334347166677375</c:v>
                </c:pt>
                <c:pt idx="4">
                  <c:v>25.151935236691418</c:v>
                </c:pt>
                <c:pt idx="5">
                  <c:v>15.33714632023603</c:v>
                </c:pt>
                <c:pt idx="6">
                  <c:v>9.8523932358842163</c:v>
                </c:pt>
                <c:pt idx="7">
                  <c:v>16.946685046427081</c:v>
                </c:pt>
                <c:pt idx="8">
                  <c:v>18.507972076329764</c:v>
                </c:pt>
                <c:pt idx="9">
                  <c:v>9.9338365493022671</c:v>
                </c:pt>
                <c:pt idx="10">
                  <c:v>8.7835022877175053</c:v>
                </c:pt>
                <c:pt idx="11">
                  <c:v>37.976669891258574</c:v>
                </c:pt>
                <c:pt idx="12">
                  <c:v>43.401711501453534</c:v>
                </c:pt>
                <c:pt idx="13">
                  <c:v>27.023707161282406</c:v>
                </c:pt>
                <c:pt idx="14">
                  <c:v>32.725468420191511</c:v>
                </c:pt>
                <c:pt idx="15">
                  <c:v>25.717005271796527</c:v>
                </c:pt>
                <c:pt idx="16">
                  <c:v>9.6513239861722795</c:v>
                </c:pt>
                <c:pt idx="17">
                  <c:v>121.59246522027362</c:v>
                </c:pt>
                <c:pt idx="18">
                  <c:v>187.00459053982306</c:v>
                </c:pt>
                <c:pt idx="19">
                  <c:v>7.5065853225784416</c:v>
                </c:pt>
                <c:pt idx="20">
                  <c:v>51.781537641860545</c:v>
                </c:pt>
                <c:pt idx="21">
                  <c:v>186.41353551069798</c:v>
                </c:pt>
              </c:numCache>
            </c:numRef>
          </c:xVal>
          <c:yVal>
            <c:numRef>
              <c:f>All!$D$33:$D$54</c:f>
              <c:numCache>
                <c:formatCode>General</c:formatCode>
                <c:ptCount val="22"/>
                <c:pt idx="0">
                  <c:v>1.4262725274725281</c:v>
                </c:pt>
                <c:pt idx="1">
                  <c:v>1.1913658536585374</c:v>
                </c:pt>
                <c:pt idx="2">
                  <c:v>0.8650413223140504</c:v>
                </c:pt>
                <c:pt idx="3">
                  <c:v>2.5395344262295079</c:v>
                </c:pt>
                <c:pt idx="4">
                  <c:v>1.1913658536585374</c:v>
                </c:pt>
                <c:pt idx="5">
                  <c:v>1.2792999999999997</c:v>
                </c:pt>
                <c:pt idx="6">
                  <c:v>2.6795519999999997</c:v>
                </c:pt>
                <c:pt idx="7">
                  <c:v>2.0258709677419358</c:v>
                </c:pt>
                <c:pt idx="8">
                  <c:v>3.3581624999999993</c:v>
                </c:pt>
                <c:pt idx="9">
                  <c:v>1.7532224999999999</c:v>
                </c:pt>
                <c:pt idx="10">
                  <c:v>1.6188959999999999</c:v>
                </c:pt>
                <c:pt idx="11">
                  <c:v>0.74885853658536639</c:v>
                </c:pt>
                <c:pt idx="12">
                  <c:v>0.85097560975609721</c:v>
                </c:pt>
                <c:pt idx="13">
                  <c:v>0.81139534883720876</c:v>
                </c:pt>
                <c:pt idx="14">
                  <c:v>0.66692389380531025</c:v>
                </c:pt>
                <c:pt idx="15">
                  <c:v>0.84867567567567659</c:v>
                </c:pt>
                <c:pt idx="16">
                  <c:v>2.3076850393700781</c:v>
                </c:pt>
                <c:pt idx="17">
                  <c:v>1.0211707317073171</c:v>
                </c:pt>
                <c:pt idx="18">
                  <c:v>0.58149999999999991</c:v>
                </c:pt>
                <c:pt idx="19">
                  <c:v>3.0388064516129032</c:v>
                </c:pt>
                <c:pt idx="20">
                  <c:v>0.63436363636363624</c:v>
                </c:pt>
                <c:pt idx="21">
                  <c:v>0.63436363636363624</c:v>
                </c:pt>
              </c:numCache>
            </c:numRef>
          </c:yVal>
        </c:ser>
        <c:ser>
          <c:idx val="4"/>
          <c:order val="4"/>
          <c:tx>
            <c:v>C-Town Fruits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7030A0"/>
              </a:solidFill>
              <a:ln>
                <a:noFill/>
              </a:ln>
            </c:spPr>
          </c:marker>
          <c:dLbls>
            <c:dLbl>
              <c:idx val="1"/>
              <c:layout>
                <c:manualLayout>
                  <c:x val="-0.18021978021978005"/>
                  <c:y val="-4.452510417136661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Bananas</a:t>
                    </a:r>
                  </a:p>
                </c:rich>
              </c:tx>
              <c:dLblPos val="r"/>
              <c:showVal val="1"/>
              <c:showCatName val="1"/>
            </c:dLbl>
            <c:delete val="1"/>
          </c:dLbls>
          <c:xVal>
            <c:numRef>
              <c:f>All!$C$57:$C$58</c:f>
              <c:numCache>
                <c:formatCode>General</c:formatCode>
                <c:ptCount val="2"/>
                <c:pt idx="0">
                  <c:v>18.1438105887168</c:v>
                </c:pt>
                <c:pt idx="1">
                  <c:v>11.836544792634303</c:v>
                </c:pt>
              </c:numCache>
            </c:numRef>
          </c:xVal>
          <c:yVal>
            <c:numRef>
              <c:f>All!$D$57:$D$58</c:f>
              <c:numCache>
                <c:formatCode>General</c:formatCode>
                <c:ptCount val="2"/>
                <c:pt idx="0">
                  <c:v>2.1749610389610399</c:v>
                </c:pt>
                <c:pt idx="1">
                  <c:v>2.4212819277108428</c:v>
                </c:pt>
              </c:numCache>
            </c:numRef>
          </c:yVal>
        </c:ser>
        <c:ser>
          <c:idx val="5"/>
          <c:order val="5"/>
          <c:tx>
            <c:v>C-Town Meat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3"/>
              <c:layout>
                <c:manualLayout>
                  <c:x val="8.7927147529902154E-3"/>
                  <c:y val="-0.12044587608367104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Corn Flakes</a:t>
                    </a:r>
                  </a:p>
                </c:rich>
              </c:tx>
              <c:dLblPos val="r"/>
              <c:showVal val="1"/>
              <c:showCatName val="1"/>
            </c:dLbl>
            <c:delete val="1"/>
          </c:dLbls>
          <c:xVal>
            <c:numRef>
              <c:f>All!$C$61:$C$64</c:f>
              <c:numCache>
                <c:formatCode>General</c:formatCode>
                <c:ptCount val="4"/>
                <c:pt idx="0">
                  <c:v>3.99225344290788</c:v>
                </c:pt>
                <c:pt idx="1">
                  <c:v>19.608953241640101</c:v>
                </c:pt>
                <c:pt idx="2">
                  <c:v>5.9546356530686264</c:v>
                </c:pt>
                <c:pt idx="3">
                  <c:v>6.4407398170654098</c:v>
                </c:pt>
              </c:numCache>
            </c:numRef>
          </c:xVal>
          <c:yVal>
            <c:numRef>
              <c:f>All!$D$61:$D$64</c:f>
              <c:numCache>
                <c:formatCode>General</c:formatCode>
                <c:ptCount val="4"/>
                <c:pt idx="0">
                  <c:v>7.6758000000000006</c:v>
                </c:pt>
                <c:pt idx="1">
                  <c:v>4.4858571428571432</c:v>
                </c:pt>
                <c:pt idx="2">
                  <c:v>8.4782700000000002</c:v>
                </c:pt>
                <c:pt idx="3">
                  <c:v>10.234399999999999</c:v>
                </c:pt>
              </c:numCache>
            </c:numRef>
          </c:yVal>
        </c:ser>
        <c:ser>
          <c:idx val="6"/>
          <c:order val="6"/>
          <c:tx>
            <c:v>Farmer's Market Vegetables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All!$C$70:$C$83</c:f>
              <c:numCache>
                <c:formatCode>General</c:formatCode>
                <c:ptCount val="14"/>
                <c:pt idx="0">
                  <c:v>29.289689153228526</c:v>
                </c:pt>
                <c:pt idx="1">
                  <c:v>67.853947905538618</c:v>
                </c:pt>
                <c:pt idx="2">
                  <c:v>211.4373511128652</c:v>
                </c:pt>
                <c:pt idx="3">
                  <c:v>189.56023541864761</c:v>
                </c:pt>
                <c:pt idx="4">
                  <c:v>33.387060818897254</c:v>
                </c:pt>
                <c:pt idx="5">
                  <c:v>10.851327290294202</c:v>
                </c:pt>
                <c:pt idx="6">
                  <c:v>15.738914475799536</c:v>
                </c:pt>
                <c:pt idx="7">
                  <c:v>22.976998232563325</c:v>
                </c:pt>
                <c:pt idx="8">
                  <c:v>49.5840430608962</c:v>
                </c:pt>
                <c:pt idx="9">
                  <c:v>41.251450194731596</c:v>
                </c:pt>
                <c:pt idx="10">
                  <c:v>122.40852202159168</c:v>
                </c:pt>
                <c:pt idx="11">
                  <c:v>93.832316532230507</c:v>
                </c:pt>
                <c:pt idx="12">
                  <c:v>70.137287104899556</c:v>
                </c:pt>
                <c:pt idx="13">
                  <c:v>11.787200093305</c:v>
                </c:pt>
              </c:numCache>
            </c:numRef>
          </c:xVal>
          <c:yVal>
            <c:numRef>
              <c:f>All!$D$70:$D$83</c:f>
              <c:numCache>
                <c:formatCode>General</c:formatCode>
                <c:ptCount val="14"/>
                <c:pt idx="0">
                  <c:v>0.94085393258427041</c:v>
                </c:pt>
                <c:pt idx="1">
                  <c:v>0.74885853658536639</c:v>
                </c:pt>
                <c:pt idx="2">
                  <c:v>0.58149999999999991</c:v>
                </c:pt>
                <c:pt idx="3">
                  <c:v>0.62802000000000024</c:v>
                </c:pt>
                <c:pt idx="4">
                  <c:v>1.4262725274725281</c:v>
                </c:pt>
                <c:pt idx="5">
                  <c:v>2.5395344262295079</c:v>
                </c:pt>
                <c:pt idx="6">
                  <c:v>1.7532224999999999</c:v>
                </c:pt>
                <c:pt idx="7">
                  <c:v>1.2792999999999997</c:v>
                </c:pt>
                <c:pt idx="8">
                  <c:v>0.66692389380531025</c:v>
                </c:pt>
                <c:pt idx="9">
                  <c:v>1.0467</c:v>
                </c:pt>
                <c:pt idx="10">
                  <c:v>1.0211707317073171</c:v>
                </c:pt>
                <c:pt idx="11">
                  <c:v>0.63436363636363624</c:v>
                </c:pt>
                <c:pt idx="12">
                  <c:v>0.84867567567567659</c:v>
                </c:pt>
                <c:pt idx="13">
                  <c:v>3.3581624999999993</c:v>
                </c:pt>
              </c:numCache>
            </c:numRef>
          </c:yVal>
        </c:ser>
        <c:ser>
          <c:idx val="7"/>
          <c:order val="7"/>
          <c:tx>
            <c:v>Farmer's Market Fruits</c:v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All!$C$86:$C$87</c:f>
              <c:numCache>
                <c:formatCode>General</c:formatCode>
                <c:ptCount val="2"/>
                <c:pt idx="0">
                  <c:v>19.675336935194434</c:v>
                </c:pt>
                <c:pt idx="1">
                  <c:v>64.16734452121699</c:v>
                </c:pt>
              </c:numCache>
            </c:numRef>
          </c:xVal>
          <c:yVal>
            <c:numRef>
              <c:f>All!$D$86:$D$87</c:f>
              <c:numCache>
                <c:formatCode>General</c:formatCode>
                <c:ptCount val="2"/>
                <c:pt idx="0">
                  <c:v>2.1749610389610399</c:v>
                </c:pt>
                <c:pt idx="1">
                  <c:v>2.4212819277108428</c:v>
                </c:pt>
              </c:numCache>
            </c:numRef>
          </c:yVal>
        </c:ser>
        <c:ser>
          <c:idx val="8"/>
          <c:order val="8"/>
          <c:tx>
            <c:v>Stop and Shop-Vegetables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B050"/>
              </a:solidFill>
              <a:ln>
                <a:noFill/>
              </a:ln>
            </c:spPr>
          </c:marker>
          <c:xVal>
            <c:numRef>
              <c:f>All!$C$93:$C$109</c:f>
              <c:numCache>
                <c:formatCode>General</c:formatCode>
                <c:ptCount val="17"/>
                <c:pt idx="0">
                  <c:v>52.697195802874518</c:v>
                </c:pt>
                <c:pt idx="1">
                  <c:v>12.944724559834663</c:v>
                </c:pt>
                <c:pt idx="2">
                  <c:v>6.9449662869804616</c:v>
                </c:pt>
                <c:pt idx="3">
                  <c:v>74.847463072361165</c:v>
                </c:pt>
                <c:pt idx="4">
                  <c:v>56.489900370673702</c:v>
                </c:pt>
                <c:pt idx="5">
                  <c:v>24.576999845543693</c:v>
                </c:pt>
                <c:pt idx="6">
                  <c:v>29.698269769817276</c:v>
                </c:pt>
                <c:pt idx="7">
                  <c:v>26.114701953817857</c:v>
                </c:pt>
                <c:pt idx="8">
                  <c:v>41.303763842987003</c:v>
                </c:pt>
                <c:pt idx="9">
                  <c:v>103.91235029035002</c:v>
                </c:pt>
                <c:pt idx="10">
                  <c:v>32.690914566362096</c:v>
                </c:pt>
                <c:pt idx="11">
                  <c:v>13.614100455409469</c:v>
                </c:pt>
                <c:pt idx="12">
                  <c:v>12.411890861245819</c:v>
                </c:pt>
                <c:pt idx="13">
                  <c:v>7.3204774529473564</c:v>
                </c:pt>
                <c:pt idx="14">
                  <c:v>31.848189548103562</c:v>
                </c:pt>
                <c:pt idx="15">
                  <c:v>9.7606366039298145</c:v>
                </c:pt>
                <c:pt idx="16">
                  <c:v>5.111024258057788</c:v>
                </c:pt>
              </c:numCache>
            </c:numRef>
          </c:xVal>
          <c:yVal>
            <c:numRef>
              <c:f>All!$D$93:$D$109</c:f>
              <c:numCache>
                <c:formatCode>General</c:formatCode>
                <c:ptCount val="17"/>
                <c:pt idx="0">
                  <c:v>0.74885853658536639</c:v>
                </c:pt>
                <c:pt idx="1">
                  <c:v>1.0048319999999997</c:v>
                </c:pt>
                <c:pt idx="2">
                  <c:v>2.5395344262295079</c:v>
                </c:pt>
                <c:pt idx="3">
                  <c:v>0.5861519999999999</c:v>
                </c:pt>
                <c:pt idx="4">
                  <c:v>0.58149999999999991</c:v>
                </c:pt>
                <c:pt idx="5">
                  <c:v>1.4262725274725281</c:v>
                </c:pt>
                <c:pt idx="6">
                  <c:v>1.0467</c:v>
                </c:pt>
                <c:pt idx="7">
                  <c:v>0.66692389380531025</c:v>
                </c:pt>
                <c:pt idx="8">
                  <c:v>0.84867567567567659</c:v>
                </c:pt>
                <c:pt idx="9">
                  <c:v>0.63436363636363624</c:v>
                </c:pt>
                <c:pt idx="10">
                  <c:v>1.0048319999999997</c:v>
                </c:pt>
                <c:pt idx="11">
                  <c:v>1.2792999999999997</c:v>
                </c:pt>
                <c:pt idx="12">
                  <c:v>1.7584560000000002</c:v>
                </c:pt>
                <c:pt idx="13">
                  <c:v>2.6795519999999997</c:v>
                </c:pt>
                <c:pt idx="14">
                  <c:v>0.8650413223140504</c:v>
                </c:pt>
                <c:pt idx="15">
                  <c:v>2.0096639999999995</c:v>
                </c:pt>
                <c:pt idx="16">
                  <c:v>3.8378999999999994</c:v>
                </c:pt>
              </c:numCache>
            </c:numRef>
          </c:yVal>
        </c:ser>
        <c:ser>
          <c:idx val="9"/>
          <c:order val="9"/>
          <c:tx>
            <c:v>Stop and Shop-Fruit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All!$C$113:$C$122</c:f>
              <c:numCache>
                <c:formatCode>General</c:formatCode>
                <c:ptCount val="10"/>
                <c:pt idx="0">
                  <c:v>13.075927022322469</c:v>
                </c:pt>
                <c:pt idx="1">
                  <c:v>16.298285829276576</c:v>
                </c:pt>
                <c:pt idx="2">
                  <c:v>3.9636644874822009</c:v>
                </c:pt>
                <c:pt idx="3">
                  <c:v>30.250022391802805</c:v>
                </c:pt>
                <c:pt idx="4">
                  <c:v>36.693756971134775</c:v>
                </c:pt>
                <c:pt idx="5">
                  <c:v>48.825654194036446</c:v>
                </c:pt>
                <c:pt idx="6">
                  <c:v>19.450235301731702</c:v>
                </c:pt>
                <c:pt idx="7">
                  <c:v>19.450235301731702</c:v>
                </c:pt>
                <c:pt idx="8">
                  <c:v>6.0599092163410564</c:v>
                </c:pt>
                <c:pt idx="9">
                  <c:v>5.8421687207413777</c:v>
                </c:pt>
              </c:numCache>
            </c:numRef>
          </c:xVal>
          <c:yVal>
            <c:numRef>
              <c:f>All!$D$113:$D$122</c:f>
              <c:numCache>
                <c:formatCode>General</c:formatCode>
                <c:ptCount val="10"/>
                <c:pt idx="0">
                  <c:v>2.1749610389610399</c:v>
                </c:pt>
                <c:pt idx="1">
                  <c:v>2.4212819277108428</c:v>
                </c:pt>
                <c:pt idx="2">
                  <c:v>3.7255423728813577</c:v>
                </c:pt>
                <c:pt idx="3">
                  <c:v>2.178497560975611</c:v>
                </c:pt>
                <c:pt idx="4">
                  <c:v>2.3965820689655177</c:v>
                </c:pt>
                <c:pt idx="5">
                  <c:v>1.3496921052631579</c:v>
                </c:pt>
                <c:pt idx="6">
                  <c:v>2.8215391304347821</c:v>
                </c:pt>
                <c:pt idx="7">
                  <c:v>2.8215391304347821</c:v>
                </c:pt>
                <c:pt idx="8">
                  <c:v>3.6006479999999992</c:v>
                </c:pt>
                <c:pt idx="9">
                  <c:v>6.7529032258064499</c:v>
                </c:pt>
              </c:numCache>
            </c:numRef>
          </c:yVal>
        </c:ser>
        <c:ser>
          <c:idx val="10"/>
          <c:order val="10"/>
          <c:tx>
            <c:v>Stop and Shop- Meat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12"/>
              <c:layout>
                <c:manualLayout>
                  <c:x val="-5.572423403637701E-2"/>
                  <c:y val="-3.1311381531854011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Chicken</a:t>
                    </a:r>
                  </a:p>
                </c:rich>
              </c:tx>
              <c:dLblPos val="r"/>
              <c:showVal val="1"/>
              <c:showCatName val="1"/>
            </c:dLbl>
            <c:delete val="1"/>
          </c:dLbls>
          <c:xVal>
            <c:numRef>
              <c:f>All!$C$125:$C$137</c:f>
              <c:numCache>
                <c:formatCode>General</c:formatCode>
                <c:ptCount val="13"/>
                <c:pt idx="0">
                  <c:v>5.9310092222615634</c:v>
                </c:pt>
                <c:pt idx="1">
                  <c:v>2.9445098882201211</c:v>
                </c:pt>
                <c:pt idx="2">
                  <c:v>7.3333419267306734</c:v>
                </c:pt>
                <c:pt idx="3">
                  <c:v>7.7325042869426364</c:v>
                </c:pt>
                <c:pt idx="4">
                  <c:v>6.0696001392130379</c:v>
                </c:pt>
                <c:pt idx="5">
                  <c:v>22.75760172010137</c:v>
                </c:pt>
                <c:pt idx="6">
                  <c:v>18.621584575188979</c:v>
                </c:pt>
                <c:pt idx="7">
                  <c:v>46.458499501835696</c:v>
                </c:pt>
                <c:pt idx="8">
                  <c:v>3.505890307266061</c:v>
                </c:pt>
                <c:pt idx="9">
                  <c:v>10.678120395420057</c:v>
                </c:pt>
                <c:pt idx="10">
                  <c:v>19.404516759632834</c:v>
                </c:pt>
                <c:pt idx="11">
                  <c:v>19.094556919148506</c:v>
                </c:pt>
                <c:pt idx="12">
                  <c:v>3.0720550300945813</c:v>
                </c:pt>
              </c:numCache>
            </c:numRef>
          </c:xVal>
          <c:yVal>
            <c:numRef>
              <c:f>All!$D$125:$D$137</c:f>
              <c:numCache>
                <c:formatCode>General</c:formatCode>
                <c:ptCount val="13"/>
                <c:pt idx="0">
                  <c:v>12.59745132743363</c:v>
                </c:pt>
                <c:pt idx="1">
                  <c:v>7.4102654867256659</c:v>
                </c:pt>
                <c:pt idx="2">
                  <c:v>21.008102654867248</c:v>
                </c:pt>
                <c:pt idx="3">
                  <c:v>7.952352526184403</c:v>
                </c:pt>
                <c:pt idx="4">
                  <c:v>7.952352526184403</c:v>
                </c:pt>
                <c:pt idx="5">
                  <c:v>13.742555294117652</c:v>
                </c:pt>
                <c:pt idx="6">
                  <c:v>8.2258305882352971</c:v>
                </c:pt>
                <c:pt idx="7">
                  <c:v>8.6198823529411772</c:v>
                </c:pt>
                <c:pt idx="8">
                  <c:v>20.682791999999992</c:v>
                </c:pt>
                <c:pt idx="9">
                  <c:v>10.299528</c:v>
                </c:pt>
                <c:pt idx="10">
                  <c:v>6.8035499999999995</c:v>
                </c:pt>
                <c:pt idx="11">
                  <c:v>4.6054799999999982</c:v>
                </c:pt>
                <c:pt idx="12">
                  <c:v>7.1026071428571429</c:v>
                </c:pt>
              </c:numCache>
            </c:numRef>
          </c:yVal>
        </c:ser>
        <c:ser>
          <c:idx val="11"/>
          <c:order val="11"/>
          <c:tx>
            <c:v>Stop and Shop-Carbohydrates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accent6"/>
              </a:solidFill>
              <a:ln>
                <a:noFill/>
              </a:ln>
            </c:spPr>
          </c:marker>
          <c:xVal>
            <c:numRef>
              <c:f>All!$C$140:$C$145</c:f>
              <c:numCache>
                <c:formatCode>General</c:formatCode>
                <c:ptCount val="6"/>
                <c:pt idx="0">
                  <c:v>5.4408133456186718</c:v>
                </c:pt>
                <c:pt idx="1">
                  <c:v>2.226740390433426</c:v>
                </c:pt>
                <c:pt idx="2">
                  <c:v>3.8074064378959132</c:v>
                </c:pt>
                <c:pt idx="3">
                  <c:v>3.8074064378959132</c:v>
                </c:pt>
                <c:pt idx="4">
                  <c:v>47.627519824209436</c:v>
                </c:pt>
                <c:pt idx="5">
                  <c:v>1.7060421187678283</c:v>
                </c:pt>
              </c:numCache>
            </c:numRef>
          </c:xVal>
          <c:yVal>
            <c:numRef>
              <c:f>All!$D$140:$D$145</c:f>
              <c:numCache>
                <c:formatCode>General</c:formatCode>
                <c:ptCount val="6"/>
                <c:pt idx="0">
                  <c:v>8.1017298701298692</c:v>
                </c:pt>
                <c:pt idx="1">
                  <c:v>17.943428571428562</c:v>
                </c:pt>
                <c:pt idx="2">
                  <c:v>11.58051063829787</c:v>
                </c:pt>
                <c:pt idx="3">
                  <c:v>11.58051063829787</c:v>
                </c:pt>
                <c:pt idx="4">
                  <c:v>1.5224727272727274</c:v>
                </c:pt>
                <c:pt idx="5">
                  <c:v>15.7005</c:v>
                </c:pt>
              </c:numCache>
            </c:numRef>
          </c:yVal>
        </c:ser>
        <c:ser>
          <c:idx val="12"/>
          <c:order val="12"/>
          <c:tx>
            <c:v>Stop and Shop-Processed Food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3"/>
            <c:marker>
              <c:spPr>
                <a:solidFill>
                  <a:schemeClr val="tx1"/>
                </a:solidFill>
              </c:spPr>
            </c:marker>
          </c:dPt>
          <c:dLbls>
            <c:dLbl>
              <c:idx val="26"/>
              <c:layout>
                <c:manualLayout>
                  <c:x val="-4.6886446886446921E-2"/>
                  <c:y val="-0.46460978265773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Maple</a:t>
                    </a:r>
                    <a:r>
                      <a:rPr lang="en-US" baseline="0"/>
                      <a:t> Syrup</a:t>
                    </a:r>
                    <a:endParaRPr lang="en-US"/>
                  </a:p>
                </c:rich>
              </c:tx>
              <c:dLblPos val="r"/>
              <c:showVal val="1"/>
              <c:showCatName val="1"/>
            </c:dLbl>
            <c:delete val="1"/>
          </c:dLbls>
          <c:xVal>
            <c:numRef>
              <c:f>All!$C$150:$C$176</c:f>
              <c:numCache>
                <c:formatCode>General</c:formatCode>
                <c:ptCount val="27"/>
                <c:pt idx="0">
                  <c:v>5.951243590968442</c:v>
                </c:pt>
                <c:pt idx="1">
                  <c:v>9.303992249720844</c:v>
                </c:pt>
                <c:pt idx="2">
                  <c:v>2.583200262048071</c:v>
                </c:pt>
                <c:pt idx="3">
                  <c:v>0.82572165581623902</c:v>
                </c:pt>
                <c:pt idx="4">
                  <c:v>4.7272188783796683</c:v>
                </c:pt>
                <c:pt idx="5">
                  <c:v>5.7761034680424217</c:v>
                </c:pt>
                <c:pt idx="6">
                  <c:v>10.780743766122098</c:v>
                </c:pt>
                <c:pt idx="7">
                  <c:v>1.9022772870580269</c:v>
                </c:pt>
                <c:pt idx="8">
                  <c:v>3.9654944110060191</c:v>
                </c:pt>
                <c:pt idx="9">
                  <c:v>1.571354583075631</c:v>
                </c:pt>
                <c:pt idx="10">
                  <c:v>5.0290330456567203</c:v>
                </c:pt>
                <c:pt idx="11">
                  <c:v>5.4569652771143176</c:v>
                </c:pt>
                <c:pt idx="12">
                  <c:v>8.2932602995658318</c:v>
                </c:pt>
                <c:pt idx="13">
                  <c:v>3.280850228399669</c:v>
                </c:pt>
                <c:pt idx="14">
                  <c:v>7.0548000948306679</c:v>
                </c:pt>
                <c:pt idx="15">
                  <c:v>1.6356508209474674</c:v>
                </c:pt>
                <c:pt idx="16">
                  <c:v>2.6350898742988167</c:v>
                </c:pt>
                <c:pt idx="17">
                  <c:v>2.6899875800133777</c:v>
                </c:pt>
                <c:pt idx="18">
                  <c:v>1.7614701148665046</c:v>
                </c:pt>
                <c:pt idx="19">
                  <c:v>2.9140905430673287</c:v>
                </c:pt>
                <c:pt idx="20">
                  <c:v>1.4037769497786698</c:v>
                </c:pt>
                <c:pt idx="21">
                  <c:v>1.4037769497786698</c:v>
                </c:pt>
                <c:pt idx="22">
                  <c:v>2.5162701824782632</c:v>
                </c:pt>
                <c:pt idx="23">
                  <c:v>1.4037769497786698</c:v>
                </c:pt>
                <c:pt idx="24">
                  <c:v>1.5266074328843031</c:v>
                </c:pt>
                <c:pt idx="25">
                  <c:v>1.2047696331327027</c:v>
                </c:pt>
                <c:pt idx="26">
                  <c:v>1.4345563546036459</c:v>
                </c:pt>
              </c:numCache>
            </c:numRef>
          </c:xVal>
          <c:yVal>
            <c:numRef>
              <c:f>All!$D$150:$D$176</c:f>
              <c:numCache>
                <c:formatCode>General</c:formatCode>
                <c:ptCount val="27"/>
                <c:pt idx="0">
                  <c:v>14.952857142857143</c:v>
                </c:pt>
                <c:pt idx="1">
                  <c:v>6.6091628571428567</c:v>
                </c:pt>
                <c:pt idx="2">
                  <c:v>19.538399999999996</c:v>
                </c:pt>
                <c:pt idx="3">
                  <c:v>146.53800000000001</c:v>
                </c:pt>
                <c:pt idx="4">
                  <c:v>20.934000000000001</c:v>
                </c:pt>
                <c:pt idx="5">
                  <c:v>15.22472727272727</c:v>
                </c:pt>
                <c:pt idx="6">
                  <c:v>20.423414634146326</c:v>
                </c:pt>
                <c:pt idx="7">
                  <c:v>18.42192</c:v>
                </c:pt>
                <c:pt idx="8">
                  <c:v>15.506666666666673</c:v>
                </c:pt>
                <c:pt idx="9">
                  <c:v>18.499813953488371</c:v>
                </c:pt>
                <c:pt idx="10">
                  <c:v>22.429285714285726</c:v>
                </c:pt>
                <c:pt idx="11">
                  <c:v>16.472655737704919</c:v>
                </c:pt>
                <c:pt idx="12">
                  <c:v>2.9787509881422922</c:v>
                </c:pt>
                <c:pt idx="13">
                  <c:v>18.908129032258053</c:v>
                </c:pt>
                <c:pt idx="14">
                  <c:v>13.457571428571427</c:v>
                </c:pt>
                <c:pt idx="15">
                  <c:v>20.21213793103448</c:v>
                </c:pt>
                <c:pt idx="16">
                  <c:v>18.317250000000008</c:v>
                </c:pt>
                <c:pt idx="17">
                  <c:v>17.943428571428562</c:v>
                </c:pt>
                <c:pt idx="18">
                  <c:v>18.768413793103438</c:v>
                </c:pt>
                <c:pt idx="19">
                  <c:v>18.908129032258053</c:v>
                </c:pt>
                <c:pt idx="20">
                  <c:v>19.625624999999996</c:v>
                </c:pt>
                <c:pt idx="21">
                  <c:v>19.625624999999996</c:v>
                </c:pt>
                <c:pt idx="22">
                  <c:v>20.934000000000001</c:v>
                </c:pt>
                <c:pt idx="23">
                  <c:v>19.625624999999996</c:v>
                </c:pt>
                <c:pt idx="24">
                  <c:v>21.655862068965526</c:v>
                </c:pt>
                <c:pt idx="25">
                  <c:v>65.675294117647027</c:v>
                </c:pt>
                <c:pt idx="26">
                  <c:v>55.155449101796378</c:v>
                </c:pt>
              </c:numCache>
            </c:numRef>
          </c:yVal>
        </c:ser>
        <c:ser>
          <c:idx val="13"/>
          <c:order val="13"/>
          <c:tx>
            <c:v>Stop and Shop-Oil and Fat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chemeClr val="bg2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All!$C$179:$C$184</c:f>
              <c:numCache>
                <c:formatCode>General</c:formatCode>
                <c:ptCount val="6"/>
                <c:pt idx="0">
                  <c:v>2.0561822871883062</c:v>
                </c:pt>
                <c:pt idx="1">
                  <c:v>3.9349622623483338</c:v>
                </c:pt>
                <c:pt idx="2">
                  <c:v>2.2041642929512757</c:v>
                </c:pt>
                <c:pt idx="3">
                  <c:v>2.0549164586497781</c:v>
                </c:pt>
                <c:pt idx="4">
                  <c:v>0.73077353802584821</c:v>
                </c:pt>
                <c:pt idx="5">
                  <c:v>0.7246236186745646</c:v>
                </c:pt>
              </c:numCache>
            </c:numRef>
          </c:xVal>
          <c:yVal>
            <c:numRef>
              <c:f>All!$D$179:$D$193</c:f>
              <c:numCache>
                <c:formatCode>General</c:formatCode>
                <c:ptCount val="15"/>
                <c:pt idx="0">
                  <c:v>29.905714285714279</c:v>
                </c:pt>
                <c:pt idx="1">
                  <c:v>16.747199999999996</c:v>
                </c:pt>
                <c:pt idx="2">
                  <c:v>28.985538461538454</c:v>
                </c:pt>
                <c:pt idx="3">
                  <c:v>29.905714285714279</c:v>
                </c:pt>
                <c:pt idx="4">
                  <c:v>29.905714285714279</c:v>
                </c:pt>
                <c:pt idx="5">
                  <c:v>35.886857142857131</c:v>
                </c:pt>
                <c:pt idx="13">
                  <c:v>2.4628235294117631</c:v>
                </c:pt>
                <c:pt idx="14">
                  <c:v>13.956000000000003</c:v>
                </c:pt>
              </c:numCache>
            </c:numRef>
          </c:yVal>
        </c:ser>
        <c:ser>
          <c:idx val="14"/>
          <c:order val="14"/>
          <c:tx>
            <c:v>Stop and Shop Dairy</c:v>
          </c:tx>
          <c:spPr>
            <a:ln w="28575">
              <a:noFill/>
            </a:ln>
          </c:spPr>
          <c:marker>
            <c:symbol val="circle"/>
            <c:size val="8"/>
            <c:spPr>
              <a:solidFill>
                <a:srgbClr val="00B0F0"/>
              </a:solidFill>
              <a:ln>
                <a:noFill/>
              </a:ln>
            </c:spPr>
          </c:marker>
          <c:xVal>
            <c:numRef>
              <c:f>All!$C$192:$C$197</c:f>
              <c:numCache>
                <c:formatCode>General</c:formatCode>
                <c:ptCount val="6"/>
                <c:pt idx="0">
                  <c:v>47.769179325499195</c:v>
                </c:pt>
                <c:pt idx="1">
                  <c:v>5.8798239846239486</c:v>
                </c:pt>
                <c:pt idx="2">
                  <c:v>36.743861660456645</c:v>
                </c:pt>
                <c:pt idx="3">
                  <c:v>15.452344731794433</c:v>
                </c:pt>
                <c:pt idx="4">
                  <c:v>4.6508885067354502</c:v>
                </c:pt>
                <c:pt idx="5">
                  <c:v>6.0164603906650358</c:v>
                </c:pt>
              </c:numCache>
            </c:numRef>
          </c:xVal>
          <c:yVal>
            <c:numRef>
              <c:f>All!$D$192:$D$197</c:f>
              <c:numCache>
                <c:formatCode>General</c:formatCode>
                <c:ptCount val="6"/>
                <c:pt idx="0">
                  <c:v>2.4628235294117631</c:v>
                </c:pt>
                <c:pt idx="1">
                  <c:v>13.956000000000003</c:v>
                </c:pt>
                <c:pt idx="2">
                  <c:v>2.0933999999999999</c:v>
                </c:pt>
                <c:pt idx="3">
                  <c:v>2.2678500000000001</c:v>
                </c:pt>
                <c:pt idx="4">
                  <c:v>13.221473684210521</c:v>
                </c:pt>
                <c:pt idx="5">
                  <c:v>16.448142857142845</c:v>
                </c:pt>
              </c:numCache>
            </c:numRef>
          </c:yVal>
        </c:ser>
        <c:axId val="83701120"/>
        <c:axId val="83724160"/>
      </c:scatterChart>
      <c:valAx>
        <c:axId val="83701120"/>
        <c:scaling>
          <c:logBase val="10"/>
          <c:orientation val="minMax"/>
          <c:max val="300"/>
          <c:min val="0.1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Energy Cost ($/10 MJ)</a:t>
                </a:r>
              </a:p>
            </c:rich>
          </c:tx>
          <c:layout>
            <c:manualLayout>
              <c:xMode val="edge"/>
              <c:yMode val="edge"/>
              <c:x val="0.42757209195004531"/>
              <c:y val="0.929911602196471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3724160"/>
        <c:crosses val="autoZero"/>
        <c:crossBetween val="midCat"/>
        <c:majorUnit val="10"/>
      </c:valAx>
      <c:valAx>
        <c:axId val="83724160"/>
        <c:scaling>
          <c:orientation val="minMax"/>
          <c:max val="40"/>
        </c:scaling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Energy</a:t>
                </a:r>
                <a:r>
                  <a:rPr lang="en-US" sz="1800" baseline="0"/>
                  <a:t> Density (MJ/kg)</a:t>
                </a:r>
                <a:endParaRPr lang="en-US" sz="1800"/>
              </a:p>
            </c:rich>
          </c:tx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3701120"/>
        <c:crossesAt val="0.1"/>
        <c:crossBetween val="midCat"/>
      </c:valAx>
    </c:plotArea>
    <c:plotVisOnly val="1"/>
  </c:chart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0.74727</cdr:x>
      <cdr:y>0.04599</cdr:y>
    </cdr:from>
    <cdr:to>
      <cdr:x>0.98777</cdr:x>
      <cdr:y>0.31442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69284" y="289090"/>
          <a:ext cx="2082049" cy="1687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b="1">
              <a:solidFill>
                <a:schemeClr val="accent6"/>
              </a:solidFill>
            </a:rPr>
            <a:t>−Grains</a:t>
          </a:r>
        </a:p>
        <a:p xmlns:a="http://schemas.openxmlformats.org/drawingml/2006/main">
          <a:r>
            <a:rPr lang="en-US" sz="1800" b="1">
              <a:solidFill>
                <a:srgbClr val="00B0F0"/>
              </a:solidFill>
              <a:latin typeface="+mn-lt"/>
              <a:ea typeface="+mn-ea"/>
              <a:cs typeface="+mn-cs"/>
            </a:rPr>
            <a:t>−Dairy</a:t>
          </a:r>
          <a:endParaRPr lang="en-US" sz="1800" b="1">
            <a:solidFill>
              <a:srgbClr val="00B0F0"/>
            </a:solidFill>
          </a:endParaRPr>
        </a:p>
        <a:p xmlns:a="http://schemas.openxmlformats.org/drawingml/2006/main">
          <a:r>
            <a:rPr lang="en-US" sz="1800" b="1">
              <a:solidFill>
                <a:schemeClr val="bg2">
                  <a:lumMod val="50000"/>
                </a:schemeClr>
              </a:solidFill>
              <a:latin typeface="+mn-lt"/>
              <a:ea typeface="+mn-ea"/>
              <a:cs typeface="+mn-cs"/>
            </a:rPr>
            <a:t>−Oils and Fats</a:t>
          </a:r>
        </a:p>
        <a:p xmlns:a="http://schemas.openxmlformats.org/drawingml/2006/main">
          <a:r>
            <a:rPr lang="en-US" sz="1800" b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−Processed Food</a:t>
          </a:r>
        </a:p>
        <a:p xmlns:a="http://schemas.openxmlformats.org/drawingml/2006/main">
          <a:r>
            <a:rPr lang="en-US" sz="1800" b="1">
              <a:solidFill>
                <a:srgbClr val="00B050"/>
              </a:solidFill>
              <a:latin typeface="+mn-lt"/>
              <a:ea typeface="+mn-ea"/>
              <a:cs typeface="+mn-cs"/>
            </a:rPr>
            <a:t>−Vegetables</a:t>
          </a:r>
        </a:p>
        <a:p xmlns:a="http://schemas.openxmlformats.org/drawingml/2006/main">
          <a:r>
            <a:rPr lang="en-US" sz="1800" b="1">
              <a:solidFill>
                <a:srgbClr val="7030A0"/>
              </a:solidFill>
              <a:latin typeface="+mn-lt"/>
              <a:ea typeface="+mn-ea"/>
              <a:cs typeface="+mn-cs"/>
            </a:rPr>
            <a:t>−Fruits</a:t>
          </a:r>
        </a:p>
        <a:p xmlns:a="http://schemas.openxmlformats.org/drawingml/2006/main">
          <a:r>
            <a:rPr lang="en-US" sz="1800" b="1">
              <a:solidFill>
                <a:srgbClr val="FF0000"/>
              </a:solidFill>
              <a:latin typeface="+mn-lt"/>
              <a:ea typeface="+mn-ea"/>
              <a:cs typeface="+mn-cs"/>
            </a:rPr>
            <a:t>−Meat</a:t>
          </a:r>
        </a:p>
        <a:p xmlns:a="http://schemas.openxmlformats.org/drawingml/2006/main">
          <a:endParaRPr lang="en-US" sz="1100" b="1">
            <a:solidFill>
              <a:srgbClr val="FF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US" sz="1100" b="1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∆ Farmer's</a:t>
          </a:r>
          <a:r>
            <a:rPr lang="en-US" sz="1100" b="1" baseline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 Market</a:t>
          </a:r>
          <a:endParaRPr lang="en-US" sz="1100" b="1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US" sz="1100" b="1">
              <a:solidFill>
                <a:sysClr val="windowText" lastClr="000000"/>
              </a:solidFill>
              <a:latin typeface="+mn-lt"/>
              <a:ea typeface="+mn-ea"/>
              <a:cs typeface="+mn-cs"/>
              <a:sym typeface="Wingdings"/>
            </a:rPr>
            <a:t> C-Town</a:t>
          </a:r>
        </a:p>
        <a:p xmlns:a="http://schemas.openxmlformats.org/drawingml/2006/main">
          <a:r>
            <a:rPr lang="en-US" sz="1100" b="1">
              <a:solidFill>
                <a:sysClr val="windowText" lastClr="000000"/>
              </a:solidFill>
              <a:latin typeface="+mn-lt"/>
              <a:ea typeface="+mn-ea"/>
              <a:cs typeface="+mn-cs"/>
              <a:sym typeface="Wingdings"/>
            </a:rPr>
            <a:t> Stop and Shop</a:t>
          </a:r>
          <a:endParaRPr lang="en-US" sz="1100" b="1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0.00281</cdr:x>
      <cdr:y>0.00372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0.37042</cdr:x>
      <cdr:y>0.56232</cdr:y>
    </cdr:from>
    <cdr:to>
      <cdr:x>0.43269</cdr:x>
      <cdr:y>0.60438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206750" y="3535025"/>
          <a:ext cx="539120" cy="26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 baseline="0"/>
            <a:t>Rice</a:t>
          </a:r>
          <a:endParaRPr lang="en-US" sz="1400"/>
        </a:p>
      </cdr:txBody>
    </cdr:sp>
  </cdr:relSizeAnchor>
  <cdr:relSizeAnchor xmlns:cdr="http://schemas.openxmlformats.org/drawingml/2006/chartDrawing">
    <cdr:from>
      <cdr:x>0.88789</cdr:x>
      <cdr:y>0.82112</cdr:y>
    </cdr:from>
    <cdr:to>
      <cdr:x>0.98606</cdr:x>
      <cdr:y>0.83564</cdr:y>
    </cdr:to>
    <cdr:sp macro="" textlink="">
      <cdr:nvSpPr>
        <cdr:cNvPr id="26" name="TextBox 10"/>
        <cdr:cNvSpPr txBox="1"/>
      </cdr:nvSpPr>
      <cdr:spPr>
        <a:xfrm xmlns:a="http://schemas.openxmlformats.org/drawingml/2006/main">
          <a:off x="7686569" y="5161965"/>
          <a:ext cx="849874" cy="91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Lettuce</a:t>
          </a:r>
        </a:p>
      </cdr:txBody>
    </cdr:sp>
  </cdr:relSizeAnchor>
  <cdr:relSizeAnchor xmlns:cdr="http://schemas.openxmlformats.org/drawingml/2006/chartDrawing">
    <cdr:from>
      <cdr:x>0.82051</cdr:x>
      <cdr:y>0.7679</cdr:y>
    </cdr:from>
    <cdr:to>
      <cdr:x>0.91621</cdr:x>
      <cdr:y>0.8367</cdr:y>
    </cdr:to>
    <cdr:sp macro="" textlink="">
      <cdr:nvSpPr>
        <cdr:cNvPr id="27" name="TextBox 11"/>
        <cdr:cNvSpPr txBox="1"/>
      </cdr:nvSpPr>
      <cdr:spPr>
        <a:xfrm xmlns:a="http://schemas.openxmlformats.org/drawingml/2006/main">
          <a:off x="7103292" y="4827404"/>
          <a:ext cx="828491" cy="4325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Red Pepper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0.00281</cdr:x>
      <cdr:y>0.00372</cdr:y>
    </cdr:to>
    <cdr:pic>
      <cdr:nvPicPr>
        <cdr:cNvPr id="2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0.7271</cdr:x>
      <cdr:y>0.65143</cdr:y>
    </cdr:from>
    <cdr:to>
      <cdr:x>0.84352</cdr:x>
      <cdr:y>0.69024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6294648" y="4095245"/>
          <a:ext cx="1007853" cy="243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Salmon</a:t>
          </a:r>
        </a:p>
      </cdr:txBody>
    </cdr:sp>
  </cdr:relSizeAnchor>
  <cdr:relSizeAnchor xmlns:cdr="http://schemas.openxmlformats.org/drawingml/2006/chartDrawing">
    <cdr:from>
      <cdr:x>0.5902</cdr:x>
      <cdr:y>0.77858</cdr:y>
    </cdr:from>
    <cdr:to>
      <cdr:x>0.67903</cdr:x>
      <cdr:y>0.79966</cdr:y>
    </cdr:to>
    <cdr:sp macro="" textlink="">
      <cdr:nvSpPr>
        <cdr:cNvPr id="30" name="TextBox 15"/>
        <cdr:cNvSpPr txBox="1"/>
      </cdr:nvSpPr>
      <cdr:spPr>
        <a:xfrm xmlns:a="http://schemas.openxmlformats.org/drawingml/2006/main">
          <a:off x="5109460" y="4894543"/>
          <a:ext cx="769016" cy="1325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Apples</a:t>
          </a:r>
        </a:p>
      </cdr:txBody>
    </cdr:sp>
  </cdr:relSizeAnchor>
  <cdr:relSizeAnchor xmlns:cdr="http://schemas.openxmlformats.org/drawingml/2006/chartDrawing">
    <cdr:from>
      <cdr:x>0.40879</cdr:x>
      <cdr:y>0.29559</cdr:y>
    </cdr:from>
    <cdr:to>
      <cdr:x>0.56357</cdr:x>
      <cdr:y>0.32323</cdr:y>
    </cdr:to>
    <cdr:sp macro="" textlink="">
      <cdr:nvSpPr>
        <cdr:cNvPr id="31" name="TextBox 16"/>
        <cdr:cNvSpPr txBox="1"/>
      </cdr:nvSpPr>
      <cdr:spPr>
        <a:xfrm xmlns:a="http://schemas.openxmlformats.org/drawingml/2006/main">
          <a:off x="3538982" y="1858221"/>
          <a:ext cx="1339933" cy="1737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Mayonnaise</a:t>
          </a:r>
        </a:p>
      </cdr:txBody>
    </cdr:sp>
  </cdr:relSizeAnchor>
  <cdr:relSizeAnchor xmlns:cdr="http://schemas.openxmlformats.org/drawingml/2006/chartDrawing">
    <cdr:from>
      <cdr:x>0.54148</cdr:x>
      <cdr:y>0.48148</cdr:y>
    </cdr:from>
    <cdr:to>
      <cdr:x>0.72249</cdr:x>
      <cdr:y>0.54665</cdr:y>
    </cdr:to>
    <cdr:sp macro="" textlink="">
      <cdr:nvSpPr>
        <cdr:cNvPr id="33" name="TextBox 18"/>
        <cdr:cNvSpPr txBox="1"/>
      </cdr:nvSpPr>
      <cdr:spPr>
        <a:xfrm xmlns:a="http://schemas.openxmlformats.org/drawingml/2006/main">
          <a:off x="4687724" y="3026834"/>
          <a:ext cx="1567026" cy="409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Cheese Singles</a:t>
          </a:r>
        </a:p>
      </cdr:txBody>
    </cdr:sp>
  </cdr:relSizeAnchor>
  <cdr:relSizeAnchor xmlns:cdr="http://schemas.openxmlformats.org/drawingml/2006/chartDrawing">
    <cdr:from>
      <cdr:x>0.33219</cdr:x>
      <cdr:y>0.43013</cdr:y>
    </cdr:from>
    <cdr:to>
      <cdr:x>0.47505</cdr:x>
      <cdr:y>0.48276</cdr:y>
    </cdr:to>
    <cdr:sp macro="" textlink="">
      <cdr:nvSpPr>
        <cdr:cNvPr id="37" name="TextBox 36"/>
        <cdr:cNvSpPr txBox="1"/>
      </cdr:nvSpPr>
      <cdr:spPr>
        <a:xfrm xmlns:a="http://schemas.openxmlformats.org/drawingml/2006/main">
          <a:off x="2879304" y="2821793"/>
          <a:ext cx="1238274" cy="345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Cookies</a:t>
          </a:r>
        </a:p>
      </cdr:txBody>
    </cdr:sp>
  </cdr:relSizeAnchor>
  <cdr:relSizeAnchor xmlns:cdr="http://schemas.openxmlformats.org/drawingml/2006/chartDrawing">
    <cdr:from>
      <cdr:x>0.69233</cdr:x>
      <cdr:y>0.7859</cdr:y>
    </cdr:from>
    <cdr:to>
      <cdr:x>0.8423</cdr:x>
      <cdr:y>0.81818</cdr:y>
    </cdr:to>
    <cdr:sp macro="" textlink="">
      <cdr:nvSpPr>
        <cdr:cNvPr id="43" name="TextBox 42"/>
        <cdr:cNvSpPr txBox="1"/>
      </cdr:nvSpPr>
      <cdr:spPr>
        <a:xfrm xmlns:a="http://schemas.openxmlformats.org/drawingml/2006/main">
          <a:off x="5993589" y="4940586"/>
          <a:ext cx="1298328" cy="202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Broccoli</a:t>
          </a:r>
        </a:p>
      </cdr:txBody>
    </cdr:sp>
  </cdr:relSizeAnchor>
  <cdr:relSizeAnchor xmlns:cdr="http://schemas.openxmlformats.org/drawingml/2006/chartDrawing">
    <cdr:from>
      <cdr:x>0.50611</cdr:x>
      <cdr:y>0.81914</cdr:y>
    </cdr:from>
    <cdr:to>
      <cdr:x>0.58476</cdr:x>
      <cdr:y>0.86027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4381500" y="5149532"/>
          <a:ext cx="680907" cy="2585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Beans</a:t>
          </a:r>
        </a:p>
      </cdr:txBody>
    </cdr:sp>
  </cdr:relSizeAnchor>
  <cdr:relSizeAnchor xmlns:cdr="http://schemas.openxmlformats.org/drawingml/2006/chartDrawing">
    <cdr:from>
      <cdr:x>0.53801</cdr:x>
      <cdr:y>0.75639</cdr:y>
    </cdr:from>
    <cdr:to>
      <cdr:x>0.64515</cdr:x>
      <cdr:y>0.79148</cdr:y>
    </cdr:to>
    <cdr:sp macro="" textlink="">
      <cdr:nvSpPr>
        <cdr:cNvPr id="49" name="TextBox 48"/>
        <cdr:cNvSpPr txBox="1"/>
      </cdr:nvSpPr>
      <cdr:spPr>
        <a:xfrm xmlns:a="http://schemas.openxmlformats.org/drawingml/2006/main">
          <a:off x="4657621" y="4755039"/>
          <a:ext cx="927528" cy="220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Carrots</a:t>
          </a:r>
        </a:p>
      </cdr:txBody>
    </cdr:sp>
  </cdr:relSizeAnchor>
  <cdr:relSizeAnchor xmlns:cdr="http://schemas.openxmlformats.org/drawingml/2006/chartDrawing">
    <cdr:from>
      <cdr:x>0.46687</cdr:x>
      <cdr:y>0.38247</cdr:y>
    </cdr:from>
    <cdr:to>
      <cdr:x>0.53463</cdr:x>
      <cdr:y>0.40546</cdr:y>
    </cdr:to>
    <cdr:sp macro="" textlink="">
      <cdr:nvSpPr>
        <cdr:cNvPr id="60" name="TextBox 59"/>
        <cdr:cNvSpPr txBox="1"/>
      </cdr:nvSpPr>
      <cdr:spPr>
        <a:xfrm xmlns:a="http://schemas.openxmlformats.org/drawingml/2006/main">
          <a:off x="4041773" y="2404376"/>
          <a:ext cx="586609" cy="1445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400"/>
            <a:t>Chips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B7D2F-74AD-5B4D-93C2-51976C40CEEA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491E2-6709-0342-9C1E-920E1E5A4A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http://www.acton.org/commentary/commentary418.php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491E2-6709-0342-9C1E-920E1E5A4A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773F12-6553-9746-91F1-0F27822BF4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57C51-F5A0-A343-9F36-F9F3CA344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0893E9-C9CB-1447-9158-B2407923C127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3FCFFCE-CBFC-6C42-AE3A-61E7CFE4D4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Energy for the 21st Century: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 </a:t>
            </a:r>
            <a:r>
              <a:rPr lang="en-US" sz="2700" dirty="0" err="1" smtClean="0"/>
              <a:t>thermodynAmics</a:t>
            </a:r>
            <a:r>
              <a:rPr lang="en-US" sz="2700" dirty="0" smtClean="0"/>
              <a:t> textbook companion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</a:rPr>
              <a:t>Donna Riley</a:t>
            </a:r>
          </a:p>
          <a:p>
            <a:r>
              <a:rPr lang="en-US" sz="7200" dirty="0" smtClean="0">
                <a:solidFill>
                  <a:schemeClr val="accent1">
                    <a:lumMod val="50000"/>
                  </a:schemeClr>
                </a:solidFill>
              </a:rPr>
              <a:t>Smith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Features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283" y="2495710"/>
            <a:ext cx="1206097" cy="18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346744" y="4384061"/>
            <a:ext cx="1126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US  Policy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0863" y="228600"/>
            <a:ext cx="1521661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243900" y="1664730"/>
            <a:ext cx="867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History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573" y="4355646"/>
            <a:ext cx="1973942" cy="148045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6549574" y="5850094"/>
            <a:ext cx="1988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Risk, reliability and safety</a:t>
            </a:r>
            <a:r>
              <a:rPr lang="en-US" dirty="0" smtClean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48" y="4849969"/>
            <a:ext cx="1314452" cy="142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311759"/>
            <a:ext cx="2798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International Perspectives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/>
          <a:srcRect b="33102"/>
          <a:stretch>
            <a:fillRect/>
          </a:stretch>
        </p:blipFill>
        <p:spPr bwMode="auto">
          <a:xfrm>
            <a:off x="6736717" y="2342749"/>
            <a:ext cx="1899527" cy="127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7043623" y="3613666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Sustainability</a:t>
            </a:r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959" y="400050"/>
            <a:ext cx="1828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898746" y="2034062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Ethics</a:t>
            </a:r>
            <a:endParaRPr lang="en-US" dirty="0" smtClean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62275" y="1181100"/>
            <a:ext cx="32194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962275" y="5638411"/>
            <a:ext cx="33534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b="1" dirty="0" err="1" smtClean="0"/>
              <a:t>Liberative</a:t>
            </a:r>
            <a:r>
              <a:rPr lang="en-US" b="1" dirty="0" smtClean="0"/>
              <a:t> </a:t>
            </a:r>
          </a:p>
          <a:p>
            <a:pPr lvl="0" algn="ctr"/>
            <a:r>
              <a:rPr lang="en-US" b="1" dirty="0" smtClean="0"/>
              <a:t>(feminist, critical, transformative)</a:t>
            </a:r>
          </a:p>
          <a:p>
            <a:pPr lvl="0" algn="ctr"/>
            <a:r>
              <a:rPr lang="en-US" b="1" dirty="0" smtClean="0"/>
              <a:t> pedagogies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010400" cy="152717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Challenging </a:t>
            </a:r>
            <a:r>
              <a:rPr lang="en-US" sz="4000" dirty="0"/>
              <a:t>Content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4114800"/>
          </a:xfrm>
        </p:spPr>
        <p:txBody>
          <a:bodyPr/>
          <a:lstStyle/>
          <a:p>
            <a:pPr eaLnBrk="1" hangingPunct="1"/>
            <a:r>
              <a:rPr lang="en-US" dirty="0"/>
              <a:t>Challenging unconscious canon creates open questions</a:t>
            </a:r>
          </a:p>
          <a:p>
            <a:pPr lvl="1" eaLnBrk="1" hangingPunct="1"/>
            <a:r>
              <a:rPr lang="en-US" dirty="0"/>
              <a:t>What is to be included/excluded?</a:t>
            </a:r>
          </a:p>
          <a:p>
            <a:pPr eaLnBrk="1" hangingPunct="1"/>
            <a:r>
              <a:rPr lang="en-US" dirty="0"/>
              <a:t>History of thermo challenges assumptions</a:t>
            </a:r>
          </a:p>
          <a:p>
            <a:pPr lvl="1" eaLnBrk="1" hangingPunct="1"/>
            <a:r>
              <a:rPr lang="en-US" dirty="0"/>
              <a:t>Thematic content of science, working with incomplete or incorrect knowledge</a:t>
            </a:r>
          </a:p>
          <a:p>
            <a:pPr eaLnBrk="1" hangingPunct="1"/>
            <a:r>
              <a:rPr lang="en-US" dirty="0"/>
              <a:t>Teaching energy policy undermines canon</a:t>
            </a:r>
          </a:p>
          <a:p>
            <a:pPr lvl="1" eaLnBrk="1" hangingPunct="1"/>
            <a:r>
              <a:rPr lang="en-US" dirty="0"/>
              <a:t>Why aren’t we learning about </a:t>
            </a:r>
            <a:r>
              <a:rPr lang="en-US" dirty="0" err="1"/>
              <a:t>renewables</a:t>
            </a:r>
            <a:r>
              <a:rPr lang="en-US" dirty="0"/>
              <a:t>?</a:t>
            </a:r>
          </a:p>
          <a:p>
            <a:pPr lvl="1" eaLnBrk="1" hangingPunct="1"/>
            <a:r>
              <a:rPr lang="en-US" dirty="0"/>
              <a:t>This isn’t engineering! Assign more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Challenging </a:t>
            </a:r>
            <a:r>
              <a:rPr lang="en-US" sz="3600" dirty="0"/>
              <a:t>Pedagogy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077200" cy="4419600"/>
          </a:xfrm>
        </p:spPr>
        <p:txBody>
          <a:bodyPr/>
          <a:lstStyle/>
          <a:p>
            <a:pPr eaLnBrk="1" hangingPunct="1"/>
            <a:r>
              <a:rPr lang="en-US" dirty="0" err="1"/>
              <a:t>Liberative</a:t>
            </a:r>
            <a:r>
              <a:rPr lang="en-US" dirty="0"/>
              <a:t> pedagogies require </a:t>
            </a:r>
            <a:r>
              <a:rPr lang="en-US" dirty="0" smtClean="0"/>
              <a:t>power shifts</a:t>
            </a:r>
            <a:endParaRPr lang="en-US" dirty="0"/>
          </a:p>
          <a:p>
            <a:pPr lvl="1" eaLnBrk="1" hangingPunct="1"/>
            <a:r>
              <a:rPr lang="en-US" dirty="0"/>
              <a:t>Real-world engagement is messy</a:t>
            </a:r>
          </a:p>
          <a:p>
            <a:pPr lvl="1" eaLnBrk="1" hangingPunct="1"/>
            <a:r>
              <a:rPr lang="en-US" dirty="0"/>
              <a:t>Student-initiated </a:t>
            </a:r>
            <a:r>
              <a:rPr lang="en-US" dirty="0" smtClean="0"/>
              <a:t>questions, topics</a:t>
            </a:r>
            <a:endParaRPr lang="en-US" dirty="0"/>
          </a:p>
          <a:p>
            <a:pPr lvl="1" eaLnBrk="1" hangingPunct="1"/>
            <a:r>
              <a:rPr lang="en-US" dirty="0"/>
              <a:t>Students as teachers</a:t>
            </a:r>
          </a:p>
          <a:p>
            <a:pPr lvl="1" eaLnBrk="1" hangingPunct="1"/>
            <a:r>
              <a:rPr lang="en-US" dirty="0"/>
              <a:t>Student resistance to </a:t>
            </a:r>
            <a:r>
              <a:rPr lang="en-US" dirty="0" smtClean="0"/>
              <a:t>pedagogies</a:t>
            </a:r>
          </a:p>
          <a:p>
            <a:r>
              <a:rPr lang="en-US" dirty="0" smtClean="0"/>
              <a:t>How to be relational in a book?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Overall structure:</a:t>
            </a:r>
          </a:p>
          <a:p>
            <a:pPr lvl="1"/>
            <a:r>
              <a:rPr lang="en-US" dirty="0" smtClean="0"/>
              <a:t>Foundations – pedagogy, energy studies basics</a:t>
            </a:r>
          </a:p>
          <a:p>
            <a:pPr lvl="1"/>
            <a:r>
              <a:rPr lang="en-US" dirty="0" smtClean="0"/>
              <a:t>Making theory relevant</a:t>
            </a:r>
          </a:p>
          <a:p>
            <a:pPr lvl="1"/>
            <a:r>
              <a:rPr lang="en-US" dirty="0" smtClean="0"/>
              <a:t>New applications</a:t>
            </a:r>
          </a:p>
          <a:p>
            <a:r>
              <a:rPr lang="en-US" dirty="0" smtClean="0"/>
              <a:t>Foundations</a:t>
            </a:r>
          </a:p>
          <a:p>
            <a:pPr lvl="1"/>
            <a:r>
              <a:rPr lang="en-US" dirty="0" smtClean="0"/>
              <a:t>Foucault</a:t>
            </a:r>
          </a:p>
          <a:p>
            <a:r>
              <a:rPr lang="en-US" dirty="0" smtClean="0"/>
              <a:t>Theory</a:t>
            </a:r>
          </a:p>
          <a:p>
            <a:pPr lvl="1"/>
            <a:r>
              <a:rPr lang="en-US" dirty="0" smtClean="0"/>
              <a:t>First Law: Hunger, Poverty, Obesity</a:t>
            </a:r>
          </a:p>
          <a:p>
            <a:pPr lvl="1"/>
            <a:r>
              <a:rPr lang="en-US" dirty="0" smtClean="0"/>
              <a:t>Second Law: Thematic Content of Science</a:t>
            </a:r>
          </a:p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Overview of technology choice section</a:t>
            </a:r>
          </a:p>
          <a:p>
            <a:pPr lvl="1"/>
            <a:r>
              <a:rPr lang="en-US" dirty="0" smtClean="0"/>
              <a:t>Overview of applications section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086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ea typeface="Batang" pitchFamily="18" charset="-127"/>
                <a:cs typeface="Batang" pitchFamily="18" charset="-127"/>
              </a:rPr>
              <a:t>Foucault: reflexivity around</a:t>
            </a:r>
            <a:br>
              <a:rPr lang="en-US" sz="3600" dirty="0" smtClean="0">
                <a:ea typeface="Batang" pitchFamily="18" charset="-127"/>
                <a:cs typeface="Batang" pitchFamily="18" charset="-127"/>
              </a:rPr>
            </a:br>
            <a:r>
              <a:rPr lang="en-US" sz="3600" dirty="0" smtClean="0">
                <a:ea typeface="Batang" pitchFamily="18" charset="-127"/>
                <a:cs typeface="Batang" pitchFamily="18" charset="-127"/>
              </a:rPr>
              <a:t>content </a:t>
            </a:r>
            <a:r>
              <a:rPr lang="en-US" sz="3600" dirty="0">
                <a:ea typeface="Batang" pitchFamily="18" charset="-127"/>
                <a:cs typeface="Batang" pitchFamily="18" charset="-127"/>
              </a:rPr>
              <a:t>and pedagogy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86868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Pedagogy </a:t>
            </a:r>
          </a:p>
          <a:p>
            <a:pPr lvl="1" eaLnBrk="1" hangingPunct="1"/>
            <a:r>
              <a:rPr lang="en-US" sz="2400" dirty="0" smtClean="0"/>
              <a:t>Shift </a:t>
            </a:r>
            <a:r>
              <a:rPr lang="en-US" sz="2400" dirty="0"/>
              <a:t>in student awareness and intentionality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Relation between power/knowledge interwoven in what, how, and why students learn – motivates </a:t>
            </a:r>
            <a:r>
              <a:rPr lang="en-US" sz="2400" dirty="0" smtClean="0"/>
              <a:t>pedagogy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dirty="0" smtClean="0"/>
              <a:t>Content </a:t>
            </a:r>
            <a:endParaRPr lang="en-US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Role of science in forming society’s </a:t>
            </a:r>
            <a:r>
              <a:rPr lang="en-US" sz="2400" dirty="0" smtClean="0"/>
              <a:t>truths</a:t>
            </a:r>
          </a:p>
          <a:p>
            <a:pPr lvl="2">
              <a:lnSpc>
                <a:spcPct val="80000"/>
              </a:lnSpc>
            </a:pPr>
            <a:r>
              <a:rPr lang="en-US" sz="2100" dirty="0" smtClean="0"/>
              <a:t>Epistemic frames</a:t>
            </a:r>
            <a:endParaRPr lang="en-US" sz="2100" dirty="0"/>
          </a:p>
          <a:p>
            <a:pPr lvl="1"/>
            <a:r>
              <a:rPr lang="en-US" sz="2400" dirty="0" smtClean="0"/>
              <a:t>Engages engineering canon, ownership </a:t>
            </a:r>
            <a:r>
              <a:rPr lang="en-US" sz="2400" dirty="0"/>
              <a:t>of course content</a:t>
            </a:r>
          </a:p>
          <a:p>
            <a:pPr lvl="2" eaLnBrk="1" hangingPunct="1"/>
            <a:r>
              <a:rPr lang="en-US" sz="1800" dirty="0"/>
              <a:t>Syllabus</a:t>
            </a:r>
          </a:p>
          <a:p>
            <a:pPr lvl="2" eaLnBrk="1" hangingPunct="1"/>
            <a:r>
              <a:rPr lang="en-US" sz="1800" dirty="0"/>
              <a:t>Fossil fuel emphasis </a:t>
            </a:r>
            <a:endParaRPr lang="en-US" sz="1800" dirty="0" smtClean="0"/>
          </a:p>
          <a:p>
            <a:pPr lvl="2" eaLnBrk="1" hangingPunct="1"/>
            <a:r>
              <a:rPr lang="en-US" sz="1800" dirty="0" smtClean="0"/>
              <a:t>No education is politically neutral</a:t>
            </a:r>
            <a:endParaRPr lang="en-US" sz="1800" dirty="0"/>
          </a:p>
        </p:txBody>
      </p:sp>
      <p:pic>
        <p:nvPicPr>
          <p:cNvPr id="10244" name="Picture 16" descr="fouc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0"/>
            <a:ext cx="1676400" cy="21256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562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Foucault </a:t>
            </a:r>
            <a:r>
              <a:rPr lang="en-US" sz="3200" dirty="0" smtClean="0"/>
              <a:t>(</a:t>
            </a:r>
            <a:r>
              <a:rPr lang="en-US" sz="3200" dirty="0"/>
              <a:t>Power/Knowledge)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76400"/>
            <a:ext cx="8839200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Free </a:t>
            </a:r>
            <a:r>
              <a:rPr lang="en-US" sz="2400" dirty="0"/>
              <a:t>association on “power”,</a:t>
            </a:r>
            <a:r>
              <a:rPr lang="en-US" sz="2400" dirty="0" smtClean="0"/>
              <a:t> “</a:t>
            </a:r>
            <a:r>
              <a:rPr lang="en-US" sz="2400" dirty="0"/>
              <a:t>knowledge”</a:t>
            </a:r>
            <a:r>
              <a:rPr lang="en-US" sz="2400" dirty="0" smtClean="0"/>
              <a:t> </a:t>
            </a:r>
          </a:p>
          <a:p>
            <a:pPr eaLnBrk="1" hangingPunct="1"/>
            <a:r>
              <a:rPr lang="en-US" sz="2400" dirty="0" smtClean="0"/>
              <a:t>Reading</a:t>
            </a:r>
            <a:r>
              <a:rPr lang="en-US" sz="2400" dirty="0"/>
              <a:t>:  </a:t>
            </a:r>
            <a:r>
              <a:rPr lang="en-US" sz="2400" i="1" dirty="0"/>
              <a:t>Power/Knowledge</a:t>
            </a:r>
            <a:r>
              <a:rPr lang="en-US" sz="2400" dirty="0"/>
              <a:t> excerpt on “regime of truth” </a:t>
            </a:r>
          </a:p>
          <a:p>
            <a:pPr lvl="1" eaLnBrk="1" hangingPunct="1"/>
            <a:r>
              <a:rPr lang="en-US" sz="2000" dirty="0"/>
              <a:t>Role of science in forming our society’s truths (“’Truth’ is centered on the form of scientific discourse and the institutions that produce it”)</a:t>
            </a:r>
          </a:p>
          <a:p>
            <a:pPr lvl="1" eaLnBrk="1" hangingPunct="1"/>
            <a:r>
              <a:rPr lang="en-US" sz="2000" dirty="0"/>
              <a:t>Political forces that</a:t>
            </a:r>
            <a:r>
              <a:rPr lang="en-US" sz="2000" dirty="0" smtClean="0"/>
              <a:t> influence production </a:t>
            </a:r>
            <a:r>
              <a:rPr lang="en-US" sz="2000" dirty="0"/>
              <a:t>and transmission  </a:t>
            </a:r>
          </a:p>
          <a:p>
            <a:pPr lvl="1" eaLnBrk="1" hangingPunct="1"/>
            <a:r>
              <a:rPr lang="en-US" sz="2000" dirty="0"/>
              <a:t>Stimulates critical thinking about </a:t>
            </a:r>
            <a:r>
              <a:rPr lang="en-US" sz="2000" dirty="0" smtClean="0"/>
              <a:t>course content, classroom power relations</a:t>
            </a:r>
          </a:p>
          <a:p>
            <a:pPr lvl="1" eaLnBrk="1" hangingPunct="1"/>
            <a:r>
              <a:rPr lang="en-US" sz="2000" dirty="0" smtClean="0"/>
              <a:t>Helps with later discussions of co-construction of technology and society</a:t>
            </a:r>
          </a:p>
          <a:p>
            <a:pPr eaLnBrk="1" hangingPunct="1"/>
            <a:r>
              <a:rPr lang="en-US" sz="2400" dirty="0" smtClean="0"/>
              <a:t>Discussion questions</a:t>
            </a:r>
          </a:p>
          <a:p>
            <a:pPr eaLnBrk="1" hangingPunct="1"/>
            <a:r>
              <a:rPr lang="en-US" sz="2400" dirty="0" smtClean="0"/>
              <a:t>Reflective Essay</a:t>
            </a:r>
            <a:endParaRPr lang="en-US" sz="2400" dirty="0"/>
          </a:p>
          <a:p>
            <a:pPr eaLnBrk="1" hangingPunct="1"/>
            <a:r>
              <a:rPr lang="en-US" sz="2400" dirty="0" smtClean="0"/>
              <a:t>Revisits– </a:t>
            </a:r>
            <a:r>
              <a:rPr lang="en-US" sz="2400" dirty="0"/>
              <a:t>ideal gas law, multiple statements of 2</a:t>
            </a:r>
            <a:r>
              <a:rPr lang="en-US" sz="2400" baseline="30000" dirty="0"/>
              <a:t>nd</a:t>
            </a:r>
            <a:r>
              <a:rPr lang="en-US" sz="2400" dirty="0"/>
              <a:t> law, history of thermo, critical reading of textbook</a:t>
            </a:r>
          </a:p>
        </p:txBody>
      </p:sp>
      <p:pic>
        <p:nvPicPr>
          <p:cNvPr id="11268" name="Picture 5" descr="Michel Foucaul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075488" y="0"/>
            <a:ext cx="2068512" cy="2209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Law: Hunger, Poverty, and Obesity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Thermo texts often include “biological thermo” unit</a:t>
            </a:r>
          </a:p>
          <a:p>
            <a:r>
              <a:rPr lang="en-US" dirty="0" err="1" smtClean="0"/>
              <a:t>Çengel</a:t>
            </a:r>
            <a:r>
              <a:rPr lang="en-US" dirty="0" smtClean="0"/>
              <a:t> and Boles:</a:t>
            </a:r>
          </a:p>
          <a:p>
            <a:pPr lvl="1"/>
            <a:r>
              <a:rPr lang="en-US" dirty="0" smtClean="0"/>
              <a:t>Burger King, </a:t>
            </a:r>
            <a:r>
              <a:rPr lang="en-US" dirty="0" err="1" smtClean="0"/>
              <a:t>Hardee’s</a:t>
            </a:r>
            <a:r>
              <a:rPr lang="en-US" dirty="0" smtClean="0"/>
              <a:t>, McDonalds</a:t>
            </a:r>
          </a:p>
          <a:p>
            <a:pPr lvl="1"/>
            <a:r>
              <a:rPr lang="en-US" dirty="0" smtClean="0"/>
              <a:t>1 L ice cream in one sitting</a:t>
            </a:r>
          </a:p>
          <a:p>
            <a:pPr lvl="1"/>
            <a:r>
              <a:rPr lang="en-US" dirty="0" smtClean="0"/>
              <a:t>Bloody Mary, Martini, Beers (and treadmills)</a:t>
            </a:r>
          </a:p>
          <a:p>
            <a:pPr lvl="1"/>
            <a:r>
              <a:rPr lang="en-US" dirty="0" smtClean="0"/>
              <a:t>Weight loss rate near 1lb/day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9189" y="4440011"/>
            <a:ext cx="1506859" cy="192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704" y="5150291"/>
            <a:ext cx="1283153" cy="14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6992" y="4691742"/>
            <a:ext cx="1245712" cy="14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2914" y="4691742"/>
            <a:ext cx="2775857" cy="204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Hunger, Poverty, and Obesity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702" y="1186542"/>
            <a:ext cx="7816968" cy="5642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t="56424"/>
          <a:stretch>
            <a:fillRect/>
          </a:stretch>
        </p:blipFill>
        <p:spPr>
          <a:xfrm>
            <a:off x="100360" y="1647596"/>
            <a:ext cx="8006618" cy="5077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000" y="0"/>
            <a:ext cx="1785000" cy="2667000"/>
          </a:xfrm>
          <a:prstGeom prst="rect">
            <a:avLst/>
          </a:prstGeom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612648" y="228600"/>
            <a:ext cx="6746352" cy="9906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Impacts of Agricultural Policy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16601" y="243180"/>
          <a:ext cx="8657167" cy="628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What’s missing in thermodynamics education?</a:t>
            </a:r>
          </a:p>
          <a:p>
            <a:r>
              <a:rPr lang="en-US" dirty="0" smtClean="0"/>
              <a:t>Why a textbook companion?</a:t>
            </a:r>
          </a:p>
          <a:p>
            <a:r>
              <a:rPr lang="en-US" dirty="0" smtClean="0"/>
              <a:t>Pedagogical goals</a:t>
            </a:r>
          </a:p>
          <a:p>
            <a:r>
              <a:rPr lang="en-US" dirty="0" smtClean="0"/>
              <a:t>Content goals</a:t>
            </a:r>
          </a:p>
          <a:p>
            <a:r>
              <a:rPr lang="en-US" dirty="0" smtClean="0"/>
              <a:t>Structure of book</a:t>
            </a:r>
          </a:p>
          <a:p>
            <a:r>
              <a:rPr lang="en-US" dirty="0" smtClean="0"/>
              <a:t>Sample modules</a:t>
            </a:r>
          </a:p>
          <a:p>
            <a:r>
              <a:rPr lang="en-US" dirty="0" smtClean="0"/>
              <a:t>Discussion and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Law: Hunger, Poverty, and Obesity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8852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Community-based project</a:t>
            </a:r>
          </a:p>
          <a:p>
            <a:pPr lvl="1"/>
            <a:r>
              <a:rPr lang="en-US" dirty="0" smtClean="0"/>
              <a:t>Energy density </a:t>
            </a:r>
            <a:r>
              <a:rPr lang="en-US" dirty="0" err="1" smtClean="0"/>
              <a:t>vs</a:t>
            </a:r>
            <a:r>
              <a:rPr lang="en-US" dirty="0" smtClean="0"/>
              <a:t> cost of food</a:t>
            </a:r>
          </a:p>
          <a:p>
            <a:pPr lvl="2"/>
            <a:r>
              <a:rPr lang="en-US" dirty="0" smtClean="0"/>
              <a:t>Store visits</a:t>
            </a:r>
          </a:p>
          <a:p>
            <a:pPr lvl="2"/>
            <a:r>
              <a:rPr lang="en-US" dirty="0" smtClean="0"/>
              <a:t>“Hidden hunger”</a:t>
            </a:r>
          </a:p>
          <a:p>
            <a:pPr lvl="1"/>
            <a:r>
              <a:rPr lang="en-US" dirty="0" smtClean="0"/>
              <a:t>Availability and affordability of healthy food across social location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68" y="1793036"/>
            <a:ext cx="3527020" cy="4302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Law: History of Thermo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7239000" cy="441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Thematic content of science</a:t>
            </a:r>
          </a:p>
          <a:p>
            <a:pPr lvl="1"/>
            <a:r>
              <a:rPr lang="en-US" sz="2100" dirty="0" smtClean="0"/>
              <a:t>Concise</a:t>
            </a:r>
          </a:p>
          <a:p>
            <a:pPr lvl="1"/>
            <a:r>
              <a:rPr lang="en-US" sz="2100" dirty="0" smtClean="0"/>
              <a:t>Balance</a:t>
            </a:r>
          </a:p>
          <a:p>
            <a:pPr eaLnBrk="1" hangingPunct="1"/>
            <a:r>
              <a:rPr lang="en-US" sz="2400" dirty="0" err="1" smtClean="0"/>
              <a:t>Clausius</a:t>
            </a:r>
            <a:r>
              <a:rPr lang="en-US" sz="2400" dirty="0" smtClean="0"/>
              <a:t> </a:t>
            </a:r>
            <a:r>
              <a:rPr lang="en-US" sz="2400" dirty="0"/>
              <a:t>develops entropy in quest for invariants, parsimony, writing (in)equations… </a:t>
            </a:r>
          </a:p>
          <a:p>
            <a:pPr eaLnBrk="1" hangingPunct="1">
              <a:buFont typeface="Wingdings" charset="2"/>
              <a:buNone/>
            </a:pPr>
            <a:endParaRPr lang="en-US" dirty="0"/>
          </a:p>
          <a:p>
            <a:pPr lvl="1" eaLnBrk="1" hangingPunct="1">
              <a:buFont typeface="Wingdings" charset="2"/>
              <a:buNone/>
            </a:pPr>
            <a:endParaRPr lang="en-US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 l="31343" t="8647" r="50932" b="8647"/>
          <a:stretch>
            <a:fillRect/>
          </a:stretch>
        </p:blipFill>
        <p:spPr bwMode="auto">
          <a:xfrm>
            <a:off x="7467600" y="1676400"/>
            <a:ext cx="1441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Law: History of Thermo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Multiple Understandings</a:t>
            </a:r>
          </a:p>
          <a:p>
            <a:pPr lvl="1"/>
            <a:r>
              <a:rPr lang="en-US" sz="2100" dirty="0" smtClean="0"/>
              <a:t>Kelvin-Planck, Carnot, </a:t>
            </a:r>
            <a:r>
              <a:rPr lang="en-US" sz="2100" dirty="0" err="1" smtClean="0"/>
              <a:t>Clausius</a:t>
            </a:r>
            <a:r>
              <a:rPr lang="en-US" sz="2100" dirty="0" smtClean="0"/>
              <a:t> – about heat engines</a:t>
            </a:r>
          </a:p>
          <a:p>
            <a:pPr lvl="2"/>
            <a:r>
              <a:rPr lang="en-US" sz="1800" dirty="0" smtClean="0"/>
              <a:t>Carnot assumed Caloric Theory of Heat</a:t>
            </a:r>
          </a:p>
          <a:p>
            <a:pPr lvl="1"/>
            <a:r>
              <a:rPr lang="en-US" sz="2100" dirty="0" smtClean="0"/>
              <a:t>Microscopic: entropy as (molecular) disorder</a:t>
            </a:r>
          </a:p>
          <a:p>
            <a:pPr lvl="1"/>
            <a:r>
              <a:rPr lang="en-US" sz="2100" dirty="0" smtClean="0"/>
              <a:t>Probabilistic understandings: entropy as number of digits in a probability</a:t>
            </a:r>
          </a:p>
          <a:p>
            <a:pPr lvl="1"/>
            <a:r>
              <a:rPr lang="en-US" sz="2100" dirty="0" smtClean="0"/>
              <a:t>Time’s Arrow &amp; improbability (not impossibility!) of reversal</a:t>
            </a:r>
          </a:p>
          <a:p>
            <a:pPr lvl="1"/>
            <a:r>
              <a:rPr lang="en-US" sz="2100" dirty="0" smtClean="0"/>
              <a:t>Entropy as missing information</a:t>
            </a:r>
          </a:p>
          <a:p>
            <a:pPr lvl="1"/>
            <a:r>
              <a:rPr lang="en-US" sz="2100" dirty="0" smtClean="0"/>
              <a:t>Colloquial: “the best you can do is break even”</a:t>
            </a:r>
          </a:p>
          <a:p>
            <a:pPr lvl="2"/>
            <a:endParaRPr lang="en-US" sz="1800" dirty="0" smtClean="0"/>
          </a:p>
          <a:p>
            <a:r>
              <a:rPr lang="en-US" sz="2400" dirty="0" smtClean="0"/>
              <a:t>Using context as framework to make sense of multiple statements</a:t>
            </a:r>
          </a:p>
          <a:p>
            <a:pPr lvl="1"/>
            <a:r>
              <a:rPr lang="en-US" sz="2100" dirty="0" smtClean="0"/>
              <a:t>Problem of analogies (rooms, libraries, learners, armies)</a:t>
            </a:r>
          </a:p>
          <a:p>
            <a:pPr lvl="1"/>
            <a:r>
              <a:rPr lang="en-US" sz="2100" dirty="0" smtClean="0"/>
              <a:t>Problem of transferring statements as absolutes from one context to another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9396" y="190501"/>
            <a:ext cx="8481404" cy="9983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 different level of systems analysis: technology choice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7304314" cy="4848917"/>
          </a:xfrm>
        </p:spPr>
        <p:txBody>
          <a:bodyPr>
            <a:normAutofit fontScale="92500"/>
          </a:bodyPr>
          <a:lstStyle/>
          <a:p>
            <a:pPr lvl="1"/>
            <a:r>
              <a:rPr lang="en-US" sz="2800" dirty="0" smtClean="0"/>
              <a:t>Selection criteria</a:t>
            </a:r>
          </a:p>
          <a:p>
            <a:pPr lvl="2"/>
            <a:r>
              <a:rPr lang="en-US" sz="2400" dirty="0" smtClean="0"/>
              <a:t>Politics and national priorities</a:t>
            </a:r>
          </a:p>
          <a:p>
            <a:pPr lvl="2"/>
            <a:r>
              <a:rPr lang="en-US" sz="2400" dirty="0" smtClean="0"/>
              <a:t>Cost</a:t>
            </a:r>
          </a:p>
          <a:p>
            <a:pPr lvl="3"/>
            <a:r>
              <a:rPr lang="en-US" sz="2100" dirty="0" smtClean="0"/>
              <a:t>Entrenched economic interest vs. innovation</a:t>
            </a:r>
          </a:p>
          <a:p>
            <a:pPr lvl="2"/>
            <a:r>
              <a:rPr lang="en-US" sz="2400" dirty="0" smtClean="0"/>
              <a:t>Efficiency</a:t>
            </a:r>
          </a:p>
          <a:p>
            <a:pPr lvl="2"/>
            <a:r>
              <a:rPr lang="en-US" sz="2400" dirty="0" smtClean="0"/>
              <a:t>Scale</a:t>
            </a:r>
          </a:p>
          <a:p>
            <a:pPr lvl="2"/>
            <a:r>
              <a:rPr lang="en-US" sz="2400" dirty="0" smtClean="0"/>
              <a:t>Sustainability </a:t>
            </a:r>
          </a:p>
          <a:p>
            <a:pPr lvl="3"/>
            <a:r>
              <a:rPr lang="en-US" sz="2100" dirty="0" smtClean="0"/>
              <a:t>including how this is defined – LCA as one tool</a:t>
            </a:r>
          </a:p>
          <a:p>
            <a:pPr lvl="2"/>
            <a:r>
              <a:rPr lang="en-US" sz="2400" dirty="0" smtClean="0"/>
              <a:t>Reliability</a:t>
            </a:r>
          </a:p>
          <a:p>
            <a:pPr lvl="2"/>
            <a:r>
              <a:rPr lang="en-US" sz="2400" dirty="0" smtClean="0"/>
              <a:t>Safety</a:t>
            </a:r>
          </a:p>
          <a:p>
            <a:pPr lvl="2"/>
            <a:r>
              <a:rPr lang="en-US" sz="2400" dirty="0" smtClean="0"/>
              <a:t>Human impacts – jobs, displacement, quality of life…</a:t>
            </a:r>
          </a:p>
          <a:p>
            <a:pPr lvl="2"/>
            <a:r>
              <a:rPr lang="en-US" sz="2400" dirty="0" smtClean="0"/>
              <a:t>Co-construction of technology and society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349" y="1524742"/>
            <a:ext cx="2325651" cy="17041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230" y="3215373"/>
            <a:ext cx="2307770" cy="1556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Choice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72" y="1600200"/>
            <a:ext cx="4789712" cy="4495800"/>
          </a:xfrm>
        </p:spPr>
        <p:txBody>
          <a:bodyPr/>
          <a:lstStyle/>
          <a:p>
            <a:pPr lvl="1"/>
            <a:r>
              <a:rPr lang="en-US" sz="2800" dirty="0" smtClean="0"/>
              <a:t>Example explorations: </a:t>
            </a:r>
          </a:p>
          <a:p>
            <a:pPr lvl="2"/>
            <a:r>
              <a:rPr lang="en-US" sz="2200" dirty="0" smtClean="0"/>
              <a:t>Nuclear power as a green alternative?</a:t>
            </a:r>
          </a:p>
          <a:p>
            <a:pPr lvl="2"/>
            <a:r>
              <a:rPr lang="en-US" sz="2200" dirty="0" smtClean="0"/>
              <a:t>How the refrigerator got its hum</a:t>
            </a:r>
          </a:p>
          <a:p>
            <a:pPr lvl="2"/>
            <a:r>
              <a:rPr lang="en-US" sz="2200" dirty="0" smtClean="0"/>
              <a:t>Hypothetical pump tax to cover war for oil costs</a:t>
            </a:r>
          </a:p>
          <a:p>
            <a:pPr lvl="2"/>
            <a:r>
              <a:rPr lang="en-US" sz="2200" dirty="0" smtClean="0"/>
              <a:t>Fuel choices in transportation and/or power generation</a:t>
            </a:r>
          </a:p>
          <a:p>
            <a:pPr lvl="2"/>
            <a:r>
              <a:rPr lang="en-US" sz="2200" dirty="0" smtClean="0"/>
              <a:t>Campus cogeneration retrofit</a:t>
            </a:r>
          </a:p>
          <a:p>
            <a:endParaRPr 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7172" y="0"/>
            <a:ext cx="4005943" cy="458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172" y="4186810"/>
            <a:ext cx="4016828" cy="267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9396" y="190501"/>
            <a:ext cx="8481404" cy="99837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 different level of applications: </a:t>
            </a:r>
            <a:br>
              <a:rPr lang="en-US" dirty="0" smtClean="0"/>
            </a:br>
            <a:r>
              <a:rPr lang="en-US" dirty="0" smtClean="0"/>
              <a:t>from cycles to usage sectors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8600" y="1676399"/>
            <a:ext cx="7086600" cy="490945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Power generation</a:t>
            </a:r>
          </a:p>
          <a:p>
            <a:pPr lvl="1"/>
            <a:r>
              <a:rPr lang="en-US" dirty="0" smtClean="0"/>
              <a:t>Dean </a:t>
            </a:r>
            <a:r>
              <a:rPr lang="en-US" dirty="0" err="1" smtClean="0"/>
              <a:t>Kamen’s</a:t>
            </a:r>
            <a:r>
              <a:rPr lang="en-US" dirty="0" smtClean="0"/>
              <a:t> </a:t>
            </a:r>
            <a:r>
              <a:rPr lang="en-US" dirty="0" err="1" smtClean="0"/>
              <a:t>Stirling</a:t>
            </a:r>
            <a:r>
              <a:rPr lang="en-US" dirty="0" smtClean="0"/>
              <a:t> Engine</a:t>
            </a:r>
          </a:p>
          <a:p>
            <a:r>
              <a:rPr lang="en-US" dirty="0" smtClean="0"/>
              <a:t>Transportation</a:t>
            </a:r>
          </a:p>
          <a:p>
            <a:pPr lvl="1"/>
            <a:r>
              <a:rPr lang="en-US" dirty="0" err="1" smtClean="0"/>
              <a:t>LCAs</a:t>
            </a:r>
            <a:r>
              <a:rPr lang="en-US" dirty="0" smtClean="0"/>
              <a:t> of ethanol</a:t>
            </a:r>
          </a:p>
          <a:p>
            <a:pPr lvl="1"/>
            <a:r>
              <a:rPr lang="en-US" dirty="0" smtClean="0"/>
              <a:t>Who killed the electric car?</a:t>
            </a:r>
          </a:p>
          <a:p>
            <a:r>
              <a:rPr lang="en-US" dirty="0" smtClean="0"/>
              <a:t>Domestic (Refrigeration, Heating, Cooking)</a:t>
            </a:r>
          </a:p>
          <a:p>
            <a:pPr lvl="1"/>
            <a:r>
              <a:rPr lang="en-US" dirty="0" smtClean="0"/>
              <a:t>Solar hot water heater design</a:t>
            </a:r>
          </a:p>
          <a:p>
            <a:r>
              <a:rPr lang="en-US" dirty="0" smtClean="0"/>
              <a:t>Industrial (Chemical reactions and separations in manufacturing, environmental)</a:t>
            </a:r>
          </a:p>
          <a:p>
            <a:pPr lvl="1"/>
            <a:r>
              <a:rPr lang="en-US" dirty="0" smtClean="0"/>
              <a:t>Fugacity in Superfund Site Cleanup</a:t>
            </a:r>
          </a:p>
          <a:p>
            <a:pPr lvl="1"/>
            <a:r>
              <a:rPr lang="en-US" dirty="0" smtClean="0"/>
              <a:t>Processing of biodiesel</a:t>
            </a:r>
          </a:p>
          <a:p>
            <a:pPr lvl="1"/>
            <a:r>
              <a:rPr lang="en-US" dirty="0" smtClean="0"/>
              <a:t>Fuel cells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3"/>
          <p:cNvPicPr>
            <a:picLocks noChangeAspect="1" noChangeArrowheads="1"/>
          </p:cNvPicPr>
          <p:nvPr/>
        </p:nvPicPr>
        <p:blipFill>
          <a:blip r:embed="rId3"/>
          <a:srcRect b="33102"/>
          <a:stretch>
            <a:fillRect/>
          </a:stretch>
        </p:blipFill>
        <p:spPr bwMode="auto">
          <a:xfrm>
            <a:off x="7244472" y="1514280"/>
            <a:ext cx="1899527" cy="1270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7287" y="3914687"/>
            <a:ext cx="1896713" cy="204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287" y="2785197"/>
            <a:ext cx="1899528" cy="1421128"/>
          </a:xfrm>
          <a:prstGeom prst="rect">
            <a:avLst/>
          </a:prstGeom>
        </p:spPr>
      </p:pic>
      <p:pic>
        <p:nvPicPr>
          <p:cNvPr id="5127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44471" y="5672421"/>
            <a:ext cx="1899528" cy="118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 Education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Content: Energy vs. Thermodynamics</a:t>
            </a:r>
          </a:p>
          <a:p>
            <a:r>
              <a:rPr lang="en-US" sz="2800" dirty="0" smtClean="0"/>
              <a:t>Pedagogy: Contradictions in Engineering Education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648" y="3129454"/>
            <a:ext cx="3645393" cy="20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2012" y="4321587"/>
            <a:ext cx="3175127" cy="212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7605" y="3064367"/>
            <a:ext cx="2861995" cy="209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vs. Thermodynamics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Basic human need</a:t>
            </a:r>
          </a:p>
          <a:p>
            <a:r>
              <a:rPr lang="en-US" sz="3200" dirty="0" smtClean="0"/>
              <a:t>Critical choices amid global concerns for economic development,  ecological sustainability</a:t>
            </a:r>
          </a:p>
          <a:p>
            <a:r>
              <a:rPr lang="en-US" sz="3200" dirty="0" smtClean="0"/>
              <a:t>Strong role of policy</a:t>
            </a:r>
          </a:p>
          <a:p>
            <a:r>
              <a:rPr lang="en-US" sz="3200" dirty="0" smtClean="0"/>
              <a:t>Macro-ethical issues</a:t>
            </a:r>
          </a:p>
          <a:p>
            <a:r>
              <a:rPr lang="en-US" sz="3200" dirty="0" smtClean="0"/>
              <a:t>Lay people know about energy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78969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19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century European canon</a:t>
            </a:r>
          </a:p>
          <a:p>
            <a:r>
              <a:rPr lang="en-US" sz="3200" dirty="0" smtClean="0"/>
              <a:t>Theory centered on heat engines, fossil fuels</a:t>
            </a:r>
          </a:p>
          <a:p>
            <a:r>
              <a:rPr lang="en-US" sz="3200" dirty="0" smtClean="0"/>
              <a:t>Minutiae of steam tables eclipses technology choice</a:t>
            </a:r>
          </a:p>
          <a:p>
            <a:r>
              <a:rPr lang="en-US" sz="3200" dirty="0" smtClean="0"/>
              <a:t>Policy and Ethics absent</a:t>
            </a:r>
          </a:p>
          <a:p>
            <a:r>
              <a:rPr lang="en-US" sz="3200" dirty="0" smtClean="0"/>
              <a:t>Thermodynamics is esoteric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Thermodynamics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engineeringdpt50s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3534" t="5000"/>
          <a:stretch>
            <a:fillRect/>
          </a:stretch>
        </p:blipFill>
        <p:spPr>
          <a:xfrm>
            <a:off x="5562600" y="1714500"/>
            <a:ext cx="3505200" cy="2476500"/>
          </a:xfrm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578184" y="337749"/>
            <a:ext cx="7677425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/>
              <a:t>Contradictions in</a:t>
            </a:r>
            <a:r>
              <a:rPr lang="en-US" sz="4000" dirty="0" smtClean="0"/>
              <a:t> Engineering </a:t>
            </a:r>
            <a:r>
              <a:rPr lang="en-US" sz="4000" dirty="0"/>
              <a:t>Education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83229"/>
            <a:ext cx="8534400" cy="3363686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Cooperation vs. Competition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Creativity vs. Conformity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/>
              <a:t>Relevance vs. Theory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Integrated vs</a:t>
            </a:r>
            <a:r>
              <a:rPr lang="en-US" sz="3200" dirty="0"/>
              <a:t>. </a:t>
            </a:r>
            <a:r>
              <a:rPr lang="en-US" sz="3200" dirty="0" smtClean="0"/>
              <a:t>Detached</a:t>
            </a:r>
            <a:endParaRPr lang="en-US" sz="3600" dirty="0"/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Garamond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4354286"/>
            <a:ext cx="3505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“the educator, generally, produces answers without having been asked anything.” </a:t>
            </a:r>
          </a:p>
          <a:p>
            <a:r>
              <a:rPr lang="en-US" dirty="0" smtClean="0"/>
              <a:t>                               – Paulo </a:t>
            </a:r>
            <a:r>
              <a:rPr lang="en-US" dirty="0" err="1" smtClean="0"/>
              <a:t>Freire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engineering students learn about energy?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0742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Current and emerging technologies</a:t>
            </a:r>
          </a:p>
          <a:p>
            <a:pPr lvl="1"/>
            <a:r>
              <a:rPr lang="en-US" dirty="0" smtClean="0"/>
              <a:t>Heat engines, steam cycles (coal, nuclear)</a:t>
            </a:r>
          </a:p>
          <a:p>
            <a:pPr lvl="1"/>
            <a:r>
              <a:rPr lang="en-US" dirty="0" smtClean="0"/>
              <a:t>Heat transfer, materials (solar, fuel cells, geothermal)</a:t>
            </a:r>
          </a:p>
          <a:p>
            <a:pPr lvl="1"/>
            <a:r>
              <a:rPr lang="en-US" dirty="0" smtClean="0"/>
              <a:t>Fluid mechanics (wind, hydro)</a:t>
            </a:r>
          </a:p>
          <a:p>
            <a:pPr lvl="1"/>
            <a:r>
              <a:rPr lang="en-US" dirty="0" smtClean="0"/>
              <a:t>Energy storage technologies</a:t>
            </a:r>
          </a:p>
          <a:p>
            <a:pPr lvl="1"/>
            <a:r>
              <a:rPr lang="en-US" dirty="0" smtClean="0"/>
              <a:t>Openness to new</a:t>
            </a:r>
          </a:p>
          <a:p>
            <a:r>
              <a:rPr lang="en-US" sz="3200" dirty="0" smtClean="0"/>
              <a:t>Policy analysis, social and ethical issues</a:t>
            </a:r>
          </a:p>
          <a:p>
            <a:pPr lvl="1"/>
            <a:r>
              <a:rPr lang="en-US" dirty="0" smtClean="0"/>
              <a:t>Technology choice</a:t>
            </a:r>
          </a:p>
          <a:p>
            <a:pPr lvl="1"/>
            <a:r>
              <a:rPr lang="en-US" dirty="0" smtClean="0"/>
              <a:t>Fuel/source choice</a:t>
            </a:r>
          </a:p>
          <a:p>
            <a:pPr lvl="1"/>
            <a:r>
              <a:rPr lang="en-US" dirty="0" smtClean="0"/>
              <a:t>Co-construction of technology and society</a:t>
            </a:r>
          </a:p>
          <a:p>
            <a:pPr lvl="1"/>
            <a:r>
              <a:rPr lang="en-US" dirty="0" err="1" smtClean="0"/>
              <a:t>Macroethics</a:t>
            </a:r>
            <a:r>
              <a:rPr lang="en-US" dirty="0" smtClean="0"/>
              <a:t> of energy policy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97086" y="1600200"/>
            <a:ext cx="4868961" cy="449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Engineering education does not prepare graduates to address energy problems</a:t>
            </a:r>
          </a:p>
          <a:p>
            <a:r>
              <a:rPr lang="en-US" dirty="0" smtClean="0"/>
              <a:t>Changing structure of engineering education?</a:t>
            </a:r>
          </a:p>
          <a:p>
            <a:r>
              <a:rPr lang="en-US" dirty="0" smtClean="0"/>
              <a:t>Approach: help students recognize gaps, learn independently</a:t>
            </a:r>
          </a:p>
          <a:p>
            <a:r>
              <a:rPr lang="en-US" dirty="0" smtClean="0"/>
              <a:t>Approach: empower students to demand better energy education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3" y="1752600"/>
            <a:ext cx="3672114" cy="2754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Vehicle: Textbook Companion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Sits alongside existing curricula and textbooks</a:t>
            </a:r>
          </a:p>
          <a:p>
            <a:r>
              <a:rPr lang="en-US" dirty="0" smtClean="0"/>
              <a:t>Addresses non-technical ABET criteria</a:t>
            </a:r>
          </a:p>
          <a:p>
            <a:r>
              <a:rPr lang="en-US" dirty="0" smtClean="0"/>
              <a:t>Modular approach for piece-wise adaptation</a:t>
            </a:r>
          </a:p>
          <a:p>
            <a:r>
              <a:rPr lang="en-US" dirty="0" smtClean="0"/>
              <a:t>E-book format </a:t>
            </a:r>
          </a:p>
          <a:p>
            <a:pPr lvl="1"/>
            <a:r>
              <a:rPr lang="en-US" dirty="0" smtClean="0"/>
              <a:t>easily updatable</a:t>
            </a:r>
          </a:p>
          <a:p>
            <a:pPr lvl="1"/>
            <a:r>
              <a:rPr lang="en-US" dirty="0" smtClean="0"/>
              <a:t>free to students and faculty</a:t>
            </a:r>
          </a:p>
          <a:p>
            <a:pPr lvl="1"/>
            <a:r>
              <a:rPr lang="en-US" dirty="0" smtClean="0"/>
              <a:t>Interactivity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02995" y="3785542"/>
            <a:ext cx="2369881" cy="2843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Organize around engineering knowledge and skills required for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energy issues</a:t>
            </a:r>
          </a:p>
          <a:p>
            <a:pPr lvl="1"/>
            <a:r>
              <a:rPr lang="en-US" dirty="0" smtClean="0"/>
              <a:t>relevance</a:t>
            </a:r>
          </a:p>
          <a:p>
            <a:r>
              <a:rPr lang="en-US" sz="3200" dirty="0" smtClean="0"/>
              <a:t>Incorporate innovative pedagogies that foster intentional and independent learning, critical thinking and reflective action </a:t>
            </a:r>
          </a:p>
          <a:p>
            <a:r>
              <a:rPr lang="en-US" sz="3200" dirty="0" smtClean="0"/>
              <a:t>Integrate accreditation criteria related to technology and society, communications skills, and professional ethics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520</TotalTime>
  <Words>1060</Words>
  <Application>Microsoft Office PowerPoint</Application>
  <PresentationFormat>On-screen Show (4:3)</PresentationFormat>
  <Paragraphs>224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Energy for the 21st Century:  A thermodynAmics textbook companion  </vt:lpstr>
      <vt:lpstr>Overview</vt:lpstr>
      <vt:lpstr>Thermo Education Today</vt:lpstr>
      <vt:lpstr>Energy vs. Thermodynamics</vt:lpstr>
      <vt:lpstr>Contradictions in Engineering Education</vt:lpstr>
      <vt:lpstr>What should engineering students learn about energy?</vt:lpstr>
      <vt:lpstr>Strategy</vt:lpstr>
      <vt:lpstr>Vehicle: Textbook Companion</vt:lpstr>
      <vt:lpstr>Objectives</vt:lpstr>
      <vt:lpstr>Features</vt:lpstr>
      <vt:lpstr>Challenging Content</vt:lpstr>
      <vt:lpstr>Challenging Pedagogy</vt:lpstr>
      <vt:lpstr>Example Material</vt:lpstr>
      <vt:lpstr>Foucault: reflexivity around content and pedagogy</vt:lpstr>
      <vt:lpstr>Foucault (Power/Knowledge)</vt:lpstr>
      <vt:lpstr>First Law: Hunger, Poverty, and Obesity</vt:lpstr>
      <vt:lpstr>Hunger, Poverty, and Obesity</vt:lpstr>
      <vt:lpstr>Slide 18</vt:lpstr>
      <vt:lpstr>Slide 19</vt:lpstr>
      <vt:lpstr>First Law: Hunger, Poverty, and Obesity</vt:lpstr>
      <vt:lpstr>2nd Law: History of Thermo</vt:lpstr>
      <vt:lpstr>2nd Law: History of Thermo</vt:lpstr>
      <vt:lpstr>A different level of systems analysis: technology choice</vt:lpstr>
      <vt:lpstr>Technology Choice</vt:lpstr>
      <vt:lpstr>A different level of applications:  from cycles to usage sectors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for the 21st Century  </dc:title>
  <dc:creator>smith college</dc:creator>
  <cp:lastModifiedBy>Marsha L. Shafer</cp:lastModifiedBy>
  <cp:revision>36</cp:revision>
  <dcterms:created xsi:type="dcterms:W3CDTF">2009-09-13T19:15:30Z</dcterms:created>
  <dcterms:modified xsi:type="dcterms:W3CDTF">2009-10-26T18:03:47Z</dcterms:modified>
</cp:coreProperties>
</file>