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22" r:id="rId2"/>
    <p:sldId id="470" r:id="rId3"/>
    <p:sldId id="480" r:id="rId4"/>
    <p:sldId id="474" r:id="rId5"/>
    <p:sldId id="476" r:id="rId6"/>
    <p:sldId id="477" r:id="rId7"/>
    <p:sldId id="479" r:id="rId8"/>
    <p:sldId id="472" r:id="rId9"/>
    <p:sldId id="475" r:id="rId10"/>
    <p:sldId id="473" r:id="rId11"/>
    <p:sldId id="481" r:id="rId12"/>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FFD646"/>
    <a:srgbClr val="0066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77" autoAdjust="0"/>
    <p:restoredTop sz="78814" autoAdjust="0"/>
  </p:normalViewPr>
  <p:slideViewPr>
    <p:cSldViewPr>
      <p:cViewPr varScale="1">
        <p:scale>
          <a:sx n="86" d="100"/>
          <a:sy n="86" d="100"/>
        </p:scale>
        <p:origin x="-96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12" y="-78"/>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407314" cy="464185"/>
          </a:xfrm>
          <a:prstGeom prst="rect">
            <a:avLst/>
          </a:prstGeom>
        </p:spPr>
        <p:txBody>
          <a:bodyPr vert="horz" lIns="93014" tIns="46508" rIns="93014" bIns="46508" rtlCol="0"/>
          <a:lstStyle>
            <a:lvl1pPr algn="l" fontAlgn="auto">
              <a:spcBef>
                <a:spcPts val="0"/>
              </a:spcBef>
              <a:spcAft>
                <a:spcPts val="0"/>
              </a:spcAft>
              <a:defRPr sz="1200">
                <a:latin typeface="+mn-lt"/>
              </a:defRPr>
            </a:lvl1pPr>
          </a:lstStyle>
          <a:p>
            <a:pPr>
              <a:defRPr/>
            </a:pPr>
            <a:r>
              <a:rPr lang="en-US" dirty="0" smtClean="0"/>
              <a:t>A Critical Stage of Development: Overview of ENE</a:t>
            </a:r>
            <a:endParaRPr lang="en-US" dirty="0"/>
          </a:p>
        </p:txBody>
      </p:sp>
      <p:sp>
        <p:nvSpPr>
          <p:cNvPr id="3" name="Date Placeholder 2"/>
          <p:cNvSpPr>
            <a:spLocks noGrp="1"/>
          </p:cNvSpPr>
          <p:nvPr>
            <p:ph type="dt" sz="quarter" idx="1"/>
          </p:nvPr>
        </p:nvSpPr>
        <p:spPr>
          <a:xfrm>
            <a:off x="5559991" y="0"/>
            <a:ext cx="1436119" cy="464185"/>
          </a:xfrm>
          <a:prstGeom prst="rect">
            <a:avLst/>
          </a:prstGeom>
        </p:spPr>
        <p:txBody>
          <a:bodyPr vert="horz" lIns="93014" tIns="46508" rIns="93014" bIns="46508" rtlCol="0"/>
          <a:lstStyle>
            <a:lvl1pPr algn="r" fontAlgn="auto">
              <a:spcBef>
                <a:spcPts val="0"/>
              </a:spcBef>
              <a:spcAft>
                <a:spcPts val="0"/>
              </a:spcAft>
              <a:defRPr sz="1200">
                <a:latin typeface="+mn-lt"/>
              </a:defRPr>
            </a:lvl1pPr>
          </a:lstStyle>
          <a:p>
            <a:pPr>
              <a:defRPr/>
            </a:pPr>
            <a:fld id="{BD48D0E7-FB19-4699-B70E-56EDE229BF07}" type="datetimeFigureOut">
              <a:rPr lang="en-US"/>
              <a:pPr>
                <a:defRPr/>
              </a:pPr>
              <a:t>10/26/2009</a:t>
            </a:fld>
            <a:endParaRPr lang="en-US" dirty="0"/>
          </a:p>
        </p:txBody>
      </p:sp>
      <p:sp>
        <p:nvSpPr>
          <p:cNvPr id="4" name="Footer Placeholder 3"/>
          <p:cNvSpPr>
            <a:spLocks noGrp="1"/>
          </p:cNvSpPr>
          <p:nvPr>
            <p:ph type="ftr" sz="quarter" idx="2"/>
          </p:nvPr>
        </p:nvSpPr>
        <p:spPr>
          <a:xfrm>
            <a:off x="1" y="8817926"/>
            <a:ext cx="3032867" cy="464185"/>
          </a:xfrm>
          <a:prstGeom prst="rect">
            <a:avLst/>
          </a:prstGeom>
        </p:spPr>
        <p:txBody>
          <a:bodyPr vert="horz" lIns="93014" tIns="46508" rIns="93014" bIns="46508" rtlCol="0" anchor="b"/>
          <a:lstStyle>
            <a:lvl1pPr algn="l" fontAlgn="auto">
              <a:spcBef>
                <a:spcPts val="0"/>
              </a:spcBef>
              <a:spcAft>
                <a:spcPts val="0"/>
              </a:spcAft>
              <a:defRPr sz="1200">
                <a:latin typeface="+mn-lt"/>
              </a:defRPr>
            </a:lvl1pPr>
          </a:lstStyle>
          <a:p>
            <a:pPr>
              <a:defRPr/>
            </a:pPr>
            <a:r>
              <a:rPr lang="en-US" dirty="0" smtClean="0"/>
              <a:t>Finance Team Meeting</a:t>
            </a:r>
            <a:endParaRPr lang="en-US" dirty="0"/>
          </a:p>
        </p:txBody>
      </p:sp>
      <p:sp>
        <p:nvSpPr>
          <p:cNvPr id="5" name="Slide Number Placeholder 4"/>
          <p:cNvSpPr>
            <a:spLocks noGrp="1"/>
          </p:cNvSpPr>
          <p:nvPr>
            <p:ph type="sldNum" sz="quarter" idx="3"/>
          </p:nvPr>
        </p:nvSpPr>
        <p:spPr>
          <a:xfrm>
            <a:off x="3963243" y="8817926"/>
            <a:ext cx="3032867" cy="464185"/>
          </a:xfrm>
          <a:prstGeom prst="rect">
            <a:avLst/>
          </a:prstGeom>
        </p:spPr>
        <p:txBody>
          <a:bodyPr vert="horz" lIns="93014" tIns="46508" rIns="93014" bIns="46508" rtlCol="0" anchor="b"/>
          <a:lstStyle>
            <a:lvl1pPr algn="r" fontAlgn="auto">
              <a:spcBef>
                <a:spcPts val="0"/>
              </a:spcBef>
              <a:spcAft>
                <a:spcPts val="0"/>
              </a:spcAft>
              <a:defRPr sz="1200">
                <a:latin typeface="+mn-lt"/>
              </a:defRPr>
            </a:lvl1pPr>
          </a:lstStyle>
          <a:p>
            <a:pPr>
              <a:defRPr/>
            </a:pPr>
            <a:fld id="{7A9E8ADA-1FAE-47C2-9A03-AFE2800E8C28}"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2867" cy="464185"/>
          </a:xfrm>
          <a:prstGeom prst="rect">
            <a:avLst/>
          </a:prstGeom>
        </p:spPr>
        <p:txBody>
          <a:bodyPr vert="horz" lIns="93014" tIns="46508" rIns="93014" bIns="46508"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63243" y="0"/>
            <a:ext cx="3032867" cy="464185"/>
          </a:xfrm>
          <a:prstGeom prst="rect">
            <a:avLst/>
          </a:prstGeom>
        </p:spPr>
        <p:txBody>
          <a:bodyPr vert="horz" lIns="93014" tIns="46508" rIns="93014" bIns="46508" rtlCol="0"/>
          <a:lstStyle>
            <a:lvl1pPr algn="r" fontAlgn="auto">
              <a:spcBef>
                <a:spcPts val="0"/>
              </a:spcBef>
              <a:spcAft>
                <a:spcPts val="0"/>
              </a:spcAft>
              <a:defRPr sz="1200">
                <a:latin typeface="+mn-lt"/>
              </a:defRPr>
            </a:lvl1pPr>
          </a:lstStyle>
          <a:p>
            <a:pPr>
              <a:defRPr/>
            </a:pPr>
            <a:fld id="{3AC45533-D2F8-4AD6-A333-DABE6529CB62}" type="datetimeFigureOut">
              <a:rPr lang="en-US"/>
              <a:pPr>
                <a:defRPr/>
              </a:pPr>
              <a:t>10/26/2009</a:t>
            </a:fld>
            <a:endParaRPr lang="en-US" dirty="0"/>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14" tIns="46508" rIns="93014" bIns="46508" rtlCol="0" anchor="ctr"/>
          <a:lstStyle/>
          <a:p>
            <a:pPr lvl="0"/>
            <a:endParaRPr lang="en-US" noProof="0" dirty="0"/>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14" tIns="46508" rIns="93014" bIns="465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17926"/>
            <a:ext cx="3032867" cy="464185"/>
          </a:xfrm>
          <a:prstGeom prst="rect">
            <a:avLst/>
          </a:prstGeom>
        </p:spPr>
        <p:txBody>
          <a:bodyPr vert="horz" lIns="93014" tIns="46508" rIns="93014" bIns="46508"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63243" y="8817926"/>
            <a:ext cx="3032867" cy="464185"/>
          </a:xfrm>
          <a:prstGeom prst="rect">
            <a:avLst/>
          </a:prstGeom>
        </p:spPr>
        <p:txBody>
          <a:bodyPr vert="horz" lIns="93014" tIns="46508" rIns="93014" bIns="46508" rtlCol="0" anchor="b"/>
          <a:lstStyle>
            <a:lvl1pPr algn="r" fontAlgn="auto">
              <a:spcBef>
                <a:spcPts val="0"/>
              </a:spcBef>
              <a:spcAft>
                <a:spcPts val="0"/>
              </a:spcAft>
              <a:defRPr sz="1200">
                <a:latin typeface="+mn-lt"/>
              </a:defRPr>
            </a:lvl1pPr>
          </a:lstStyle>
          <a:p>
            <a:pPr>
              <a:defRPr/>
            </a:pPr>
            <a:fld id="{1C0DD567-CFF1-44A7-BD9A-CA80C91287A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C0DD567-CFF1-44A7-BD9A-CA80C91287A3}"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..Then, each of the four of you will give a quick description of the  sustainability module and the course (or courses) you are fitting it  into. This can be rather informal -- good things to include about the  project/module would be the main ideas, the objectives and what you  are hoping/expecting students to get out of it, how the module helps  define sustainability for your field of engineering, what experiences  you have had (if you have already had the chance to incorporate the  module), etc. You could also include a description of the course  students (and where the course fits into the overall curriculum), the  course objectives and/or main topics, and how/why you chose to  incorporate sustainability into this course. Try to prepare this  description to be about five minutes -- </a:t>
            </a:r>
            <a:r>
              <a:rPr lang="en-US" sz="1200" kern="1200" dirty="0" err="1" smtClean="0">
                <a:solidFill>
                  <a:schemeClr val="tx1"/>
                </a:solidFill>
                <a:latin typeface="+mn-lt"/>
                <a:ea typeface="+mn-ea"/>
                <a:cs typeface="+mn-cs"/>
              </a:rPr>
              <a:t>Powerpoint</a:t>
            </a:r>
            <a:r>
              <a:rPr lang="en-US" sz="1200" kern="1200" dirty="0" smtClean="0">
                <a:solidFill>
                  <a:schemeClr val="tx1"/>
                </a:solidFill>
                <a:latin typeface="+mn-lt"/>
                <a:ea typeface="+mn-ea"/>
                <a:cs typeface="+mn-cs"/>
              </a:rPr>
              <a:t> projection will be  available if you need to use it, but in such a short presentation, it  is also fine if you would like to just talk.</a:t>
            </a:r>
            <a:endParaRPr lang="en-US" dirty="0"/>
          </a:p>
        </p:txBody>
      </p:sp>
      <p:sp>
        <p:nvSpPr>
          <p:cNvPr id="4" name="Slide Number Placeholder 3"/>
          <p:cNvSpPr>
            <a:spLocks noGrp="1"/>
          </p:cNvSpPr>
          <p:nvPr>
            <p:ph type="sldNum" sz="quarter" idx="10"/>
          </p:nvPr>
        </p:nvSpPr>
        <p:spPr/>
        <p:txBody>
          <a:bodyPr/>
          <a:lstStyle/>
          <a:p>
            <a:pPr>
              <a:defRPr/>
            </a:pPr>
            <a:fld id="{1C0DD567-CFF1-44A7-BD9A-CA80C91287A3}"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..Then, each of the four of you will give a quick description of the  sustainability module and the course (or courses) you are fitting it  into. This can be rather informal -- good things to include about the  project/module would be the main ideas, the objectives and what you  are hoping/expecting students to get out of it, how the module helps  define sustainability for your field of engineering, what experiences  you have had (if you have already had the chance to incorporate the  module), etc. You could also include a description of the course  students (and where the course fits into the overall curriculum), the  course objectives and/or main topics, and how/why you chose to  incorporate sustainability into this course. Try to prepare this  description to be about five minutes -- </a:t>
            </a:r>
            <a:r>
              <a:rPr lang="en-US" sz="1200" kern="1200" dirty="0" err="1" smtClean="0">
                <a:solidFill>
                  <a:schemeClr val="tx1"/>
                </a:solidFill>
                <a:latin typeface="+mn-lt"/>
                <a:ea typeface="+mn-ea"/>
                <a:cs typeface="+mn-cs"/>
              </a:rPr>
              <a:t>Powerpoint</a:t>
            </a:r>
            <a:r>
              <a:rPr lang="en-US" sz="1200" kern="1200" dirty="0" smtClean="0">
                <a:solidFill>
                  <a:schemeClr val="tx1"/>
                </a:solidFill>
                <a:latin typeface="+mn-lt"/>
                <a:ea typeface="+mn-ea"/>
                <a:cs typeface="+mn-cs"/>
              </a:rPr>
              <a:t> projection will be  available if you need to use it, but in such a short presentation, it  is also fine if you would like to just talk.</a:t>
            </a:r>
            <a:endParaRPr lang="en-US" dirty="0"/>
          </a:p>
        </p:txBody>
      </p:sp>
      <p:sp>
        <p:nvSpPr>
          <p:cNvPr id="4" name="Slide Number Placeholder 3"/>
          <p:cNvSpPr>
            <a:spLocks noGrp="1"/>
          </p:cNvSpPr>
          <p:nvPr>
            <p:ph type="sldNum" sz="quarter" idx="10"/>
          </p:nvPr>
        </p:nvSpPr>
        <p:spPr/>
        <p:txBody>
          <a:bodyPr/>
          <a:lstStyle/>
          <a:p>
            <a:pPr>
              <a:defRPr/>
            </a:pPr>
            <a:fld id="{1C0DD567-CFF1-44A7-BD9A-CA80C91287A3}" type="slidenum">
              <a:rPr lang="en-US" smtClean="0"/>
              <a:pPr>
                <a:defRPr/>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..Then, each of the four of you will give a quick description of the  sustainability module and the course (or courses) you are fitting it  into. This can be rather informal -- good things to include about the  project/module would be the main ideas, the objectives and what you  are hoping/expecting students to get out of it, how the module helps  define sustainability for your field of engineering, what experiences  you have had (if you have already had the chance to incorporate the  module), etc. You could also include a description of the course  students (and where the course fits into the overall curriculum), the  course objectives and/or main topics, and how/why you chose to  incorporate sustainability into this course. Try to prepare this  description to be about five minutes -- </a:t>
            </a:r>
            <a:r>
              <a:rPr lang="en-US" sz="1200" kern="1200" dirty="0" err="1" smtClean="0">
                <a:solidFill>
                  <a:schemeClr val="tx1"/>
                </a:solidFill>
                <a:latin typeface="+mn-lt"/>
                <a:ea typeface="+mn-ea"/>
                <a:cs typeface="+mn-cs"/>
              </a:rPr>
              <a:t>Powerpoint</a:t>
            </a:r>
            <a:r>
              <a:rPr lang="en-US" sz="1200" kern="1200" dirty="0" smtClean="0">
                <a:solidFill>
                  <a:schemeClr val="tx1"/>
                </a:solidFill>
                <a:latin typeface="+mn-lt"/>
                <a:ea typeface="+mn-ea"/>
                <a:cs typeface="+mn-cs"/>
              </a:rPr>
              <a:t> projection will be  available if you need to use it, but in such a short presentation, it  is also fine if you would like to just talk.</a:t>
            </a:r>
            <a:endParaRPr lang="en-US" dirty="0"/>
          </a:p>
        </p:txBody>
      </p:sp>
      <p:sp>
        <p:nvSpPr>
          <p:cNvPr id="4" name="Slide Number Placeholder 3"/>
          <p:cNvSpPr>
            <a:spLocks noGrp="1"/>
          </p:cNvSpPr>
          <p:nvPr>
            <p:ph type="sldNum" sz="quarter" idx="10"/>
          </p:nvPr>
        </p:nvSpPr>
        <p:spPr/>
        <p:txBody>
          <a:bodyPr/>
          <a:lstStyle/>
          <a:p>
            <a:pPr>
              <a:defRPr/>
            </a:pPr>
            <a:fld id="{1C0DD567-CFF1-44A7-BD9A-CA80C91287A3}" type="slidenum">
              <a:rPr lang="en-US" smtClean="0"/>
              <a:pPr>
                <a:defRPr/>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..Then, each of the four of you will give a quick description of the  sustainability module and the course (or courses) you are fitting it  into. This can be rather informal -- good things to include about the  project/module would be the main ideas, the objectives and what you  are hoping/expecting students to get out of it, how the module helps  define sustainability for your field of engineering, what experiences  you have had (if you have already had the chance to incorporate the  module), etc. You could also include a description of the course  students (and where the course fits into the overall curriculum), the  course objectives and/or main topics, and how/why you chose to  incorporate sustainability into this course. Try to prepare this  description to be about five minutes -- </a:t>
            </a:r>
            <a:r>
              <a:rPr lang="en-US" sz="1200" kern="1200" dirty="0" err="1" smtClean="0">
                <a:solidFill>
                  <a:schemeClr val="tx1"/>
                </a:solidFill>
                <a:latin typeface="+mn-lt"/>
                <a:ea typeface="+mn-ea"/>
                <a:cs typeface="+mn-cs"/>
              </a:rPr>
              <a:t>Powerpoint</a:t>
            </a:r>
            <a:r>
              <a:rPr lang="en-US" sz="1200" kern="1200" dirty="0" smtClean="0">
                <a:solidFill>
                  <a:schemeClr val="tx1"/>
                </a:solidFill>
                <a:latin typeface="+mn-lt"/>
                <a:ea typeface="+mn-ea"/>
                <a:cs typeface="+mn-cs"/>
              </a:rPr>
              <a:t> projection will be  available if you need to use it, but in such a short presentation, it  is also fine if you would like to just talk.</a:t>
            </a:r>
            <a:endParaRPr lang="en-US" dirty="0"/>
          </a:p>
        </p:txBody>
      </p:sp>
      <p:sp>
        <p:nvSpPr>
          <p:cNvPr id="4" name="Slide Number Placeholder 3"/>
          <p:cNvSpPr>
            <a:spLocks noGrp="1"/>
          </p:cNvSpPr>
          <p:nvPr>
            <p:ph type="sldNum" sz="quarter" idx="10"/>
          </p:nvPr>
        </p:nvSpPr>
        <p:spPr/>
        <p:txBody>
          <a:bodyPr/>
          <a:lstStyle/>
          <a:p>
            <a:pPr>
              <a:defRPr/>
            </a:pPr>
            <a:fld id="{1C0DD567-CFF1-44A7-BD9A-CA80C91287A3}"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..Then, each of the four of you will give a quick description of the  sustainability module and the course (or courses) you are fitting it  into. This can be rather informal -- good things to include about the  project/module would be the main ideas, the objectives and what you  are hoping/expecting students to get out of it, how the module helps  define sustainability for your field of engineering, what experiences  you have had (if you have already had the chance to incorporate the  module), etc. You could also include a description of the course  students (and where the course fits into the overall curriculum), the  course objectives and/or main topics, and how/why you chose to  incorporate sustainability into this course. Try to prepare this  description to be about five minutes -- </a:t>
            </a:r>
            <a:r>
              <a:rPr lang="en-US" sz="1200" kern="1200" dirty="0" err="1" smtClean="0">
                <a:solidFill>
                  <a:schemeClr val="tx1"/>
                </a:solidFill>
                <a:latin typeface="+mn-lt"/>
                <a:ea typeface="+mn-ea"/>
                <a:cs typeface="+mn-cs"/>
              </a:rPr>
              <a:t>Powerpoint</a:t>
            </a:r>
            <a:r>
              <a:rPr lang="en-US" sz="1200" kern="1200" dirty="0" smtClean="0">
                <a:solidFill>
                  <a:schemeClr val="tx1"/>
                </a:solidFill>
                <a:latin typeface="+mn-lt"/>
                <a:ea typeface="+mn-ea"/>
                <a:cs typeface="+mn-cs"/>
              </a:rPr>
              <a:t> projection will be  available if you need to use it, but in such a short presentation, it  is also fine if you would like to just talk.</a:t>
            </a:r>
            <a:endParaRPr lang="en-US" dirty="0"/>
          </a:p>
        </p:txBody>
      </p:sp>
      <p:sp>
        <p:nvSpPr>
          <p:cNvPr id="4" name="Slide Number Placeholder 3"/>
          <p:cNvSpPr>
            <a:spLocks noGrp="1"/>
          </p:cNvSpPr>
          <p:nvPr>
            <p:ph type="sldNum" sz="quarter" idx="10"/>
          </p:nvPr>
        </p:nvSpPr>
        <p:spPr/>
        <p:txBody>
          <a:bodyPr/>
          <a:lstStyle/>
          <a:p>
            <a:pPr>
              <a:defRPr/>
            </a:pPr>
            <a:fld id="{1C0DD567-CFF1-44A7-BD9A-CA80C91287A3}" type="slidenum">
              <a:rPr lang="en-US" smtClean="0"/>
              <a:pPr>
                <a:defRPr/>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cstate="print"/>
          <a:srcRect/>
          <a:stretch>
            <a:fillRect/>
          </a:stretch>
        </p:blipFill>
        <p:spPr bwMode="auto">
          <a:xfrm>
            <a:off x="0" y="0"/>
            <a:ext cx="9144000" cy="2490788"/>
          </a:xfrm>
          <a:prstGeom prst="rect">
            <a:avLst/>
          </a:prstGeom>
          <a:noFill/>
          <a:ln w="9525">
            <a:noFill/>
            <a:miter lim="800000"/>
            <a:headEnd/>
            <a:tailEnd/>
          </a:ln>
        </p:spPr>
      </p:pic>
      <p:sp>
        <p:nvSpPr>
          <p:cNvPr id="2" name="Title 1"/>
          <p:cNvSpPr>
            <a:spLocks noGrp="1"/>
          </p:cNvSpPr>
          <p:nvPr>
            <p:ph type="ctrTitle"/>
          </p:nvPr>
        </p:nvSpPr>
        <p:spPr>
          <a:xfrm>
            <a:off x="685800" y="2514601"/>
            <a:ext cx="7772400" cy="1143000"/>
          </a:xfrm>
        </p:spPr>
        <p:txBody>
          <a:bodyPr/>
          <a:lstStyle/>
          <a:p>
            <a:r>
              <a:rPr lang="en-US" smtClean="0"/>
              <a:t>Click to edit Master title style</a:t>
            </a:r>
            <a:endParaRPr lang="en-US"/>
          </a:p>
        </p:txBody>
      </p:sp>
      <p:sp>
        <p:nvSpPr>
          <p:cNvPr id="3" name="Subtitle 2"/>
          <p:cNvSpPr>
            <a:spLocks noGrp="1"/>
          </p:cNvSpPr>
          <p:nvPr>
            <p:ph type="subTitle" idx="1"/>
          </p:nvPr>
        </p:nvSpPr>
        <p:spPr>
          <a:xfrm>
            <a:off x="1219200" y="4267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Date Placeholder 3"/>
          <p:cNvSpPr>
            <a:spLocks noGrp="1"/>
          </p:cNvSpPr>
          <p:nvPr>
            <p:ph type="dt" sz="half" idx="10"/>
          </p:nvPr>
        </p:nvSpPr>
        <p:spPr/>
        <p:txBody>
          <a:bodyPr/>
          <a:lstStyle>
            <a:lvl1pPr>
              <a:defRPr/>
            </a:lvl1pPr>
          </a:lstStyle>
          <a:p>
            <a:pPr>
              <a:defRPr/>
            </a:pPr>
            <a:fld id="{A358BD7E-80F1-45F2-8AEB-5CDEDB429B16}" type="datetimeFigureOut">
              <a:rPr lang="en-US"/>
              <a:pPr>
                <a:defRPr/>
              </a:pPr>
              <a:t>10/26/2009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50944E9-0FFE-44E0-9202-40020E73E75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1"/>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sp>
        <p:nvSpPr>
          <p:cNvPr id="3" name="Date Placeholder 3"/>
          <p:cNvSpPr>
            <a:spLocks noGrp="1"/>
          </p:cNvSpPr>
          <p:nvPr>
            <p:ph type="dt" sz="half" idx="10"/>
          </p:nvPr>
        </p:nvSpPr>
        <p:spPr/>
        <p:txBody>
          <a:bodyPr/>
          <a:lstStyle>
            <a:lvl1pPr>
              <a:defRPr/>
            </a:lvl1pPr>
          </a:lstStyle>
          <a:p>
            <a:pPr>
              <a:defRPr/>
            </a:pPr>
            <a:fld id="{F035A976-2DE4-4C61-AFAD-883837641D16}" type="datetimeFigureOut">
              <a:rPr lang="en-US"/>
              <a:pPr>
                <a:defRPr/>
              </a:pPr>
              <a:t>10/26/2009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AA0A53F-2B4A-4804-A6AE-4BBBE8C1745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CD49B3C-79B4-4E7C-9C54-AB639E041B8A}" type="datetimeFigureOut">
              <a:rPr lang="en-US"/>
              <a:pPr>
                <a:defRPr/>
              </a:pPr>
              <a:t>10/26/2009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24ABF12-A640-40AE-9D38-8172C34673C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AB7942-17F3-43D1-A4F5-3FB72BC1C0A9}" type="datetimeFigureOut">
              <a:rPr lang="en-US"/>
              <a:pPr>
                <a:defRPr/>
              </a:pPr>
              <a:t>10/26/2009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5E3A04E-22F8-47F6-B999-C1E8AE601B47}"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FC1F43D-2892-44CA-99FA-6A69FBE9EA9C}" type="datetimeFigureOut">
              <a:rPr lang="en-US"/>
              <a:pPr>
                <a:defRPr/>
              </a:pPr>
              <a:t>10/26/2009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7CEA62B-343B-4686-BA01-9653530CABDF}"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11A3B7-97F9-4DAD-B247-915D7242C218}" type="datetimeFigureOut">
              <a:rPr lang="en-US"/>
              <a:pPr>
                <a:defRPr/>
              </a:pPr>
              <a:t>10/26/2009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0CA93B0-5777-4FDA-93A3-D0D0BFE37832}"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38100" y="76200"/>
            <a:ext cx="9105900" cy="12636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8763"/>
            <a:ext cx="3924300" cy="4033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762500" y="1528763"/>
            <a:ext cx="3924300" cy="4033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defRPr/>
            </a:lvl1pPr>
          </a:lstStyle>
          <a:p>
            <a:pPr>
              <a:defRPr/>
            </a:pPr>
            <a:fld id="{556C4099-5424-43DA-865A-1C6066D344AC}" type="slidenum">
              <a:rPr lang="en-US"/>
              <a:pPr>
                <a:defRPr/>
              </a:pPr>
              <a:t>‹#›</a:t>
            </a:fld>
            <a:endParaRPr lang="en-US"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Only">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cxnSp>
        <p:nvCxnSpPr>
          <p:cNvPr id="4" name="Straight Connector 3"/>
          <p:cNvCxnSpPr/>
          <p:nvPr userDrawn="1"/>
        </p:nvCxnSpPr>
        <p:spPr bwMode="auto">
          <a:xfrm>
            <a:off x="457200" y="1905000"/>
            <a:ext cx="8229600" cy="1588"/>
          </a:xfrm>
          <a:prstGeom prst="line">
            <a:avLst/>
          </a:prstGeom>
          <a:solidFill>
            <a:schemeClr val="accent1"/>
          </a:solidFill>
          <a:ln w="9525" cap="flat" cmpd="sng" algn="ctr">
            <a:solidFill>
              <a:schemeClr val="tx1"/>
            </a:solidFill>
            <a:prstDash val="solid"/>
            <a:round/>
            <a:headEnd type="none" w="med" len="med"/>
            <a:tailEnd type="none" w="med" len="med"/>
          </a:ln>
          <a:effectLst>
            <a:glow rad="101600">
              <a:schemeClr val="accent4">
                <a:satMod val="175000"/>
                <a:alpha val="40000"/>
              </a:schemeClr>
            </a:glow>
          </a:effectLst>
        </p:spPr>
      </p:cxnSp>
      <p:sp>
        <p:nvSpPr>
          <p:cNvPr id="9" name="Title 1"/>
          <p:cNvSpPr>
            <a:spLocks noGrp="1"/>
          </p:cNvSpPr>
          <p:nvPr>
            <p:ph type="title"/>
          </p:nvPr>
        </p:nvSpPr>
        <p:spPr>
          <a:xfrm>
            <a:off x="0" y="1143000"/>
            <a:ext cx="9144000" cy="762000"/>
          </a:xfrm>
        </p:spPr>
        <p:txBody>
          <a:bodyPr/>
          <a:lstStyle>
            <a:lvl1pPr algn="ctr">
              <a:defRPr sz="3200" b="0">
                <a:solidFill>
                  <a:schemeClr val="tx1">
                    <a:lumMod val="50000"/>
                    <a:lumOff val="50000"/>
                  </a:schemeClr>
                </a:solidFill>
                <a:latin typeface="Arial Rounded MT Bold" pitchFamily="34" charset="0"/>
              </a:defRPr>
            </a:lvl1pPr>
          </a:lstStyle>
          <a:p>
            <a:r>
              <a:rPr lang="en-US" dirty="0" smtClean="0"/>
              <a:t>Click to edit Master title style</a:t>
            </a:r>
            <a:endParaRPr lang="en-US" dirty="0"/>
          </a:p>
        </p:txBody>
      </p:sp>
      <p:sp>
        <p:nvSpPr>
          <p:cNvPr id="5" name="Date Placeholder 2"/>
          <p:cNvSpPr>
            <a:spLocks noGrp="1"/>
          </p:cNvSpPr>
          <p:nvPr>
            <p:ph type="dt" sz="half" idx="10"/>
          </p:nvPr>
        </p:nvSpPr>
        <p:spPr/>
        <p:txBody>
          <a:bodyPr/>
          <a:lstStyle>
            <a:lvl1pPr>
              <a:defRPr/>
            </a:lvl1pPr>
          </a:lstStyle>
          <a:p>
            <a:pPr>
              <a:defRPr/>
            </a:pPr>
            <a:fld id="{F509B56E-BDBF-4BD8-9F11-C8D3E9A7DA28}" type="datetimeFigureOut">
              <a:rPr lang="en-US"/>
              <a:pPr>
                <a:defRPr/>
              </a:pPr>
              <a:t>10/26/2009</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pPr>
              <a:defRPr/>
            </a:pPr>
            <a:fld id="{37EF7D2B-9666-4602-AE22-44D284E0DB93}"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cxnSp>
        <p:nvCxnSpPr>
          <p:cNvPr id="4" name="Straight Connector 3"/>
          <p:cNvCxnSpPr/>
          <p:nvPr userDrawn="1"/>
        </p:nvCxnSpPr>
        <p:spPr bwMode="auto">
          <a:xfrm>
            <a:off x="457200" y="1905000"/>
            <a:ext cx="8229600" cy="1588"/>
          </a:xfrm>
          <a:prstGeom prst="line">
            <a:avLst/>
          </a:prstGeom>
          <a:solidFill>
            <a:schemeClr val="accent1"/>
          </a:solidFill>
          <a:ln w="9525" cap="flat" cmpd="sng" algn="ctr">
            <a:solidFill>
              <a:schemeClr val="tx1"/>
            </a:solidFill>
            <a:prstDash val="solid"/>
            <a:round/>
            <a:headEnd type="none" w="med" len="med"/>
            <a:tailEnd type="none" w="med" len="med"/>
          </a:ln>
          <a:effectLst>
            <a:glow rad="101600">
              <a:schemeClr val="accent4">
                <a:satMod val="175000"/>
                <a:alpha val="40000"/>
              </a:schemeClr>
            </a:glow>
          </a:effectLst>
        </p:spPr>
      </p:cxnSp>
      <p:sp>
        <p:nvSpPr>
          <p:cNvPr id="9" name="Title 1"/>
          <p:cNvSpPr>
            <a:spLocks noGrp="1"/>
          </p:cNvSpPr>
          <p:nvPr>
            <p:ph type="title"/>
          </p:nvPr>
        </p:nvSpPr>
        <p:spPr>
          <a:xfrm>
            <a:off x="0" y="1143000"/>
            <a:ext cx="9144000" cy="762000"/>
          </a:xfrm>
        </p:spPr>
        <p:txBody>
          <a:bodyPr/>
          <a:lstStyle>
            <a:lvl1pPr algn="ctr">
              <a:defRPr sz="3200" b="0">
                <a:solidFill>
                  <a:schemeClr val="tx1">
                    <a:lumMod val="50000"/>
                    <a:lumOff val="50000"/>
                  </a:schemeClr>
                </a:solidFill>
                <a:latin typeface="Arial Rounded MT Bold" pitchFamily="34" charset="0"/>
              </a:defRPr>
            </a:lvl1pPr>
          </a:lstStyle>
          <a:p>
            <a:r>
              <a:rPr lang="en-US" dirty="0" smtClean="0"/>
              <a:t>Click to edit Master title style</a:t>
            </a:r>
            <a:endParaRPr lang="en-US" dirty="0"/>
          </a:p>
        </p:txBody>
      </p:sp>
      <p:sp>
        <p:nvSpPr>
          <p:cNvPr id="5" name="Date Placeholder 2"/>
          <p:cNvSpPr>
            <a:spLocks noGrp="1"/>
          </p:cNvSpPr>
          <p:nvPr>
            <p:ph type="dt" sz="half" idx="10"/>
          </p:nvPr>
        </p:nvSpPr>
        <p:spPr/>
        <p:txBody>
          <a:bodyPr/>
          <a:lstStyle>
            <a:lvl1pPr>
              <a:defRPr/>
            </a:lvl1pPr>
          </a:lstStyle>
          <a:p>
            <a:pPr>
              <a:defRPr/>
            </a:pPr>
            <a:fld id="{37BFD866-C94A-4C1D-9951-06EFB75EC4D1}" type="datetimeFigureOut">
              <a:rPr lang="en-US"/>
              <a:pPr>
                <a:defRPr/>
              </a:pPr>
              <a:t>10/26/2009</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pPr>
              <a:defRPr/>
            </a:pPr>
            <a:fld id="{57E14948-6B9F-4626-A123-72E3FEBD3152}"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Only">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cxnSp>
        <p:nvCxnSpPr>
          <p:cNvPr id="4" name="Straight Connector 3"/>
          <p:cNvCxnSpPr/>
          <p:nvPr userDrawn="1"/>
        </p:nvCxnSpPr>
        <p:spPr bwMode="auto">
          <a:xfrm>
            <a:off x="457200" y="1905000"/>
            <a:ext cx="8229600" cy="1588"/>
          </a:xfrm>
          <a:prstGeom prst="line">
            <a:avLst/>
          </a:prstGeom>
          <a:solidFill>
            <a:schemeClr val="accent1"/>
          </a:solidFill>
          <a:ln w="9525" cap="flat" cmpd="sng" algn="ctr">
            <a:solidFill>
              <a:schemeClr val="tx1"/>
            </a:solidFill>
            <a:prstDash val="solid"/>
            <a:round/>
            <a:headEnd type="none" w="med" len="med"/>
            <a:tailEnd type="none" w="med" len="med"/>
          </a:ln>
          <a:effectLst>
            <a:glow rad="101600">
              <a:schemeClr val="accent4">
                <a:satMod val="175000"/>
                <a:alpha val="40000"/>
              </a:schemeClr>
            </a:glow>
          </a:effectLst>
        </p:spPr>
      </p:cxnSp>
      <p:sp>
        <p:nvSpPr>
          <p:cNvPr id="9" name="Title 1"/>
          <p:cNvSpPr>
            <a:spLocks noGrp="1"/>
          </p:cNvSpPr>
          <p:nvPr>
            <p:ph type="title"/>
          </p:nvPr>
        </p:nvSpPr>
        <p:spPr>
          <a:xfrm>
            <a:off x="0" y="1143000"/>
            <a:ext cx="9144000" cy="762000"/>
          </a:xfrm>
        </p:spPr>
        <p:txBody>
          <a:bodyPr/>
          <a:lstStyle>
            <a:lvl1pPr algn="ctr">
              <a:defRPr sz="3200" b="0">
                <a:solidFill>
                  <a:schemeClr val="tx1">
                    <a:lumMod val="50000"/>
                    <a:lumOff val="50000"/>
                  </a:schemeClr>
                </a:solidFill>
                <a:latin typeface="Arial Rounded MT Bold" pitchFamily="34" charset="0"/>
              </a:defRPr>
            </a:lvl1pPr>
          </a:lstStyle>
          <a:p>
            <a:r>
              <a:rPr lang="en-US" dirty="0" smtClean="0"/>
              <a:t>Click to edit Master title style</a:t>
            </a:r>
            <a:endParaRPr lang="en-US" dirty="0"/>
          </a:p>
        </p:txBody>
      </p:sp>
      <p:sp>
        <p:nvSpPr>
          <p:cNvPr id="5" name="Date Placeholder 2"/>
          <p:cNvSpPr>
            <a:spLocks noGrp="1"/>
          </p:cNvSpPr>
          <p:nvPr>
            <p:ph type="dt" sz="half" idx="10"/>
          </p:nvPr>
        </p:nvSpPr>
        <p:spPr/>
        <p:txBody>
          <a:bodyPr/>
          <a:lstStyle>
            <a:lvl1pPr>
              <a:defRPr/>
            </a:lvl1pPr>
          </a:lstStyle>
          <a:p>
            <a:pPr>
              <a:defRPr/>
            </a:pPr>
            <a:fld id="{9F7ED0EA-3FC1-46A5-9870-DD0689052580}" type="datetimeFigureOut">
              <a:rPr lang="en-US"/>
              <a:pPr>
                <a:defRPr/>
              </a:pPr>
              <a:t>10/26/2009</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pPr>
              <a:defRPr/>
            </a:pPr>
            <a:fld id="{6E4DAFB1-CB82-4787-8795-2F462AF1F30F}"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cxnSp>
        <p:nvCxnSpPr>
          <p:cNvPr id="4" name="Straight Connector 3"/>
          <p:cNvCxnSpPr/>
          <p:nvPr userDrawn="1"/>
        </p:nvCxnSpPr>
        <p:spPr bwMode="auto">
          <a:xfrm>
            <a:off x="457200" y="1905000"/>
            <a:ext cx="8229600" cy="1588"/>
          </a:xfrm>
          <a:prstGeom prst="line">
            <a:avLst/>
          </a:prstGeom>
          <a:solidFill>
            <a:schemeClr val="accent1"/>
          </a:solidFill>
          <a:ln w="9525" cap="flat" cmpd="sng" algn="ctr">
            <a:solidFill>
              <a:schemeClr val="tx1"/>
            </a:solidFill>
            <a:prstDash val="solid"/>
            <a:round/>
            <a:headEnd type="none" w="med" len="med"/>
            <a:tailEnd type="none" w="med" len="med"/>
          </a:ln>
          <a:effectLst>
            <a:glow rad="101600">
              <a:schemeClr val="accent4">
                <a:satMod val="175000"/>
                <a:alpha val="40000"/>
              </a:schemeClr>
            </a:glow>
          </a:effectLst>
        </p:spPr>
      </p:cxnSp>
      <p:sp>
        <p:nvSpPr>
          <p:cNvPr id="9" name="Title 1"/>
          <p:cNvSpPr>
            <a:spLocks noGrp="1"/>
          </p:cNvSpPr>
          <p:nvPr>
            <p:ph type="title"/>
          </p:nvPr>
        </p:nvSpPr>
        <p:spPr>
          <a:xfrm>
            <a:off x="0" y="1143000"/>
            <a:ext cx="9144000" cy="762000"/>
          </a:xfrm>
        </p:spPr>
        <p:txBody>
          <a:bodyPr/>
          <a:lstStyle>
            <a:lvl1pPr algn="ctr">
              <a:defRPr sz="3200" b="0">
                <a:solidFill>
                  <a:schemeClr val="tx1">
                    <a:lumMod val="50000"/>
                    <a:lumOff val="50000"/>
                  </a:schemeClr>
                </a:solidFill>
                <a:latin typeface="Arial Rounded MT Bold" pitchFamily="34" charset="0"/>
              </a:defRPr>
            </a:lvl1pPr>
          </a:lstStyle>
          <a:p>
            <a:r>
              <a:rPr lang="en-US" dirty="0" smtClean="0"/>
              <a:t>Click to edit Master title style</a:t>
            </a:r>
            <a:endParaRPr lang="en-US" dirty="0"/>
          </a:p>
        </p:txBody>
      </p:sp>
      <p:sp>
        <p:nvSpPr>
          <p:cNvPr id="5" name="Date Placeholder 2"/>
          <p:cNvSpPr>
            <a:spLocks noGrp="1"/>
          </p:cNvSpPr>
          <p:nvPr>
            <p:ph type="dt" sz="half" idx="10"/>
          </p:nvPr>
        </p:nvSpPr>
        <p:spPr/>
        <p:txBody>
          <a:bodyPr/>
          <a:lstStyle>
            <a:lvl1pPr>
              <a:defRPr/>
            </a:lvl1pPr>
          </a:lstStyle>
          <a:p>
            <a:pPr>
              <a:defRPr/>
            </a:pPr>
            <a:fld id="{3C49D05D-C75C-41D6-BFCB-9DC04E208C06}" type="datetimeFigureOut">
              <a:rPr lang="en-US"/>
              <a:pPr>
                <a:defRPr/>
              </a:pPr>
              <a:t>10/26/2009</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pPr>
              <a:defRPr/>
            </a:pPr>
            <a:fld id="{5A8658E9-BEFE-4C74-B997-3D35DF74731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7"/>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sp>
        <p:nvSpPr>
          <p:cNvPr id="2" name="Title 1"/>
          <p:cNvSpPr>
            <a:spLocks noGrp="1"/>
          </p:cNvSpPr>
          <p:nvPr>
            <p:ph type="title"/>
          </p:nvPr>
        </p:nvSpPr>
        <p:spPr>
          <a:xfrm>
            <a:off x="457200" y="1295400"/>
            <a:ext cx="8153400" cy="533400"/>
          </a:xfrm>
        </p:spPr>
        <p:txBody>
          <a:bodyPr>
            <a:no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2057400"/>
            <a:ext cx="8229600" cy="4068763"/>
          </a:xfrm>
        </p:spPr>
        <p:txBody>
          <a:bodyPr/>
          <a:lstStyle>
            <a:lvl1pPr>
              <a:defRPr sz="2400">
                <a:latin typeface="+mj-lt"/>
              </a:defRPr>
            </a:lvl1pPr>
            <a:lvl2pPr>
              <a:defRPr sz="1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a:xfrm>
            <a:off x="8534400" y="6400800"/>
            <a:ext cx="457200" cy="365125"/>
          </a:xfrm>
        </p:spPr>
        <p:txBody>
          <a:bodyPr/>
          <a:lstStyle>
            <a:lvl1pPr>
              <a:defRPr/>
            </a:lvl1pPr>
          </a:lstStyle>
          <a:p>
            <a:pPr>
              <a:defRPr/>
            </a:pPr>
            <a:fld id="{DC1AA909-FDA7-4DE5-A4BC-7FBF5D8B96A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pic>
        <p:nvPicPr>
          <p:cNvPr id="3" name="Picture 17"/>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cxnSp>
        <p:nvCxnSpPr>
          <p:cNvPr id="4" name="Straight Connector 3"/>
          <p:cNvCxnSpPr/>
          <p:nvPr userDrawn="1"/>
        </p:nvCxnSpPr>
        <p:spPr bwMode="auto">
          <a:xfrm>
            <a:off x="457200" y="1905000"/>
            <a:ext cx="8229600" cy="1588"/>
          </a:xfrm>
          <a:prstGeom prst="line">
            <a:avLst/>
          </a:prstGeom>
          <a:solidFill>
            <a:schemeClr val="accent1"/>
          </a:solidFill>
          <a:ln w="9525" cap="flat" cmpd="sng" algn="ctr">
            <a:solidFill>
              <a:schemeClr val="tx1"/>
            </a:solidFill>
            <a:prstDash val="solid"/>
            <a:round/>
            <a:headEnd type="none" w="med" len="med"/>
            <a:tailEnd type="none" w="med" len="med"/>
          </a:ln>
          <a:effectLst>
            <a:glow rad="101600">
              <a:schemeClr val="accent4">
                <a:satMod val="175000"/>
                <a:alpha val="40000"/>
              </a:schemeClr>
            </a:glow>
          </a:effectLst>
        </p:spPr>
      </p:cxnSp>
      <p:sp>
        <p:nvSpPr>
          <p:cNvPr id="9" name="Title 1"/>
          <p:cNvSpPr>
            <a:spLocks noGrp="1"/>
          </p:cNvSpPr>
          <p:nvPr>
            <p:ph type="title"/>
          </p:nvPr>
        </p:nvSpPr>
        <p:spPr>
          <a:xfrm>
            <a:off x="0" y="1143000"/>
            <a:ext cx="9144000" cy="762000"/>
          </a:xfrm>
        </p:spPr>
        <p:txBody>
          <a:bodyPr/>
          <a:lstStyle>
            <a:lvl1pPr algn="ctr">
              <a:defRPr sz="3200" b="0">
                <a:solidFill>
                  <a:schemeClr val="tx1">
                    <a:lumMod val="50000"/>
                    <a:lumOff val="50000"/>
                  </a:schemeClr>
                </a:solidFill>
                <a:latin typeface="Arial Rounded MT Bold" pitchFamily="34" charset="0"/>
              </a:defRPr>
            </a:lvl1pPr>
          </a:lstStyle>
          <a:p>
            <a:r>
              <a:rPr lang="en-US" dirty="0" smtClean="0"/>
              <a:t>Click to edit Master title style</a:t>
            </a:r>
            <a:endParaRPr lang="en-US" dirty="0"/>
          </a:p>
        </p:txBody>
      </p:sp>
      <p:sp>
        <p:nvSpPr>
          <p:cNvPr id="5" name="Date Placeholder 2"/>
          <p:cNvSpPr>
            <a:spLocks noGrp="1"/>
          </p:cNvSpPr>
          <p:nvPr>
            <p:ph type="dt" sz="half" idx="10"/>
          </p:nvPr>
        </p:nvSpPr>
        <p:spPr/>
        <p:txBody>
          <a:bodyPr/>
          <a:lstStyle>
            <a:lvl1pPr>
              <a:defRPr/>
            </a:lvl1pPr>
          </a:lstStyle>
          <a:p>
            <a:pPr>
              <a:defRPr/>
            </a:pPr>
            <a:fld id="{6C63C727-5413-4D23-969F-AE15CC834433}" type="datetimeFigureOut">
              <a:rPr lang="en-US"/>
              <a:pPr>
                <a:defRPr/>
              </a:pPr>
              <a:t>10/26/2009</a:t>
            </a:fld>
            <a:endParaRPr lang="en-US" dirty="0"/>
          </a:p>
        </p:txBody>
      </p:sp>
      <p:sp>
        <p:nvSpPr>
          <p:cNvPr id="6" name="Footer Placeholder 3"/>
          <p:cNvSpPr>
            <a:spLocks noGrp="1"/>
          </p:cNvSpPr>
          <p:nvPr>
            <p:ph type="ftr" sz="quarter" idx="11"/>
          </p:nvPr>
        </p:nvSpPr>
        <p:spPr/>
        <p:txBody>
          <a:bodyPr/>
          <a:lstStyle>
            <a:lvl1pPr>
              <a:defRPr/>
            </a:lvl1pPr>
          </a:lstStyle>
          <a:p>
            <a:pPr>
              <a:defRPr/>
            </a:pPr>
            <a:endParaRPr lang="en-US" dirty="0"/>
          </a:p>
        </p:txBody>
      </p:sp>
      <p:sp>
        <p:nvSpPr>
          <p:cNvPr id="7" name="Slide Number Placeholder 4"/>
          <p:cNvSpPr>
            <a:spLocks noGrp="1"/>
          </p:cNvSpPr>
          <p:nvPr>
            <p:ph type="sldNum" sz="quarter" idx="12"/>
          </p:nvPr>
        </p:nvSpPr>
        <p:spPr/>
        <p:txBody>
          <a:bodyPr/>
          <a:lstStyle>
            <a:lvl1pPr>
              <a:defRPr/>
            </a:lvl1pPr>
          </a:lstStyle>
          <a:p>
            <a:pPr>
              <a:defRPr/>
            </a:pPr>
            <a:fld id="{E9E4B125-1CBD-42C9-B5AD-4F0A7682E72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21"/>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sp>
        <p:nvSpPr>
          <p:cNvPr id="9" name="Content Placeholder 2"/>
          <p:cNvSpPr>
            <a:spLocks noGrp="1"/>
          </p:cNvSpPr>
          <p:nvPr>
            <p:ph idx="1"/>
          </p:nvPr>
        </p:nvSpPr>
        <p:spPr>
          <a:xfrm>
            <a:off x="457200" y="2057400"/>
            <a:ext cx="8229600" cy="4068763"/>
          </a:xfrm>
        </p:spPr>
        <p:txBody>
          <a:bodyPr/>
          <a:lstStyle>
            <a:lvl1pPr>
              <a:defRPr sz="2400">
                <a:latin typeface="+mj-lt"/>
              </a:defRPr>
            </a:lvl1pPr>
            <a:lvl2pPr>
              <a:defRPr sz="18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57200" y="1295400"/>
            <a:ext cx="8153400" cy="533400"/>
          </a:xfrm>
        </p:spPr>
        <p:txBody>
          <a:bodyPr>
            <a:noAutofit/>
          </a:bodyPr>
          <a:lstStyle>
            <a:lvl1pPr>
              <a:defRPr sz="2800"/>
            </a:lvl1pPr>
          </a:lstStyle>
          <a:p>
            <a:r>
              <a:rPr lang="en-US" dirty="0"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9779BD2A-F30A-41A8-8E2A-65079A2C2CB5}" type="datetimeFigureOut">
              <a:rPr lang="en-US"/>
              <a:pPr>
                <a:defRPr/>
              </a:pPr>
              <a:t>10/26/2009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CE3904C-3063-4B36-BF1C-17BB4F4EA456}"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20D17A-7E4F-49A5-B2AE-0811184C56E9}" type="datetimeFigureOut">
              <a:rPr lang="en-US"/>
              <a:pPr>
                <a:defRPr/>
              </a:pPr>
              <a:t>10/26/2009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E712EE6-6377-438C-B7C9-AB7728F6C18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17"/>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sp>
        <p:nvSpPr>
          <p:cNvPr id="2" name="Title 1"/>
          <p:cNvSpPr>
            <a:spLocks noGrp="1"/>
          </p:cNvSpPr>
          <p:nvPr>
            <p:ph type="title"/>
          </p:nvPr>
        </p:nvSpPr>
        <p:spPr>
          <a:xfrm>
            <a:off x="457200" y="1341437"/>
            <a:ext cx="8229600" cy="579438"/>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027237"/>
            <a:ext cx="4038600" cy="4297363"/>
          </a:xfrm>
        </p:spPr>
        <p:txBody>
          <a:bodyPr/>
          <a:lstStyle>
            <a:lvl1pPr>
              <a:defRPr sz="24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27237"/>
            <a:ext cx="4038600" cy="4297363"/>
          </a:xfrm>
        </p:spPr>
        <p:txBody>
          <a:bodyPr/>
          <a:lstStyle>
            <a:lvl1pPr>
              <a:defRPr sz="24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030347EF-2A69-4BEF-8B59-F6965F0C0415}" type="datetimeFigureOut">
              <a:rPr lang="en-US"/>
              <a:pPr>
                <a:defRPr/>
              </a:pPr>
              <a:t>10/26/2009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35351BE7-F258-450E-944B-04065D87088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5" name="Picture 21"/>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sp>
        <p:nvSpPr>
          <p:cNvPr id="2" name="Title 1"/>
          <p:cNvSpPr>
            <a:spLocks noGrp="1"/>
          </p:cNvSpPr>
          <p:nvPr>
            <p:ph type="title"/>
          </p:nvPr>
        </p:nvSpPr>
        <p:spPr>
          <a:xfrm>
            <a:off x="457200" y="1325562"/>
            <a:ext cx="8229600" cy="579438"/>
          </a:xfrm>
        </p:spPr>
        <p:txBody>
          <a:bodyPr>
            <a:normAutofit/>
          </a:bodyPr>
          <a:lstStyle>
            <a:lvl1pPr>
              <a:defRPr sz="28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027237"/>
            <a:ext cx="4038600" cy="4297363"/>
          </a:xfrm>
        </p:spPr>
        <p:txBody>
          <a:bodyPr/>
          <a:lstStyle>
            <a:lvl1pPr>
              <a:defRPr sz="24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027237"/>
            <a:ext cx="4038600" cy="4297363"/>
          </a:xfrm>
        </p:spPr>
        <p:txBody>
          <a:bodyPr/>
          <a:lstStyle>
            <a:lvl1pPr>
              <a:defRPr sz="2400"/>
            </a:lvl1pPr>
            <a:lvl2pPr>
              <a:defRPr sz="18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32A788D0-8491-47BA-B6A3-083F07D63446}" type="datetimeFigureOut">
              <a:rPr lang="en-US"/>
              <a:pPr>
                <a:defRPr/>
              </a:pPr>
              <a:t>10/26/2009</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dirty="0"/>
          </a:p>
        </p:txBody>
      </p:sp>
      <p:sp>
        <p:nvSpPr>
          <p:cNvPr id="8" name="Slide Number Placeholder 6"/>
          <p:cNvSpPr>
            <a:spLocks noGrp="1"/>
          </p:cNvSpPr>
          <p:nvPr>
            <p:ph type="sldNum" sz="quarter" idx="12"/>
          </p:nvPr>
        </p:nvSpPr>
        <p:spPr/>
        <p:txBody>
          <a:bodyPr/>
          <a:lstStyle>
            <a:lvl1pPr>
              <a:defRPr/>
            </a:lvl1pPr>
          </a:lstStyle>
          <a:p>
            <a:pPr>
              <a:defRPr/>
            </a:pPr>
            <a:fld id="{A51C1903-AD48-4171-B46C-0C0550F6230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1"/>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sp>
        <p:nvSpPr>
          <p:cNvPr id="2" name="Title 1"/>
          <p:cNvSpPr>
            <a:spLocks noGrp="1"/>
          </p:cNvSpPr>
          <p:nvPr>
            <p:ph type="title"/>
          </p:nvPr>
        </p:nvSpPr>
        <p:spPr>
          <a:xfrm>
            <a:off x="457200" y="1295400"/>
            <a:ext cx="8229600" cy="57943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6"/>
          <p:cNvSpPr>
            <a:spLocks noGrp="1"/>
          </p:cNvSpPr>
          <p:nvPr>
            <p:ph type="dt" sz="half" idx="10"/>
          </p:nvPr>
        </p:nvSpPr>
        <p:spPr/>
        <p:txBody>
          <a:bodyPr/>
          <a:lstStyle>
            <a:lvl1pPr>
              <a:defRPr/>
            </a:lvl1pPr>
          </a:lstStyle>
          <a:p>
            <a:pPr>
              <a:defRPr/>
            </a:pPr>
            <a:fld id="{1CB367C9-0D56-4248-9F6D-FE8E1C1D06D8}" type="datetimeFigureOut">
              <a:rPr lang="en-US"/>
              <a:pPr>
                <a:defRPr/>
              </a:pPr>
              <a:t>10/26/2009</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dirty="0"/>
          </a:p>
        </p:txBody>
      </p:sp>
      <p:sp>
        <p:nvSpPr>
          <p:cNvPr id="10" name="Slide Number Placeholder 8"/>
          <p:cNvSpPr>
            <a:spLocks noGrp="1"/>
          </p:cNvSpPr>
          <p:nvPr>
            <p:ph type="sldNum" sz="quarter" idx="12"/>
          </p:nvPr>
        </p:nvSpPr>
        <p:spPr/>
        <p:txBody>
          <a:bodyPr/>
          <a:lstStyle>
            <a:lvl1pPr>
              <a:defRPr/>
            </a:lvl1pPr>
          </a:lstStyle>
          <a:p>
            <a:pPr>
              <a:defRPr/>
            </a:pPr>
            <a:fld id="{D4F4FB3F-D947-4BF9-912B-D6124057F7C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21"/>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sp>
        <p:nvSpPr>
          <p:cNvPr id="3" name="Title 1"/>
          <p:cNvSpPr txBox="1">
            <a:spLocks/>
          </p:cNvSpPr>
          <p:nvPr userDrawn="1"/>
        </p:nvSpPr>
        <p:spPr bwMode="auto">
          <a:xfrm>
            <a:off x="457200" y="1295400"/>
            <a:ext cx="8153400" cy="533400"/>
          </a:xfrm>
          <a:prstGeom prst="rect">
            <a:avLst/>
          </a:prstGeom>
          <a:noFill/>
          <a:ln w="9525">
            <a:noFill/>
            <a:miter lim="800000"/>
            <a:headEnd/>
            <a:tailEnd/>
          </a:ln>
        </p:spPr>
        <p:txBody>
          <a:bodyPr anchor="ctr"/>
          <a:lstStyle>
            <a:lvl1pPr>
              <a:defRPr sz="2800"/>
            </a:lvl1pPr>
          </a:lstStyle>
          <a:p>
            <a:pPr eaLnBrk="0" hangingPunct="0">
              <a:defRPr/>
            </a:pPr>
            <a:r>
              <a:rPr lang="en-US" dirty="0" smtClean="0">
                <a:solidFill>
                  <a:srgbClr val="7F7F7F"/>
                </a:solidFill>
                <a:latin typeface="Arial Rounded MT Bold" pitchFamily="34" charset="0"/>
                <a:ea typeface="+mj-ea"/>
                <a:cs typeface="+mj-cs"/>
              </a:rPr>
              <a:t>Click to edit Master title style</a:t>
            </a:r>
            <a:endParaRPr lang="en-US" dirty="0">
              <a:solidFill>
                <a:srgbClr val="7F7F7F"/>
              </a:solidFill>
              <a:latin typeface="Arial Rounded MT Bold" pitchFamily="34" charset="0"/>
              <a:ea typeface="+mj-ea"/>
              <a:cs typeface="+mj-cs"/>
            </a:endParaRPr>
          </a:p>
        </p:txBody>
      </p:sp>
      <p:sp>
        <p:nvSpPr>
          <p:cNvPr id="4" name="Date Placeholder 3"/>
          <p:cNvSpPr>
            <a:spLocks noGrp="1"/>
          </p:cNvSpPr>
          <p:nvPr>
            <p:ph type="dt" sz="half" idx="10"/>
          </p:nvPr>
        </p:nvSpPr>
        <p:spPr/>
        <p:txBody>
          <a:bodyPr/>
          <a:lstStyle>
            <a:lvl1pPr>
              <a:defRPr/>
            </a:lvl1pPr>
          </a:lstStyle>
          <a:p>
            <a:pPr>
              <a:defRPr/>
            </a:pPr>
            <a:fld id="{AC57DA95-AB83-435C-8E3F-D5CB0E580911}" type="datetimeFigureOut">
              <a:rPr lang="en-US"/>
              <a:pPr>
                <a:defRPr/>
              </a:pPr>
              <a:t>10/26/2009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838ADD0-B651-4C4C-93AE-53E36BD89292}"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7"/>
          <p:cNvPicPr>
            <a:picLocks noChangeAspect="1" noChangeArrowheads="1"/>
          </p:cNvPicPr>
          <p:nvPr userDrawn="1"/>
        </p:nvPicPr>
        <p:blipFill>
          <a:blip r:embed="rId2" cstate="print"/>
          <a:srcRect/>
          <a:stretch>
            <a:fillRect/>
          </a:stretch>
        </p:blipFill>
        <p:spPr bwMode="auto">
          <a:xfrm>
            <a:off x="0" y="0"/>
            <a:ext cx="9144000" cy="1268413"/>
          </a:xfrm>
          <a:prstGeom prst="rect">
            <a:avLst/>
          </a:prstGeom>
          <a:noFill/>
          <a:ln w="9525">
            <a:noFill/>
            <a:miter lim="800000"/>
            <a:headEnd/>
            <a:tailEnd/>
          </a:ln>
        </p:spPr>
      </p:pic>
      <p:sp>
        <p:nvSpPr>
          <p:cNvPr id="3" name="Date Placeholder 3"/>
          <p:cNvSpPr>
            <a:spLocks noGrp="1"/>
          </p:cNvSpPr>
          <p:nvPr>
            <p:ph type="dt" sz="half" idx="10"/>
          </p:nvPr>
        </p:nvSpPr>
        <p:spPr/>
        <p:txBody>
          <a:bodyPr/>
          <a:lstStyle>
            <a:lvl1pPr>
              <a:defRPr/>
            </a:lvl1pPr>
          </a:lstStyle>
          <a:p>
            <a:pPr>
              <a:defRPr/>
            </a:pPr>
            <a:fld id="{B708F058-5593-46C5-ADEB-EF692654156B}" type="datetimeFigureOut">
              <a:rPr lang="en-US"/>
              <a:pPr>
                <a:defRPr/>
              </a:pPr>
              <a:t>10/26/2009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FFA435E9-E772-467E-B779-A1BCE32CEAE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838200"/>
            <a:ext cx="8229600" cy="5794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AD6D32E-4DA4-4E61-AE6C-A9F721C37BA0}" type="datetimeFigureOut">
              <a:rPr lang="en-US"/>
              <a:pPr>
                <a:defRPr/>
              </a:pPr>
              <a:t>10/26/2009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17AE988-53D1-4526-9586-C05B3E6B6F6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274" r:id="rId1"/>
    <p:sldLayoutId id="2147484275" r:id="rId2"/>
    <p:sldLayoutId id="2147484276" r:id="rId3"/>
    <p:sldLayoutId id="2147484269" r:id="rId4"/>
    <p:sldLayoutId id="2147484277" r:id="rId5"/>
    <p:sldLayoutId id="2147484278" r:id="rId6"/>
    <p:sldLayoutId id="2147484279" r:id="rId7"/>
    <p:sldLayoutId id="2147484280" r:id="rId8"/>
    <p:sldLayoutId id="2147484281" r:id="rId9"/>
    <p:sldLayoutId id="2147484282" r:id="rId10"/>
    <p:sldLayoutId id="2147484270" r:id="rId11"/>
    <p:sldLayoutId id="2147484271" r:id="rId12"/>
    <p:sldLayoutId id="2147484272" r:id="rId13"/>
    <p:sldLayoutId id="2147484273" r:id="rId14"/>
    <p:sldLayoutId id="2147484283" r:id="rId15"/>
    <p:sldLayoutId id="2147484284" r:id="rId16"/>
    <p:sldLayoutId id="2147484285" r:id="rId17"/>
    <p:sldLayoutId id="2147484286" r:id="rId18"/>
    <p:sldLayoutId id="2147484287" r:id="rId19"/>
    <p:sldLayoutId id="2147484288" r:id="rId20"/>
  </p:sldLayoutIdLst>
  <p:txStyles>
    <p:titleStyle>
      <a:lvl1pPr algn="l" rtl="0" eaLnBrk="0" fontAlgn="base" hangingPunct="0">
        <a:spcBef>
          <a:spcPct val="0"/>
        </a:spcBef>
        <a:spcAft>
          <a:spcPct val="0"/>
        </a:spcAft>
        <a:defRPr sz="2800" kern="1200">
          <a:solidFill>
            <a:srgbClr val="7F7F7F"/>
          </a:solidFill>
          <a:latin typeface="Arial Rounded MT Bold" pitchFamily="34" charset="0"/>
          <a:ea typeface="+mj-ea"/>
          <a:cs typeface="+mj-cs"/>
        </a:defRPr>
      </a:lvl1pPr>
      <a:lvl2pPr algn="l" rtl="0" eaLnBrk="0" fontAlgn="base" hangingPunct="0">
        <a:spcBef>
          <a:spcPct val="0"/>
        </a:spcBef>
        <a:spcAft>
          <a:spcPct val="0"/>
        </a:spcAft>
        <a:defRPr sz="2800">
          <a:solidFill>
            <a:srgbClr val="7F7F7F"/>
          </a:solidFill>
          <a:latin typeface="Arial Rounded MT Bold" pitchFamily="34" charset="0"/>
        </a:defRPr>
      </a:lvl2pPr>
      <a:lvl3pPr algn="l" rtl="0" eaLnBrk="0" fontAlgn="base" hangingPunct="0">
        <a:spcBef>
          <a:spcPct val="0"/>
        </a:spcBef>
        <a:spcAft>
          <a:spcPct val="0"/>
        </a:spcAft>
        <a:defRPr sz="2800">
          <a:solidFill>
            <a:srgbClr val="7F7F7F"/>
          </a:solidFill>
          <a:latin typeface="Arial Rounded MT Bold" pitchFamily="34" charset="0"/>
        </a:defRPr>
      </a:lvl3pPr>
      <a:lvl4pPr algn="l" rtl="0" eaLnBrk="0" fontAlgn="base" hangingPunct="0">
        <a:spcBef>
          <a:spcPct val="0"/>
        </a:spcBef>
        <a:spcAft>
          <a:spcPct val="0"/>
        </a:spcAft>
        <a:defRPr sz="2800">
          <a:solidFill>
            <a:srgbClr val="7F7F7F"/>
          </a:solidFill>
          <a:latin typeface="Arial Rounded MT Bold" pitchFamily="34" charset="0"/>
        </a:defRPr>
      </a:lvl4pPr>
      <a:lvl5pPr algn="l" rtl="0" eaLnBrk="0" fontAlgn="base" hangingPunct="0">
        <a:spcBef>
          <a:spcPct val="0"/>
        </a:spcBef>
        <a:spcAft>
          <a:spcPct val="0"/>
        </a:spcAft>
        <a:defRPr sz="2800">
          <a:solidFill>
            <a:srgbClr val="7F7F7F"/>
          </a:solidFill>
          <a:latin typeface="Arial Rounded MT Bold" pitchFamily="34" charset="0"/>
        </a:defRPr>
      </a:lvl5pPr>
      <a:lvl6pPr marL="457200" algn="l" rtl="0" fontAlgn="base">
        <a:spcBef>
          <a:spcPct val="0"/>
        </a:spcBef>
        <a:spcAft>
          <a:spcPct val="0"/>
        </a:spcAft>
        <a:defRPr sz="2800">
          <a:solidFill>
            <a:srgbClr val="7F7F7F"/>
          </a:solidFill>
          <a:latin typeface="Arial Rounded MT Bold" pitchFamily="34" charset="0"/>
        </a:defRPr>
      </a:lvl6pPr>
      <a:lvl7pPr marL="914400" algn="l" rtl="0" fontAlgn="base">
        <a:spcBef>
          <a:spcPct val="0"/>
        </a:spcBef>
        <a:spcAft>
          <a:spcPct val="0"/>
        </a:spcAft>
        <a:defRPr sz="2800">
          <a:solidFill>
            <a:srgbClr val="7F7F7F"/>
          </a:solidFill>
          <a:latin typeface="Arial Rounded MT Bold" pitchFamily="34" charset="0"/>
        </a:defRPr>
      </a:lvl7pPr>
      <a:lvl8pPr marL="1371600" algn="l" rtl="0" fontAlgn="base">
        <a:spcBef>
          <a:spcPct val="0"/>
        </a:spcBef>
        <a:spcAft>
          <a:spcPct val="0"/>
        </a:spcAft>
        <a:defRPr sz="2800">
          <a:solidFill>
            <a:srgbClr val="7F7F7F"/>
          </a:solidFill>
          <a:latin typeface="Arial Rounded MT Bold" pitchFamily="34" charset="0"/>
        </a:defRPr>
      </a:lvl8pPr>
      <a:lvl9pPr marL="1828800" algn="l" rtl="0" fontAlgn="base">
        <a:spcBef>
          <a:spcPct val="0"/>
        </a:spcBef>
        <a:spcAft>
          <a:spcPct val="0"/>
        </a:spcAft>
        <a:defRPr sz="2800">
          <a:solidFill>
            <a:srgbClr val="7F7F7F"/>
          </a:solidFill>
          <a:latin typeface="Arial Rounded MT Bold" pitchFamily="34" charset="0"/>
        </a:defRPr>
      </a:lvl9pPr>
    </p:titleStyle>
    <p:bodyStyle>
      <a:lvl1pPr marL="342900" indent="-342900" algn="l" rtl="0" eaLnBrk="0" fontAlgn="base" hangingPunct="0">
        <a:spcBef>
          <a:spcPct val="20000"/>
        </a:spcBef>
        <a:spcAft>
          <a:spcPct val="0"/>
        </a:spcAft>
        <a:buFont typeface="Arial" pitchFamily="34" charset="0"/>
        <a:buChar char="•"/>
        <a:defRPr sz="2400" kern="1200">
          <a:solidFill>
            <a:schemeClr val="tx1"/>
          </a:solidFill>
          <a:latin typeface="+mj-lt"/>
          <a:ea typeface="+mn-ea"/>
          <a:cs typeface="+mn-cs"/>
        </a:defRPr>
      </a:lvl1pPr>
      <a:lvl2pPr marL="742950" indent="-285750" algn="l" rtl="0" eaLnBrk="0" fontAlgn="base" hangingPunct="0">
        <a:spcBef>
          <a:spcPct val="20000"/>
        </a:spcBef>
        <a:spcAft>
          <a:spcPct val="0"/>
        </a:spcAft>
        <a:buFont typeface="Arial" pitchFamily="34"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p:cNvSpPr>
            <a:spLocks noGrp="1"/>
          </p:cNvSpPr>
          <p:nvPr>
            <p:ph type="ctrTitle"/>
          </p:nvPr>
        </p:nvSpPr>
        <p:spPr>
          <a:xfrm>
            <a:off x="838200" y="2819400"/>
            <a:ext cx="7315200" cy="1981200"/>
          </a:xfrm>
        </p:spPr>
        <p:txBody>
          <a:bodyPr/>
          <a:lstStyle/>
          <a:p>
            <a:r>
              <a:rPr lang="en-US" sz="4800" dirty="0" smtClean="0"/>
              <a:t>Sustainability in the First Year Engineering Curriculum</a:t>
            </a:r>
          </a:p>
        </p:txBody>
      </p:sp>
      <p:sp>
        <p:nvSpPr>
          <p:cNvPr id="5" name="Subtitle 4"/>
          <p:cNvSpPr>
            <a:spLocks noGrp="1"/>
          </p:cNvSpPr>
          <p:nvPr>
            <p:ph type="subTitle" idx="1"/>
          </p:nvPr>
        </p:nvSpPr>
        <p:spPr>
          <a:xfrm>
            <a:off x="914400" y="5334000"/>
            <a:ext cx="7315200" cy="1143000"/>
          </a:xfrm>
        </p:spPr>
        <p:txBody>
          <a:bodyPr/>
          <a:lstStyle/>
          <a:p>
            <a:pPr algn="l">
              <a:spcBef>
                <a:spcPts val="0"/>
              </a:spcBef>
              <a:defRPr/>
            </a:pPr>
            <a:r>
              <a:rPr lang="en-US" sz="2000" dirty="0" smtClean="0">
                <a:solidFill>
                  <a:schemeClr val="tx2">
                    <a:lumMod val="75000"/>
                  </a:schemeClr>
                </a:solidFill>
              </a:rPr>
              <a:t>Alice L. Pawley</a:t>
            </a:r>
          </a:p>
          <a:p>
            <a:pPr algn="l">
              <a:spcBef>
                <a:spcPts val="0"/>
              </a:spcBef>
              <a:defRPr/>
            </a:pPr>
            <a:r>
              <a:rPr lang="en-US" sz="2000" dirty="0" smtClean="0">
                <a:solidFill>
                  <a:schemeClr val="tx2">
                    <a:lumMod val="75000"/>
                  </a:schemeClr>
                </a:solidFill>
              </a:rPr>
              <a:t>September 22, 2009</a:t>
            </a:r>
          </a:p>
          <a:p>
            <a:pPr algn="l">
              <a:spcBef>
                <a:spcPts val="0"/>
              </a:spcBef>
              <a:defRPr/>
            </a:pPr>
            <a:r>
              <a:rPr lang="en-US" sz="2000" dirty="0" smtClean="0">
                <a:solidFill>
                  <a:schemeClr val="tx2">
                    <a:lumMod val="75000"/>
                  </a:schemeClr>
                </a:solidFill>
              </a:rPr>
              <a:t>Purdue University</a:t>
            </a:r>
            <a:endParaRPr lang="en-US" sz="2000" dirty="0">
              <a:solidFill>
                <a:schemeClr val="tx2">
                  <a:lumMod val="75000"/>
                </a:schemeClr>
              </a:solidFill>
            </a:endParaRPr>
          </a:p>
        </p:txBody>
      </p:sp>
      <p:sp>
        <p:nvSpPr>
          <p:cNvPr id="4" name="TextBox 3"/>
          <p:cNvSpPr txBox="1"/>
          <p:nvPr/>
        </p:nvSpPr>
        <p:spPr>
          <a:xfrm>
            <a:off x="914400" y="4876800"/>
            <a:ext cx="5164132" cy="369332"/>
          </a:xfrm>
          <a:prstGeom prst="rect">
            <a:avLst/>
          </a:prstGeom>
          <a:noFill/>
        </p:spPr>
        <p:txBody>
          <a:bodyPr wrap="none" rtlCol="0">
            <a:spAutoFit/>
          </a:bodyPr>
          <a:lstStyle/>
          <a:p>
            <a:r>
              <a:rPr lang="en-US" dirty="0" smtClean="0">
                <a:solidFill>
                  <a:srgbClr val="7F7F7F"/>
                </a:solidFill>
                <a:latin typeface="Arial Rounded MT Bold"/>
                <a:cs typeface="Arial Rounded MT Bold"/>
              </a:rPr>
              <a:t>A collaborative effort of the FYE ENE Faculty</a:t>
            </a:r>
            <a:endParaRPr lang="en-US" dirty="0">
              <a:solidFill>
                <a:srgbClr val="7F7F7F"/>
              </a:solidFill>
              <a:latin typeface="Arial Rounded MT Bold"/>
              <a:cs typeface="Arial Rounded MT Bold"/>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r>
              <a:rPr lang="en-US" dirty="0" err="1" smtClean="0"/>
              <a:t>Mudd</a:t>
            </a:r>
            <a:r>
              <a:rPr lang="en-US" dirty="0" smtClean="0"/>
              <a:t> Design Workshop VII: “Sustaining Sustainable Design” May 28-30, 2009</a:t>
            </a:r>
          </a:p>
          <a:p>
            <a:r>
              <a:rPr lang="en-US" dirty="0" smtClean="0"/>
              <a:t>Under review for subsequent </a:t>
            </a:r>
            <a:r>
              <a:rPr lang="en-US" i="1" dirty="0" smtClean="0"/>
              <a:t>International Journal of Engineering Education</a:t>
            </a:r>
            <a:r>
              <a:rPr lang="en-US" dirty="0" smtClean="0"/>
              <a:t> special issue publication.</a:t>
            </a:r>
          </a:p>
          <a:p>
            <a:pPr lvl="1"/>
            <a:r>
              <a:rPr lang="en-US" dirty="0" smtClean="0"/>
              <a:t>Monica E. </a:t>
            </a:r>
            <a:r>
              <a:rPr lang="en-US" dirty="0" err="1" smtClean="0"/>
              <a:t>Cardella</a:t>
            </a:r>
            <a:r>
              <a:rPr lang="en-US" dirty="0" smtClean="0"/>
              <a:t>, Stephen R. Hoffmann, Matthew W. </a:t>
            </a:r>
            <a:r>
              <a:rPr lang="en-US" dirty="0" err="1" smtClean="0"/>
              <a:t>Ohland</a:t>
            </a:r>
            <a:r>
              <a:rPr lang="en-US" dirty="0" smtClean="0"/>
              <a:t>, and Alice L. Pawley, “Sustaining Sustainable Design through “Normalized Sustainability” in a First-Year Engineering Course.”</a:t>
            </a:r>
          </a:p>
        </p:txBody>
      </p:sp>
      <p:sp>
        <p:nvSpPr>
          <p:cNvPr id="20483" name="Title 2"/>
          <p:cNvSpPr>
            <a:spLocks noGrp="1"/>
          </p:cNvSpPr>
          <p:nvPr>
            <p:ph type="title"/>
          </p:nvPr>
        </p:nvSpPr>
        <p:spPr/>
        <p:txBody>
          <a:bodyPr/>
          <a:lstStyle/>
          <a:p>
            <a:r>
              <a:rPr lang="en-US" dirty="0" smtClean="0"/>
              <a:t>Publications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a:xfrm>
            <a:off x="457200" y="2057400"/>
            <a:ext cx="4343400" cy="4068763"/>
          </a:xfrm>
        </p:spPr>
        <p:txBody>
          <a:bodyPr/>
          <a:lstStyle/>
          <a:p>
            <a:r>
              <a:rPr lang="en-US" dirty="0" smtClean="0"/>
              <a:t>ENE Departmental Seminars, Thursdays 3:30-4:30 </a:t>
            </a:r>
            <a:br>
              <a:rPr lang="en-US" dirty="0" smtClean="0"/>
            </a:br>
            <a:r>
              <a:rPr lang="en-US" dirty="0" smtClean="0"/>
              <a:t>FRNY B124</a:t>
            </a:r>
          </a:p>
          <a:p>
            <a:r>
              <a:rPr lang="en-US" dirty="0" smtClean="0"/>
              <a:t>Sept 24 (Green Week) “Sustainability in Engineering Education”</a:t>
            </a:r>
          </a:p>
        </p:txBody>
      </p:sp>
      <p:sp>
        <p:nvSpPr>
          <p:cNvPr id="20483" name="Title 2"/>
          <p:cNvSpPr>
            <a:spLocks noGrp="1"/>
          </p:cNvSpPr>
          <p:nvPr>
            <p:ph type="title"/>
          </p:nvPr>
        </p:nvSpPr>
        <p:spPr/>
        <p:txBody>
          <a:bodyPr/>
          <a:lstStyle/>
          <a:p>
            <a:r>
              <a:rPr lang="en-US" dirty="0" smtClean="0"/>
              <a:t>Learn more...</a:t>
            </a:r>
          </a:p>
        </p:txBody>
      </p:sp>
      <p:pic>
        <p:nvPicPr>
          <p:cNvPr id="4" name="Picture 3" descr="2009ENE-seminar-flyer-fall.pdf"/>
          <p:cNvPicPr>
            <a:picLocks noChangeAspect="1"/>
          </p:cNvPicPr>
          <p:nvPr/>
        </p:nvPicPr>
        <p:blipFill>
          <a:blip r:embed="rId2" cstate="print"/>
          <a:stretch>
            <a:fillRect/>
          </a:stretch>
        </p:blipFill>
        <p:spPr>
          <a:xfrm>
            <a:off x="4648200" y="1295400"/>
            <a:ext cx="4180609" cy="5410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US" dirty="0" smtClean="0"/>
              <a:t>“Normalized sustainability” in ENGR 126, 195</a:t>
            </a:r>
          </a:p>
        </p:txBody>
      </p:sp>
      <p:sp>
        <p:nvSpPr>
          <p:cNvPr id="19459" name="Content Placeholder 4"/>
          <p:cNvSpPr>
            <a:spLocks noGrp="1"/>
          </p:cNvSpPr>
          <p:nvPr>
            <p:ph idx="1"/>
          </p:nvPr>
        </p:nvSpPr>
        <p:spPr>
          <a:xfrm>
            <a:off x="457200" y="1905000"/>
            <a:ext cx="8229600" cy="4068763"/>
          </a:xfrm>
        </p:spPr>
        <p:txBody>
          <a:bodyPr/>
          <a:lstStyle/>
          <a:p>
            <a:r>
              <a:rPr lang="en-US" dirty="0" smtClean="0"/>
              <a:t>Designing for sustainability is (or must be) a normal part of engineering practice</a:t>
            </a:r>
          </a:p>
          <a:p>
            <a:r>
              <a:rPr lang="en-US" dirty="0" smtClean="0"/>
              <a:t>All engineers must become facile with environmental sustainability concepts</a:t>
            </a:r>
          </a:p>
          <a:p>
            <a:r>
              <a:rPr lang="en-US" dirty="0" smtClean="0"/>
              <a:t>Therefore incorporate sustainability in multiple contexts in students’ first engineering course:</a:t>
            </a:r>
          </a:p>
          <a:p>
            <a:pPr lvl="1"/>
            <a:r>
              <a:rPr lang="en-US" dirty="0" smtClean="0"/>
              <a:t>Cross-disciplinary</a:t>
            </a:r>
          </a:p>
          <a:p>
            <a:pPr lvl="1"/>
            <a:r>
              <a:rPr lang="en-US" dirty="0" smtClean="0"/>
              <a:t>Intergenerational</a:t>
            </a:r>
          </a:p>
          <a:p>
            <a:pPr lvl="1"/>
            <a:r>
              <a:rPr lang="en-US" dirty="0" smtClean="0"/>
              <a:t>Intra-curricular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r>
              <a:rPr lang="en-US" dirty="0" smtClean="0"/>
              <a:t>Problem definition as initial process of design</a:t>
            </a:r>
          </a:p>
          <a:p>
            <a:r>
              <a:rPr lang="en-US" dirty="0" smtClean="0"/>
              <a:t>Systems Design</a:t>
            </a:r>
          </a:p>
          <a:p>
            <a:r>
              <a:rPr lang="en-US" dirty="0" smtClean="0"/>
              <a:t>Life Cycle Analysis: Cradle-to-grave vs. cradle-to-cradle</a:t>
            </a:r>
          </a:p>
          <a:p>
            <a:r>
              <a:rPr lang="en-US" dirty="0" smtClean="0"/>
              <a:t>Ecological/Energy Footprints</a:t>
            </a:r>
          </a:p>
        </p:txBody>
      </p:sp>
      <p:sp>
        <p:nvSpPr>
          <p:cNvPr id="20483" name="Title 2"/>
          <p:cNvSpPr>
            <a:spLocks noGrp="1"/>
          </p:cNvSpPr>
          <p:nvPr>
            <p:ph type="title"/>
          </p:nvPr>
        </p:nvSpPr>
        <p:spPr/>
        <p:txBody>
          <a:bodyPr/>
          <a:lstStyle/>
          <a:p>
            <a:r>
              <a:rPr lang="en-US" dirty="0" smtClean="0"/>
              <a:t>Key ideas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US" dirty="0" smtClean="0"/>
              <a:t>“Normalized sustainability” in ENGR 126, 195</a:t>
            </a:r>
          </a:p>
        </p:txBody>
      </p:sp>
      <p:sp>
        <p:nvSpPr>
          <p:cNvPr id="19459" name="Content Placeholder 4"/>
          <p:cNvSpPr>
            <a:spLocks noGrp="1"/>
          </p:cNvSpPr>
          <p:nvPr>
            <p:ph idx="1"/>
          </p:nvPr>
        </p:nvSpPr>
        <p:spPr>
          <a:xfrm>
            <a:off x="457200" y="1905000"/>
            <a:ext cx="5257800" cy="4068763"/>
          </a:xfrm>
        </p:spPr>
        <p:txBody>
          <a:bodyPr/>
          <a:lstStyle/>
          <a:p>
            <a:pPr>
              <a:buNone/>
            </a:pPr>
            <a:r>
              <a:rPr lang="en-US" dirty="0" smtClean="0"/>
              <a:t>Sustainability:</a:t>
            </a:r>
          </a:p>
          <a:p>
            <a:r>
              <a:rPr lang="en-US" dirty="0" smtClean="0"/>
              <a:t>In class discussions and mini-lectures</a:t>
            </a:r>
          </a:p>
          <a:p>
            <a:r>
              <a:rPr lang="en-US" dirty="0" smtClean="0"/>
              <a:t>In exams, assignments through explicit and implicit questions	</a:t>
            </a:r>
          </a:p>
          <a:p>
            <a:r>
              <a:rPr lang="en-US" dirty="0" smtClean="0">
                <a:solidFill>
                  <a:schemeClr val="bg1">
                    <a:lumMod val="75000"/>
                  </a:schemeClr>
                </a:solidFill>
              </a:rPr>
              <a:t>Project (F08): Assess the energy footprint of your living space</a:t>
            </a:r>
          </a:p>
          <a:p>
            <a:r>
              <a:rPr lang="en-US" dirty="0" smtClean="0">
                <a:solidFill>
                  <a:schemeClr val="bg1">
                    <a:lumMod val="75000"/>
                  </a:schemeClr>
                </a:solidFill>
              </a:rPr>
              <a:t>Project (S09): Design a process by which the energy footprint of campus could be estimated.  (Client: ACUPCC, Purdue)</a:t>
            </a:r>
          </a:p>
          <a:p>
            <a:endParaRPr lang="en-US" dirty="0" smtClean="0"/>
          </a:p>
        </p:txBody>
      </p:sp>
      <p:pic>
        <p:nvPicPr>
          <p:cNvPr id="4" name="Picture 3" descr="Week13 lec2 sustainability.key.pdf"/>
          <p:cNvPicPr>
            <a:picLocks noChangeAspect="1"/>
          </p:cNvPicPr>
          <p:nvPr/>
        </p:nvPicPr>
        <p:blipFill>
          <a:blip r:embed="rId3" cstate="print"/>
          <a:stretch>
            <a:fillRect/>
          </a:stretch>
        </p:blipFill>
        <p:spPr>
          <a:xfrm>
            <a:off x="5329518" y="1828800"/>
            <a:ext cx="4043082" cy="31242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US" dirty="0" smtClean="0"/>
              <a:t>“Normalized sustainability” in ENGR 126, 195</a:t>
            </a:r>
          </a:p>
        </p:txBody>
      </p:sp>
      <p:sp>
        <p:nvSpPr>
          <p:cNvPr id="19459" name="Content Placeholder 4"/>
          <p:cNvSpPr>
            <a:spLocks noGrp="1"/>
          </p:cNvSpPr>
          <p:nvPr>
            <p:ph idx="1"/>
          </p:nvPr>
        </p:nvSpPr>
        <p:spPr>
          <a:xfrm>
            <a:off x="457200" y="1905000"/>
            <a:ext cx="5257800" cy="4068763"/>
          </a:xfrm>
        </p:spPr>
        <p:txBody>
          <a:bodyPr/>
          <a:lstStyle/>
          <a:p>
            <a:pPr>
              <a:buNone/>
            </a:pPr>
            <a:r>
              <a:rPr lang="en-US" dirty="0" smtClean="0"/>
              <a:t>Sustainability:</a:t>
            </a:r>
          </a:p>
          <a:p>
            <a:r>
              <a:rPr lang="en-US" dirty="0" smtClean="0">
                <a:solidFill>
                  <a:srgbClr val="BFBFBF"/>
                </a:solidFill>
              </a:rPr>
              <a:t>In class discussions and mini-lectures</a:t>
            </a:r>
          </a:p>
          <a:p>
            <a:r>
              <a:rPr lang="en-US" dirty="0" smtClean="0">
                <a:solidFill>
                  <a:srgbClr val="BFBFBF"/>
                </a:solidFill>
              </a:rPr>
              <a:t>In exams, assignments through explicit and implicit questions</a:t>
            </a:r>
            <a:r>
              <a:rPr lang="en-US" dirty="0" smtClean="0"/>
              <a:t>	</a:t>
            </a:r>
          </a:p>
          <a:p>
            <a:r>
              <a:rPr lang="en-US" dirty="0" smtClean="0"/>
              <a:t>Project (F08): Assess the energy footprint of your living space</a:t>
            </a:r>
          </a:p>
          <a:p>
            <a:r>
              <a:rPr lang="en-US" dirty="0" smtClean="0">
                <a:solidFill>
                  <a:srgbClr val="BFBFBF"/>
                </a:solidFill>
              </a:rPr>
              <a:t>Project (S09): Design a process by which the energy footprint of campus could be estimated.  (Client: ACUPCC, Purdue)</a:t>
            </a:r>
          </a:p>
          <a:p>
            <a:endParaRPr lang="en-US" dirty="0" smtClean="0"/>
          </a:p>
        </p:txBody>
      </p:sp>
      <p:pic>
        <p:nvPicPr>
          <p:cNvPr id="5" name="Picture 4"/>
          <p:cNvPicPr>
            <a:picLocks noChangeAspect="1"/>
          </p:cNvPicPr>
          <p:nvPr/>
        </p:nvPicPr>
        <p:blipFill>
          <a:blip r:embed="rId3" cstate="print"/>
          <a:stretch>
            <a:fillRect/>
          </a:stretch>
        </p:blipFill>
        <p:spPr>
          <a:xfrm>
            <a:off x="6172200" y="2057400"/>
            <a:ext cx="2146300" cy="3225800"/>
          </a:xfrm>
          <a:prstGeom prst="rect">
            <a:avLst/>
          </a:prstGeom>
        </p:spPr>
      </p:pic>
      <p:sp>
        <p:nvSpPr>
          <p:cNvPr id="6" name="TextBox 5"/>
          <p:cNvSpPr txBox="1"/>
          <p:nvPr/>
        </p:nvSpPr>
        <p:spPr>
          <a:xfrm>
            <a:off x="5638800" y="5257800"/>
            <a:ext cx="3187040" cy="369332"/>
          </a:xfrm>
          <a:prstGeom prst="rect">
            <a:avLst/>
          </a:prstGeom>
          <a:noFill/>
        </p:spPr>
        <p:txBody>
          <a:bodyPr wrap="none" rtlCol="0">
            <a:spAutoFit/>
          </a:bodyPr>
          <a:lstStyle/>
          <a:p>
            <a:r>
              <a:rPr lang="en-US" dirty="0" err="1" smtClean="0"/>
              <a:t>www.oberlin.edu/dormenergy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US" dirty="0" smtClean="0"/>
              <a:t>“Normalized sustainability” in ENGR 126, 195</a:t>
            </a:r>
          </a:p>
        </p:txBody>
      </p:sp>
      <p:sp>
        <p:nvSpPr>
          <p:cNvPr id="19459" name="Content Placeholder 4"/>
          <p:cNvSpPr>
            <a:spLocks noGrp="1"/>
          </p:cNvSpPr>
          <p:nvPr>
            <p:ph idx="1"/>
          </p:nvPr>
        </p:nvSpPr>
        <p:spPr>
          <a:xfrm>
            <a:off x="457200" y="1905000"/>
            <a:ext cx="5257800" cy="4068763"/>
          </a:xfrm>
        </p:spPr>
        <p:txBody>
          <a:bodyPr/>
          <a:lstStyle/>
          <a:p>
            <a:pPr>
              <a:buNone/>
            </a:pPr>
            <a:r>
              <a:rPr lang="en-US" dirty="0" smtClean="0"/>
              <a:t>Sustainability:</a:t>
            </a:r>
          </a:p>
          <a:p>
            <a:r>
              <a:rPr lang="en-US" dirty="0" smtClean="0">
                <a:solidFill>
                  <a:srgbClr val="BFBFBF"/>
                </a:solidFill>
              </a:rPr>
              <a:t>In class discussions and mini-lectures</a:t>
            </a:r>
          </a:p>
          <a:p>
            <a:r>
              <a:rPr lang="en-US" dirty="0" smtClean="0">
                <a:solidFill>
                  <a:srgbClr val="BFBFBF"/>
                </a:solidFill>
              </a:rPr>
              <a:t>In exams, assignments through explicit and implicit questions	</a:t>
            </a:r>
          </a:p>
          <a:p>
            <a:r>
              <a:rPr lang="en-US" dirty="0" smtClean="0">
                <a:solidFill>
                  <a:srgbClr val="BFBFBF"/>
                </a:solidFill>
              </a:rPr>
              <a:t>Project (F08): Assess the energy footprint of your living space</a:t>
            </a:r>
          </a:p>
          <a:p>
            <a:r>
              <a:rPr lang="en-US" dirty="0" smtClean="0"/>
              <a:t>Project (S09): Design a process by which the energy footprint of campus could be estimated.  (Client: ACUPCC, Purdue)</a:t>
            </a:r>
          </a:p>
          <a:p>
            <a:endParaRPr lang="en-US" dirty="0" smtClean="0"/>
          </a:p>
        </p:txBody>
      </p:sp>
      <p:pic>
        <p:nvPicPr>
          <p:cNvPr id="37890" name="Picture 0" descr="ACUPCC_Logo.jpg"/>
          <p:cNvPicPr>
            <a:picLocks noChangeAspect="1" noChangeArrowheads="1"/>
          </p:cNvPicPr>
          <p:nvPr/>
        </p:nvPicPr>
        <p:blipFill>
          <a:blip r:embed="rId3" cstate="print"/>
          <a:srcRect/>
          <a:stretch>
            <a:fillRect/>
          </a:stretch>
        </p:blipFill>
        <p:spPr bwMode="auto">
          <a:xfrm>
            <a:off x="5029200" y="2819400"/>
            <a:ext cx="4114800" cy="1243012"/>
          </a:xfrm>
          <a:prstGeom prst="rect">
            <a:avLst/>
          </a:prstGeom>
          <a:noFill/>
          <a:ln w="9525">
            <a:noFill/>
            <a:miter lim="800000"/>
            <a:headEnd/>
            <a:tailEnd/>
          </a:ln>
        </p:spPr>
      </p:pic>
      <p:sp>
        <p:nvSpPr>
          <p:cNvPr id="6" name="Rectangle 5"/>
          <p:cNvSpPr/>
          <p:nvPr/>
        </p:nvSpPr>
        <p:spPr>
          <a:xfrm>
            <a:off x="4953000" y="4038600"/>
            <a:ext cx="5029200" cy="338554"/>
          </a:xfrm>
          <a:prstGeom prst="rect">
            <a:avLst/>
          </a:prstGeom>
        </p:spPr>
        <p:txBody>
          <a:bodyPr wrap="square">
            <a:spAutoFit/>
          </a:bodyPr>
          <a:lstStyle/>
          <a:p>
            <a:r>
              <a:rPr lang="en-US" sz="1600" dirty="0" smtClean="0"/>
              <a:t>http://</a:t>
            </a:r>
            <a:r>
              <a:rPr lang="en-US" sz="1600" dirty="0" err="1" smtClean="0"/>
              <a:t>www.presidentsclimatecommitment.org</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US" dirty="0" smtClean="0"/>
              <a:t>“Normalized sustainability” in ENGR 126, 195</a:t>
            </a:r>
          </a:p>
        </p:txBody>
      </p:sp>
      <p:sp>
        <p:nvSpPr>
          <p:cNvPr id="19459" name="Content Placeholder 4"/>
          <p:cNvSpPr>
            <a:spLocks noGrp="1"/>
          </p:cNvSpPr>
          <p:nvPr>
            <p:ph idx="1"/>
          </p:nvPr>
        </p:nvSpPr>
        <p:spPr>
          <a:xfrm>
            <a:off x="457200" y="1905000"/>
            <a:ext cx="5257800" cy="4068763"/>
          </a:xfrm>
        </p:spPr>
        <p:txBody>
          <a:bodyPr/>
          <a:lstStyle/>
          <a:p>
            <a:pPr>
              <a:buNone/>
            </a:pPr>
            <a:r>
              <a:rPr lang="en-US" dirty="0" smtClean="0"/>
              <a:t>Sustainability:</a:t>
            </a:r>
          </a:p>
          <a:p>
            <a:r>
              <a:rPr lang="en-US" dirty="0" smtClean="0"/>
              <a:t>F09 195 Classroom studio, assignment, introduced through design &amp; problem definition modules</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US" dirty="0" smtClean="0"/>
              <a:t>IEECI: Assessing Sustainability Knowledge</a:t>
            </a:r>
          </a:p>
        </p:txBody>
      </p:sp>
      <p:sp>
        <p:nvSpPr>
          <p:cNvPr id="19459" name="Content Placeholder 4"/>
          <p:cNvSpPr>
            <a:spLocks noGrp="1"/>
          </p:cNvSpPr>
          <p:nvPr>
            <p:ph idx="1"/>
          </p:nvPr>
        </p:nvSpPr>
        <p:spPr>
          <a:xfrm>
            <a:off x="457200" y="2713037"/>
            <a:ext cx="8229600" cy="4068763"/>
          </a:xfrm>
        </p:spPr>
        <p:txBody>
          <a:bodyPr/>
          <a:lstStyle/>
          <a:p>
            <a:pPr marL="457200" indent="-457200">
              <a:buFont typeface="+mj-lt"/>
              <a:buAutoNum type="arabicPeriod"/>
            </a:pPr>
            <a:r>
              <a:rPr lang="en-US" dirty="0" smtClean="0"/>
              <a:t>Identify existing concepts and themes of sustainability currently applied across engineering design. </a:t>
            </a:r>
            <a:r>
              <a:rPr lang="en-US" i="1" dirty="0" smtClean="0">
                <a:solidFill>
                  <a:srgbClr val="BFBFBF"/>
                </a:solidFill>
              </a:rPr>
              <a:t>E</a:t>
            </a:r>
            <a:r>
              <a:rPr lang="en-US" i="1" dirty="0" smtClean="0">
                <a:solidFill>
                  <a:srgbClr val="9BBB59"/>
                </a:solidFill>
              </a:rPr>
              <a:t>xtensive compilation and analysis of existing literature, syllabi available on existing digital libraries, and curricular resources focused on engineering and sustainability.</a:t>
            </a:r>
          </a:p>
          <a:p>
            <a:pPr marL="457200" indent="-457200">
              <a:buFont typeface="+mj-lt"/>
              <a:buAutoNum type="arabicPeriod"/>
            </a:pPr>
            <a:r>
              <a:rPr lang="en-US" dirty="0" smtClean="0"/>
              <a:t>Determine a set of engineering students’ understanding and misconceptions of key sustainability concepts in the context of engineering design. </a:t>
            </a:r>
            <a:r>
              <a:rPr lang="en-US" i="1" dirty="0" smtClean="0">
                <a:solidFill>
                  <a:schemeClr val="accent3"/>
                </a:solidFill>
              </a:rPr>
              <a:t>Semi-structured interviews with undergraduate students.</a:t>
            </a:r>
          </a:p>
        </p:txBody>
      </p:sp>
      <p:sp>
        <p:nvSpPr>
          <p:cNvPr id="5" name="TextBox 4"/>
          <p:cNvSpPr txBox="1"/>
          <p:nvPr/>
        </p:nvSpPr>
        <p:spPr>
          <a:xfrm>
            <a:off x="457200" y="1836003"/>
            <a:ext cx="8001000" cy="830997"/>
          </a:xfrm>
          <a:prstGeom prst="rect">
            <a:avLst/>
          </a:prstGeom>
          <a:noFill/>
        </p:spPr>
        <p:txBody>
          <a:bodyPr wrap="square" rtlCol="0">
            <a:spAutoFit/>
          </a:bodyPr>
          <a:lstStyle/>
          <a:p>
            <a:r>
              <a:rPr lang="en-US" sz="2400" dirty="0" smtClean="0">
                <a:latin typeface="Calibri"/>
                <a:cs typeface="Calibri"/>
              </a:rPr>
              <a:t>NSF Award # 0935066, $150,000; </a:t>
            </a:r>
            <a:br>
              <a:rPr lang="en-US" sz="2400" dirty="0" smtClean="0">
                <a:latin typeface="Calibri"/>
                <a:cs typeface="Calibri"/>
              </a:rPr>
            </a:br>
            <a:r>
              <a:rPr lang="en-US" sz="2400" i="1" dirty="0" smtClean="0">
                <a:latin typeface="Calibri"/>
                <a:cs typeface="Calibri"/>
              </a:rPr>
              <a:t>Pawley, Hoffmann, </a:t>
            </a:r>
            <a:r>
              <a:rPr lang="en-US" sz="2400" i="1" dirty="0" err="1" smtClean="0">
                <a:latin typeface="Calibri"/>
                <a:cs typeface="Calibri"/>
              </a:rPr>
              <a:t>Cardella</a:t>
            </a:r>
            <a:r>
              <a:rPr lang="en-US" sz="2400" i="1" dirty="0" smtClean="0">
                <a:latin typeface="Calibri"/>
                <a:cs typeface="Calibri"/>
              </a:rPr>
              <a:t>, </a:t>
            </a:r>
            <a:r>
              <a:rPr lang="en-US" sz="2400" i="1" dirty="0" err="1" smtClean="0">
                <a:latin typeface="Calibri"/>
                <a:cs typeface="Calibri"/>
              </a:rPr>
              <a:t>Ohland</a:t>
            </a:r>
            <a:r>
              <a:rPr lang="en-US" sz="2400" i="1" dirty="0" smtClean="0">
                <a:latin typeface="Calibri"/>
                <a:cs typeface="Calibri"/>
              </a:rPr>
              <a:t>, </a:t>
            </a:r>
            <a:r>
              <a:rPr lang="en-US" sz="2400" i="1" dirty="0" err="1" smtClean="0">
                <a:latin typeface="Calibri"/>
                <a:cs typeface="Calibri"/>
              </a:rPr>
              <a:t>Jahiel</a:t>
            </a:r>
            <a:r>
              <a:rPr lang="en-US" sz="2400" i="1" dirty="0" smtClean="0">
                <a:latin typeface="Calibri"/>
                <a:cs typeface="Calibri"/>
              </a:rPr>
              <a:t>, </a:t>
            </a:r>
            <a:r>
              <a:rPr lang="en-US" sz="2400" i="1" dirty="0" err="1" smtClean="0">
                <a:latin typeface="Calibri"/>
                <a:cs typeface="Calibri"/>
              </a:rPr>
              <a:t>Streveler</a:t>
            </a:r>
            <a:r>
              <a:rPr lang="en-US" sz="2400" i="1" dirty="0" smtClean="0">
                <a:latin typeface="Calibri"/>
                <a:cs typeface="Calibri"/>
              </a:rPr>
              <a:t>, Radcliffe</a:t>
            </a:r>
            <a:endParaRPr lang="en-US" sz="2400" i="1" dirty="0">
              <a:latin typeface="Calibri"/>
              <a:cs typeface="Calibri"/>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p:txBody>
          <a:bodyPr/>
          <a:lstStyle/>
          <a:p>
            <a:r>
              <a:rPr lang="en-US" dirty="0" smtClean="0"/>
              <a:t>IEECI: Assessing Sustainability Knowledge</a:t>
            </a:r>
          </a:p>
        </p:txBody>
      </p:sp>
      <p:sp>
        <p:nvSpPr>
          <p:cNvPr id="19459" name="Content Placeholder 4"/>
          <p:cNvSpPr>
            <a:spLocks noGrp="1"/>
          </p:cNvSpPr>
          <p:nvPr>
            <p:ph idx="1"/>
          </p:nvPr>
        </p:nvSpPr>
        <p:spPr>
          <a:xfrm>
            <a:off x="457200" y="1905000"/>
            <a:ext cx="8229600" cy="4068763"/>
          </a:xfrm>
        </p:spPr>
        <p:txBody>
          <a:bodyPr/>
          <a:lstStyle/>
          <a:p>
            <a:pPr marL="457200" indent="-457200">
              <a:buFont typeface="+mj-lt"/>
              <a:buAutoNum type="arabicPeriod" startAt="3"/>
            </a:pPr>
            <a:r>
              <a:rPr lang="en-US" dirty="0" smtClean="0"/>
              <a:t>Create a synthesis of key sustainability concepts and their relationships through the development of a framework suitable for future adaptation to a sustainability concept inventory. </a:t>
            </a:r>
            <a:r>
              <a:rPr lang="en-US" i="1" dirty="0" smtClean="0">
                <a:solidFill>
                  <a:srgbClr val="9BBB59"/>
                </a:solidFill>
              </a:rPr>
              <a:t>Structured iterative feedback from content experts.</a:t>
            </a:r>
          </a:p>
          <a:p>
            <a:pPr marL="457200" indent="-457200">
              <a:buNone/>
            </a:pPr>
            <a:endParaRPr lang="en-US" dirty="0" smtClean="0"/>
          </a:p>
          <a:p>
            <a:pPr marL="457200" indent="-457200">
              <a:buNone/>
            </a:pPr>
            <a:r>
              <a:rPr lang="en-US" dirty="0" smtClean="0"/>
              <a:t>Interested in contributing/learning more about IEECI-ASK?  </a:t>
            </a:r>
            <a:br>
              <a:rPr lang="en-US" dirty="0" smtClean="0"/>
            </a:br>
            <a:r>
              <a:rPr lang="en-US" dirty="0" smtClean="0"/>
              <a:t>Email me at </a:t>
            </a:r>
            <a:r>
              <a:rPr lang="en-US" dirty="0" err="1" smtClean="0"/>
              <a:t>apawley@purdue.edu</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3653</TotalTime>
  <Words>480</Words>
  <Application>Microsoft Office PowerPoint</Application>
  <PresentationFormat>On-screen Show (4:3)</PresentationFormat>
  <Paragraphs>66</Paragraphs>
  <Slides>11</Slides>
  <Notes>6</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Sustainability in the First Year Engineering Curriculum</vt:lpstr>
      <vt:lpstr>“Normalized sustainability” in ENGR 126, 195</vt:lpstr>
      <vt:lpstr>Key ideas</vt:lpstr>
      <vt:lpstr>“Normalized sustainability” in ENGR 126, 195</vt:lpstr>
      <vt:lpstr>“Normalized sustainability” in ENGR 126, 195</vt:lpstr>
      <vt:lpstr>“Normalized sustainability” in ENGR 126, 195</vt:lpstr>
      <vt:lpstr>“Normalized sustainability” in ENGR 126, 195</vt:lpstr>
      <vt:lpstr>IEECI: Assessing Sustainability Knowledge</vt:lpstr>
      <vt:lpstr>IEECI: Assessing Sustainability Knowledge</vt:lpstr>
      <vt:lpstr>Publications</vt:lpstr>
      <vt:lpstr>Learn more...</vt:lpstr>
    </vt:vector>
  </TitlesOfParts>
  <Company>Purdue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dradclif</dc:creator>
  <cp:lastModifiedBy>Marsha L. Shafer</cp:lastModifiedBy>
  <cp:revision>464</cp:revision>
  <dcterms:created xsi:type="dcterms:W3CDTF">2009-09-21T20:40:28Z</dcterms:created>
  <dcterms:modified xsi:type="dcterms:W3CDTF">2009-10-26T15:50:23Z</dcterms:modified>
</cp:coreProperties>
</file>