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61" r:id="rId3"/>
    <p:sldId id="258" r:id="rId4"/>
    <p:sldId id="257" r:id="rId5"/>
    <p:sldId id="259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7394-AC11-4574-A3E8-6984910EA046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A6FE2-57B3-4C2D-AEA7-5BBA47152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5C972-0072-457C-889D-99D780857BA3}" type="slidenum">
              <a:rPr lang="en-US"/>
              <a:pPr/>
              <a:t>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MSU Ranked 24</a:t>
            </a:r>
            <a:r>
              <a:rPr lang="en-US" baseline="30000"/>
              <a:t>th</a:t>
            </a:r>
            <a:r>
              <a:rPr lang="en-US"/>
              <a:t> in research expenditures</a:t>
            </a:r>
          </a:p>
          <a:p>
            <a:r>
              <a:rPr lang="en-US"/>
              <a:t>Currently working with 8 graduate student research associates; 5 Ph.D. 3 M.S. (1 IE, 2 Ag&amp;Bio – 2 graduating) </a:t>
            </a:r>
          </a:p>
          <a:p>
            <a:endParaRPr lang="en-US"/>
          </a:p>
          <a:p>
            <a:r>
              <a:rPr lang="en-US"/>
              <a:t>Virtual Layout – Award winning project 1997 – led to questions about the effectiveness of application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A119E3-7D30-4EDC-B6E8-24E7417ED541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740F5A-3DE8-429C-9807-4AEA55ED3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uffy%202009\presentations\driving_reach2.m1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uffy%202009\presentations\driving_reach2.m1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772400" cy="18297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Engineering 2020 Workshop Panel</a:t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Vincent  G. Duffy, Ph.D., CPE</a:t>
            </a:r>
            <a:br>
              <a:rPr lang="en-US" sz="2400" dirty="0" smtClean="0"/>
            </a:br>
            <a:r>
              <a:rPr lang="en-US" sz="2400" i="1" dirty="0" smtClean="0"/>
              <a:t>Associate Professor</a:t>
            </a:r>
            <a:br>
              <a:rPr lang="en-US" sz="2400" i="1" dirty="0" smtClean="0"/>
            </a:br>
            <a:r>
              <a:rPr lang="en-US" sz="2400" i="1" dirty="0" smtClean="0"/>
              <a:t>School of Industrial Engineering </a:t>
            </a:r>
            <a:br>
              <a:rPr lang="en-US" sz="2400" i="1" dirty="0" smtClean="0"/>
            </a:br>
            <a:r>
              <a:rPr lang="en-US" sz="2400" i="1" dirty="0" smtClean="0"/>
              <a:t>and Department of Agricultural &amp; Biological Engineering</a:t>
            </a:r>
            <a:br>
              <a:rPr lang="en-US" sz="2400" i="1" dirty="0" smtClean="0"/>
            </a:br>
            <a:r>
              <a:rPr lang="en-US" sz="2400" i="1" dirty="0" smtClean="0"/>
              <a:t>Purdue University</a:t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Tuesday, September 22, 2009</a:t>
            </a:r>
            <a:br>
              <a:rPr lang="en-US" sz="2400" dirty="0" smtClean="0"/>
            </a:br>
            <a:r>
              <a:rPr lang="en-US" sz="2400" dirty="0" smtClean="0"/>
              <a:t>Incorporating Social &amp; Environmental Issues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376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1995 - Wrote a proposal and syllabus for ‘Engineering &amp; Society’ </a:t>
            </a:r>
            <a:r>
              <a:rPr lang="en-US" sz="2300" dirty="0" smtClean="0"/>
              <a:t>(published in AEI 1996 proceedings, Istanbul, Turkey)</a:t>
            </a:r>
          </a:p>
          <a:p>
            <a:pPr lvl="1"/>
            <a:r>
              <a:rPr lang="en-US" dirty="0" smtClean="0"/>
              <a:t>Read Technology Review, Samuel </a:t>
            </a:r>
            <a:r>
              <a:rPr lang="en-US" dirty="0" err="1" smtClean="0"/>
              <a:t>Florman</a:t>
            </a:r>
            <a:r>
              <a:rPr lang="en-US" dirty="0" smtClean="0"/>
              <a:t> (The Civilized Engineer), Hong Kong Ethics Development Council (Ford Pinto case), Harvard Business Cases- Safety Related, partnered with Historian </a:t>
            </a:r>
          </a:p>
          <a:p>
            <a:r>
              <a:rPr lang="en-US" dirty="0" smtClean="0"/>
              <a:t>Sustainable development </a:t>
            </a:r>
          </a:p>
          <a:p>
            <a:pPr lvl="1"/>
            <a:r>
              <a:rPr lang="en-US" dirty="0" smtClean="0"/>
              <a:t>1997 in Hong Kong Engineering Curriculum </a:t>
            </a:r>
          </a:p>
          <a:p>
            <a:pPr lvl="1"/>
            <a:r>
              <a:rPr lang="en-US" dirty="0" smtClean="0"/>
              <a:t>Environment - considering unintended consequences</a:t>
            </a:r>
          </a:p>
          <a:p>
            <a:r>
              <a:rPr lang="en-US" dirty="0" smtClean="0"/>
              <a:t>In research, environment – became environmental psychology</a:t>
            </a:r>
          </a:p>
          <a:p>
            <a:r>
              <a:rPr lang="en-US" dirty="0" smtClean="0"/>
              <a:t>Ecological validity – impact of environmental variables on outcomes – field studies</a:t>
            </a:r>
          </a:p>
          <a:p>
            <a:r>
              <a:rPr lang="en-US" dirty="0" smtClean="0"/>
              <a:t>Sustainable – how to help develop new markets for emerging capabilities to save lives </a:t>
            </a:r>
            <a:r>
              <a:rPr lang="en-US" sz="2200" dirty="0" smtClean="0"/>
              <a:t>(</a:t>
            </a:r>
            <a:r>
              <a:rPr lang="en-US" sz="2200" dirty="0" err="1" smtClean="0"/>
              <a:t>eg</a:t>
            </a:r>
            <a:r>
              <a:rPr lang="en-US" sz="2200" dirty="0" smtClean="0"/>
              <a:t>. Delphi Corp.)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Introduction – in the past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919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Assist in forming Systems Engineering</a:t>
            </a:r>
          </a:p>
          <a:p>
            <a:pPr lvl="1"/>
            <a:r>
              <a:rPr lang="en-US" dirty="0" smtClean="0"/>
              <a:t>Considers multi-disciplinary perspectives</a:t>
            </a:r>
          </a:p>
          <a:p>
            <a:pPr lvl="1"/>
            <a:r>
              <a:rPr lang="en-US" dirty="0" smtClean="0"/>
              <a:t>For Graduate &amp; Undergrad in the form of Certificate, Concentration, Minor, Multi-disciplinary plans of study</a:t>
            </a:r>
          </a:p>
          <a:p>
            <a:r>
              <a:rPr lang="en-US" dirty="0" smtClean="0"/>
              <a:t>Human factors &amp; Ergonomics </a:t>
            </a:r>
          </a:p>
          <a:p>
            <a:pPr lvl="1"/>
            <a:r>
              <a:rPr lang="en-US" dirty="0" smtClean="0"/>
              <a:t>Understanding capabilities &amp; limitations</a:t>
            </a:r>
          </a:p>
          <a:p>
            <a:pPr lvl="1"/>
            <a:r>
              <a:rPr lang="en-US" dirty="0" smtClean="0"/>
              <a:t>Digital Human Modeling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Human-Systems Integration</a:t>
            </a:r>
            <a:endParaRPr lang="en-US" sz="2300" dirty="0" smtClean="0"/>
          </a:p>
          <a:p>
            <a:pPr lvl="1"/>
            <a:r>
              <a:rPr lang="en-US" dirty="0" smtClean="0"/>
              <a:t>From Human-Machine Interface</a:t>
            </a:r>
          </a:p>
          <a:p>
            <a:pPr lvl="1"/>
            <a:r>
              <a:rPr lang="en-US" dirty="0" smtClean="0"/>
              <a:t>7 Grad Level Courses at Purdue including: Safety Engineering, Applied Ergonomics, Job Design, Human Factors in Healthcare Engineering, Modeling Healthcare Systems, Healthcare Safety Systems, Digital Human Modeling</a:t>
            </a:r>
          </a:p>
          <a:p>
            <a:r>
              <a:rPr lang="en-US" dirty="0" smtClean="0"/>
              <a:t>Reaching out to K-12</a:t>
            </a:r>
          </a:p>
          <a:p>
            <a:pPr lvl="1"/>
            <a:r>
              <a:rPr lang="en-US" dirty="0" smtClean="0"/>
              <a:t>In areas of their interest to find commonality</a:t>
            </a:r>
          </a:p>
          <a:p>
            <a:pPr lvl="1"/>
            <a:r>
              <a:rPr lang="en-US" dirty="0" smtClean="0"/>
              <a:t>Systems applications in manufacturing, healthcare, transportation and various other engineering academic units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– overview of initiatives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uick Test Vehi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5626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228600" y="0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3200" dirty="0" smtClean="0"/>
              <a:t>Medication Impairment &amp; Driving Safety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dirty="0" smtClean="0"/>
              <a:t>PI: Vince Duffy IE/ABE.  Motivation: Around 40,000 drivers die each year on US roads; 500,000 each year worldwide; younger &amp; older drivers at highest risk; elderly take on average 7 medications; impairment due to medications is not well understood. Active safety systems can remediate impaired performance &amp; could be prescribed. 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dirty="0" smtClean="0"/>
              <a:t>Accurate driver models can enable Interactive Software that supports Vehicle-Vehicle (V-V) &amp; Vehicle-Infrastructure (V-I) information system utilization. Together with In-vehicle sensor networks these can provide alternate control options, affect impaired driver performance, behavior &amp; can extend quality-of-life.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dirty="0" smtClean="0"/>
              <a:t>Collaborators at Purdue include: graduate students &amp; faculty in IE , faculty in ECE, Pharmacy, Psychology, </a:t>
            </a:r>
            <a:r>
              <a:rPr lang="en-US" sz="1600" dirty="0" err="1" smtClean="0"/>
              <a:t>CoE</a:t>
            </a:r>
            <a:r>
              <a:rPr lang="en-US" sz="1600" dirty="0" smtClean="0"/>
              <a:t> Sig. areas: ICPT, </a:t>
            </a:r>
            <a:r>
              <a:rPr lang="en-US" sz="1600" dirty="0" err="1" smtClean="0"/>
              <a:t>SoS</a:t>
            </a:r>
            <a:r>
              <a:rPr lang="en-US" sz="1600" dirty="0" smtClean="0"/>
              <a:t>, HE.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dirty="0" smtClean="0"/>
              <a:t>Strategic partners include: TASI-Transportation Active Safety Institute, NEXTRANS-DOT, Delphi Corp., IU Medical Center, </a:t>
            </a:r>
            <a:r>
              <a:rPr lang="en-US" sz="1600" dirty="0" err="1" smtClean="0"/>
              <a:t>Wishard</a:t>
            </a:r>
            <a:r>
              <a:rPr lang="en-US" sz="1600" dirty="0" smtClean="0"/>
              <a:t> Hospital, National Advanced Driving Simulator, U. of Wisconsin, MIT-Age Lab, Envision Center.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dirty="0" smtClean="0"/>
              <a:t>Builds on expertise in Digital Human Modeling – math, science &amp; visualizations </a:t>
            </a:r>
            <a:r>
              <a:rPr lang="en-US" sz="1400" dirty="0" smtClean="0"/>
              <a:t>(from SAE-DHM, HCII-ICDHM ‘07, ’09, AHFE-ADHMI ’10)</a:t>
            </a:r>
            <a:r>
              <a:rPr lang="en-US" sz="1600" dirty="0" smtClean="0"/>
              <a:t> &amp; Human Factors in Healthcare Eng. </a:t>
            </a:r>
            <a:r>
              <a:rPr lang="en-US" sz="1400" dirty="0" smtClean="0"/>
              <a:t>(RCHE ‘06-’09)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1600" dirty="0" smtClean="0"/>
              <a:t>Funding opportunities with various agencies including NSF, NIH and Foundations.</a:t>
            </a:r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1600" dirty="0" smtClean="0"/>
          </a:p>
          <a:p>
            <a:pPr marL="609600" indent="-609600" algn="l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sz="2800" dirty="0" smtClean="0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5" cstate="print"/>
          <a:srcRect l="47191" t="34561" r="19099" b="37627"/>
          <a:stretch>
            <a:fillRect/>
          </a:stretch>
        </p:blipFill>
        <p:spPr bwMode="auto">
          <a:xfrm>
            <a:off x="7543800" y="5486400"/>
            <a:ext cx="1600200" cy="86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driving_reach2.m1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5506787"/>
            <a:ext cx="1981200" cy="1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 l="2778" t="50667" r="58889" b="11111"/>
          <a:stretch>
            <a:fillRect/>
          </a:stretch>
        </p:blipFill>
        <p:spPr bwMode="auto">
          <a:xfrm>
            <a:off x="0" y="5528366"/>
            <a:ext cx="2133600" cy="13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 l="49444" t="38222" r="16667" b="24445"/>
          <a:stretch>
            <a:fillRect/>
          </a:stretch>
        </p:blipFill>
        <p:spPr bwMode="auto">
          <a:xfrm>
            <a:off x="1676400" y="5493895"/>
            <a:ext cx="1981200" cy="136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9" cstate="print"/>
          <a:srcRect l="6250" t="26042" r="73749" b="42708"/>
          <a:stretch>
            <a:fillRect/>
          </a:stretch>
        </p:blipFill>
        <p:spPr bwMode="auto">
          <a:xfrm>
            <a:off x="7696200" y="6248400"/>
            <a:ext cx="1295400" cy="9355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533400"/>
            <a:ext cx="48006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Computer Chess &amp; Engineering Systems </a:t>
            </a:r>
            <a:br>
              <a:rPr lang="en-US" sz="2400" dirty="0" smtClean="0"/>
            </a:br>
            <a:r>
              <a:rPr lang="en-US" sz="2400" dirty="0" smtClean="0"/>
              <a:t>for K-4 – </a:t>
            </a:r>
            <a:r>
              <a:rPr lang="en-US" sz="1600" dirty="0" smtClean="0"/>
              <a:t>begins Friday, Oct. 2</a:t>
            </a:r>
            <a:r>
              <a:rPr lang="en-US" sz="1600" smtClean="0"/>
              <a:t>, 2009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505200"/>
            <a:ext cx="45720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cooperation with the Chess Clubs at Cumberland Elementary &amp; Happy Hollow Schools in West Lafayette and parents including </a:t>
            </a:r>
            <a:r>
              <a:rPr lang="en-US" dirty="0" err="1" smtClean="0"/>
              <a:t>Nihayet</a:t>
            </a:r>
            <a:r>
              <a:rPr lang="en-US" dirty="0" smtClean="0"/>
              <a:t> </a:t>
            </a:r>
            <a:r>
              <a:rPr lang="en-US" dirty="0" err="1" smtClean="0"/>
              <a:t>Ersoy</a:t>
            </a:r>
            <a:r>
              <a:rPr lang="en-US" dirty="0" smtClean="0"/>
              <a:t> &amp; </a:t>
            </a: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Gulen</a:t>
            </a:r>
            <a:r>
              <a:rPr lang="en-US" dirty="0" smtClean="0"/>
              <a:t>, Purdue Chess Team, </a:t>
            </a:r>
            <a:r>
              <a:rPr lang="en-US" smtClean="0"/>
              <a:t>Barnard Parham &amp; Bernard </a:t>
            </a:r>
            <a:r>
              <a:rPr lang="en-US" dirty="0" smtClean="0"/>
              <a:t>Parham, Jr.</a:t>
            </a:r>
          </a:p>
          <a:p>
            <a:r>
              <a:rPr lang="en-US" dirty="0" smtClean="0"/>
              <a:t>44 students signed up (level 1-21,  level 2-8 and computer -15 students)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990600" y="3200400"/>
            <a:ext cx="304800" cy="3048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3200400" y="3124200"/>
            <a:ext cx="304800" cy="3048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276600" y="56388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4419600" y="65532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31667" t="27556" r="45555" b="52000"/>
          <a:stretch>
            <a:fillRect/>
          </a:stretch>
        </p:blipFill>
        <p:spPr bwMode="auto">
          <a:xfrm>
            <a:off x="457200" y="2286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 l="43889" t="27556" r="50555" b="52000"/>
          <a:stretch>
            <a:fillRect/>
          </a:stretch>
        </p:blipFill>
        <p:spPr bwMode="auto">
          <a:xfrm>
            <a:off x="2895600" y="373380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l="48889" t="27556" r="45555" b="52000"/>
          <a:stretch>
            <a:fillRect/>
          </a:stretch>
        </p:blipFill>
        <p:spPr bwMode="auto">
          <a:xfrm>
            <a:off x="1143000" y="220980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 l="37223" t="27556" r="56666" b="52000"/>
          <a:stretch>
            <a:fillRect/>
          </a:stretch>
        </p:blipFill>
        <p:spPr bwMode="auto">
          <a:xfrm>
            <a:off x="2362200" y="2133600"/>
            <a:ext cx="83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 l="31667" t="27556" r="61666" b="52000"/>
          <a:stretch>
            <a:fillRect/>
          </a:stretch>
        </p:blipFill>
        <p:spPr bwMode="auto">
          <a:xfrm>
            <a:off x="4038600" y="4648200"/>
            <a:ext cx="91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4114800" y="2286000"/>
            <a:ext cx="4343400" cy="1199704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Focusing on commonalities of chess and systems for coordinating man/people,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machines, money, materials, methods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 l="15556" t="21333" r="46111" b="20000"/>
          <a:stretch>
            <a:fillRect/>
          </a:stretch>
        </p:blipFill>
        <p:spPr bwMode="auto">
          <a:xfrm>
            <a:off x="0" y="4038600"/>
            <a:ext cx="238990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197"/>
                                  </p:stCondLst>
                                  <p:childTnLst>
                                    <p:cmd type="call" cmd="play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6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2494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533400"/>
            <a:ext cx="4800600" cy="147002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Computer Chess &amp; Engineering Systems </a:t>
            </a:r>
            <a:br>
              <a:rPr lang="en-US" sz="2400" dirty="0" smtClean="0"/>
            </a:br>
            <a:r>
              <a:rPr lang="en-US" sz="2400" dirty="0" smtClean="0"/>
              <a:t>for K-4 – </a:t>
            </a:r>
            <a:r>
              <a:rPr lang="en-US" sz="1600" dirty="0" smtClean="0"/>
              <a:t>begins Friday, Oct. 2, 2009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7543800" cy="15240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Teaching Strategic Thinking &amp; Systems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Chess shown to have benefits in later math &amp; reading scores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systems portion is intended to assist in fostering interest in engineering among K-12, especially in metropolitan areas that tend to be quite culturally diverse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43889" t="27556" r="50555" b="52000"/>
          <a:stretch>
            <a:fillRect/>
          </a:stretch>
        </p:blipFill>
        <p:spPr bwMode="auto">
          <a:xfrm>
            <a:off x="381000" y="396240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1667" t="27556" r="61666" b="52000"/>
          <a:stretch>
            <a:fillRect/>
          </a:stretch>
        </p:blipFill>
        <p:spPr bwMode="auto">
          <a:xfrm>
            <a:off x="1295400" y="4191000"/>
            <a:ext cx="91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2819400" y="3733800"/>
            <a:ext cx="5943600" cy="1600200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en-US" sz="2700" dirty="0" smtClean="0">
                <a:solidFill>
                  <a:schemeClr val="tx2"/>
                </a:solidFill>
              </a:rPr>
              <a:t>Community service - students come to this region of the State of Indiana – previously considered to be the weakest/easiest path to State Championships in K-12</a:t>
            </a:r>
          </a:p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Systems Engineering modules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available to K-4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driving_reach2.m1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609600"/>
            <a:ext cx="1981200" cy="1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6667" t="20444" r="45556" b="18174"/>
          <a:stretch>
            <a:fillRect/>
          </a:stretch>
        </p:blipFill>
        <p:spPr bwMode="auto">
          <a:xfrm>
            <a:off x="0" y="381000"/>
            <a:ext cx="18008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918</TotalTime>
  <Words>652</Words>
  <Application>Microsoft Office PowerPoint</Application>
  <PresentationFormat>On-screen Show (4:3)</PresentationFormat>
  <Paragraphs>45</Paragraphs>
  <Slides>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   Engineering 2020 Workshop Panel  Vincent  G. Duffy, Ph.D., CPE Associate Professor School of Industrial Engineering  and Department of Agricultural &amp; Biological Engineering Purdue University  Tuesday, September 22, 2009 Incorporating Social &amp; Environmental Issues</vt:lpstr>
      <vt:lpstr>Introduction – in the past</vt:lpstr>
      <vt:lpstr>Today – overview of initiatives</vt:lpstr>
      <vt:lpstr>Slide 4</vt:lpstr>
      <vt:lpstr>Computer Chess &amp; Engineering Systems  for K-4 – begins Friday, Oct. 2, 2009</vt:lpstr>
      <vt:lpstr>Computer Chess &amp; Engineering Systems  for K-4 – begins Friday, Oct. 2, 2009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Chess &amp; Engineering Systems  (for K-4 – begins Friday, Oct. 2, 2009)</dc:title>
  <dc:creator>Duffy-Admin</dc:creator>
  <cp:lastModifiedBy>Marsha L. Shafer</cp:lastModifiedBy>
  <cp:revision>13</cp:revision>
  <dcterms:created xsi:type="dcterms:W3CDTF">2009-09-22T01:53:35Z</dcterms:created>
  <dcterms:modified xsi:type="dcterms:W3CDTF">2009-10-26T18:00:45Z</dcterms:modified>
</cp:coreProperties>
</file>