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72" r:id="rId2"/>
    <p:sldId id="495" r:id="rId3"/>
    <p:sldId id="473" r:id="rId4"/>
    <p:sldId id="474" r:id="rId5"/>
    <p:sldId id="475" r:id="rId6"/>
    <p:sldId id="497" r:id="rId7"/>
    <p:sldId id="505" r:id="rId8"/>
    <p:sldId id="477" r:id="rId9"/>
    <p:sldId id="478" r:id="rId10"/>
    <p:sldId id="496" r:id="rId11"/>
    <p:sldId id="498" r:id="rId12"/>
    <p:sldId id="499" r:id="rId13"/>
    <p:sldId id="500" r:id="rId14"/>
    <p:sldId id="501" r:id="rId15"/>
    <p:sldId id="502" r:id="rId16"/>
    <p:sldId id="503" r:id="rId17"/>
    <p:sldId id="504" r:id="rId18"/>
    <p:sldId id="506" r:id="rId19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484" autoAdjust="0"/>
    <p:restoredTop sz="94760" autoAdjust="0"/>
  </p:normalViewPr>
  <p:slideViewPr>
    <p:cSldViewPr>
      <p:cViewPr>
        <p:scale>
          <a:sx n="60" d="100"/>
          <a:sy n="60" d="100"/>
        </p:scale>
        <p:origin x="-1170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12" y="-78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407314" cy="464185"/>
          </a:xfrm>
          <a:prstGeom prst="rect">
            <a:avLst/>
          </a:prstGeom>
        </p:spPr>
        <p:txBody>
          <a:bodyPr vert="horz" lIns="93014" tIns="46508" rIns="93014" bIns="465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A Critical Stage of Development: Overview of ENE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59991" y="0"/>
            <a:ext cx="1436119" cy="464185"/>
          </a:xfrm>
          <a:prstGeom prst="rect">
            <a:avLst/>
          </a:prstGeom>
        </p:spPr>
        <p:txBody>
          <a:bodyPr vert="horz" lIns="93014" tIns="46508" rIns="93014" bIns="465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D48D0E7-FB19-4699-B70E-56EDE229BF07}" type="datetimeFigureOut">
              <a:rPr lang="en-US"/>
              <a:pPr>
                <a:defRPr/>
              </a:pPr>
              <a:t>10/14/2009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26"/>
            <a:ext cx="3032867" cy="464185"/>
          </a:xfrm>
          <a:prstGeom prst="rect">
            <a:avLst/>
          </a:prstGeom>
        </p:spPr>
        <p:txBody>
          <a:bodyPr vert="horz" lIns="93014" tIns="46508" rIns="93014" bIns="465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Finance Team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243" y="8817926"/>
            <a:ext cx="3032867" cy="464185"/>
          </a:xfrm>
          <a:prstGeom prst="rect">
            <a:avLst/>
          </a:prstGeom>
        </p:spPr>
        <p:txBody>
          <a:bodyPr vert="horz" lIns="93014" tIns="46508" rIns="93014" bIns="465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A9E8ADA-1FAE-47C2-9A03-AFE2800E8C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2867" cy="464185"/>
          </a:xfrm>
          <a:prstGeom prst="rect">
            <a:avLst/>
          </a:prstGeom>
        </p:spPr>
        <p:txBody>
          <a:bodyPr vert="horz" lIns="93014" tIns="46508" rIns="93014" bIns="465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243" y="0"/>
            <a:ext cx="3032867" cy="464185"/>
          </a:xfrm>
          <a:prstGeom prst="rect">
            <a:avLst/>
          </a:prstGeom>
        </p:spPr>
        <p:txBody>
          <a:bodyPr vert="horz" lIns="93014" tIns="46508" rIns="93014" bIns="465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AC45533-D2F8-4AD6-A333-DABE6529CB62}" type="datetimeFigureOut">
              <a:rPr lang="en-US"/>
              <a:pPr>
                <a:defRPr/>
              </a:pPr>
              <a:t>10/14/2009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14" tIns="46508" rIns="93014" bIns="4650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14" tIns="46508" rIns="93014" bIns="4650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26"/>
            <a:ext cx="3032867" cy="464185"/>
          </a:xfrm>
          <a:prstGeom prst="rect">
            <a:avLst/>
          </a:prstGeom>
        </p:spPr>
        <p:txBody>
          <a:bodyPr vert="horz" lIns="93014" tIns="46508" rIns="93014" bIns="465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243" y="8817926"/>
            <a:ext cx="3032867" cy="464185"/>
          </a:xfrm>
          <a:prstGeom prst="rect">
            <a:avLst/>
          </a:prstGeom>
        </p:spPr>
        <p:txBody>
          <a:bodyPr vert="horz" lIns="93014" tIns="46508" rIns="93014" bIns="465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C0DD567-CFF1-44A7-BD9A-CA80C91287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 </a:t>
            </a:r>
            <a:r>
              <a:rPr lang="en-US" i="1"/>
              <a:t>Purdue College of Engineering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4222320-4489-4110-A2CC-808007AC623E}" type="datetime6">
              <a:rPr lang="en-US"/>
              <a:pPr/>
              <a:t>October 09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193166DC-9173-4965-9CE3-BF47B11EEB6B}" type="slidenum">
              <a:rPr lang="en-US"/>
              <a:pPr/>
              <a:t>1</a:t>
            </a:fld>
            <a:endParaRPr lang="en-US"/>
          </a:p>
        </p:txBody>
      </p:sp>
      <p:sp>
        <p:nvSpPr>
          <p:cNvPr id="18104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04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42F120-FF05-4CA6-B9E1-F8C568825F22}" type="slidenum">
              <a:rPr lang="en-US"/>
              <a:pPr/>
              <a:t>16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Notable negative terms: Surface, SEM_Engl, SAT_V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 </a:t>
            </a:r>
            <a:r>
              <a:rPr lang="en-US" i="1"/>
              <a:t>Purdue College of Engineering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4222320-4489-4110-A2CC-808007AC623E}" type="datetime6">
              <a:rPr lang="en-US"/>
              <a:pPr/>
              <a:t>October 09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8B33320-03ED-4E56-B9DE-5BD48F921632}" type="slidenum">
              <a:rPr lang="en-US"/>
              <a:pPr/>
              <a:t>5</a:t>
            </a:fld>
            <a:endParaRPr lang="en-US"/>
          </a:p>
        </p:txBody>
      </p:sp>
      <p:sp>
        <p:nvSpPr>
          <p:cNvPr id="1906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 </a:t>
            </a:r>
            <a:r>
              <a:rPr lang="en-US" i="1"/>
              <a:t>Purdue College of Engineering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4222320-4489-4110-A2CC-808007AC623E}" type="datetime6">
              <a:rPr lang="en-US"/>
              <a:pPr/>
              <a:t>October 09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785D002-CCD4-4A63-A306-A462C16E9D85}" type="slidenum">
              <a:rPr lang="en-US"/>
              <a:pPr/>
              <a:t>6</a:t>
            </a:fld>
            <a:endParaRPr lang="en-US"/>
          </a:p>
        </p:txBody>
      </p:sp>
      <p:sp>
        <p:nvSpPr>
          <p:cNvPr id="193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 </a:t>
            </a:r>
            <a:r>
              <a:rPr lang="en-US" i="1"/>
              <a:t>Purdue College of Engineering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4222320-4489-4110-A2CC-808007AC623E}" type="datetime6">
              <a:rPr lang="en-US"/>
              <a:pPr/>
              <a:t>October 09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3C80784-0CDF-454D-B257-1B79659A3B79}" type="slidenum">
              <a:rPr lang="en-US"/>
              <a:pPr/>
              <a:t>8</a:t>
            </a:fld>
            <a:endParaRPr lang="en-US"/>
          </a:p>
        </p:txBody>
      </p:sp>
      <p:sp>
        <p:nvSpPr>
          <p:cNvPr id="187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 </a:t>
            </a:r>
            <a:r>
              <a:rPr lang="en-US" i="1"/>
              <a:t>Purdue College of Engineering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4222320-4489-4110-A2CC-808007AC623E}" type="datetime6">
              <a:rPr lang="en-US"/>
              <a:pPr/>
              <a:t>October 09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8C6509-47D1-4016-9A11-B3A5E6E46195}" type="slidenum">
              <a:rPr lang="en-US"/>
              <a:pPr/>
              <a:t>9</a:t>
            </a:fld>
            <a:endParaRPr lang="en-US"/>
          </a:p>
        </p:txBody>
      </p:sp>
      <p:sp>
        <p:nvSpPr>
          <p:cNvPr id="187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600" smtClean="0"/>
              <a:t>#2 is less important and not covered in the REES paper …  should row #2 be dropped?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49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1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267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8BD7E-80F1-45F2-8AEB-5CDEDB429B16}" type="datetimeFigureOut">
              <a:rPr lang="en-US"/>
              <a:pPr>
                <a:defRPr/>
              </a:pPr>
              <a:t>10/14/2009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944E9-0FFE-44E0-9202-40020E73E7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5A976-2DE4-4C61-AFAD-883837641D16}" type="datetimeFigureOut">
              <a:rPr lang="en-US"/>
              <a:pPr>
                <a:defRPr/>
              </a:pPr>
              <a:t>10/14/2009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0A53F-2B4A-4804-A6AE-4BBBE8C174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49B3C-79B4-4E7C-9C54-AB639E041B8A}" type="datetimeFigureOut">
              <a:rPr lang="en-US"/>
              <a:pPr>
                <a:defRPr/>
              </a:pPr>
              <a:t>10/14/2009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ABF12-A640-40AE-9D38-8172C34673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B7942-17F3-43D1-A4F5-3FB72BC1C0A9}" type="datetimeFigureOut">
              <a:rPr lang="en-US"/>
              <a:pPr>
                <a:defRPr/>
              </a:pPr>
              <a:t>10/14/2009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3A04E-22F8-47F6-B999-C1E8AE601B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1F43D-2892-44CA-99FA-6A69FBE9EA9C}" type="datetimeFigureOut">
              <a:rPr lang="en-US"/>
              <a:pPr>
                <a:defRPr/>
              </a:pPr>
              <a:t>10/14/2009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EA62B-343B-4686-BA01-9653530CAB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1A3B7-97F9-4DAD-B247-915D7242C218}" type="datetimeFigureOut">
              <a:rPr lang="en-US"/>
              <a:pPr>
                <a:defRPr/>
              </a:pPr>
              <a:t>10/14/2009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A93B0-5777-4FDA-93A3-D0D0BFE37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76200"/>
            <a:ext cx="9105900" cy="1263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8763"/>
            <a:ext cx="3924300" cy="4033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2500" y="1528763"/>
            <a:ext cx="3924300" cy="4033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C4099-5424-43DA-865A-1C6066D344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 userDrawn="1"/>
        </p:nvCxnSpPr>
        <p:spPr bwMode="auto">
          <a:xfrm>
            <a:off x="457200" y="1905000"/>
            <a:ext cx="8229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762000"/>
          </a:xfrm>
        </p:spPr>
        <p:txBody>
          <a:bodyPr/>
          <a:lstStyle>
            <a:lvl1pPr algn="ctr">
              <a:defRPr sz="3200" b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9B56E-BDBF-4BD8-9F11-C8D3E9A7DA28}" type="datetimeFigureOut">
              <a:rPr lang="en-US"/>
              <a:pPr>
                <a:defRPr/>
              </a:pPr>
              <a:t>10/14/2009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F7D2B-9666-4602-AE22-44D284E0DB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 userDrawn="1"/>
        </p:nvCxnSpPr>
        <p:spPr bwMode="auto">
          <a:xfrm>
            <a:off x="457200" y="1905000"/>
            <a:ext cx="8229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762000"/>
          </a:xfrm>
        </p:spPr>
        <p:txBody>
          <a:bodyPr/>
          <a:lstStyle>
            <a:lvl1pPr algn="ctr">
              <a:defRPr sz="3200" b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FD866-C94A-4C1D-9951-06EFB75EC4D1}" type="datetimeFigureOut">
              <a:rPr lang="en-US"/>
              <a:pPr>
                <a:defRPr/>
              </a:pPr>
              <a:t>10/14/2009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14948-6B9F-4626-A123-72E3FEBD31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 userDrawn="1"/>
        </p:nvCxnSpPr>
        <p:spPr bwMode="auto">
          <a:xfrm>
            <a:off x="457200" y="1905000"/>
            <a:ext cx="8229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762000"/>
          </a:xfrm>
        </p:spPr>
        <p:txBody>
          <a:bodyPr/>
          <a:lstStyle>
            <a:lvl1pPr algn="ctr">
              <a:defRPr sz="3200" b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ED0EA-3FC1-46A5-9870-DD0689052580}" type="datetimeFigureOut">
              <a:rPr lang="en-US"/>
              <a:pPr>
                <a:defRPr/>
              </a:pPr>
              <a:t>10/14/2009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DAFB1-CB82-4787-8795-2F462AF1F3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 userDrawn="1"/>
        </p:nvCxnSpPr>
        <p:spPr bwMode="auto">
          <a:xfrm>
            <a:off x="457200" y="1905000"/>
            <a:ext cx="8229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762000"/>
          </a:xfrm>
        </p:spPr>
        <p:txBody>
          <a:bodyPr/>
          <a:lstStyle>
            <a:lvl1pPr algn="ctr">
              <a:defRPr sz="3200" b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9D05D-C75C-41D6-BFCB-9DC04E208C06}" type="datetimeFigureOut">
              <a:rPr lang="en-US"/>
              <a:pPr>
                <a:defRPr/>
              </a:pPr>
              <a:t>10/14/2009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658E9-BEFE-4C74-B997-3D35DF7473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153400" cy="5334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1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34400" y="6400800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AA909-FDA7-4DE5-A4BC-7FBF5D8B96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 userDrawn="1"/>
        </p:nvCxnSpPr>
        <p:spPr bwMode="auto">
          <a:xfrm>
            <a:off x="457200" y="1905000"/>
            <a:ext cx="8229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762000"/>
          </a:xfrm>
        </p:spPr>
        <p:txBody>
          <a:bodyPr/>
          <a:lstStyle>
            <a:lvl1pPr algn="ctr">
              <a:defRPr sz="3200" b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3C727-5413-4D23-969F-AE15CC834433}" type="datetimeFigureOut">
              <a:rPr lang="en-US"/>
              <a:pPr>
                <a:defRPr/>
              </a:pPr>
              <a:t>10/14/2009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4B125-1CBD-42C9-B5AD-4F0A7682E7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821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8763"/>
            <a:ext cx="3924300" cy="43386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528763"/>
            <a:ext cx="3924300" cy="43386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1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153400" cy="5334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9BD2A-F30A-41A8-8E2A-65079A2C2CB5}" type="datetimeFigureOut">
              <a:rPr lang="en-US"/>
              <a:pPr>
                <a:defRPr/>
              </a:pPr>
              <a:t>10/14/2009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3904C-3063-4B36-BF1C-17BB4F4EA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0D17A-7E4F-49A5-B2AE-0811184C56E9}" type="datetimeFigureOut">
              <a:rPr lang="en-US"/>
              <a:pPr>
                <a:defRPr/>
              </a:pPr>
              <a:t>10/14/2009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12EE6-6377-438C-B7C9-AB7728F6C1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1437"/>
            <a:ext cx="8229600" cy="57943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27237"/>
            <a:ext cx="4038600" cy="4297363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27237"/>
            <a:ext cx="4038600" cy="4297363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347EF-2A69-4BEF-8B59-F6965F0C0415}" type="datetimeFigureOut">
              <a:rPr lang="en-US"/>
              <a:pPr>
                <a:defRPr/>
              </a:pPr>
              <a:t>10/14/2009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51BE7-F258-450E-944B-04065D870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5562"/>
            <a:ext cx="8229600" cy="57943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27237"/>
            <a:ext cx="4038600" cy="4297363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27237"/>
            <a:ext cx="4038600" cy="4297363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788D0-8491-47BA-B6A3-083F07D63446}" type="datetimeFigureOut">
              <a:rPr lang="en-US"/>
              <a:pPr>
                <a:defRPr/>
              </a:pPr>
              <a:t>10/14/2009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C1903-AD48-4171-B46C-0C0550F623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5794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367C9-0D56-4248-9F6D-FE8E1C1D06D8}" type="datetimeFigureOut">
              <a:rPr lang="en-US"/>
              <a:pPr>
                <a:defRPr/>
              </a:pPr>
              <a:t>10/14/2009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4FB3F-D947-4BF9-912B-D6124057F7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 userDrawn="1"/>
        </p:nvSpPr>
        <p:spPr bwMode="auto">
          <a:xfrm>
            <a:off x="457200" y="129540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sz="2800"/>
            </a:lvl1pPr>
          </a:lstStyle>
          <a:p>
            <a:pPr eaLnBrk="0" hangingPunct="0">
              <a:defRPr/>
            </a:pPr>
            <a:r>
              <a:rPr lang="en-US" dirty="0" smtClean="0">
                <a:solidFill>
                  <a:srgbClr val="7F7F7F"/>
                </a:solidFill>
                <a:latin typeface="Arial Rounded MT Bold" pitchFamily="34" charset="0"/>
                <a:ea typeface="+mj-ea"/>
                <a:cs typeface="+mj-cs"/>
              </a:rPr>
              <a:t>Click to edit Master title style</a:t>
            </a:r>
            <a:endParaRPr lang="en-US" dirty="0">
              <a:solidFill>
                <a:srgbClr val="7F7F7F"/>
              </a:solidFill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7DA95-AB83-435C-8E3F-D5CB0E580911}" type="datetimeFigureOut">
              <a:rPr lang="en-US"/>
              <a:pPr>
                <a:defRPr/>
              </a:pPr>
              <a:t>10/14/2009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8ADD0-B651-4C4C-93AE-53E36BD892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8F058-5593-46C5-ADEB-EF692654156B}" type="datetimeFigureOut">
              <a:rPr lang="en-US"/>
              <a:pPr>
                <a:defRPr/>
              </a:pPr>
              <a:t>10/14/2009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435E9-E772-467E-B779-A1BCE32CE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D6D32E-4DA4-4E61-AE6C-A9F721C37BA0}" type="datetimeFigureOut">
              <a:rPr lang="en-US"/>
              <a:pPr>
                <a:defRPr/>
              </a:pPr>
              <a:t>10/14/2009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7AE988-53D1-4526-9586-C05B3E6B6F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4" r:id="rId1"/>
    <p:sldLayoutId id="2147484275" r:id="rId2"/>
    <p:sldLayoutId id="2147484276" r:id="rId3"/>
    <p:sldLayoutId id="2147484269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70" r:id="rId11"/>
    <p:sldLayoutId id="2147484271" r:id="rId12"/>
    <p:sldLayoutId id="2147484272" r:id="rId13"/>
    <p:sldLayoutId id="2147484273" r:id="rId14"/>
    <p:sldLayoutId id="2147484283" r:id="rId15"/>
    <p:sldLayoutId id="2147484284" r:id="rId16"/>
    <p:sldLayoutId id="2147484285" r:id="rId17"/>
    <p:sldLayoutId id="2147484286" r:id="rId18"/>
    <p:sldLayoutId id="2147484287" r:id="rId19"/>
    <p:sldLayoutId id="2147484288" r:id="rId20"/>
    <p:sldLayoutId id="2147484289" r:id="rId2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7F7F7F"/>
          </a:solidFill>
          <a:latin typeface="Arial Rounded MT Bold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Arial Rounded MT Bol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Arial Rounded MT Bol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Arial Rounded MT Bol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Arial Rounded MT Bol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Arial Rounded MT Bold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Arial Rounded MT Bold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Arial Rounded MT Bold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2.xls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6340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3124200"/>
            <a:ext cx="7772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73000"/>
              </a:lnSpc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Arial Rounded MT Bold" pitchFamily="34" charset="0"/>
              </a:rPr>
              <a:t>Status Report: Measuring and Modeling Purdue’s Engineer of 2020 Attributes using a Neural Network Model of Student Success</a:t>
            </a:r>
            <a:endParaRPr lang="en-US" sz="2800" b="1" dirty="0">
              <a:solidFill>
                <a:schemeClr val="bg1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806341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19200" y="4724400"/>
            <a:ext cx="7162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defTabSz="97313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rgbClr val="806B4E"/>
              </a:buClr>
              <a:tabLst>
                <a:tab pos="1430338" algn="l"/>
                <a:tab pos="8120063" algn="r"/>
              </a:tabLst>
            </a:pPr>
            <a:r>
              <a:rPr lang="en-US" sz="1800" dirty="0" smtClean="0">
                <a:latin typeface="Arial" pitchFamily="34" charset="0"/>
              </a:rPr>
              <a:t>P</a:t>
            </a:r>
            <a:r>
              <a:rPr lang="en-US" sz="1800" dirty="0">
                <a:latin typeface="Arial" pitchFamily="34" charset="0"/>
              </a:rPr>
              <a:t>. K. </a:t>
            </a:r>
            <a:r>
              <a:rPr lang="en-US" sz="1800" dirty="0" smtClean="0">
                <a:latin typeface="Arial" pitchFamily="34" charset="0"/>
              </a:rPr>
              <a:t>Imbrie</a:t>
            </a:r>
            <a:r>
              <a:rPr lang="en-US" dirty="0" smtClean="0"/>
              <a:t> and Teri Reed-Rhoads</a:t>
            </a:r>
            <a:endParaRPr lang="en-US" sz="1800" dirty="0">
              <a:latin typeface="Arial" pitchFamily="34" charset="0"/>
            </a:endParaRPr>
          </a:p>
          <a:p>
            <a:pPr algn="ctr" defTabSz="97313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rgbClr val="806B4E"/>
              </a:buClr>
              <a:tabLst>
                <a:tab pos="1430338" algn="l"/>
                <a:tab pos="8120063" algn="r"/>
              </a:tabLst>
            </a:pPr>
            <a:r>
              <a:rPr lang="en-US" sz="1800" dirty="0" smtClean="0">
                <a:latin typeface="Arial" pitchFamily="34" charset="0"/>
              </a:rPr>
              <a:t>School </a:t>
            </a:r>
            <a:r>
              <a:rPr lang="en-US" sz="1800" dirty="0">
                <a:latin typeface="Arial" pitchFamily="34" charset="0"/>
              </a:rPr>
              <a:t>Of Engineering Education</a:t>
            </a:r>
          </a:p>
          <a:p>
            <a:pPr algn="ctr" defTabSz="97313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rgbClr val="806B4E"/>
              </a:buClr>
              <a:tabLst>
                <a:tab pos="1430338" algn="l"/>
                <a:tab pos="8120063" algn="r"/>
              </a:tabLst>
            </a:pPr>
            <a:r>
              <a:rPr lang="en-US" sz="1800" dirty="0">
                <a:latin typeface="Arial" pitchFamily="34" charset="0"/>
              </a:rPr>
              <a:t>Purdue University</a:t>
            </a:r>
          </a:p>
          <a:p>
            <a:pPr algn="ctr" defTabSz="97313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rgbClr val="806B4E"/>
              </a:buClr>
              <a:tabLst>
                <a:tab pos="1430338" algn="l"/>
                <a:tab pos="8120063" algn="r"/>
              </a:tabLst>
            </a:pPr>
            <a:endParaRPr lang="en-US" sz="1400" dirty="0">
              <a:latin typeface="Arial" pitchFamily="34" charset="0"/>
            </a:endParaRPr>
          </a:p>
          <a:p>
            <a:pPr algn="ctr" defTabSz="97313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rgbClr val="806B4E"/>
              </a:buClr>
              <a:tabLst>
                <a:tab pos="1430338" algn="l"/>
                <a:tab pos="8120063" algn="r"/>
              </a:tabLst>
            </a:pPr>
            <a:r>
              <a:rPr lang="en-US" sz="1400" dirty="0" smtClean="0"/>
              <a:t>Purdue’s Engineer of 2020</a:t>
            </a:r>
          </a:p>
          <a:p>
            <a:pPr algn="ctr" defTabSz="97313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rgbClr val="806B4E"/>
              </a:buClr>
              <a:tabLst>
                <a:tab pos="1430338" algn="l"/>
                <a:tab pos="8120063" algn="r"/>
              </a:tabLst>
            </a:pPr>
            <a:r>
              <a:rPr lang="en-US" sz="1400" dirty="0" smtClean="0"/>
              <a:t>Seed Grant Funding for 2009-2010</a:t>
            </a:r>
          </a:p>
          <a:p>
            <a:pPr algn="ctr" defTabSz="97313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rgbClr val="806B4E"/>
              </a:buClr>
              <a:tabLst>
                <a:tab pos="1430338" algn="l"/>
                <a:tab pos="8120063" algn="r"/>
              </a:tabLst>
            </a:pPr>
            <a:endParaRPr lang="en-US" sz="1600" dirty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2 m and 1 f v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5950" y="1981200"/>
            <a:ext cx="537210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Models and Methods 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74837"/>
            <a:ext cx="8229600" cy="15541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Five retention </a:t>
            </a:r>
            <a:r>
              <a:rPr lang="en-US" sz="2000" i="1" dirty="0" smtClean="0">
                <a:solidFill>
                  <a:srgbClr val="C95B24"/>
                </a:solidFill>
              </a:rPr>
              <a:t>models</a:t>
            </a:r>
            <a:r>
              <a:rPr lang="en-US" sz="2000" dirty="0" smtClean="0"/>
              <a:t> with different input factors were developed.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  <a:buNone/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Four different modeling </a:t>
            </a:r>
            <a:r>
              <a:rPr lang="en-US" sz="2000" i="1" dirty="0" smtClean="0">
                <a:solidFill>
                  <a:srgbClr val="C95B24"/>
                </a:solidFill>
              </a:rPr>
              <a:t>methodologies</a:t>
            </a:r>
            <a:r>
              <a:rPr lang="en-US" sz="2000" dirty="0" smtClean="0"/>
              <a:t> were implemented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Arial" pitchFamily="34" charset="0"/>
              </a:rPr>
              <a:t>Logistic Regression, </a:t>
            </a:r>
            <a:r>
              <a:rPr lang="en-US" sz="1800" dirty="0" err="1" smtClean="0">
                <a:latin typeface="Arial" pitchFamily="34" charset="0"/>
              </a:rPr>
              <a:t>Discriminant</a:t>
            </a:r>
            <a:r>
              <a:rPr lang="en-US" sz="1800" dirty="0" smtClean="0">
                <a:latin typeface="Arial" pitchFamily="34" charset="0"/>
              </a:rPr>
              <a:t> Analysis, Structural Equation Modeling (SEM) and Neural Networks (NN).</a:t>
            </a:r>
          </a:p>
        </p:txBody>
      </p:sp>
      <p:pic>
        <p:nvPicPr>
          <p:cNvPr id="282657" name="Picture 33" descr="clip_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5900" y="2236787"/>
            <a:ext cx="6172200" cy="23844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Methods: Logistic Regression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92872" name="Picture 8" descr="clip_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981200"/>
            <a:ext cx="6553200" cy="443388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Methods: </a:t>
            </a:r>
            <a:r>
              <a:rPr lang="en-US" sz="2800" dirty="0" err="1" smtClean="0"/>
              <a:t>Discriminant</a:t>
            </a:r>
            <a:r>
              <a:rPr lang="en-US" sz="2800" dirty="0" smtClean="0"/>
              <a:t> Analysis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687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99013" name="Picture 5" descr="clip_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920" y="1981200"/>
            <a:ext cx="8046159" cy="418782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Methods: </a:t>
            </a:r>
            <a:br>
              <a:rPr lang="en-US" sz="2800" smtClean="0"/>
            </a:br>
            <a:r>
              <a:rPr lang="en-US" sz="2800" smtClean="0"/>
              <a:t>Structural Equation Modeling (SEM)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96971" name="Picture 11" descr="clip_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6334" y="1981200"/>
            <a:ext cx="8097091" cy="461962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Method: Neural Networks</a:t>
            </a:r>
          </a:p>
        </p:txBody>
      </p:sp>
      <p:sp>
        <p:nvSpPr>
          <p:cNvPr id="99" name="Content Placeholder 98"/>
          <p:cNvSpPr>
            <a:spLocks noGrp="1"/>
          </p:cNvSpPr>
          <p:nvPr>
            <p:ph idx="1"/>
          </p:nvPr>
        </p:nvSpPr>
        <p:spPr>
          <a:xfrm>
            <a:off x="457200" y="2408237"/>
            <a:ext cx="8229600" cy="4068763"/>
          </a:xfrm>
        </p:spPr>
        <p:txBody>
          <a:bodyPr/>
          <a:lstStyle/>
          <a:p>
            <a:endParaRPr lang="en-US"/>
          </a:p>
        </p:txBody>
      </p:sp>
      <p:sp>
        <p:nvSpPr>
          <p:cNvPr id="294915" name="Oval 3"/>
          <p:cNvSpPr>
            <a:spLocks noChangeArrowheads="1"/>
          </p:cNvSpPr>
          <p:nvPr/>
        </p:nvSpPr>
        <p:spPr bwMode="auto">
          <a:xfrm>
            <a:off x="3444875" y="2255837"/>
            <a:ext cx="381000" cy="228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16" name="Oval 4"/>
          <p:cNvSpPr>
            <a:spLocks noChangeArrowheads="1"/>
          </p:cNvSpPr>
          <p:nvPr/>
        </p:nvSpPr>
        <p:spPr bwMode="auto">
          <a:xfrm>
            <a:off x="3444875" y="3779837"/>
            <a:ext cx="381000" cy="228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17" name="Oval 5"/>
          <p:cNvSpPr>
            <a:spLocks noChangeArrowheads="1"/>
          </p:cNvSpPr>
          <p:nvPr/>
        </p:nvSpPr>
        <p:spPr bwMode="auto">
          <a:xfrm>
            <a:off x="3444875" y="2865437"/>
            <a:ext cx="381000" cy="228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18" name="Oval 6"/>
          <p:cNvSpPr>
            <a:spLocks noChangeArrowheads="1"/>
          </p:cNvSpPr>
          <p:nvPr/>
        </p:nvSpPr>
        <p:spPr bwMode="auto">
          <a:xfrm>
            <a:off x="4435475" y="1951037"/>
            <a:ext cx="381000" cy="228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19" name="Oval 7"/>
          <p:cNvSpPr>
            <a:spLocks noChangeArrowheads="1"/>
          </p:cNvSpPr>
          <p:nvPr/>
        </p:nvSpPr>
        <p:spPr bwMode="auto">
          <a:xfrm>
            <a:off x="4435475" y="3170237"/>
            <a:ext cx="381000" cy="228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20" name="Oval 8"/>
          <p:cNvSpPr>
            <a:spLocks noChangeArrowheads="1"/>
          </p:cNvSpPr>
          <p:nvPr/>
        </p:nvSpPr>
        <p:spPr bwMode="auto">
          <a:xfrm>
            <a:off x="4435475" y="2560637"/>
            <a:ext cx="381000" cy="228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21" name="Oval 9"/>
          <p:cNvSpPr>
            <a:spLocks noChangeArrowheads="1"/>
          </p:cNvSpPr>
          <p:nvPr/>
        </p:nvSpPr>
        <p:spPr bwMode="auto">
          <a:xfrm>
            <a:off x="4435475" y="4084637"/>
            <a:ext cx="381000" cy="22860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22" name="Oval 10"/>
          <p:cNvSpPr>
            <a:spLocks noChangeArrowheads="1"/>
          </p:cNvSpPr>
          <p:nvPr/>
        </p:nvSpPr>
        <p:spPr bwMode="auto">
          <a:xfrm>
            <a:off x="5426075" y="2865437"/>
            <a:ext cx="381000" cy="228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923" name="Text Box 11"/>
          <p:cNvSpPr txBox="1">
            <a:spLocks noChangeArrowheads="1"/>
          </p:cNvSpPr>
          <p:nvPr/>
        </p:nvSpPr>
        <p:spPr bwMode="auto">
          <a:xfrm>
            <a:off x="4413250" y="3484562"/>
            <a:ext cx="611188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en-US">
                <a:latin typeface="Arial" pitchFamily="34" charset="0"/>
              </a:rPr>
              <a:t>…</a:t>
            </a:r>
          </a:p>
        </p:txBody>
      </p:sp>
      <p:sp>
        <p:nvSpPr>
          <p:cNvPr id="294924" name="Text Box 12"/>
          <p:cNvSpPr txBox="1">
            <a:spLocks noChangeArrowheads="1"/>
          </p:cNvSpPr>
          <p:nvPr/>
        </p:nvSpPr>
        <p:spPr bwMode="auto">
          <a:xfrm>
            <a:off x="3443288" y="3246437"/>
            <a:ext cx="611187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en-US">
                <a:latin typeface="Arial" pitchFamily="34" charset="0"/>
              </a:rPr>
              <a:t>…</a:t>
            </a:r>
          </a:p>
        </p:txBody>
      </p:sp>
      <p:sp>
        <p:nvSpPr>
          <p:cNvPr id="294925" name="Line 13"/>
          <p:cNvSpPr>
            <a:spLocks noChangeShapeType="1"/>
          </p:cNvSpPr>
          <p:nvPr/>
        </p:nvSpPr>
        <p:spPr bwMode="auto">
          <a:xfrm flipV="1">
            <a:off x="3825875" y="2103437"/>
            <a:ext cx="60960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4926" name="Line 14"/>
          <p:cNvSpPr>
            <a:spLocks noChangeShapeType="1"/>
          </p:cNvSpPr>
          <p:nvPr/>
        </p:nvSpPr>
        <p:spPr bwMode="auto">
          <a:xfrm flipV="1">
            <a:off x="3825875" y="2713037"/>
            <a:ext cx="60960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4927" name="Line 15"/>
          <p:cNvSpPr>
            <a:spLocks noChangeShapeType="1"/>
          </p:cNvSpPr>
          <p:nvPr/>
        </p:nvSpPr>
        <p:spPr bwMode="auto">
          <a:xfrm flipV="1">
            <a:off x="4816475" y="3017837"/>
            <a:ext cx="60960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4928" name="Line 16"/>
          <p:cNvSpPr>
            <a:spLocks noChangeShapeType="1"/>
          </p:cNvSpPr>
          <p:nvPr/>
        </p:nvSpPr>
        <p:spPr bwMode="auto">
          <a:xfrm>
            <a:off x="4816475" y="2713037"/>
            <a:ext cx="60960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4929" name="Line 17"/>
          <p:cNvSpPr>
            <a:spLocks noChangeShapeType="1"/>
          </p:cNvSpPr>
          <p:nvPr/>
        </p:nvSpPr>
        <p:spPr bwMode="auto">
          <a:xfrm>
            <a:off x="4816475" y="2103437"/>
            <a:ext cx="685800" cy="762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4930" name="Line 18"/>
          <p:cNvSpPr>
            <a:spLocks noChangeShapeType="1"/>
          </p:cNvSpPr>
          <p:nvPr/>
        </p:nvSpPr>
        <p:spPr bwMode="auto">
          <a:xfrm flipV="1">
            <a:off x="4816475" y="3094037"/>
            <a:ext cx="685800" cy="1066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4931" name="Line 19"/>
          <p:cNvSpPr>
            <a:spLocks noChangeShapeType="1"/>
          </p:cNvSpPr>
          <p:nvPr/>
        </p:nvSpPr>
        <p:spPr bwMode="auto">
          <a:xfrm>
            <a:off x="3825875" y="2408237"/>
            <a:ext cx="60960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4932" name="Line 20"/>
          <p:cNvSpPr>
            <a:spLocks noChangeShapeType="1"/>
          </p:cNvSpPr>
          <p:nvPr/>
        </p:nvSpPr>
        <p:spPr bwMode="auto">
          <a:xfrm>
            <a:off x="3825875" y="3017837"/>
            <a:ext cx="60960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4933" name="Line 21"/>
          <p:cNvSpPr>
            <a:spLocks noChangeShapeType="1"/>
          </p:cNvSpPr>
          <p:nvPr/>
        </p:nvSpPr>
        <p:spPr bwMode="auto">
          <a:xfrm>
            <a:off x="3825875" y="3932237"/>
            <a:ext cx="60960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4934" name="Line 22"/>
          <p:cNvSpPr>
            <a:spLocks noChangeShapeType="1"/>
          </p:cNvSpPr>
          <p:nvPr/>
        </p:nvSpPr>
        <p:spPr bwMode="auto">
          <a:xfrm>
            <a:off x="3825875" y="2408237"/>
            <a:ext cx="685800" cy="762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4935" name="Line 23"/>
          <p:cNvSpPr>
            <a:spLocks noChangeShapeType="1"/>
          </p:cNvSpPr>
          <p:nvPr/>
        </p:nvSpPr>
        <p:spPr bwMode="auto">
          <a:xfrm>
            <a:off x="3825875" y="2408237"/>
            <a:ext cx="762000" cy="1676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4936" name="Text Box 24"/>
          <p:cNvSpPr txBox="1">
            <a:spLocks noChangeArrowheads="1"/>
          </p:cNvSpPr>
          <p:nvPr/>
        </p:nvSpPr>
        <p:spPr bwMode="auto">
          <a:xfrm>
            <a:off x="3467100" y="2179637"/>
            <a:ext cx="336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1">
                <a:latin typeface="Arial" pitchFamily="34" charset="0"/>
              </a:rPr>
              <a:t>x</a:t>
            </a:r>
            <a:r>
              <a:rPr lang="en-US" sz="1400" i="1" baseline="-25000">
                <a:latin typeface="Arial" pitchFamily="34" charset="0"/>
              </a:rPr>
              <a:t>1</a:t>
            </a:r>
          </a:p>
        </p:txBody>
      </p:sp>
      <p:sp>
        <p:nvSpPr>
          <p:cNvPr id="294937" name="Text Box 25"/>
          <p:cNvSpPr txBox="1">
            <a:spLocks noChangeArrowheads="1"/>
          </p:cNvSpPr>
          <p:nvPr/>
        </p:nvSpPr>
        <p:spPr bwMode="auto">
          <a:xfrm>
            <a:off x="3467100" y="2789237"/>
            <a:ext cx="336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1">
                <a:latin typeface="Arial" pitchFamily="34" charset="0"/>
              </a:rPr>
              <a:t>x</a:t>
            </a:r>
            <a:r>
              <a:rPr lang="en-US" sz="1400" i="1" baseline="-25000">
                <a:latin typeface="Arial" pitchFamily="34" charset="0"/>
              </a:rPr>
              <a:t>2</a:t>
            </a:r>
          </a:p>
        </p:txBody>
      </p:sp>
      <p:sp>
        <p:nvSpPr>
          <p:cNvPr id="294938" name="Text Box 26"/>
          <p:cNvSpPr txBox="1">
            <a:spLocks noChangeArrowheads="1"/>
          </p:cNvSpPr>
          <p:nvPr/>
        </p:nvSpPr>
        <p:spPr bwMode="auto">
          <a:xfrm>
            <a:off x="3467100" y="3703637"/>
            <a:ext cx="336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1">
                <a:latin typeface="Arial" pitchFamily="34" charset="0"/>
              </a:rPr>
              <a:t>x</a:t>
            </a:r>
            <a:r>
              <a:rPr lang="en-US" sz="1400" i="1" baseline="-25000">
                <a:latin typeface="Arial" pitchFamily="34" charset="0"/>
              </a:rPr>
              <a:t>n</a:t>
            </a:r>
          </a:p>
        </p:txBody>
      </p:sp>
      <p:sp>
        <p:nvSpPr>
          <p:cNvPr id="294939" name="Line 27"/>
          <p:cNvSpPr>
            <a:spLocks noChangeShapeType="1"/>
          </p:cNvSpPr>
          <p:nvPr/>
        </p:nvSpPr>
        <p:spPr bwMode="auto">
          <a:xfrm flipV="1">
            <a:off x="3825875" y="2179637"/>
            <a:ext cx="609600" cy="838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4940" name="Line 28"/>
          <p:cNvSpPr>
            <a:spLocks noChangeShapeType="1"/>
          </p:cNvSpPr>
          <p:nvPr/>
        </p:nvSpPr>
        <p:spPr bwMode="auto">
          <a:xfrm flipV="1">
            <a:off x="3825875" y="3322637"/>
            <a:ext cx="6096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4941" name="Line 29"/>
          <p:cNvSpPr>
            <a:spLocks noChangeShapeType="1"/>
          </p:cNvSpPr>
          <p:nvPr/>
        </p:nvSpPr>
        <p:spPr bwMode="auto">
          <a:xfrm>
            <a:off x="3825875" y="3017837"/>
            <a:ext cx="685800" cy="1066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4942" name="Line 30"/>
          <p:cNvSpPr>
            <a:spLocks noChangeShapeType="1"/>
          </p:cNvSpPr>
          <p:nvPr/>
        </p:nvSpPr>
        <p:spPr bwMode="auto">
          <a:xfrm flipV="1">
            <a:off x="3825875" y="2789237"/>
            <a:ext cx="609600" cy="1143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4943" name="Line 31"/>
          <p:cNvSpPr>
            <a:spLocks noChangeShapeType="1"/>
          </p:cNvSpPr>
          <p:nvPr/>
        </p:nvSpPr>
        <p:spPr bwMode="auto">
          <a:xfrm flipV="1">
            <a:off x="3825875" y="2179637"/>
            <a:ext cx="685800" cy="1752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4944" name="Text Box 32"/>
          <p:cNvSpPr txBox="1">
            <a:spLocks noChangeArrowheads="1"/>
          </p:cNvSpPr>
          <p:nvPr/>
        </p:nvSpPr>
        <p:spPr bwMode="auto">
          <a:xfrm>
            <a:off x="3902075" y="2009775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i="1">
                <a:latin typeface="Arial" pitchFamily="34" charset="0"/>
              </a:rPr>
              <a:t>w</a:t>
            </a:r>
            <a:r>
              <a:rPr lang="en-US" sz="1000" i="1" baseline="-25000">
                <a:latin typeface="Arial" pitchFamily="34" charset="0"/>
              </a:rPr>
              <a:t>11</a:t>
            </a:r>
          </a:p>
        </p:txBody>
      </p:sp>
      <p:sp>
        <p:nvSpPr>
          <p:cNvPr id="294945" name="Text Box 33"/>
          <p:cNvSpPr txBox="1">
            <a:spLocks noChangeArrowheads="1"/>
          </p:cNvSpPr>
          <p:nvPr/>
        </p:nvSpPr>
        <p:spPr bwMode="auto">
          <a:xfrm>
            <a:off x="895350" y="4786312"/>
            <a:ext cx="400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i="1">
                <a:latin typeface="Arial" pitchFamily="34" charset="0"/>
              </a:rPr>
              <a:t>w</a:t>
            </a:r>
            <a:r>
              <a:rPr lang="en-US" sz="1000" i="1" baseline="-25000">
                <a:latin typeface="Arial" pitchFamily="34" charset="0"/>
              </a:rPr>
              <a:t>1m</a:t>
            </a:r>
          </a:p>
        </p:txBody>
      </p:sp>
      <p:sp>
        <p:nvSpPr>
          <p:cNvPr id="294946" name="Text Box 34"/>
          <p:cNvSpPr txBox="1">
            <a:spLocks noChangeArrowheads="1"/>
          </p:cNvSpPr>
          <p:nvPr/>
        </p:nvSpPr>
        <p:spPr bwMode="auto">
          <a:xfrm>
            <a:off x="3673475" y="263525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i="1">
                <a:latin typeface="Arial" pitchFamily="34" charset="0"/>
              </a:rPr>
              <a:t>w</a:t>
            </a:r>
            <a:r>
              <a:rPr lang="en-US" sz="1000" i="1" baseline="-25000">
                <a:latin typeface="Arial" pitchFamily="34" charset="0"/>
              </a:rPr>
              <a:t>21</a:t>
            </a:r>
          </a:p>
        </p:txBody>
      </p:sp>
      <p:sp>
        <p:nvSpPr>
          <p:cNvPr id="294947" name="Text Box 35"/>
          <p:cNvSpPr txBox="1">
            <a:spLocks noChangeArrowheads="1"/>
          </p:cNvSpPr>
          <p:nvPr/>
        </p:nvSpPr>
        <p:spPr bwMode="auto">
          <a:xfrm>
            <a:off x="3621088" y="2466975"/>
            <a:ext cx="400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i="1">
                <a:latin typeface="Arial" pitchFamily="34" charset="0"/>
              </a:rPr>
              <a:t>w</a:t>
            </a:r>
            <a:r>
              <a:rPr lang="en-US" sz="1000" i="1" baseline="-25000">
                <a:latin typeface="Arial" pitchFamily="34" charset="0"/>
              </a:rPr>
              <a:t>1m</a:t>
            </a:r>
          </a:p>
        </p:txBody>
      </p:sp>
      <p:sp>
        <p:nvSpPr>
          <p:cNvPr id="294948" name="Text Box 36"/>
          <p:cNvSpPr txBox="1">
            <a:spLocks noChangeArrowheads="1"/>
          </p:cNvSpPr>
          <p:nvPr/>
        </p:nvSpPr>
        <p:spPr bwMode="auto">
          <a:xfrm>
            <a:off x="3849688" y="225425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i="1">
                <a:latin typeface="Arial" pitchFamily="34" charset="0"/>
              </a:rPr>
              <a:t>w</a:t>
            </a:r>
            <a:r>
              <a:rPr lang="en-US" sz="1000" i="1" baseline="-25000">
                <a:latin typeface="Arial" pitchFamily="34" charset="0"/>
              </a:rPr>
              <a:t>12</a:t>
            </a:r>
          </a:p>
        </p:txBody>
      </p:sp>
      <p:sp>
        <p:nvSpPr>
          <p:cNvPr id="294949" name="Text Box 37"/>
          <p:cNvSpPr txBox="1">
            <a:spLocks noChangeArrowheads="1"/>
          </p:cNvSpPr>
          <p:nvPr/>
        </p:nvSpPr>
        <p:spPr bwMode="auto">
          <a:xfrm>
            <a:off x="3825875" y="3930650"/>
            <a:ext cx="400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i="1">
                <a:latin typeface="Arial" pitchFamily="34" charset="0"/>
              </a:rPr>
              <a:t>w</a:t>
            </a:r>
            <a:r>
              <a:rPr lang="en-US" sz="1000" i="1" baseline="-25000">
                <a:latin typeface="Arial" pitchFamily="34" charset="0"/>
              </a:rPr>
              <a:t>nm</a:t>
            </a:r>
          </a:p>
        </p:txBody>
      </p:sp>
      <p:sp>
        <p:nvSpPr>
          <p:cNvPr id="294950" name="Text Box 38"/>
          <p:cNvSpPr txBox="1">
            <a:spLocks noChangeArrowheads="1"/>
          </p:cNvSpPr>
          <p:nvPr/>
        </p:nvSpPr>
        <p:spPr bwMode="auto">
          <a:xfrm>
            <a:off x="3697288" y="339725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i="1">
                <a:latin typeface="Arial" pitchFamily="34" charset="0"/>
              </a:rPr>
              <a:t>w</a:t>
            </a:r>
            <a:r>
              <a:rPr lang="en-US" sz="1000" i="1" baseline="-25000">
                <a:latin typeface="Arial" pitchFamily="34" charset="0"/>
              </a:rPr>
              <a:t>n1</a:t>
            </a:r>
          </a:p>
        </p:txBody>
      </p:sp>
      <p:sp>
        <p:nvSpPr>
          <p:cNvPr id="294951" name="Text Box 39"/>
          <p:cNvSpPr txBox="1">
            <a:spLocks noChangeArrowheads="1"/>
          </p:cNvSpPr>
          <p:nvPr/>
        </p:nvSpPr>
        <p:spPr bwMode="auto">
          <a:xfrm>
            <a:off x="3902075" y="3686175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i="1">
                <a:latin typeface="Arial" pitchFamily="34" charset="0"/>
              </a:rPr>
              <a:t>w</a:t>
            </a:r>
            <a:r>
              <a:rPr lang="en-US" sz="1000" i="1" baseline="-25000">
                <a:latin typeface="Arial" pitchFamily="34" charset="0"/>
              </a:rPr>
              <a:t>n3</a:t>
            </a:r>
          </a:p>
        </p:txBody>
      </p:sp>
      <p:sp>
        <p:nvSpPr>
          <p:cNvPr id="294952" name="Text Box 40"/>
          <p:cNvSpPr txBox="1">
            <a:spLocks noChangeArrowheads="1"/>
          </p:cNvSpPr>
          <p:nvPr/>
        </p:nvSpPr>
        <p:spPr bwMode="auto">
          <a:xfrm>
            <a:off x="3678238" y="3092450"/>
            <a:ext cx="400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i="1">
                <a:latin typeface="Arial" pitchFamily="34" charset="0"/>
              </a:rPr>
              <a:t>w</a:t>
            </a:r>
            <a:r>
              <a:rPr lang="en-US" sz="1000" i="1" baseline="-25000">
                <a:latin typeface="Arial" pitchFamily="34" charset="0"/>
              </a:rPr>
              <a:t>2m</a:t>
            </a:r>
          </a:p>
        </p:txBody>
      </p:sp>
      <p:sp>
        <p:nvSpPr>
          <p:cNvPr id="294953" name="Text Box 41"/>
          <p:cNvSpPr txBox="1">
            <a:spLocks noChangeArrowheads="1"/>
          </p:cNvSpPr>
          <p:nvPr/>
        </p:nvSpPr>
        <p:spPr bwMode="auto">
          <a:xfrm>
            <a:off x="4435475" y="4008437"/>
            <a:ext cx="368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1">
                <a:latin typeface="Arial" pitchFamily="34" charset="0"/>
              </a:rPr>
              <a:t>z</a:t>
            </a:r>
            <a:r>
              <a:rPr lang="en-US" sz="1400" i="1" baseline="-25000">
                <a:latin typeface="Arial" pitchFamily="34" charset="0"/>
              </a:rPr>
              <a:t>m</a:t>
            </a:r>
          </a:p>
        </p:txBody>
      </p:sp>
      <p:sp>
        <p:nvSpPr>
          <p:cNvPr id="294954" name="Text Box 42"/>
          <p:cNvSpPr txBox="1">
            <a:spLocks noChangeArrowheads="1"/>
          </p:cNvSpPr>
          <p:nvPr/>
        </p:nvSpPr>
        <p:spPr bwMode="auto">
          <a:xfrm>
            <a:off x="4435475" y="3094037"/>
            <a:ext cx="336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1">
                <a:latin typeface="Arial" pitchFamily="34" charset="0"/>
              </a:rPr>
              <a:t>z</a:t>
            </a:r>
            <a:r>
              <a:rPr lang="en-US" sz="1400" i="1" baseline="-25000">
                <a:latin typeface="Arial" pitchFamily="34" charset="0"/>
              </a:rPr>
              <a:t>3</a:t>
            </a:r>
          </a:p>
        </p:txBody>
      </p:sp>
      <p:sp>
        <p:nvSpPr>
          <p:cNvPr id="294955" name="Text Box 43"/>
          <p:cNvSpPr txBox="1">
            <a:spLocks noChangeArrowheads="1"/>
          </p:cNvSpPr>
          <p:nvPr/>
        </p:nvSpPr>
        <p:spPr bwMode="auto">
          <a:xfrm>
            <a:off x="4435475" y="2484437"/>
            <a:ext cx="336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1">
                <a:latin typeface="Arial" pitchFamily="34" charset="0"/>
              </a:rPr>
              <a:t>z</a:t>
            </a:r>
            <a:r>
              <a:rPr lang="en-US" sz="1400" i="1" baseline="-25000">
                <a:latin typeface="Arial" pitchFamily="34" charset="0"/>
              </a:rPr>
              <a:t>2</a:t>
            </a:r>
          </a:p>
        </p:txBody>
      </p:sp>
      <p:sp>
        <p:nvSpPr>
          <p:cNvPr id="294956" name="Text Box 44"/>
          <p:cNvSpPr txBox="1">
            <a:spLocks noChangeArrowheads="1"/>
          </p:cNvSpPr>
          <p:nvPr/>
        </p:nvSpPr>
        <p:spPr bwMode="auto">
          <a:xfrm>
            <a:off x="4435475" y="1874837"/>
            <a:ext cx="336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1">
                <a:latin typeface="Arial" pitchFamily="34" charset="0"/>
              </a:rPr>
              <a:t>z</a:t>
            </a:r>
            <a:r>
              <a:rPr lang="en-US" sz="1400" i="1" baseline="-25000">
                <a:latin typeface="Arial" pitchFamily="34" charset="0"/>
              </a:rPr>
              <a:t>1</a:t>
            </a:r>
          </a:p>
        </p:txBody>
      </p:sp>
      <p:sp>
        <p:nvSpPr>
          <p:cNvPr id="294957" name="Text Box 45"/>
          <p:cNvSpPr txBox="1">
            <a:spLocks noChangeArrowheads="1"/>
          </p:cNvSpPr>
          <p:nvPr/>
        </p:nvSpPr>
        <p:spPr bwMode="auto">
          <a:xfrm>
            <a:off x="4946650" y="3246437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i="1">
                <a:latin typeface="Arial" pitchFamily="34" charset="0"/>
              </a:rPr>
              <a:t>w</a:t>
            </a:r>
            <a:r>
              <a:rPr lang="en-US" sz="1000" i="1" baseline="-25000">
                <a:latin typeface="Arial" pitchFamily="34" charset="0"/>
              </a:rPr>
              <a:t>my</a:t>
            </a:r>
          </a:p>
        </p:txBody>
      </p:sp>
      <p:sp>
        <p:nvSpPr>
          <p:cNvPr id="294958" name="Oval 46"/>
          <p:cNvSpPr>
            <a:spLocks noChangeArrowheads="1"/>
          </p:cNvSpPr>
          <p:nvPr/>
        </p:nvSpPr>
        <p:spPr bwMode="auto">
          <a:xfrm>
            <a:off x="1143000" y="4922837"/>
            <a:ext cx="2362200" cy="712788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Arial" pitchFamily="34" charset="0"/>
            </a:endParaRPr>
          </a:p>
        </p:txBody>
      </p:sp>
      <p:sp>
        <p:nvSpPr>
          <p:cNvPr id="294959" name="Line 47"/>
          <p:cNvSpPr>
            <a:spLocks noChangeShapeType="1"/>
          </p:cNvSpPr>
          <p:nvPr/>
        </p:nvSpPr>
        <p:spPr bwMode="auto">
          <a:xfrm>
            <a:off x="784225" y="4878387"/>
            <a:ext cx="43497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4960" name="Line 48"/>
          <p:cNvSpPr>
            <a:spLocks noChangeShapeType="1"/>
          </p:cNvSpPr>
          <p:nvPr/>
        </p:nvSpPr>
        <p:spPr bwMode="auto">
          <a:xfrm>
            <a:off x="784225" y="5099050"/>
            <a:ext cx="35877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4961" name="Line 49"/>
          <p:cNvSpPr>
            <a:spLocks noChangeShapeType="1"/>
          </p:cNvSpPr>
          <p:nvPr/>
        </p:nvSpPr>
        <p:spPr bwMode="auto">
          <a:xfrm flipV="1">
            <a:off x="762000" y="5434012"/>
            <a:ext cx="45720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4962" name="Line 50"/>
          <p:cNvSpPr>
            <a:spLocks noChangeShapeType="1"/>
          </p:cNvSpPr>
          <p:nvPr/>
        </p:nvSpPr>
        <p:spPr bwMode="auto">
          <a:xfrm flipH="1">
            <a:off x="2590800" y="4938712"/>
            <a:ext cx="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4963" name="Text Box 51"/>
          <p:cNvSpPr txBox="1">
            <a:spLocks noChangeArrowheads="1"/>
          </p:cNvSpPr>
          <p:nvPr/>
        </p:nvSpPr>
        <p:spPr bwMode="auto">
          <a:xfrm>
            <a:off x="1143000" y="5121275"/>
            <a:ext cx="1403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i="1">
                <a:latin typeface="Arial" pitchFamily="34" charset="0"/>
                <a:cs typeface="Arial" pitchFamily="34" charset="0"/>
              </a:rPr>
              <a:t>v</a:t>
            </a:r>
            <a:r>
              <a:rPr lang="en-US" sz="1200" i="1" baseline="-25000">
                <a:latin typeface="Arial" pitchFamily="34" charset="0"/>
                <a:cs typeface="Arial" pitchFamily="34" charset="0"/>
              </a:rPr>
              <a:t>m</a:t>
            </a:r>
            <a:r>
              <a:rPr lang="en-US" sz="1200">
                <a:latin typeface="Arial" pitchFamily="34" charset="0"/>
                <a:cs typeface="Arial" pitchFamily="34" charset="0"/>
              </a:rPr>
              <a:t> = ∑ </a:t>
            </a:r>
            <a:r>
              <a:rPr lang="en-US" sz="1200" i="1">
                <a:latin typeface="Arial" pitchFamily="34" charset="0"/>
                <a:cs typeface="Arial" pitchFamily="34" charset="0"/>
              </a:rPr>
              <a:t>W</a:t>
            </a:r>
            <a:r>
              <a:rPr lang="en-US" sz="1200" i="1" baseline="-25000">
                <a:latin typeface="Arial" pitchFamily="34" charset="0"/>
                <a:cs typeface="Arial" pitchFamily="34" charset="0"/>
              </a:rPr>
              <a:t>im</a:t>
            </a:r>
            <a:r>
              <a:rPr lang="en-US" sz="1200" i="1">
                <a:latin typeface="Arial" pitchFamily="34" charset="0"/>
                <a:cs typeface="Arial" pitchFamily="34" charset="0"/>
              </a:rPr>
              <a:t>*X</a:t>
            </a:r>
            <a:r>
              <a:rPr lang="en-US" sz="1200" i="1" baseline="-25000">
                <a:latin typeface="Arial" pitchFamily="34" charset="0"/>
                <a:cs typeface="Arial" pitchFamily="34" charset="0"/>
              </a:rPr>
              <a:t>i</a:t>
            </a:r>
            <a:r>
              <a:rPr lang="en-US" sz="1200">
                <a:latin typeface="Arial" pitchFamily="34" charset="0"/>
                <a:cs typeface="Arial" pitchFamily="34" charset="0"/>
              </a:rPr>
              <a:t> +</a:t>
            </a:r>
            <a:r>
              <a:rPr lang="en-US" sz="1200" i="1">
                <a:latin typeface="Arial" pitchFamily="34" charset="0"/>
                <a:cs typeface="Arial" pitchFamily="34" charset="0"/>
              </a:rPr>
              <a:t>b</a:t>
            </a:r>
            <a:r>
              <a:rPr lang="en-US" sz="1200" i="1" baseline="-25000">
                <a:latin typeface="Arial" pitchFamily="34" charset="0"/>
                <a:cs typeface="Arial" pitchFamily="34" charset="0"/>
              </a:rPr>
              <a:t>m</a:t>
            </a:r>
          </a:p>
        </p:txBody>
      </p:sp>
      <p:sp>
        <p:nvSpPr>
          <p:cNvPr id="294964" name="Line 52"/>
          <p:cNvSpPr>
            <a:spLocks noChangeShapeType="1"/>
          </p:cNvSpPr>
          <p:nvPr/>
        </p:nvSpPr>
        <p:spPr bwMode="auto">
          <a:xfrm>
            <a:off x="3505200" y="531971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4965" name="Text Box 53"/>
          <p:cNvSpPr txBox="1">
            <a:spLocks noChangeArrowheads="1"/>
          </p:cNvSpPr>
          <p:nvPr/>
        </p:nvSpPr>
        <p:spPr bwMode="auto">
          <a:xfrm>
            <a:off x="3752850" y="5105400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i="1">
                <a:latin typeface="Arial" pitchFamily="34" charset="0"/>
              </a:rPr>
              <a:t>u</a:t>
            </a:r>
            <a:r>
              <a:rPr lang="en-US" sz="1800" i="1" baseline="-25000">
                <a:latin typeface="Arial" pitchFamily="34" charset="0"/>
              </a:rPr>
              <a:t>m</a:t>
            </a:r>
          </a:p>
        </p:txBody>
      </p:sp>
      <p:sp>
        <p:nvSpPr>
          <p:cNvPr id="294966" name="Text Box 54"/>
          <p:cNvSpPr txBox="1">
            <a:spLocks noChangeArrowheads="1"/>
          </p:cNvSpPr>
          <p:nvPr/>
        </p:nvSpPr>
        <p:spPr bwMode="auto">
          <a:xfrm>
            <a:off x="2560638" y="5121275"/>
            <a:ext cx="915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i="1">
                <a:latin typeface="Arial" pitchFamily="34" charset="0"/>
              </a:rPr>
              <a:t>u</a:t>
            </a:r>
            <a:r>
              <a:rPr lang="en-US" sz="1200" i="1" baseline="-25000">
                <a:latin typeface="Arial" pitchFamily="34" charset="0"/>
              </a:rPr>
              <a:t>m</a:t>
            </a:r>
            <a:r>
              <a:rPr lang="en-US" sz="1200" i="1">
                <a:latin typeface="Arial" pitchFamily="34" charset="0"/>
              </a:rPr>
              <a:t> </a:t>
            </a:r>
            <a:r>
              <a:rPr lang="en-US" sz="1200">
                <a:latin typeface="Arial" pitchFamily="34" charset="0"/>
              </a:rPr>
              <a:t>= </a:t>
            </a:r>
            <a:r>
              <a:rPr lang="el-GR" sz="1200" i="1">
                <a:latin typeface="Arial" pitchFamily="34" charset="0"/>
                <a:cs typeface="Arial" pitchFamily="34" charset="0"/>
              </a:rPr>
              <a:t>Φ</a:t>
            </a:r>
            <a:r>
              <a:rPr lang="en-US" sz="1200">
                <a:latin typeface="Arial" pitchFamily="34" charset="0"/>
              </a:rPr>
              <a:t>(</a:t>
            </a:r>
            <a:r>
              <a:rPr lang="en-US" sz="1200" i="1">
                <a:latin typeface="Arial" pitchFamily="34" charset="0"/>
              </a:rPr>
              <a:t>v</a:t>
            </a:r>
            <a:r>
              <a:rPr lang="en-US" sz="1200" i="1" baseline="-25000">
                <a:latin typeface="Arial" pitchFamily="34" charset="0"/>
              </a:rPr>
              <a:t>m</a:t>
            </a:r>
            <a:r>
              <a:rPr lang="en-US" sz="1200">
                <a:latin typeface="Arial" pitchFamily="34" charset="0"/>
              </a:rPr>
              <a:t>)</a:t>
            </a:r>
          </a:p>
        </p:txBody>
      </p:sp>
      <p:sp>
        <p:nvSpPr>
          <p:cNvPr id="294967" name="Text Box 55"/>
          <p:cNvSpPr txBox="1">
            <a:spLocks noChangeArrowheads="1"/>
          </p:cNvSpPr>
          <p:nvPr/>
        </p:nvSpPr>
        <p:spPr bwMode="auto">
          <a:xfrm>
            <a:off x="1204913" y="4541837"/>
            <a:ext cx="1233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000" b="1" i="1">
                <a:solidFill>
                  <a:srgbClr val="C95B24"/>
                </a:solidFill>
                <a:latin typeface="Arial" pitchFamily="34" charset="0"/>
              </a:rPr>
              <a:t>Sum of weighted </a:t>
            </a:r>
          </a:p>
          <a:p>
            <a:pPr eaLnBrk="1" hangingPunct="1"/>
            <a:r>
              <a:rPr lang="en-US" sz="1000" b="1" i="1">
                <a:solidFill>
                  <a:srgbClr val="C95B24"/>
                </a:solidFill>
                <a:latin typeface="Arial" pitchFamily="34" charset="0"/>
              </a:rPr>
              <a:t>inputs</a:t>
            </a:r>
          </a:p>
        </p:txBody>
      </p:sp>
      <p:sp>
        <p:nvSpPr>
          <p:cNvPr id="294968" name="Text Box 56"/>
          <p:cNvSpPr txBox="1">
            <a:spLocks noChangeArrowheads="1"/>
          </p:cNvSpPr>
          <p:nvPr/>
        </p:nvSpPr>
        <p:spPr bwMode="auto">
          <a:xfrm>
            <a:off x="3090863" y="4543425"/>
            <a:ext cx="796925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en-US" sz="1000" b="1" i="1">
                <a:solidFill>
                  <a:srgbClr val="C95B24"/>
                </a:solidFill>
                <a:latin typeface="Arial" pitchFamily="34" charset="0"/>
              </a:rPr>
              <a:t>Activation</a:t>
            </a:r>
          </a:p>
          <a:p>
            <a:pPr algn="r" eaLnBrk="1" hangingPunct="1"/>
            <a:r>
              <a:rPr lang="en-US" sz="1000" b="1" i="1">
                <a:solidFill>
                  <a:srgbClr val="C95B24"/>
                </a:solidFill>
                <a:latin typeface="Arial" pitchFamily="34" charset="0"/>
              </a:rPr>
              <a:t>function</a:t>
            </a:r>
          </a:p>
        </p:txBody>
      </p:sp>
      <p:sp>
        <p:nvSpPr>
          <p:cNvPr id="294969" name="Line 57"/>
          <p:cNvSpPr>
            <a:spLocks noChangeShapeType="1"/>
          </p:cNvSpPr>
          <p:nvPr/>
        </p:nvSpPr>
        <p:spPr bwMode="auto">
          <a:xfrm>
            <a:off x="1827213" y="4786312"/>
            <a:ext cx="153987" cy="30480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4970" name="Line 58"/>
          <p:cNvSpPr>
            <a:spLocks noChangeShapeType="1"/>
          </p:cNvSpPr>
          <p:nvPr/>
        </p:nvSpPr>
        <p:spPr bwMode="auto">
          <a:xfrm flipH="1">
            <a:off x="3048000" y="4786312"/>
            <a:ext cx="153988" cy="365125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4971" name="Text Box 59"/>
          <p:cNvSpPr txBox="1">
            <a:spLocks noChangeArrowheads="1"/>
          </p:cNvSpPr>
          <p:nvPr/>
        </p:nvSpPr>
        <p:spPr bwMode="auto">
          <a:xfrm>
            <a:off x="1828800" y="5654675"/>
            <a:ext cx="9445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 i="1">
                <a:latin typeface="Arial" pitchFamily="34" charset="0"/>
              </a:rPr>
              <a:t>Neuron Z</a:t>
            </a:r>
            <a:r>
              <a:rPr lang="en-US" sz="1200" b="1" i="1" baseline="-25000">
                <a:latin typeface="Arial" pitchFamily="34" charset="0"/>
              </a:rPr>
              <a:t>m</a:t>
            </a:r>
          </a:p>
        </p:txBody>
      </p:sp>
      <p:sp>
        <p:nvSpPr>
          <p:cNvPr id="294972" name="Text Box 60"/>
          <p:cNvSpPr txBox="1">
            <a:spLocks noChangeArrowheads="1"/>
          </p:cNvSpPr>
          <p:nvPr/>
        </p:nvSpPr>
        <p:spPr bwMode="auto">
          <a:xfrm>
            <a:off x="458788" y="4633912"/>
            <a:ext cx="336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1">
                <a:latin typeface="Arial" pitchFamily="34" charset="0"/>
              </a:rPr>
              <a:t>x</a:t>
            </a:r>
            <a:r>
              <a:rPr lang="en-US" sz="1400" i="1" baseline="-25000">
                <a:latin typeface="Arial" pitchFamily="34" charset="0"/>
              </a:rPr>
              <a:t>1</a:t>
            </a:r>
          </a:p>
        </p:txBody>
      </p:sp>
      <p:sp>
        <p:nvSpPr>
          <p:cNvPr id="294973" name="Text Box 61"/>
          <p:cNvSpPr txBox="1">
            <a:spLocks noChangeArrowheads="1"/>
          </p:cNvSpPr>
          <p:nvPr/>
        </p:nvSpPr>
        <p:spPr bwMode="auto">
          <a:xfrm>
            <a:off x="458788" y="4862512"/>
            <a:ext cx="336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1">
                <a:latin typeface="Arial" pitchFamily="34" charset="0"/>
              </a:rPr>
              <a:t>x</a:t>
            </a:r>
            <a:r>
              <a:rPr lang="en-US" sz="1400" i="1" baseline="-25000">
                <a:latin typeface="Arial" pitchFamily="34" charset="0"/>
              </a:rPr>
              <a:t>2</a:t>
            </a:r>
          </a:p>
        </p:txBody>
      </p:sp>
      <p:sp>
        <p:nvSpPr>
          <p:cNvPr id="294974" name="Text Box 62"/>
          <p:cNvSpPr txBox="1">
            <a:spLocks noChangeArrowheads="1"/>
          </p:cNvSpPr>
          <p:nvPr/>
        </p:nvSpPr>
        <p:spPr bwMode="auto">
          <a:xfrm>
            <a:off x="457200" y="5151437"/>
            <a:ext cx="611188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en-US">
                <a:latin typeface="Arial" pitchFamily="34" charset="0"/>
              </a:rPr>
              <a:t>…</a:t>
            </a:r>
          </a:p>
        </p:txBody>
      </p:sp>
      <p:sp>
        <p:nvSpPr>
          <p:cNvPr id="294975" name="Text Box 63"/>
          <p:cNvSpPr txBox="1">
            <a:spLocks noChangeArrowheads="1"/>
          </p:cNvSpPr>
          <p:nvPr/>
        </p:nvSpPr>
        <p:spPr bwMode="auto">
          <a:xfrm>
            <a:off x="458788" y="5548312"/>
            <a:ext cx="336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1">
                <a:latin typeface="Arial" pitchFamily="34" charset="0"/>
              </a:rPr>
              <a:t>x</a:t>
            </a:r>
            <a:r>
              <a:rPr lang="en-US" sz="1400" i="1" baseline="-25000">
                <a:latin typeface="Arial" pitchFamily="34" charset="0"/>
              </a:rPr>
              <a:t>n</a:t>
            </a:r>
          </a:p>
        </p:txBody>
      </p:sp>
      <p:sp>
        <p:nvSpPr>
          <p:cNvPr id="294976" name="Line 64"/>
          <p:cNvSpPr>
            <a:spLocks noChangeShapeType="1"/>
          </p:cNvSpPr>
          <p:nvPr/>
        </p:nvSpPr>
        <p:spPr bwMode="auto">
          <a:xfrm>
            <a:off x="6096000" y="2941637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4979" name="Text Box 67"/>
          <p:cNvSpPr txBox="1">
            <a:spLocks noChangeArrowheads="1"/>
          </p:cNvSpPr>
          <p:nvPr/>
        </p:nvSpPr>
        <p:spPr bwMode="auto">
          <a:xfrm>
            <a:off x="6477000" y="2786062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1">
                <a:latin typeface="Arial" pitchFamily="34" charset="0"/>
              </a:rPr>
              <a:t>Prediction</a:t>
            </a:r>
          </a:p>
        </p:txBody>
      </p:sp>
      <p:sp>
        <p:nvSpPr>
          <p:cNvPr id="294980" name="Text Box 68"/>
          <p:cNvSpPr txBox="1">
            <a:spLocks noChangeArrowheads="1"/>
          </p:cNvSpPr>
          <p:nvPr/>
        </p:nvSpPr>
        <p:spPr bwMode="auto">
          <a:xfrm>
            <a:off x="1644650" y="2789237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1">
                <a:latin typeface="Arial" pitchFamily="34" charset="0"/>
              </a:rPr>
              <a:t>Inputs</a:t>
            </a:r>
          </a:p>
        </p:txBody>
      </p:sp>
      <p:sp>
        <p:nvSpPr>
          <p:cNvPr id="294981" name="Text Box 69"/>
          <p:cNvSpPr txBox="1">
            <a:spLocks noChangeArrowheads="1"/>
          </p:cNvSpPr>
          <p:nvPr/>
        </p:nvSpPr>
        <p:spPr bwMode="auto">
          <a:xfrm>
            <a:off x="685800" y="5319712"/>
            <a:ext cx="400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i="1">
                <a:latin typeface="Arial" pitchFamily="34" charset="0"/>
              </a:rPr>
              <a:t>w</a:t>
            </a:r>
            <a:r>
              <a:rPr lang="en-US" sz="1000" i="1" baseline="-25000">
                <a:latin typeface="Arial" pitchFamily="34" charset="0"/>
              </a:rPr>
              <a:t>nm</a:t>
            </a:r>
          </a:p>
        </p:txBody>
      </p:sp>
      <p:sp>
        <p:nvSpPr>
          <p:cNvPr id="294982" name="Text Box 70"/>
          <p:cNvSpPr txBox="1">
            <a:spLocks noChangeArrowheads="1"/>
          </p:cNvSpPr>
          <p:nvPr/>
        </p:nvSpPr>
        <p:spPr bwMode="auto">
          <a:xfrm>
            <a:off x="1447800" y="5334000"/>
            <a:ext cx="3222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 i="1">
                <a:latin typeface="Arial" pitchFamily="34" charset="0"/>
              </a:rPr>
              <a:t>i=1</a:t>
            </a:r>
          </a:p>
        </p:txBody>
      </p:sp>
      <p:sp>
        <p:nvSpPr>
          <p:cNvPr id="294983" name="Text Box 71"/>
          <p:cNvSpPr txBox="1">
            <a:spLocks noChangeArrowheads="1"/>
          </p:cNvSpPr>
          <p:nvPr/>
        </p:nvSpPr>
        <p:spPr bwMode="auto">
          <a:xfrm>
            <a:off x="1524000" y="5014912"/>
            <a:ext cx="2413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 i="1">
                <a:latin typeface="Arial" pitchFamily="34" charset="0"/>
              </a:rPr>
              <a:t>n</a:t>
            </a:r>
          </a:p>
        </p:txBody>
      </p:sp>
      <p:sp>
        <p:nvSpPr>
          <p:cNvPr id="294984" name="Text Box 72"/>
          <p:cNvSpPr txBox="1">
            <a:spLocks noChangeArrowheads="1"/>
          </p:cNvSpPr>
          <p:nvPr/>
        </p:nvSpPr>
        <p:spPr bwMode="auto">
          <a:xfrm>
            <a:off x="5480050" y="2789237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i="1">
                <a:latin typeface="Arial" pitchFamily="34" charset="0"/>
              </a:rPr>
              <a:t>y</a:t>
            </a:r>
            <a:endParaRPr lang="en-US" sz="1400" i="1" baseline="-25000">
              <a:latin typeface="Arial" pitchFamily="34" charset="0"/>
            </a:endParaRPr>
          </a:p>
        </p:txBody>
      </p:sp>
      <p:sp>
        <p:nvSpPr>
          <p:cNvPr id="294985" name="Text Box 73"/>
          <p:cNvSpPr txBox="1">
            <a:spLocks noChangeArrowheads="1"/>
          </p:cNvSpPr>
          <p:nvPr/>
        </p:nvSpPr>
        <p:spPr bwMode="auto">
          <a:xfrm>
            <a:off x="4419600" y="4830762"/>
            <a:ext cx="5191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200" i="1">
                <a:latin typeface="Arial" pitchFamily="34" charset="0"/>
                <a:ea typeface="宋体" pitchFamily="2" charset="-122"/>
              </a:rPr>
              <a:t>v</a:t>
            </a:r>
            <a:r>
              <a:rPr lang="en-US" altLang="zh-CN" sz="1200" i="1" baseline="-25000">
                <a:latin typeface="Arial" pitchFamily="34" charset="0"/>
                <a:ea typeface="宋体" pitchFamily="2" charset="-122"/>
              </a:rPr>
              <a:t>m</a:t>
            </a:r>
            <a:r>
              <a:rPr lang="en-US" altLang="zh-CN" sz="1200">
                <a:latin typeface="Arial" pitchFamily="34" charset="0"/>
                <a:ea typeface="宋体" pitchFamily="2" charset="-122"/>
              </a:rPr>
              <a:t> = </a:t>
            </a:r>
            <a:endParaRPr lang="en-US" sz="1200">
              <a:latin typeface="Arial" pitchFamily="34" charset="0"/>
            </a:endParaRPr>
          </a:p>
        </p:txBody>
      </p:sp>
      <p:sp>
        <p:nvSpPr>
          <p:cNvPr id="294986" name="Text Box 74"/>
          <p:cNvSpPr txBox="1">
            <a:spLocks noChangeArrowheads="1"/>
          </p:cNvSpPr>
          <p:nvPr/>
        </p:nvSpPr>
        <p:spPr bwMode="auto">
          <a:xfrm>
            <a:off x="4419600" y="5364162"/>
            <a:ext cx="12779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zh-CN" sz="1200" i="1">
                <a:latin typeface="Arial" pitchFamily="34" charset="0"/>
                <a:ea typeface="宋体" pitchFamily="2" charset="-122"/>
              </a:rPr>
              <a:t>u</a:t>
            </a:r>
            <a:r>
              <a:rPr lang="en-US" altLang="zh-CN" sz="1200" i="1" baseline="-25000">
                <a:latin typeface="Arial" pitchFamily="34" charset="0"/>
                <a:ea typeface="宋体" pitchFamily="2" charset="-122"/>
              </a:rPr>
              <a:t>m</a:t>
            </a:r>
            <a:r>
              <a:rPr lang="en-US" altLang="zh-CN" sz="1200" baseline="-25000">
                <a:latin typeface="Arial" pitchFamily="34" charset="0"/>
                <a:ea typeface="宋体" pitchFamily="2" charset="-122"/>
              </a:rPr>
              <a:t> </a:t>
            </a:r>
            <a:r>
              <a:rPr lang="en-US" altLang="zh-CN" sz="1200">
                <a:latin typeface="Arial" pitchFamily="34" charset="0"/>
                <a:ea typeface="宋体" pitchFamily="2" charset="-122"/>
              </a:rPr>
              <a:t>= </a:t>
            </a:r>
            <a:r>
              <a:rPr lang="en-US" altLang="zh-CN" sz="1200" i="1">
                <a:latin typeface="Arial" pitchFamily="34" charset="0"/>
                <a:ea typeface="宋体" pitchFamily="2" charset="-122"/>
              </a:rPr>
              <a:t>Φ(v</a:t>
            </a:r>
            <a:r>
              <a:rPr lang="en-US" altLang="zh-CN" sz="1200" i="1" baseline="-25000">
                <a:latin typeface="Arial" pitchFamily="34" charset="0"/>
                <a:ea typeface="宋体" pitchFamily="2" charset="-122"/>
              </a:rPr>
              <a:t>m</a:t>
            </a:r>
            <a:r>
              <a:rPr lang="en-US" altLang="zh-CN" sz="1200" i="1">
                <a:latin typeface="Arial" pitchFamily="34" charset="0"/>
                <a:ea typeface="宋体" pitchFamily="2" charset="-122"/>
              </a:rPr>
              <a:t>) =</a:t>
            </a:r>
            <a:r>
              <a:rPr lang="en-US" altLang="zh-CN" sz="1200">
                <a:latin typeface="Arial" pitchFamily="34" charset="0"/>
                <a:ea typeface="宋体" pitchFamily="2" charset="-122"/>
              </a:rPr>
              <a:t> </a:t>
            </a:r>
            <a:r>
              <a:rPr lang="en-US" altLang="zh-CN" sz="1200" i="1">
                <a:latin typeface="Arial" pitchFamily="34" charset="0"/>
                <a:ea typeface="宋体" pitchFamily="2" charset="-122"/>
              </a:rPr>
              <a:t>Φ</a:t>
            </a:r>
            <a:r>
              <a:rPr lang="en-US" altLang="zh-CN" sz="1200">
                <a:latin typeface="Arial" pitchFamily="34" charset="0"/>
                <a:ea typeface="宋体" pitchFamily="2" charset="-122"/>
              </a:rPr>
              <a:t>  </a:t>
            </a:r>
            <a:endParaRPr lang="en-US" sz="1200">
              <a:latin typeface="Arial" pitchFamily="34" charset="0"/>
            </a:endParaRPr>
          </a:p>
        </p:txBody>
      </p:sp>
      <p:sp>
        <p:nvSpPr>
          <p:cNvPr id="294987" name="Text Box 75"/>
          <p:cNvSpPr txBox="1">
            <a:spLocks noChangeArrowheads="1"/>
          </p:cNvSpPr>
          <p:nvPr/>
        </p:nvSpPr>
        <p:spPr bwMode="auto">
          <a:xfrm>
            <a:off x="5484813" y="5349875"/>
            <a:ext cx="22590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pitchFamily="34" charset="0"/>
                <a:cs typeface="Arial" pitchFamily="34" charset="0"/>
              </a:rPr>
              <a:t>( ∑ </a:t>
            </a:r>
            <a:r>
              <a:rPr lang="en-US" sz="1200" i="1">
                <a:latin typeface="Arial" pitchFamily="34" charset="0"/>
                <a:cs typeface="Arial" pitchFamily="34" charset="0"/>
              </a:rPr>
              <a:t>W</a:t>
            </a:r>
            <a:r>
              <a:rPr lang="en-US" sz="1200" i="1" baseline="-25000">
                <a:latin typeface="Arial" pitchFamily="34" charset="0"/>
                <a:cs typeface="Arial" pitchFamily="34" charset="0"/>
              </a:rPr>
              <a:t>im</a:t>
            </a:r>
            <a:r>
              <a:rPr lang="en-US" sz="1200" i="1">
                <a:latin typeface="Arial" pitchFamily="34" charset="0"/>
                <a:cs typeface="Arial" pitchFamily="34" charset="0"/>
              </a:rPr>
              <a:t>*X</a:t>
            </a:r>
            <a:r>
              <a:rPr lang="en-US" sz="1200" i="1" baseline="-25000">
                <a:latin typeface="Arial" pitchFamily="34" charset="0"/>
                <a:cs typeface="Arial" pitchFamily="34" charset="0"/>
              </a:rPr>
              <a:t>i</a:t>
            </a:r>
            <a:r>
              <a:rPr lang="en-US" sz="1200">
                <a:latin typeface="Arial" pitchFamily="34" charset="0"/>
                <a:cs typeface="Arial" pitchFamily="34" charset="0"/>
              </a:rPr>
              <a:t> +</a:t>
            </a:r>
            <a:r>
              <a:rPr lang="en-US" sz="1200" i="1">
                <a:latin typeface="Arial" pitchFamily="34" charset="0"/>
                <a:cs typeface="Arial" pitchFamily="34" charset="0"/>
              </a:rPr>
              <a:t>b</a:t>
            </a:r>
            <a:r>
              <a:rPr lang="en-US" sz="1200" i="1" baseline="-25000">
                <a:latin typeface="Arial" pitchFamily="34" charset="0"/>
                <a:cs typeface="Arial" pitchFamily="34" charset="0"/>
              </a:rPr>
              <a:t>m</a:t>
            </a:r>
            <a:r>
              <a:rPr lang="en-US" sz="1200" i="1">
                <a:latin typeface="Arial" pitchFamily="34" charset="0"/>
                <a:cs typeface="Arial" pitchFamily="34" charset="0"/>
              </a:rPr>
              <a:t> </a:t>
            </a:r>
            <a:r>
              <a:rPr lang="en-US" sz="1200">
                <a:latin typeface="Arial" pitchFamily="34" charset="0"/>
                <a:cs typeface="Arial" pitchFamily="34" charset="0"/>
              </a:rPr>
              <a:t>),  </a:t>
            </a:r>
            <a:r>
              <a:rPr lang="en-US" altLang="zh-CN" sz="1200" i="1">
                <a:latin typeface="Arial" pitchFamily="34" charset="0"/>
                <a:ea typeface="宋体" pitchFamily="2" charset="-122"/>
              </a:rPr>
              <a:t>whereΦ(v)=</a:t>
            </a:r>
            <a:r>
              <a:rPr lang="en-US" altLang="zh-CN" sz="1200">
                <a:latin typeface="Arial" pitchFamily="34" charset="0"/>
                <a:ea typeface="宋体" pitchFamily="2" charset="-122"/>
              </a:rPr>
              <a:t> </a:t>
            </a:r>
            <a:endParaRPr lang="en-US" sz="1200">
              <a:latin typeface="Arial" pitchFamily="34" charset="0"/>
              <a:ea typeface="宋体" pitchFamily="2" charset="-122"/>
            </a:endParaRPr>
          </a:p>
        </p:txBody>
      </p:sp>
      <p:sp>
        <p:nvSpPr>
          <p:cNvPr id="294988" name="Text Box 76"/>
          <p:cNvSpPr txBox="1">
            <a:spLocks noChangeArrowheads="1"/>
          </p:cNvSpPr>
          <p:nvPr/>
        </p:nvSpPr>
        <p:spPr bwMode="auto">
          <a:xfrm>
            <a:off x="5561013" y="5562600"/>
            <a:ext cx="3222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 i="1">
                <a:latin typeface="Arial" pitchFamily="34" charset="0"/>
              </a:rPr>
              <a:t>i=1</a:t>
            </a:r>
          </a:p>
        </p:txBody>
      </p:sp>
      <p:sp>
        <p:nvSpPr>
          <p:cNvPr id="294989" name="Text Box 77"/>
          <p:cNvSpPr txBox="1">
            <a:spLocks noChangeArrowheads="1"/>
          </p:cNvSpPr>
          <p:nvPr/>
        </p:nvSpPr>
        <p:spPr bwMode="auto">
          <a:xfrm>
            <a:off x="5561013" y="5243512"/>
            <a:ext cx="2413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 i="1">
                <a:latin typeface="Arial" pitchFamily="34" charset="0"/>
              </a:rPr>
              <a:t>n</a:t>
            </a:r>
          </a:p>
        </p:txBody>
      </p:sp>
      <p:sp>
        <p:nvSpPr>
          <p:cNvPr id="294990" name="Text Box 78"/>
          <p:cNvSpPr txBox="1">
            <a:spLocks noChangeArrowheads="1"/>
          </p:cNvSpPr>
          <p:nvPr/>
        </p:nvSpPr>
        <p:spPr bwMode="auto">
          <a:xfrm>
            <a:off x="4800600" y="4800600"/>
            <a:ext cx="1298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pitchFamily="34" charset="0"/>
                <a:cs typeface="Arial" pitchFamily="34" charset="0"/>
              </a:rPr>
              <a:t>( ∑ </a:t>
            </a:r>
            <a:r>
              <a:rPr lang="en-US" sz="1200" i="1">
                <a:latin typeface="Arial" pitchFamily="34" charset="0"/>
                <a:cs typeface="Arial" pitchFamily="34" charset="0"/>
              </a:rPr>
              <a:t>W</a:t>
            </a:r>
            <a:r>
              <a:rPr lang="en-US" sz="1200" i="1" baseline="-25000">
                <a:latin typeface="Arial" pitchFamily="34" charset="0"/>
                <a:cs typeface="Arial" pitchFamily="34" charset="0"/>
              </a:rPr>
              <a:t>im</a:t>
            </a:r>
            <a:r>
              <a:rPr lang="en-US" sz="1200" i="1">
                <a:latin typeface="Arial" pitchFamily="34" charset="0"/>
                <a:cs typeface="Arial" pitchFamily="34" charset="0"/>
              </a:rPr>
              <a:t>*X</a:t>
            </a:r>
            <a:r>
              <a:rPr lang="en-US" sz="1200" i="1" baseline="-25000">
                <a:latin typeface="Arial" pitchFamily="34" charset="0"/>
                <a:cs typeface="Arial" pitchFamily="34" charset="0"/>
              </a:rPr>
              <a:t>i</a:t>
            </a:r>
            <a:r>
              <a:rPr lang="en-US" sz="1200">
                <a:latin typeface="Arial" pitchFamily="34" charset="0"/>
                <a:cs typeface="Arial" pitchFamily="34" charset="0"/>
              </a:rPr>
              <a:t> +</a:t>
            </a:r>
            <a:r>
              <a:rPr lang="en-US" sz="1200" i="1">
                <a:latin typeface="Arial" pitchFamily="34" charset="0"/>
                <a:cs typeface="Arial" pitchFamily="34" charset="0"/>
              </a:rPr>
              <a:t>b</a:t>
            </a:r>
            <a:r>
              <a:rPr lang="en-US" sz="1200" i="1" baseline="-25000">
                <a:latin typeface="Arial" pitchFamily="34" charset="0"/>
                <a:cs typeface="Arial" pitchFamily="34" charset="0"/>
              </a:rPr>
              <a:t>m</a:t>
            </a:r>
            <a:r>
              <a:rPr lang="en-US" sz="1200" i="1">
                <a:latin typeface="Arial" pitchFamily="34" charset="0"/>
                <a:cs typeface="Arial" pitchFamily="34" charset="0"/>
              </a:rPr>
              <a:t> </a:t>
            </a:r>
            <a:r>
              <a:rPr lang="en-US" sz="1200">
                <a:latin typeface="Arial" pitchFamily="34" charset="0"/>
                <a:cs typeface="Arial" pitchFamily="34" charset="0"/>
              </a:rPr>
              <a:t>) </a:t>
            </a:r>
          </a:p>
        </p:txBody>
      </p:sp>
      <p:sp>
        <p:nvSpPr>
          <p:cNvPr id="294991" name="Text Box 79"/>
          <p:cNvSpPr txBox="1">
            <a:spLocks noChangeArrowheads="1"/>
          </p:cNvSpPr>
          <p:nvPr/>
        </p:nvSpPr>
        <p:spPr bwMode="auto">
          <a:xfrm>
            <a:off x="4876800" y="5029200"/>
            <a:ext cx="3222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 i="1">
                <a:latin typeface="Arial" pitchFamily="34" charset="0"/>
              </a:rPr>
              <a:t>i=1</a:t>
            </a:r>
          </a:p>
        </p:txBody>
      </p:sp>
      <p:sp>
        <p:nvSpPr>
          <p:cNvPr id="294992" name="Text Box 80"/>
          <p:cNvSpPr txBox="1">
            <a:spLocks noChangeArrowheads="1"/>
          </p:cNvSpPr>
          <p:nvPr/>
        </p:nvSpPr>
        <p:spPr bwMode="auto">
          <a:xfrm>
            <a:off x="4876800" y="4648200"/>
            <a:ext cx="2413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 i="1">
                <a:latin typeface="Arial" pitchFamily="34" charset="0"/>
              </a:rPr>
              <a:t>n</a:t>
            </a:r>
          </a:p>
        </p:txBody>
      </p:sp>
      <p:graphicFrame>
        <p:nvGraphicFramePr>
          <p:cNvPr id="294993" name="Object 81"/>
          <p:cNvGraphicFramePr>
            <a:graphicFrameLocks noChangeAspect="1"/>
          </p:cNvGraphicFramePr>
          <p:nvPr/>
        </p:nvGraphicFramePr>
        <p:xfrm>
          <a:off x="7696200" y="5194300"/>
          <a:ext cx="533400" cy="520700"/>
        </p:xfrm>
        <a:graphic>
          <a:graphicData uri="http://schemas.openxmlformats.org/presentationml/2006/ole">
            <p:oleObj spid="_x0000_s3074" r:id="rId4" imgW="431613" imgH="418918" progId="Equation.DSMT4">
              <p:embed/>
            </p:oleObj>
          </a:graphicData>
        </a:graphic>
      </p:graphicFrame>
      <p:sp>
        <p:nvSpPr>
          <p:cNvPr id="294994" name="Text Box 82"/>
          <p:cNvSpPr txBox="1">
            <a:spLocks noChangeArrowheads="1"/>
          </p:cNvSpPr>
          <p:nvPr/>
        </p:nvSpPr>
        <p:spPr bwMode="auto">
          <a:xfrm>
            <a:off x="4881563" y="2865437"/>
            <a:ext cx="3698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i="1">
                <a:latin typeface="Arial" pitchFamily="34" charset="0"/>
              </a:rPr>
              <a:t>w</a:t>
            </a:r>
            <a:r>
              <a:rPr lang="en-US" sz="1000" i="1" baseline="-25000">
                <a:latin typeface="Arial" pitchFamily="34" charset="0"/>
              </a:rPr>
              <a:t>3y</a:t>
            </a:r>
          </a:p>
        </p:txBody>
      </p:sp>
      <p:sp>
        <p:nvSpPr>
          <p:cNvPr id="294995" name="Text Box 83"/>
          <p:cNvSpPr txBox="1">
            <a:spLocks noChangeArrowheads="1"/>
          </p:cNvSpPr>
          <p:nvPr/>
        </p:nvSpPr>
        <p:spPr bwMode="auto">
          <a:xfrm>
            <a:off x="4946650" y="2560637"/>
            <a:ext cx="3698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i="1">
                <a:latin typeface="Arial" pitchFamily="34" charset="0"/>
              </a:rPr>
              <a:t>w</a:t>
            </a:r>
            <a:r>
              <a:rPr lang="en-US" sz="1000" i="1" baseline="-25000">
                <a:latin typeface="Arial" pitchFamily="34" charset="0"/>
              </a:rPr>
              <a:t>2y</a:t>
            </a:r>
          </a:p>
        </p:txBody>
      </p:sp>
      <p:sp>
        <p:nvSpPr>
          <p:cNvPr id="294996" name="Text Box 84"/>
          <p:cNvSpPr txBox="1">
            <a:spLocks noChangeArrowheads="1"/>
          </p:cNvSpPr>
          <p:nvPr/>
        </p:nvSpPr>
        <p:spPr bwMode="auto">
          <a:xfrm>
            <a:off x="5033963" y="2255837"/>
            <a:ext cx="3698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i="1">
                <a:latin typeface="Arial" pitchFamily="34" charset="0"/>
              </a:rPr>
              <a:t>w</a:t>
            </a:r>
            <a:r>
              <a:rPr lang="en-US" sz="1000" i="1" baseline="-25000">
                <a:latin typeface="Arial" pitchFamily="34" charset="0"/>
              </a:rPr>
              <a:t>1y</a:t>
            </a:r>
          </a:p>
        </p:txBody>
      </p:sp>
      <p:sp>
        <p:nvSpPr>
          <p:cNvPr id="295000" name="AutoShape 88"/>
          <p:cNvSpPr>
            <a:spLocks/>
          </p:cNvSpPr>
          <p:nvPr/>
        </p:nvSpPr>
        <p:spPr bwMode="auto">
          <a:xfrm>
            <a:off x="1296988" y="2332037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007" name="Line 95"/>
          <p:cNvSpPr>
            <a:spLocks noChangeShapeType="1"/>
          </p:cNvSpPr>
          <p:nvPr/>
        </p:nvSpPr>
        <p:spPr bwMode="auto">
          <a:xfrm>
            <a:off x="3048000" y="2332037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5008" name="Line 96"/>
          <p:cNvSpPr>
            <a:spLocks noChangeShapeType="1"/>
          </p:cNvSpPr>
          <p:nvPr/>
        </p:nvSpPr>
        <p:spPr bwMode="auto">
          <a:xfrm>
            <a:off x="3048000" y="2941637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5009" name="Line 97"/>
          <p:cNvSpPr>
            <a:spLocks noChangeShapeType="1"/>
          </p:cNvSpPr>
          <p:nvPr/>
        </p:nvSpPr>
        <p:spPr bwMode="auto">
          <a:xfrm>
            <a:off x="3048000" y="3932237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5010" name="Line 98"/>
          <p:cNvSpPr>
            <a:spLocks noChangeShapeType="1"/>
          </p:cNvSpPr>
          <p:nvPr/>
        </p:nvSpPr>
        <p:spPr bwMode="auto">
          <a:xfrm>
            <a:off x="3048000" y="3322637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5011" name="Line 99"/>
          <p:cNvSpPr>
            <a:spLocks noChangeShapeType="1"/>
          </p:cNvSpPr>
          <p:nvPr/>
        </p:nvSpPr>
        <p:spPr bwMode="auto">
          <a:xfrm>
            <a:off x="3048000" y="3627437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5012" name="Text Box 100"/>
          <p:cNvSpPr txBox="1">
            <a:spLocks noChangeArrowheads="1"/>
          </p:cNvSpPr>
          <p:nvPr/>
        </p:nvSpPr>
        <p:spPr bwMode="auto">
          <a:xfrm>
            <a:off x="6400800" y="4618037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000" b="1" i="1">
                <a:solidFill>
                  <a:srgbClr val="C95B24"/>
                </a:solidFill>
                <a:latin typeface="Arial" pitchFamily="34" charset="0"/>
              </a:rPr>
              <a:t>Activation function selected: </a:t>
            </a:r>
          </a:p>
          <a:p>
            <a:pPr eaLnBrk="1" hangingPunct="1"/>
            <a:r>
              <a:rPr lang="en-US" sz="1000" b="1" i="1">
                <a:solidFill>
                  <a:srgbClr val="C95B24"/>
                </a:solidFill>
                <a:latin typeface="Arial" pitchFamily="34" charset="0"/>
              </a:rPr>
              <a:t>Hyperbolic tangent sigmoid function</a:t>
            </a:r>
          </a:p>
        </p:txBody>
      </p:sp>
      <p:sp>
        <p:nvSpPr>
          <p:cNvPr id="295013" name="Line 101"/>
          <p:cNvSpPr>
            <a:spLocks noChangeShapeType="1"/>
          </p:cNvSpPr>
          <p:nvPr/>
        </p:nvSpPr>
        <p:spPr bwMode="auto">
          <a:xfrm>
            <a:off x="7239000" y="5014912"/>
            <a:ext cx="76200" cy="30480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5014" name="Text Box 102"/>
          <p:cNvSpPr txBox="1">
            <a:spLocks noChangeArrowheads="1"/>
          </p:cNvSpPr>
          <p:nvPr/>
        </p:nvSpPr>
        <p:spPr bwMode="auto">
          <a:xfrm>
            <a:off x="4724400" y="1874837"/>
            <a:ext cx="3032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i="1">
                <a:latin typeface="Arial" pitchFamily="34" charset="0"/>
              </a:rPr>
              <a:t>u</a:t>
            </a:r>
            <a:r>
              <a:rPr lang="en-US" sz="1000" i="1" baseline="-25000">
                <a:latin typeface="Arial" pitchFamily="34" charset="0"/>
              </a:rPr>
              <a:t>1</a:t>
            </a:r>
          </a:p>
        </p:txBody>
      </p:sp>
      <p:sp>
        <p:nvSpPr>
          <p:cNvPr id="295015" name="Text Box 103"/>
          <p:cNvSpPr txBox="1">
            <a:spLocks noChangeArrowheads="1"/>
          </p:cNvSpPr>
          <p:nvPr/>
        </p:nvSpPr>
        <p:spPr bwMode="auto">
          <a:xfrm>
            <a:off x="4724400" y="2408237"/>
            <a:ext cx="3032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i="1">
                <a:latin typeface="Arial" pitchFamily="34" charset="0"/>
              </a:rPr>
              <a:t>u</a:t>
            </a:r>
            <a:r>
              <a:rPr lang="en-US" sz="1000" i="1" baseline="-25000">
                <a:latin typeface="Arial" pitchFamily="34" charset="0"/>
              </a:rPr>
              <a:t>2</a:t>
            </a:r>
          </a:p>
        </p:txBody>
      </p:sp>
      <p:sp>
        <p:nvSpPr>
          <p:cNvPr id="295016" name="Text Box 104"/>
          <p:cNvSpPr txBox="1">
            <a:spLocks noChangeArrowheads="1"/>
          </p:cNvSpPr>
          <p:nvPr/>
        </p:nvSpPr>
        <p:spPr bwMode="auto">
          <a:xfrm>
            <a:off x="4648200" y="2941637"/>
            <a:ext cx="3032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i="1">
                <a:latin typeface="Arial" pitchFamily="34" charset="0"/>
              </a:rPr>
              <a:t>u</a:t>
            </a:r>
            <a:r>
              <a:rPr lang="en-US" sz="1000" i="1" baseline="-25000">
                <a:latin typeface="Arial" pitchFamily="34" charset="0"/>
              </a:rPr>
              <a:t>3</a:t>
            </a:r>
          </a:p>
        </p:txBody>
      </p:sp>
      <p:sp>
        <p:nvSpPr>
          <p:cNvPr id="295017" name="Text Box 105"/>
          <p:cNvSpPr txBox="1">
            <a:spLocks noChangeArrowheads="1"/>
          </p:cNvSpPr>
          <p:nvPr/>
        </p:nvSpPr>
        <p:spPr bwMode="auto">
          <a:xfrm>
            <a:off x="4800600" y="3992562"/>
            <a:ext cx="3286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i="1">
                <a:latin typeface="Arial" pitchFamily="34" charset="0"/>
              </a:rPr>
              <a:t>u</a:t>
            </a:r>
            <a:r>
              <a:rPr lang="en-US" sz="1000" i="1" baseline="-25000">
                <a:latin typeface="Arial" pitchFamily="34" charset="0"/>
              </a:rPr>
              <a:t>m</a:t>
            </a:r>
          </a:p>
        </p:txBody>
      </p:sp>
      <p:sp>
        <p:nvSpPr>
          <p:cNvPr id="295018" name="Line 106"/>
          <p:cNvSpPr>
            <a:spLocks noChangeShapeType="1"/>
          </p:cNvSpPr>
          <p:nvPr/>
        </p:nvSpPr>
        <p:spPr bwMode="auto">
          <a:xfrm flipH="1">
            <a:off x="3581400" y="4313237"/>
            <a:ext cx="838200" cy="762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5019" name="AutoShape 107"/>
          <p:cNvSpPr>
            <a:spLocks noChangeArrowheads="1"/>
          </p:cNvSpPr>
          <p:nvPr/>
        </p:nvSpPr>
        <p:spPr bwMode="auto">
          <a:xfrm>
            <a:off x="228600" y="4465637"/>
            <a:ext cx="8763000" cy="15240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020" name="Text Box 108"/>
          <p:cNvSpPr txBox="1">
            <a:spLocks noChangeArrowheads="1"/>
          </p:cNvSpPr>
          <p:nvPr/>
        </p:nvSpPr>
        <p:spPr bwMode="auto">
          <a:xfrm>
            <a:off x="5638800" y="3687762"/>
            <a:ext cx="2641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000" b="1" i="1">
                <a:solidFill>
                  <a:srgbClr val="C95B24"/>
                </a:solidFill>
                <a:latin typeface="Arial" pitchFamily="34" charset="0"/>
              </a:rPr>
              <a:t>The weights (W</a:t>
            </a:r>
            <a:r>
              <a:rPr lang="en-US" sz="1000" b="1" i="1" baseline="-25000">
                <a:solidFill>
                  <a:srgbClr val="C95B24"/>
                </a:solidFill>
                <a:latin typeface="Arial" pitchFamily="34" charset="0"/>
              </a:rPr>
              <a:t>ij</a:t>
            </a:r>
            <a:r>
              <a:rPr lang="en-US" sz="1000" b="1" i="1">
                <a:solidFill>
                  <a:srgbClr val="C95B24"/>
                </a:solidFill>
                <a:latin typeface="Arial" pitchFamily="34" charset="0"/>
              </a:rPr>
              <a:t>) between neurons were </a:t>
            </a:r>
          </a:p>
          <a:p>
            <a:pPr eaLnBrk="1" hangingPunct="1"/>
            <a:r>
              <a:rPr lang="en-US" sz="1000" b="1" i="1">
                <a:solidFill>
                  <a:srgbClr val="C95B24"/>
                </a:solidFill>
                <a:latin typeface="Arial" pitchFamily="34" charset="0"/>
              </a:rPr>
              <a:t>adjusted during the back-propagation </a:t>
            </a:r>
          </a:p>
          <a:p>
            <a:pPr eaLnBrk="1" hangingPunct="1"/>
            <a:r>
              <a:rPr lang="en-US" sz="1000" b="1" i="1">
                <a:solidFill>
                  <a:srgbClr val="C95B24"/>
                </a:solidFill>
                <a:latin typeface="Arial" pitchFamily="34" charset="0"/>
              </a:rPr>
              <a:t>training process.</a:t>
            </a:r>
            <a:r>
              <a:rPr lang="en-US" sz="1000" i="1">
                <a:solidFill>
                  <a:srgbClr val="C95B24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295021" name="Line 109"/>
          <p:cNvSpPr>
            <a:spLocks noChangeShapeType="1"/>
          </p:cNvSpPr>
          <p:nvPr/>
        </p:nvSpPr>
        <p:spPr bwMode="auto">
          <a:xfrm>
            <a:off x="5105400" y="3475037"/>
            <a:ext cx="533400" cy="45720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PODN plot with four methods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>
            <p:ph idx="1"/>
          </p:nvPr>
        </p:nvGraphicFramePr>
        <p:xfrm>
          <a:off x="198623" y="1752600"/>
          <a:ext cx="8408284" cy="4495800"/>
        </p:xfrm>
        <a:graphic>
          <a:graphicData uri="http://schemas.openxmlformats.org/presentationml/2006/ole">
            <p:oleObj spid="_x0000_s4098" name="Chart" r:id="rId4" imgW="5629275" imgH="30099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Important Factors </a:t>
            </a:r>
            <a:br>
              <a:rPr lang="en-US" sz="2800" smtClean="0"/>
            </a:br>
            <a:r>
              <a:rPr lang="en-US" sz="2800" smtClean="0"/>
              <a:t>Identified by Different Methods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789237"/>
            <a:ext cx="8229600" cy="4068763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307236" name="Group 36"/>
          <p:cNvGraphicFramePr>
            <a:graphicFrameLocks noGrp="1"/>
          </p:cNvGraphicFramePr>
          <p:nvPr/>
        </p:nvGraphicFramePr>
        <p:xfrm>
          <a:off x="685800" y="2122487"/>
          <a:ext cx="6248400" cy="4354513"/>
        </p:xfrm>
        <a:graphic>
          <a:graphicData uri="http://schemas.openxmlformats.org/drawingml/2006/table">
            <a:tbl>
              <a:tblPr/>
              <a:tblGrid>
                <a:gridCol w="1219200"/>
                <a:gridCol w="1295400"/>
                <a:gridCol w="1219200"/>
                <a:gridCol w="1219200"/>
                <a:gridCol w="12954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Method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(Ranking criteria)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Logistic regression, p&lt;0.05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(regression coefficient)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Discriminant analysis,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p&lt;0.05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(discriminant function coefficient)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SEM,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p&lt;0.05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(estimate of regression weight)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Neural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Network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(sensitivity coefficient,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  <a:cs typeface="Arial" pitchFamily="34" charset="0"/>
                        </a:rPr>
                        <a:t>∆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=0.25)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Model A: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Non-cognitive scales only*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Surface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Efficacy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Surface     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Efficacy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Surface     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Leadership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Efficacy       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Leadership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Surface    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Efficacy     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6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Model B: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Cognitive items only**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da-D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SEM_Sci       SAT_M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SEM_Math   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AVE_Engl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SAT_M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SEM_Sci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SEM_Math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AVE_Engl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da-D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SEM_Sci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SEM_Math </a:t>
                      </a:r>
                      <a:endParaRPr kumimoji="0" lang="da-DK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da-DK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SAT_M      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da-D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AVE_Eng</a:t>
                      </a:r>
                      <a:r>
                        <a:rPr kumimoji="0" lang="da-DK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l   </a:t>
                      </a:r>
                      <a:endParaRPr kumimoji="0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SAT_All      AVE_Sci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da-D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SEM_Sci   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da-D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SAT_M      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da-D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SAT_All     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SEM_Math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Model C: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Both Non-cognitive scales and cognitive items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da-D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SAT_M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da-D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SEM_Sci     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Leadership  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SEM_Math  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Surface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da-D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AVE_Engl   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da-D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SAT_M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da-D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SEM_Sci   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SEM_Math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Leadership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Surface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da-D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AVE_Engl  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SEM_Sci    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SAT_M 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SEM_Math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Leadership 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AVE_Engl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Surface     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SAT_All     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Ave_Sci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pt-B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SEM_Sci     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pt-B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SAT_M        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pt-B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SEM_Math  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SEM_Engl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  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Leadership  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</a:tabLst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SAT_V        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239" name="Rectangle 39"/>
          <p:cNvSpPr>
            <a:spLocks noChangeArrowheads="1"/>
          </p:cNvSpPr>
          <p:nvPr/>
        </p:nvSpPr>
        <p:spPr bwMode="auto">
          <a:xfrm>
            <a:off x="7010400" y="2179637"/>
            <a:ext cx="1981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9863" indent="-169863">
              <a:lnSpc>
                <a:spcPct val="80000"/>
              </a:lnSpc>
              <a:spcBef>
                <a:spcPct val="50000"/>
              </a:spcBef>
              <a:spcAft>
                <a:spcPct val="40000"/>
              </a:spcAft>
              <a:buClr>
                <a:srgbClr val="806B4E"/>
              </a:buClr>
              <a:tabLst>
                <a:tab pos="1430338" algn="l"/>
              </a:tabLst>
            </a:pPr>
            <a:r>
              <a:rPr lang="en-US" sz="900" i="1">
                <a:latin typeface="Arial" pitchFamily="34" charset="0"/>
              </a:rPr>
              <a:t>* </a:t>
            </a:r>
            <a:r>
              <a:rPr lang="en-US" sz="1000" i="1">
                <a:latin typeface="Arial" pitchFamily="34" charset="0"/>
              </a:rPr>
              <a:t>Non-cognitive factors from SASI survey:</a:t>
            </a:r>
          </a:p>
          <a:p>
            <a:pPr marL="169863" indent="-169863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rgbClr val="806B4E"/>
              </a:buClr>
              <a:buFontTx/>
              <a:buChar char="•"/>
              <a:tabLst>
                <a:tab pos="1430338" algn="l"/>
              </a:tabLst>
            </a:pPr>
            <a:r>
              <a:rPr lang="en-US" sz="800" i="1">
                <a:latin typeface="Arial" pitchFamily="34" charset="0"/>
              </a:rPr>
              <a:t>Efficacy: Academic self-efficacy (</a:t>
            </a:r>
            <a:r>
              <a:rPr lang="en-US" sz="800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Immekus</a:t>
            </a:r>
            <a:r>
              <a:rPr lang="en-US" sz="800" i="1">
                <a:latin typeface="Arial" pitchFamily="34" charset="0"/>
              </a:rPr>
              <a:t> et al, 2004, 2005).</a:t>
            </a:r>
          </a:p>
          <a:p>
            <a:pPr marL="169863" indent="-169863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rgbClr val="806B4E"/>
              </a:buClr>
              <a:buFontTx/>
              <a:buChar char="•"/>
              <a:tabLst>
                <a:tab pos="1430338" algn="l"/>
              </a:tabLst>
            </a:pPr>
            <a:r>
              <a:rPr lang="en-US" sz="800" i="1">
                <a:latin typeface="Arial" pitchFamily="34" charset="0"/>
              </a:rPr>
              <a:t>Leadership: S</a:t>
            </a:r>
            <a:r>
              <a:rPr lang="en-US" sz="800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tudent’s self appraisal of their leadership abilities. (Immekus</a:t>
            </a:r>
            <a:r>
              <a:rPr lang="en-US" sz="800" i="1">
                <a:latin typeface="Arial" pitchFamily="34" charset="0"/>
              </a:rPr>
              <a:t> et al, 2004, 2005).</a:t>
            </a:r>
          </a:p>
          <a:p>
            <a:pPr marL="169863" indent="-169863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rgbClr val="806B4E"/>
              </a:buClr>
              <a:buFontTx/>
              <a:buChar char="•"/>
              <a:tabLst>
                <a:tab pos="1430338" algn="l"/>
              </a:tabLst>
            </a:pPr>
            <a:r>
              <a:rPr lang="en-US" sz="800" i="1">
                <a:latin typeface="Arial" pitchFamily="34" charset="0"/>
              </a:rPr>
              <a:t>Surface: Surface learning measured by Study Process Questionnaire (SPQ) (Biggs, Kember and Leung, 2001).</a:t>
            </a:r>
            <a:br>
              <a:rPr lang="en-US" sz="800" i="1">
                <a:latin typeface="Arial" pitchFamily="34" charset="0"/>
              </a:rPr>
            </a:br>
            <a:endParaRPr lang="en-US" sz="800" i="1">
              <a:latin typeface="Arial" pitchFamily="34" charset="0"/>
            </a:endParaRPr>
          </a:p>
          <a:p>
            <a:pPr marL="169863" indent="-169863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rgbClr val="806B4E"/>
              </a:buClr>
              <a:tabLst>
                <a:tab pos="1430338" algn="l"/>
              </a:tabLst>
            </a:pPr>
            <a:r>
              <a:rPr lang="en-US" sz="1000" i="1">
                <a:latin typeface="Arial" pitchFamily="34" charset="0"/>
              </a:rPr>
              <a:t>** Cognitive factors from high school:</a:t>
            </a:r>
          </a:p>
          <a:p>
            <a:pPr marL="169863" indent="-169863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rgbClr val="806B4E"/>
              </a:buClr>
              <a:buFontTx/>
              <a:buChar char="•"/>
              <a:tabLst>
                <a:tab pos="1430338" algn="l"/>
              </a:tabLst>
            </a:pPr>
            <a:r>
              <a:rPr lang="en-US" sz="800" i="1">
                <a:latin typeface="Arial" pitchFamily="34" charset="0"/>
              </a:rPr>
              <a:t>AVE_Engl: Average grade of English courses taken in high school.</a:t>
            </a:r>
          </a:p>
          <a:p>
            <a:pPr marL="169863" indent="-169863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rgbClr val="806B4E"/>
              </a:buClr>
              <a:buFontTx/>
              <a:buChar char="•"/>
              <a:tabLst>
                <a:tab pos="1430338" algn="l"/>
              </a:tabLst>
            </a:pPr>
            <a:r>
              <a:rPr lang="en-US" sz="800" i="1">
                <a:latin typeface="Arial" pitchFamily="34" charset="0"/>
              </a:rPr>
              <a:t>AVE_Sci: Average grade of Science courses taken in high school.</a:t>
            </a:r>
          </a:p>
          <a:p>
            <a:pPr marL="169863" indent="-169863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rgbClr val="806B4E"/>
              </a:buClr>
              <a:buFontTx/>
              <a:buChar char="•"/>
              <a:tabLst>
                <a:tab pos="1430338" algn="l"/>
              </a:tabLst>
            </a:pPr>
            <a:r>
              <a:rPr lang="en-US" sz="800" i="1">
                <a:latin typeface="Arial" pitchFamily="34" charset="0"/>
              </a:rPr>
              <a:t>SAT_All: The sum of  scores from both Math and Verval sections of SAT (or equivalent from ACT).</a:t>
            </a:r>
          </a:p>
          <a:p>
            <a:pPr marL="169863" indent="-169863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rgbClr val="806B4E"/>
              </a:buClr>
              <a:buFontTx/>
              <a:buChar char="•"/>
              <a:tabLst>
                <a:tab pos="1430338" algn="l"/>
              </a:tabLst>
            </a:pPr>
            <a:r>
              <a:rPr lang="en-US" sz="800" i="1">
                <a:latin typeface="Arial" pitchFamily="34" charset="0"/>
              </a:rPr>
              <a:t>SAT_M: Math score from SAT (or equivalent from ACT).</a:t>
            </a:r>
          </a:p>
          <a:p>
            <a:pPr marL="169863" indent="-169863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rgbClr val="806B4E"/>
              </a:buClr>
              <a:buFontTx/>
              <a:buChar char="•"/>
              <a:tabLst>
                <a:tab pos="1430338" algn="l"/>
              </a:tabLst>
            </a:pPr>
            <a:r>
              <a:rPr lang="en-US" sz="800" i="1">
                <a:latin typeface="Arial" pitchFamily="34" charset="0"/>
              </a:rPr>
              <a:t>SAT_V: Verbal score from SAT (or equivalent from ACT).</a:t>
            </a:r>
          </a:p>
          <a:p>
            <a:pPr marL="169863" indent="-169863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rgbClr val="806B4E"/>
              </a:buClr>
              <a:buFontTx/>
              <a:buChar char="•"/>
              <a:tabLst>
                <a:tab pos="1430338" algn="l"/>
              </a:tabLst>
            </a:pPr>
            <a:r>
              <a:rPr lang="en-US" sz="800" i="1">
                <a:latin typeface="Arial" pitchFamily="34" charset="0"/>
              </a:rPr>
              <a:t>SEM_Math: No. of semesters of math courses taken in high school.</a:t>
            </a:r>
          </a:p>
          <a:p>
            <a:pPr marL="169863" indent="-169863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rgbClr val="806B4E"/>
              </a:buClr>
              <a:buFontTx/>
              <a:buChar char="•"/>
              <a:tabLst>
                <a:tab pos="1430338" algn="l"/>
              </a:tabLst>
            </a:pPr>
            <a:r>
              <a:rPr lang="en-US" sz="800" i="1">
                <a:latin typeface="Arial" pitchFamily="34" charset="0"/>
              </a:rPr>
              <a:t>SEM_Sci: No. of semesters of science courses taken in high school.</a:t>
            </a:r>
          </a:p>
          <a:p>
            <a:pPr marL="169863" indent="-169863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rgbClr val="806B4E"/>
              </a:buClr>
              <a:tabLst>
                <a:tab pos="1430338" algn="l"/>
              </a:tabLst>
            </a:pPr>
            <a:r>
              <a:rPr lang="en-US" sz="1000">
                <a:latin typeface="Arial" pitchFamily="34" charset="0"/>
              </a:rPr>
              <a:t>+</a:t>
            </a:r>
            <a:r>
              <a:rPr lang="en-US" sz="1000" i="1">
                <a:latin typeface="Arial" pitchFamily="34" charset="0"/>
              </a:rPr>
              <a:t>  All factors were normalized to range of [0,1]</a:t>
            </a:r>
            <a:r>
              <a:rPr lang="en-US" sz="800" i="1">
                <a:latin typeface="Arial" pitchFamily="34" charset="0"/>
              </a:rPr>
              <a:t>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specific research objectives are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Begin developing additional affective (</a:t>
            </a:r>
            <a:r>
              <a:rPr lang="en-US" dirty="0" err="1" smtClean="0"/>
              <a:t>noncognitive</a:t>
            </a:r>
            <a:r>
              <a:rPr lang="en-US" dirty="0" smtClean="0"/>
              <a:t>) measures related to the Purdue Engineering of 2020 (PE 2020) attributes that can be incorporated into the model (e.g., adaptable in a changing environment, innovation). Said information can also provide programmatic information on how these attributes develop (or fail to develop) over the course of a student’s undergraduate program; and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an existing AAN model of student success developed by the authors to study how changes in students’ core attributes over time (i.e., from year-to-year) influence persistence/success as well as investigate the NN model’s sensitivity to gender and ethnicity.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6450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1896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i="1"/>
              <a:t>Why</a:t>
            </a:r>
            <a:r>
              <a:rPr lang="en-US"/>
              <a:t> do so many good students do what they do?</a:t>
            </a:r>
          </a:p>
          <a:p>
            <a:endParaRPr lang="en-US"/>
          </a:p>
        </p:txBody>
      </p:sp>
      <p:pic>
        <p:nvPicPr>
          <p:cNvPr id="1896456" name="Picture 8" descr="grades by semes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590800"/>
            <a:ext cx="4267200" cy="2847975"/>
          </a:xfrm>
          <a:prstGeom prst="rect">
            <a:avLst/>
          </a:prstGeom>
          <a:noFill/>
        </p:spPr>
      </p:pic>
      <p:pic>
        <p:nvPicPr>
          <p:cNvPr id="1896457" name="Picture 9" descr="reten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895600"/>
            <a:ext cx="4343400" cy="26733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7717" name="Rectangle 5"/>
          <p:cNvSpPr>
            <a:spLocks noGrp="1" noChangeAspect="1" noChangeArrowheads="1"/>
          </p:cNvSpPr>
          <p:nvPr>
            <p:ph type="title"/>
          </p:nvPr>
        </p:nvSpPr>
        <p:spPr>
          <a:xfrm>
            <a:off x="457200" y="1371600"/>
            <a:ext cx="8153400" cy="762000"/>
          </a:xfrm>
        </p:spPr>
        <p:txBody>
          <a:bodyPr/>
          <a:lstStyle/>
          <a:p>
            <a:r>
              <a:rPr lang="en-US" dirty="0"/>
              <a:t>Retention of engineering </a:t>
            </a:r>
            <a:r>
              <a:rPr lang="en-US" dirty="0" smtClean="0"/>
              <a:t>first-year students </a:t>
            </a:r>
            <a:r>
              <a:rPr lang="en-US" dirty="0"/>
              <a:t>at Purdue University</a:t>
            </a:r>
          </a:p>
        </p:txBody>
      </p:sp>
      <p:graphicFrame>
        <p:nvGraphicFramePr>
          <p:cNvPr id="1907716" name="Object 4"/>
          <p:cNvGraphicFramePr>
            <a:graphicFrameLocks noChangeAspect="1"/>
          </p:cNvGraphicFramePr>
          <p:nvPr>
            <p:ph idx="1"/>
          </p:nvPr>
        </p:nvGraphicFramePr>
        <p:xfrm>
          <a:off x="4800600" y="3124200"/>
          <a:ext cx="4341813" cy="3524250"/>
        </p:xfrm>
        <a:graphic>
          <a:graphicData uri="http://schemas.openxmlformats.org/presentationml/2006/ole">
            <p:oleObj spid="_x0000_s1026" name="Worksheet" r:id="rId3" imgW="4400726" imgH="3571787" progId="Excel.Sheet.8">
              <p:embed/>
            </p:oleObj>
          </a:graphicData>
        </a:graphic>
      </p:graphicFrame>
      <p:sp>
        <p:nvSpPr>
          <p:cNvPr id="1907719" name="Text Box 7"/>
          <p:cNvSpPr txBox="1">
            <a:spLocks noChangeArrowheads="1"/>
          </p:cNvSpPr>
          <p:nvPr/>
        </p:nvSpPr>
        <p:spPr bwMode="auto">
          <a:xfrm>
            <a:off x="1147763" y="28341638"/>
            <a:ext cx="4073525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 eaLnBrk="1" hangingPunct="1">
              <a:buClr>
                <a:srgbClr val="FF9900"/>
              </a:buClr>
              <a:buFont typeface="Wingdings" pitchFamily="2" charset="2"/>
              <a:buNone/>
            </a:pPr>
            <a:r>
              <a:rPr lang="en-US" altLang="zh-TW">
                <a:latin typeface="Arial Narrow" pitchFamily="34" charset="0"/>
                <a:ea typeface="新細明體" charset="-120"/>
              </a:rPr>
              <a:t>        </a:t>
            </a:r>
            <a:r>
              <a:rPr lang="en-US" altLang="zh-TW" b="1" i="1">
                <a:latin typeface="Arial Narrow" pitchFamily="34" charset="0"/>
                <a:ea typeface="新細明體" charset="-120"/>
              </a:rPr>
              <a:t>In year 2004, about 21% of </a:t>
            </a:r>
            <a:r>
              <a:rPr lang="en-US" b="1" i="1">
                <a:latin typeface="Arial Narrow" pitchFamily="34" charset="0"/>
              </a:rPr>
              <a:t>Purdue’s </a:t>
            </a:r>
            <a:r>
              <a:rPr lang="en-US">
                <a:latin typeface="Arial Narrow" pitchFamily="34" charset="0"/>
              </a:rPr>
              <a:t> </a:t>
            </a:r>
            <a:r>
              <a:rPr lang="en-US" altLang="zh-TW" b="1" i="1">
                <a:latin typeface="Arial Narrow" pitchFamily="34" charset="0"/>
                <a:ea typeface="新細明體" charset="-120"/>
              </a:rPr>
              <a:t>engineering freshman left engineering program after the first year.</a:t>
            </a:r>
            <a:endParaRPr lang="en-US" b="1" i="1">
              <a:latin typeface="Arial Narrow" pitchFamily="34" charset="0"/>
            </a:endParaRPr>
          </a:p>
        </p:txBody>
      </p:sp>
      <p:sp>
        <p:nvSpPr>
          <p:cNvPr id="1907721" name="Text Box 9"/>
          <p:cNvSpPr txBox="1">
            <a:spLocks noChangeArrowheads="1"/>
          </p:cNvSpPr>
          <p:nvPr/>
        </p:nvSpPr>
        <p:spPr bwMode="auto">
          <a:xfrm>
            <a:off x="609600" y="2209800"/>
            <a:ext cx="4419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 eaLnBrk="1" hangingPunct="1">
              <a:buClr>
                <a:srgbClr val="FF9900"/>
              </a:buClr>
              <a:buFont typeface="Wingdings" pitchFamily="2" charset="2"/>
              <a:buNone/>
            </a:pPr>
            <a:r>
              <a:rPr lang="en-US" altLang="zh-TW" sz="2400" dirty="0">
                <a:latin typeface="Arial" pitchFamily="34" charset="0"/>
                <a:ea typeface="新細明體" charset="-120"/>
              </a:rPr>
              <a:t>A </a:t>
            </a:r>
            <a:r>
              <a:rPr lang="en-US" altLang="zh-TW" sz="2400" dirty="0">
                <a:solidFill>
                  <a:srgbClr val="1308E6"/>
                </a:solidFill>
                <a:latin typeface="Arial" pitchFamily="34" charset="0"/>
                <a:ea typeface="新細明體" charset="-120"/>
              </a:rPr>
              <a:t>predictive model</a:t>
            </a:r>
            <a:r>
              <a:rPr lang="en-US" altLang="zh-TW" sz="2400" dirty="0">
                <a:latin typeface="Arial" pitchFamily="34" charset="0"/>
                <a:ea typeface="新細明體" charset="-120"/>
              </a:rPr>
              <a:t> can help identify students who may benefit from specific early intervention; </a:t>
            </a:r>
          </a:p>
          <a:p>
            <a:pPr defTabSz="4389438" eaLnBrk="1" hangingPunct="1">
              <a:buClr>
                <a:srgbClr val="FF9900"/>
              </a:buClr>
              <a:buFont typeface="Wingdings" pitchFamily="2" charset="2"/>
              <a:buNone/>
            </a:pPr>
            <a:r>
              <a:rPr lang="en-US" altLang="zh-TW" sz="2400" dirty="0">
                <a:latin typeface="Arial" pitchFamily="34" charset="0"/>
                <a:ea typeface="新細明體" charset="-120"/>
              </a:rPr>
              <a:t>this should </a:t>
            </a:r>
            <a:r>
              <a:rPr lang="en-US" altLang="zh-TW" sz="2400" dirty="0">
                <a:solidFill>
                  <a:srgbClr val="1308E6"/>
                </a:solidFill>
                <a:latin typeface="Arial" pitchFamily="34" charset="0"/>
                <a:ea typeface="新細明體" charset="-120"/>
              </a:rPr>
              <a:t>improve academic performance</a:t>
            </a:r>
            <a:r>
              <a:rPr lang="en-US" altLang="zh-TW" sz="2400" dirty="0">
                <a:latin typeface="Arial" pitchFamily="34" charset="0"/>
                <a:ea typeface="新細明體" charset="-120"/>
              </a:rPr>
              <a:t> in the Freshman year, thus leading to </a:t>
            </a:r>
            <a:r>
              <a:rPr lang="en-US" altLang="zh-TW" sz="2400" dirty="0">
                <a:solidFill>
                  <a:srgbClr val="1308E6"/>
                </a:solidFill>
                <a:latin typeface="Arial" pitchFamily="34" charset="0"/>
                <a:ea typeface="新細明體" charset="-120"/>
              </a:rPr>
              <a:t>improved retention</a:t>
            </a:r>
            <a:r>
              <a:rPr lang="en-US" altLang="zh-TW" sz="2400" dirty="0">
                <a:latin typeface="Arial" pitchFamily="34" charset="0"/>
                <a:ea typeface="新細明體" charset="-120"/>
              </a:rPr>
              <a:t> (and </a:t>
            </a:r>
            <a:r>
              <a:rPr lang="en-US" altLang="zh-TW" sz="2400" dirty="0">
                <a:solidFill>
                  <a:srgbClr val="1308E6"/>
                </a:solidFill>
                <a:latin typeface="Arial" pitchFamily="34" charset="0"/>
                <a:ea typeface="新細明體" charset="-120"/>
              </a:rPr>
              <a:t>improved individual student success</a:t>
            </a:r>
            <a:r>
              <a:rPr lang="en-US" altLang="zh-TW" sz="2400" dirty="0">
                <a:latin typeface="Arial" pitchFamily="34" charset="0"/>
                <a:ea typeface="新細明體" charset="-120"/>
              </a:rPr>
              <a:t>) </a:t>
            </a:r>
            <a:endParaRPr lang="en-US" sz="2400" dirty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566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57200" y="2667000"/>
            <a:ext cx="8153400" cy="533400"/>
          </a:xfrm>
        </p:spPr>
        <p:txBody>
          <a:bodyPr/>
          <a:lstStyle/>
          <a:p>
            <a:r>
              <a:rPr lang="en-US"/>
              <a:t>Student Success Model</a:t>
            </a:r>
            <a:endParaRPr lang="en-US" sz="2400"/>
          </a:p>
        </p:txBody>
      </p:sp>
      <p:pic>
        <p:nvPicPr>
          <p:cNvPr id="1905671" name="Picture 7"/>
          <p:cNvPicPr>
            <a:picLocks noChangeAspect="1" noChangeArrowheads="1"/>
          </p:cNvPicPr>
          <p:nvPr/>
        </p:nvPicPr>
        <p:blipFill>
          <a:blip r:embed="rId3" cstate="print"/>
          <a:srcRect t="9396"/>
          <a:stretch>
            <a:fillRect/>
          </a:stretch>
        </p:blipFill>
        <p:spPr bwMode="auto">
          <a:xfrm>
            <a:off x="0" y="1295400"/>
            <a:ext cx="9144000" cy="54102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905672" name="AutoShape 8"/>
          <p:cNvSpPr>
            <a:spLocks noChangeArrowheads="1"/>
          </p:cNvSpPr>
          <p:nvPr/>
        </p:nvSpPr>
        <p:spPr bwMode="auto">
          <a:xfrm>
            <a:off x="3048000" y="3581400"/>
            <a:ext cx="2133600" cy="1981200"/>
          </a:xfrm>
          <a:prstGeom prst="rightArrowCallout">
            <a:avLst>
              <a:gd name="adj1" fmla="val 25000"/>
              <a:gd name="adj2" fmla="val 25000"/>
              <a:gd name="adj3" fmla="val 17949"/>
              <a:gd name="adj4" fmla="val 66667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819150" y="2124075"/>
            <a:ext cx="7705725" cy="4135438"/>
            <a:chOff x="516" y="474"/>
            <a:chExt cx="4854" cy="2605"/>
          </a:xfrm>
        </p:grpSpPr>
        <p:grpSp>
          <p:nvGrpSpPr>
            <p:cNvPr id="3" name="Group 48"/>
            <p:cNvGrpSpPr>
              <a:grpSpLocks/>
            </p:cNvGrpSpPr>
            <p:nvPr/>
          </p:nvGrpSpPr>
          <p:grpSpPr bwMode="auto">
            <a:xfrm>
              <a:off x="516" y="474"/>
              <a:ext cx="2187" cy="1428"/>
              <a:chOff x="516" y="474"/>
              <a:chExt cx="2187" cy="1428"/>
            </a:xfrm>
          </p:grpSpPr>
          <p:sp>
            <p:nvSpPr>
              <p:cNvPr id="1905685" name="Oval 21"/>
              <p:cNvSpPr>
                <a:spLocks noChangeArrowheads="1"/>
              </p:cNvSpPr>
              <p:nvPr/>
            </p:nvSpPr>
            <p:spPr bwMode="auto">
              <a:xfrm>
                <a:off x="1983" y="1053"/>
                <a:ext cx="720" cy="432"/>
              </a:xfrm>
              <a:prstGeom prst="ellipse">
                <a:avLst/>
              </a:prstGeom>
              <a:solidFill>
                <a:srgbClr val="FFFF00">
                  <a:alpha val="60001"/>
                </a:srgbClr>
              </a:solidFill>
              <a:ln w="1905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33"/>
              <p:cNvGrpSpPr>
                <a:grpSpLocks/>
              </p:cNvGrpSpPr>
              <p:nvPr/>
            </p:nvGrpSpPr>
            <p:grpSpPr bwMode="auto">
              <a:xfrm>
                <a:off x="516" y="474"/>
                <a:ext cx="1470" cy="1227"/>
                <a:chOff x="516" y="474"/>
                <a:chExt cx="1470" cy="1227"/>
              </a:xfrm>
            </p:grpSpPr>
            <p:grpSp>
              <p:nvGrpSpPr>
                <p:cNvPr id="5" name="Group 24"/>
                <p:cNvGrpSpPr>
                  <a:grpSpLocks/>
                </p:cNvGrpSpPr>
                <p:nvPr/>
              </p:nvGrpSpPr>
              <p:grpSpPr bwMode="auto">
                <a:xfrm>
                  <a:off x="942" y="474"/>
                  <a:ext cx="1042" cy="756"/>
                  <a:chOff x="942" y="474"/>
                  <a:chExt cx="1042" cy="756"/>
                </a:xfrm>
              </p:grpSpPr>
              <p:sp>
                <p:nvSpPr>
                  <p:cNvPr id="1905676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942" y="474"/>
                    <a:ext cx="528" cy="240"/>
                  </a:xfrm>
                  <a:prstGeom prst="ellipse">
                    <a:avLst/>
                  </a:prstGeom>
                  <a:solidFill>
                    <a:srgbClr val="FFFF00">
                      <a:alpha val="60001"/>
                    </a:srgbClr>
                  </a:solidFill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05686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388" y="678"/>
                    <a:ext cx="72" cy="70"/>
                  </a:xfrm>
                  <a:prstGeom prst="line">
                    <a:avLst/>
                  </a:prstGeom>
                  <a:noFill/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0568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690" y="954"/>
                    <a:ext cx="294" cy="276"/>
                  </a:xfrm>
                  <a:prstGeom prst="line">
                    <a:avLst/>
                  </a:prstGeom>
                  <a:noFill/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" name="Group 29"/>
                <p:cNvGrpSpPr>
                  <a:grpSpLocks/>
                </p:cNvGrpSpPr>
                <p:nvPr/>
              </p:nvGrpSpPr>
              <p:grpSpPr bwMode="auto">
                <a:xfrm>
                  <a:off x="672" y="786"/>
                  <a:ext cx="1314" cy="446"/>
                  <a:chOff x="672" y="786"/>
                  <a:chExt cx="1314" cy="446"/>
                </a:xfrm>
              </p:grpSpPr>
              <p:sp>
                <p:nvSpPr>
                  <p:cNvPr id="1905677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786"/>
                    <a:ext cx="528" cy="240"/>
                  </a:xfrm>
                  <a:prstGeom prst="ellipse">
                    <a:avLst/>
                  </a:prstGeom>
                  <a:solidFill>
                    <a:srgbClr val="FFFF00">
                      <a:alpha val="60001"/>
                    </a:srgbClr>
                  </a:solidFill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05689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192" y="926"/>
                    <a:ext cx="794" cy="306"/>
                  </a:xfrm>
                  <a:prstGeom prst="line">
                    <a:avLst/>
                  </a:prstGeom>
                  <a:noFill/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" name="Group 28"/>
                <p:cNvGrpSpPr>
                  <a:grpSpLocks/>
                </p:cNvGrpSpPr>
                <p:nvPr/>
              </p:nvGrpSpPr>
              <p:grpSpPr bwMode="auto">
                <a:xfrm>
                  <a:off x="516" y="1104"/>
                  <a:ext cx="1464" cy="240"/>
                  <a:chOff x="516" y="1104"/>
                  <a:chExt cx="1464" cy="240"/>
                </a:xfrm>
              </p:grpSpPr>
              <p:sp>
                <p:nvSpPr>
                  <p:cNvPr id="1905678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516" y="1104"/>
                    <a:ext cx="528" cy="240"/>
                  </a:xfrm>
                  <a:prstGeom prst="ellipse">
                    <a:avLst/>
                  </a:prstGeom>
                  <a:solidFill>
                    <a:srgbClr val="FFFF00">
                      <a:alpha val="60001"/>
                    </a:srgbClr>
                  </a:solidFill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05690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040" y="1228"/>
                    <a:ext cx="80" cy="2"/>
                  </a:xfrm>
                  <a:prstGeom prst="line">
                    <a:avLst/>
                  </a:prstGeom>
                  <a:noFill/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0569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1594" y="1226"/>
                    <a:ext cx="386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" name="Group 32"/>
                <p:cNvGrpSpPr>
                  <a:grpSpLocks/>
                </p:cNvGrpSpPr>
                <p:nvPr/>
              </p:nvGrpSpPr>
              <p:grpSpPr bwMode="auto">
                <a:xfrm>
                  <a:off x="528" y="1228"/>
                  <a:ext cx="1450" cy="473"/>
                  <a:chOff x="528" y="1228"/>
                  <a:chExt cx="1450" cy="473"/>
                </a:xfrm>
              </p:grpSpPr>
              <p:sp>
                <p:nvSpPr>
                  <p:cNvPr id="1905682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528" y="1461"/>
                    <a:ext cx="528" cy="240"/>
                  </a:xfrm>
                  <a:prstGeom prst="ellipse">
                    <a:avLst/>
                  </a:prstGeom>
                  <a:solidFill>
                    <a:srgbClr val="FFFF00">
                      <a:alpha val="60001"/>
                    </a:srgbClr>
                  </a:solidFill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05694" name="Line 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56" y="1538"/>
                    <a:ext cx="76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05695" name="Line 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42" y="1228"/>
                    <a:ext cx="436" cy="160"/>
                  </a:xfrm>
                  <a:prstGeom prst="line">
                    <a:avLst/>
                  </a:prstGeom>
                  <a:noFill/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" name="Group 44"/>
              <p:cNvGrpSpPr>
                <a:grpSpLocks/>
              </p:cNvGrpSpPr>
              <p:nvPr/>
            </p:nvGrpSpPr>
            <p:grpSpPr bwMode="auto">
              <a:xfrm>
                <a:off x="1089" y="495"/>
                <a:ext cx="1041" cy="1407"/>
                <a:chOff x="1089" y="495"/>
                <a:chExt cx="1041" cy="1407"/>
              </a:xfrm>
            </p:grpSpPr>
            <p:grpSp>
              <p:nvGrpSpPr>
                <p:cNvPr id="10" name="Group 43"/>
                <p:cNvGrpSpPr>
                  <a:grpSpLocks/>
                </p:cNvGrpSpPr>
                <p:nvPr/>
              </p:nvGrpSpPr>
              <p:grpSpPr bwMode="auto">
                <a:xfrm>
                  <a:off x="1602" y="495"/>
                  <a:ext cx="528" cy="731"/>
                  <a:chOff x="1602" y="495"/>
                  <a:chExt cx="528" cy="731"/>
                </a:xfrm>
              </p:grpSpPr>
              <p:sp>
                <p:nvSpPr>
                  <p:cNvPr id="1905679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1602" y="495"/>
                    <a:ext cx="528" cy="240"/>
                  </a:xfrm>
                  <a:prstGeom prst="ellipse">
                    <a:avLst/>
                  </a:prstGeom>
                  <a:solidFill>
                    <a:srgbClr val="FFFF00">
                      <a:alpha val="60001"/>
                    </a:srgbClr>
                  </a:solidFill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05698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1856" y="736"/>
                    <a:ext cx="120" cy="490"/>
                  </a:xfrm>
                  <a:prstGeom prst="line">
                    <a:avLst/>
                  </a:prstGeom>
                  <a:noFill/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" name="Group 42"/>
                <p:cNvGrpSpPr>
                  <a:grpSpLocks/>
                </p:cNvGrpSpPr>
                <p:nvPr/>
              </p:nvGrpSpPr>
              <p:grpSpPr bwMode="auto">
                <a:xfrm>
                  <a:off x="1239" y="744"/>
                  <a:ext cx="737" cy="482"/>
                  <a:chOff x="1239" y="744"/>
                  <a:chExt cx="737" cy="482"/>
                </a:xfrm>
              </p:grpSpPr>
              <p:sp>
                <p:nvSpPr>
                  <p:cNvPr id="1905680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1239" y="744"/>
                    <a:ext cx="528" cy="240"/>
                  </a:xfrm>
                  <a:prstGeom prst="ellipse">
                    <a:avLst/>
                  </a:prstGeom>
                  <a:solidFill>
                    <a:srgbClr val="FFFF00">
                      <a:alpha val="60001"/>
                    </a:srgbClr>
                  </a:solidFill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05699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1738" y="914"/>
                    <a:ext cx="238" cy="312"/>
                  </a:xfrm>
                  <a:prstGeom prst="line">
                    <a:avLst/>
                  </a:prstGeom>
                  <a:noFill/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" name="Group 41"/>
                <p:cNvGrpSpPr>
                  <a:grpSpLocks/>
                </p:cNvGrpSpPr>
                <p:nvPr/>
              </p:nvGrpSpPr>
              <p:grpSpPr bwMode="auto">
                <a:xfrm>
                  <a:off x="1089" y="1056"/>
                  <a:ext cx="891" cy="240"/>
                  <a:chOff x="1089" y="1056"/>
                  <a:chExt cx="891" cy="240"/>
                </a:xfrm>
              </p:grpSpPr>
              <p:sp>
                <p:nvSpPr>
                  <p:cNvPr id="1905681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089" y="1056"/>
                    <a:ext cx="528" cy="240"/>
                  </a:xfrm>
                  <a:prstGeom prst="ellipse">
                    <a:avLst/>
                  </a:prstGeom>
                  <a:solidFill>
                    <a:srgbClr val="FFFF00">
                      <a:alpha val="60001"/>
                    </a:srgbClr>
                  </a:solidFill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05700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1614" y="1182"/>
                    <a:ext cx="366" cy="42"/>
                  </a:xfrm>
                  <a:prstGeom prst="line">
                    <a:avLst/>
                  </a:prstGeom>
                  <a:noFill/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" name="Group 40"/>
                <p:cNvGrpSpPr>
                  <a:grpSpLocks/>
                </p:cNvGrpSpPr>
                <p:nvPr/>
              </p:nvGrpSpPr>
              <p:grpSpPr bwMode="auto">
                <a:xfrm>
                  <a:off x="1104" y="1230"/>
                  <a:ext cx="872" cy="372"/>
                  <a:chOff x="1104" y="1230"/>
                  <a:chExt cx="872" cy="372"/>
                </a:xfrm>
              </p:grpSpPr>
              <p:sp>
                <p:nvSpPr>
                  <p:cNvPr id="1905683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1104" y="1362"/>
                    <a:ext cx="528" cy="240"/>
                  </a:xfrm>
                  <a:prstGeom prst="ellipse">
                    <a:avLst/>
                  </a:prstGeom>
                  <a:solidFill>
                    <a:srgbClr val="FFFF00">
                      <a:alpha val="60001"/>
                    </a:srgbClr>
                  </a:solidFill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05701" name="Line 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30" y="1230"/>
                    <a:ext cx="346" cy="228"/>
                  </a:xfrm>
                  <a:prstGeom prst="line">
                    <a:avLst/>
                  </a:prstGeom>
                  <a:noFill/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" name="Group 39"/>
                <p:cNvGrpSpPr>
                  <a:grpSpLocks/>
                </p:cNvGrpSpPr>
                <p:nvPr/>
              </p:nvGrpSpPr>
              <p:grpSpPr bwMode="auto">
                <a:xfrm>
                  <a:off x="1164" y="1236"/>
                  <a:ext cx="818" cy="666"/>
                  <a:chOff x="1164" y="1236"/>
                  <a:chExt cx="818" cy="666"/>
                </a:xfrm>
              </p:grpSpPr>
              <p:sp>
                <p:nvSpPr>
                  <p:cNvPr id="1905684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164" y="1662"/>
                    <a:ext cx="528" cy="240"/>
                  </a:xfrm>
                  <a:prstGeom prst="ellipse">
                    <a:avLst/>
                  </a:prstGeom>
                  <a:solidFill>
                    <a:srgbClr val="FFFF00">
                      <a:alpha val="60001"/>
                    </a:srgbClr>
                  </a:solidFill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05702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84" y="1236"/>
                    <a:ext cx="298" cy="512"/>
                  </a:xfrm>
                  <a:prstGeom prst="line">
                    <a:avLst/>
                  </a:prstGeom>
                  <a:noFill/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5" name="Group 62"/>
            <p:cNvGrpSpPr>
              <a:grpSpLocks/>
            </p:cNvGrpSpPr>
            <p:nvPr/>
          </p:nvGrpSpPr>
          <p:grpSpPr bwMode="auto">
            <a:xfrm>
              <a:off x="526" y="1776"/>
              <a:ext cx="2120" cy="1303"/>
              <a:chOff x="526" y="1776"/>
              <a:chExt cx="2120" cy="1303"/>
            </a:xfrm>
          </p:grpSpPr>
          <p:grpSp>
            <p:nvGrpSpPr>
              <p:cNvPr id="16" name="Group 61"/>
              <p:cNvGrpSpPr>
                <a:grpSpLocks/>
              </p:cNvGrpSpPr>
              <p:nvPr/>
            </p:nvGrpSpPr>
            <p:grpSpPr bwMode="auto">
              <a:xfrm>
                <a:off x="526" y="2144"/>
                <a:ext cx="1510" cy="935"/>
                <a:chOff x="526" y="2144"/>
                <a:chExt cx="1510" cy="935"/>
              </a:xfrm>
            </p:grpSpPr>
            <p:grpSp>
              <p:nvGrpSpPr>
                <p:cNvPr id="17" name="Group 56"/>
                <p:cNvGrpSpPr>
                  <a:grpSpLocks/>
                </p:cNvGrpSpPr>
                <p:nvPr/>
              </p:nvGrpSpPr>
              <p:grpSpPr bwMode="auto">
                <a:xfrm>
                  <a:off x="526" y="2150"/>
                  <a:ext cx="1504" cy="254"/>
                  <a:chOff x="526" y="2150"/>
                  <a:chExt cx="1504" cy="254"/>
                </a:xfrm>
              </p:grpSpPr>
              <p:sp>
                <p:nvSpPr>
                  <p:cNvPr id="1905710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526" y="2264"/>
                    <a:ext cx="1034" cy="140"/>
                  </a:xfrm>
                  <a:prstGeom prst="rect">
                    <a:avLst/>
                  </a:prstGeom>
                  <a:solidFill>
                    <a:srgbClr val="FFFF00">
                      <a:alpha val="60001"/>
                    </a:srgbClr>
                  </a:solidFill>
                  <a:ln w="19050">
                    <a:solidFill>
                      <a:srgbClr val="FFFF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05716" name="Line 5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54" y="2150"/>
                    <a:ext cx="476" cy="184"/>
                  </a:xfrm>
                  <a:prstGeom prst="line">
                    <a:avLst/>
                  </a:prstGeom>
                  <a:noFill/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" name="Group 57"/>
                <p:cNvGrpSpPr>
                  <a:grpSpLocks/>
                </p:cNvGrpSpPr>
                <p:nvPr/>
              </p:nvGrpSpPr>
              <p:grpSpPr bwMode="auto">
                <a:xfrm>
                  <a:off x="579" y="2148"/>
                  <a:ext cx="1455" cy="495"/>
                  <a:chOff x="579" y="2148"/>
                  <a:chExt cx="1455" cy="495"/>
                </a:xfrm>
              </p:grpSpPr>
              <p:sp>
                <p:nvSpPr>
                  <p:cNvPr id="1905713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579" y="2503"/>
                    <a:ext cx="1034" cy="140"/>
                  </a:xfrm>
                  <a:prstGeom prst="rect">
                    <a:avLst/>
                  </a:prstGeom>
                  <a:solidFill>
                    <a:srgbClr val="FFFF00">
                      <a:alpha val="60001"/>
                    </a:srgbClr>
                  </a:solidFill>
                  <a:ln w="19050">
                    <a:solidFill>
                      <a:srgbClr val="FFFF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05717" name="Line 5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12" y="2148"/>
                    <a:ext cx="422" cy="430"/>
                  </a:xfrm>
                  <a:prstGeom prst="line">
                    <a:avLst/>
                  </a:prstGeom>
                  <a:noFill/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9" name="Group 58"/>
                <p:cNvGrpSpPr>
                  <a:grpSpLocks/>
                </p:cNvGrpSpPr>
                <p:nvPr/>
              </p:nvGrpSpPr>
              <p:grpSpPr bwMode="auto">
                <a:xfrm>
                  <a:off x="728" y="2146"/>
                  <a:ext cx="1308" cy="718"/>
                  <a:chOff x="728" y="2146"/>
                  <a:chExt cx="1308" cy="718"/>
                </a:xfrm>
              </p:grpSpPr>
              <p:sp>
                <p:nvSpPr>
                  <p:cNvPr id="1905714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728" y="2724"/>
                    <a:ext cx="1034" cy="140"/>
                  </a:xfrm>
                  <a:prstGeom prst="rect">
                    <a:avLst/>
                  </a:prstGeom>
                  <a:solidFill>
                    <a:srgbClr val="FFFF00">
                      <a:alpha val="60001"/>
                    </a:srgbClr>
                  </a:solidFill>
                  <a:ln w="19050">
                    <a:solidFill>
                      <a:srgbClr val="FFFF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05718" name="Line 5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64" y="2146"/>
                    <a:ext cx="272" cy="632"/>
                  </a:xfrm>
                  <a:prstGeom prst="line">
                    <a:avLst/>
                  </a:prstGeom>
                  <a:noFill/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" name="Group 59"/>
                <p:cNvGrpSpPr>
                  <a:grpSpLocks/>
                </p:cNvGrpSpPr>
                <p:nvPr/>
              </p:nvGrpSpPr>
              <p:grpSpPr bwMode="auto">
                <a:xfrm>
                  <a:off x="847" y="2144"/>
                  <a:ext cx="1187" cy="935"/>
                  <a:chOff x="847" y="2144"/>
                  <a:chExt cx="1187" cy="935"/>
                </a:xfrm>
              </p:grpSpPr>
              <p:sp>
                <p:nvSpPr>
                  <p:cNvPr id="1905715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847" y="2939"/>
                    <a:ext cx="1034" cy="140"/>
                  </a:xfrm>
                  <a:prstGeom prst="rect">
                    <a:avLst/>
                  </a:prstGeom>
                  <a:solidFill>
                    <a:srgbClr val="FFFF00">
                      <a:alpha val="60001"/>
                    </a:srgbClr>
                  </a:solidFill>
                  <a:ln w="19050">
                    <a:solidFill>
                      <a:srgbClr val="FFFF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05719" name="Line 5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80" y="2144"/>
                    <a:ext cx="154" cy="854"/>
                  </a:xfrm>
                  <a:prstGeom prst="line">
                    <a:avLst/>
                  </a:prstGeom>
                  <a:noFill/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905724" name="Oval 60"/>
              <p:cNvSpPr>
                <a:spLocks noChangeArrowheads="1"/>
              </p:cNvSpPr>
              <p:nvPr/>
            </p:nvSpPr>
            <p:spPr bwMode="auto">
              <a:xfrm>
                <a:off x="1914" y="1776"/>
                <a:ext cx="732" cy="438"/>
              </a:xfrm>
              <a:prstGeom prst="ellipse">
                <a:avLst/>
              </a:prstGeom>
              <a:solidFill>
                <a:srgbClr val="FFFF00">
                  <a:alpha val="60001"/>
                </a:srgbClr>
              </a:solidFill>
              <a:ln w="1905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" name="Group 67"/>
            <p:cNvGrpSpPr>
              <a:grpSpLocks/>
            </p:cNvGrpSpPr>
            <p:nvPr/>
          </p:nvGrpSpPr>
          <p:grpSpPr bwMode="auto">
            <a:xfrm>
              <a:off x="2646" y="1254"/>
              <a:ext cx="1440" cy="720"/>
              <a:chOff x="2646" y="1254"/>
              <a:chExt cx="1440" cy="720"/>
            </a:xfrm>
          </p:grpSpPr>
          <p:sp>
            <p:nvSpPr>
              <p:cNvPr id="1905727" name="Oval 63"/>
              <p:cNvSpPr>
                <a:spLocks noChangeArrowheads="1"/>
              </p:cNvSpPr>
              <p:nvPr/>
            </p:nvSpPr>
            <p:spPr bwMode="auto">
              <a:xfrm>
                <a:off x="3354" y="1254"/>
                <a:ext cx="732" cy="432"/>
              </a:xfrm>
              <a:prstGeom prst="ellipse">
                <a:avLst/>
              </a:prstGeom>
              <a:solidFill>
                <a:srgbClr val="FFFF00">
                  <a:alpha val="60001"/>
                </a:srgbClr>
              </a:solidFill>
              <a:ln w="1905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5729" name="Line 65"/>
              <p:cNvSpPr>
                <a:spLocks noChangeShapeType="1"/>
              </p:cNvSpPr>
              <p:nvPr/>
            </p:nvSpPr>
            <p:spPr bwMode="auto">
              <a:xfrm flipV="1">
                <a:off x="2646" y="1470"/>
                <a:ext cx="708" cy="504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5730" name="Line 66"/>
              <p:cNvSpPr>
                <a:spLocks noChangeShapeType="1"/>
              </p:cNvSpPr>
              <p:nvPr/>
            </p:nvSpPr>
            <p:spPr bwMode="auto">
              <a:xfrm>
                <a:off x="2706" y="1260"/>
                <a:ext cx="654" cy="186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" name="Group 70"/>
            <p:cNvGrpSpPr>
              <a:grpSpLocks/>
            </p:cNvGrpSpPr>
            <p:nvPr/>
          </p:nvGrpSpPr>
          <p:grpSpPr bwMode="auto">
            <a:xfrm>
              <a:off x="4080" y="576"/>
              <a:ext cx="1290" cy="870"/>
              <a:chOff x="4080" y="576"/>
              <a:chExt cx="1290" cy="870"/>
            </a:xfrm>
          </p:grpSpPr>
          <p:sp>
            <p:nvSpPr>
              <p:cNvPr id="1905732" name="Rectangle 68"/>
              <p:cNvSpPr>
                <a:spLocks noChangeArrowheads="1"/>
              </p:cNvSpPr>
              <p:nvPr/>
            </p:nvSpPr>
            <p:spPr bwMode="auto">
              <a:xfrm>
                <a:off x="4500" y="576"/>
                <a:ext cx="870" cy="150"/>
              </a:xfrm>
              <a:prstGeom prst="rect">
                <a:avLst/>
              </a:prstGeom>
              <a:solidFill>
                <a:srgbClr val="FFFF00">
                  <a:alpha val="60001"/>
                </a:srgbClr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5733" name="Line 69"/>
              <p:cNvSpPr>
                <a:spLocks noChangeShapeType="1"/>
              </p:cNvSpPr>
              <p:nvPr/>
            </p:nvSpPr>
            <p:spPr bwMode="auto">
              <a:xfrm flipV="1">
                <a:off x="4080" y="708"/>
                <a:ext cx="432" cy="738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US" dirty="0" smtClean="0"/>
              <a:t>Independent variables </a:t>
            </a:r>
            <a:endParaRPr lang="en-US" dirty="0"/>
          </a:p>
        </p:txBody>
      </p:sp>
      <p:sp>
        <p:nvSpPr>
          <p:cNvPr id="193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1400" b="1" dirty="0" smtClean="0">
                <a:solidFill>
                  <a:srgbClr val="292929"/>
                </a:solidFill>
                <a:latin typeface="Arial Unicode MS" pitchFamily="34" charset="-128"/>
              </a:rPr>
              <a:t>Non-cognitive </a:t>
            </a:r>
            <a:r>
              <a:rPr lang="en-US" sz="1400" b="1" dirty="0">
                <a:solidFill>
                  <a:srgbClr val="292929"/>
                </a:solidFill>
                <a:latin typeface="Arial Unicode MS" pitchFamily="34" charset="-128"/>
              </a:rPr>
              <a:t>scales across nine dimensions</a:t>
            </a:r>
          </a:p>
          <a:p>
            <a:pPr marL="803275" lvl="3" indent="-3460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srgbClr val="292929"/>
                </a:solidFill>
                <a:latin typeface="Arial Unicode MS" pitchFamily="34" charset="-128"/>
              </a:rPr>
              <a:t>Expectancy (26)</a:t>
            </a:r>
          </a:p>
          <a:p>
            <a:pPr marL="803275" lvl="3" indent="-3460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srgbClr val="292929"/>
                </a:solidFill>
                <a:latin typeface="Arial Unicode MS" pitchFamily="34" charset="-128"/>
              </a:rPr>
              <a:t>Meta-cognitive scale (20)</a:t>
            </a:r>
          </a:p>
          <a:p>
            <a:pPr marL="803275" lvl="3" indent="-3460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srgbClr val="292929"/>
                </a:solidFill>
                <a:latin typeface="Arial Unicode MS" pitchFamily="34" charset="-128"/>
              </a:rPr>
              <a:t>Motivation scale (25)</a:t>
            </a:r>
          </a:p>
          <a:p>
            <a:pPr marL="803275" lvl="3" indent="-3460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srgbClr val="292929"/>
                </a:solidFill>
                <a:latin typeface="Arial Unicode MS" pitchFamily="34" charset="-128"/>
              </a:rPr>
              <a:t>Major-decision Making scales (21)</a:t>
            </a:r>
          </a:p>
          <a:p>
            <a:pPr marL="803275" lvl="3" indent="-3460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srgbClr val="292929"/>
                </a:solidFill>
                <a:latin typeface="Arial Unicode MS" pitchFamily="34" charset="-128"/>
              </a:rPr>
              <a:t>Leadership scale (20)</a:t>
            </a:r>
          </a:p>
          <a:p>
            <a:pPr marL="803275" lvl="3" indent="-3460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srgbClr val="292929"/>
                </a:solidFill>
                <a:latin typeface="Arial Unicode MS" pitchFamily="34" charset="-128"/>
              </a:rPr>
              <a:t>Deep Learner type (10)</a:t>
            </a:r>
          </a:p>
          <a:p>
            <a:pPr marL="803275" lvl="3" indent="-3460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srgbClr val="292929"/>
                </a:solidFill>
                <a:latin typeface="Arial Unicode MS" pitchFamily="34" charset="-128"/>
              </a:rPr>
              <a:t>Surface Learner type (10)</a:t>
            </a:r>
          </a:p>
          <a:p>
            <a:pPr marL="803275" lvl="3" indent="-3460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srgbClr val="292929"/>
                </a:solidFill>
                <a:latin typeface="Arial Unicode MS" pitchFamily="34" charset="-128"/>
              </a:rPr>
              <a:t>Self-Efficacy scale (10)</a:t>
            </a:r>
          </a:p>
          <a:p>
            <a:pPr marL="803275" lvl="3" indent="-3460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srgbClr val="292929"/>
                </a:solidFill>
                <a:latin typeface="Arial Unicode MS" pitchFamily="34" charset="-128"/>
              </a:rPr>
              <a:t>Team vs. Individual Orientation (10)</a:t>
            </a:r>
          </a:p>
          <a:p>
            <a:r>
              <a:rPr lang="en-US" sz="1400" b="1" dirty="0">
                <a:solidFill>
                  <a:srgbClr val="292929"/>
                </a:solidFill>
                <a:latin typeface="Arial Unicode MS" pitchFamily="34" charset="-128"/>
              </a:rPr>
              <a:t>Cognitive data:</a:t>
            </a:r>
            <a:r>
              <a:rPr lang="en-US" sz="1400" dirty="0">
                <a:solidFill>
                  <a:srgbClr val="292929"/>
                </a:solidFill>
                <a:latin typeface="Arial Unicode MS" pitchFamily="34" charset="-128"/>
              </a:rPr>
              <a:t> </a:t>
            </a:r>
            <a:r>
              <a:rPr lang="en-US" sz="1300" i="0" dirty="0">
                <a:solidFill>
                  <a:srgbClr val="292929"/>
                </a:solidFill>
                <a:latin typeface="Arial Unicode MS" pitchFamily="34" charset="-128"/>
              </a:rPr>
              <a:t>High school metrics </a:t>
            </a:r>
          </a:p>
          <a:p>
            <a:pPr marL="850900" lvl="3" indent="-393700">
              <a:lnSpc>
                <a:spcPct val="100000"/>
              </a:lnSpc>
              <a:spcAft>
                <a:spcPct val="0"/>
              </a:spcAft>
            </a:pPr>
            <a:r>
              <a:rPr lang="en-US" sz="1600" i="1" dirty="0">
                <a:solidFill>
                  <a:srgbClr val="292929"/>
                </a:solidFill>
                <a:latin typeface="Arial Unicode MS" pitchFamily="34" charset="-128"/>
              </a:rPr>
              <a:t>HS overall and core GPAs; </a:t>
            </a:r>
          </a:p>
          <a:p>
            <a:pPr marL="850900" lvl="3" indent="-393700">
              <a:lnSpc>
                <a:spcPct val="100000"/>
              </a:lnSpc>
              <a:spcAft>
                <a:spcPct val="0"/>
              </a:spcAft>
            </a:pPr>
            <a:r>
              <a:rPr lang="en-US" sz="1600" i="1" dirty="0">
                <a:solidFill>
                  <a:srgbClr val="292929"/>
                </a:solidFill>
                <a:latin typeface="Arial Unicode MS" pitchFamily="34" charset="-128"/>
              </a:rPr>
              <a:t>Standardized tests-SAT &amp; ACT; </a:t>
            </a:r>
          </a:p>
          <a:p>
            <a:pPr marL="850900" lvl="3" indent="-393700">
              <a:lnSpc>
                <a:spcPct val="100000"/>
              </a:lnSpc>
              <a:spcAft>
                <a:spcPct val="0"/>
              </a:spcAft>
            </a:pPr>
            <a:r>
              <a:rPr lang="en-US" sz="1600" i="1" dirty="0">
                <a:solidFill>
                  <a:srgbClr val="292929"/>
                </a:solidFill>
                <a:latin typeface="Arial Unicode MS" pitchFamily="34" charset="-128"/>
              </a:rPr>
              <a:t>Number of semesters of Math, Science and English taken in high school </a:t>
            </a:r>
          </a:p>
          <a:p>
            <a:pPr marL="850900" lvl="3" indent="-393700">
              <a:lnSpc>
                <a:spcPct val="100000"/>
              </a:lnSpc>
              <a:spcAft>
                <a:spcPct val="0"/>
              </a:spcAft>
            </a:pPr>
            <a:r>
              <a:rPr lang="en-US" sz="1600" i="1" dirty="0">
                <a:solidFill>
                  <a:srgbClr val="292929"/>
                </a:solidFill>
                <a:latin typeface="Arial Unicode MS" pitchFamily="34" charset="-128"/>
              </a:rPr>
              <a:t>Average grade for Math, Science and English taken in high school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600200"/>
            <a:ext cx="8153400" cy="533400"/>
          </a:xfrm>
        </p:spPr>
        <p:txBody>
          <a:bodyPr/>
          <a:lstStyle/>
          <a:p>
            <a:r>
              <a:rPr lang="en-US" dirty="0" smtClean="0"/>
              <a:t>Comparison of success instrument to current ABET outcomes.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4111" y="2133600"/>
          <a:ext cx="8635777" cy="4057128"/>
        </p:xfrm>
        <a:graphic>
          <a:graphicData uri="http://schemas.openxmlformats.org/drawingml/2006/table">
            <a:tbl>
              <a:tblPr/>
              <a:tblGrid>
                <a:gridCol w="5786950"/>
                <a:gridCol w="2848827"/>
              </a:tblGrid>
              <a:tr h="28436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</a:endParaRPr>
                    </a:p>
                  </a:txBody>
                  <a:tcPr marL="88578" marR="8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17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 Narrow"/>
                          <a:ea typeface="Times New Roman"/>
                        </a:rPr>
                        <a:t>ABET Criterion 3 a-k as appropriate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88578" marR="8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 Narrow"/>
                          <a:ea typeface="Times New Roman"/>
                        </a:rPr>
                        <a:t>Success Scale Sub-Scales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88578" marR="8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1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165" algn="l"/>
                        </a:tabLst>
                      </a:pPr>
                      <a:r>
                        <a:rPr lang="en-US" sz="1300">
                          <a:latin typeface="Arial Narrow"/>
                          <a:ea typeface="Times New Roman"/>
                        </a:rPr>
                        <a:t>(a) an ability to apply knowledge of mathematics, science, and engineering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88578" marR="8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Arial Narrow"/>
                          <a:ea typeface="Times New Roman"/>
                        </a:rPr>
                        <a:t>Academic self-efficacy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88578" marR="8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3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165" algn="l"/>
                        </a:tabLst>
                      </a:pPr>
                      <a:r>
                        <a:rPr lang="en-US" sz="1300">
                          <a:latin typeface="Arial Narrow"/>
                          <a:ea typeface="Times New Roman"/>
                        </a:rPr>
                        <a:t>(c) an ability to design a system, component, or process to meet desired needs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Arial Narrow"/>
                          <a:ea typeface="Times New Roman"/>
                        </a:rPr>
                        <a:t>(e) an ability to identify, formulate, and solve engineering problems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88578" marR="8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Arial Narrow"/>
                          <a:ea typeface="Times New Roman"/>
                        </a:rPr>
                        <a:t>Academic self-efficacy, Leadership,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Arial Narrow"/>
                          <a:ea typeface="Times New Roman"/>
                        </a:rPr>
                        <a:t>Deep learner/Surface learner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88578" marR="8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3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Arial Narrow"/>
                          <a:ea typeface="Times New Roman"/>
                        </a:rPr>
                        <a:t>(d) an ability to function on multi-disciplinary teams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88578" marR="8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Arial Narrow"/>
                          <a:ea typeface="Times New Roman"/>
                        </a:rPr>
                        <a:t>Teamwork, Academic self-efficacy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Arial Narrow"/>
                          <a:ea typeface="Times New Roman"/>
                        </a:rPr>
                        <a:t>Leadership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88578" marR="8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1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Arial Narrow"/>
                          <a:ea typeface="Times New Roman"/>
                        </a:rPr>
                        <a:t>(f) an understanding of professional and ethical responsibility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88578" marR="8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Arial Narrow"/>
                          <a:ea typeface="Times New Roman"/>
                        </a:rPr>
                        <a:t>Expectancy-value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88578" marR="8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1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Arial Narrow"/>
                          <a:ea typeface="Times New Roman"/>
                        </a:rPr>
                        <a:t>(g) an ability to communicate effectively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88578" marR="8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Arial Narrow"/>
                          <a:ea typeface="Times New Roman"/>
                        </a:rPr>
                        <a:t>Academic self-efficacy, Leadership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88578" marR="8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3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165" algn="l"/>
                        </a:tabLst>
                      </a:pPr>
                      <a:r>
                        <a:rPr lang="en-US" sz="1300">
                          <a:latin typeface="Arial Narrow"/>
                          <a:ea typeface="Times New Roman"/>
                        </a:rPr>
                        <a:t>(h) the broad education necessary to understand the impact of engineering solutions in a global and societal context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88578" marR="8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Arial Narrow"/>
                          <a:ea typeface="Times New Roman"/>
                        </a:rPr>
                        <a:t>Deep learner/Surface learner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88578" marR="8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3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6690" algn="l"/>
                        </a:tabLst>
                      </a:pPr>
                      <a:r>
                        <a:rPr lang="en-US" sz="1300">
                          <a:latin typeface="Arial Narrow"/>
                          <a:ea typeface="Times New Roman"/>
                        </a:rPr>
                        <a:t>(i) a recognition of the need for, and an ability to engage in life-long learning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88578" marR="8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Arial Narrow"/>
                          <a:ea typeface="Times New Roman"/>
                        </a:rPr>
                        <a:t>Deep learner/Surface learner, Motivation, Expectancy-value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88578" marR="8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3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7165" algn="l"/>
                        </a:tabLst>
                      </a:pPr>
                      <a:r>
                        <a:rPr lang="en-US" sz="1300">
                          <a:latin typeface="Arial Narrow"/>
                          <a:ea typeface="Times New Roman"/>
                        </a:rPr>
                        <a:t>(k) an ability to use the techniques, skills, and modern engineering tools necessary for engineering practice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88578" marR="8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Arial Narrow"/>
                          <a:ea typeface="Times New Roman"/>
                        </a:rPr>
                        <a:t>Academic self-efficacy</a:t>
                      </a:r>
                      <a:endParaRPr lang="en-US" sz="1300" dirty="0">
                        <a:latin typeface="Times New Roman"/>
                        <a:ea typeface="Times New Roman"/>
                      </a:endParaRPr>
                    </a:p>
                  </a:txBody>
                  <a:tcPr marL="88578" marR="8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0850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Educational Setting</a:t>
            </a:r>
          </a:p>
        </p:txBody>
      </p:sp>
      <p:graphicFrame>
        <p:nvGraphicFramePr>
          <p:cNvPr id="1870875" name="Group 27"/>
          <p:cNvGraphicFramePr>
            <a:graphicFrameLocks noGrp="1"/>
          </p:cNvGraphicFramePr>
          <p:nvPr>
            <p:ph idx="1"/>
          </p:nvPr>
        </p:nvGraphicFramePr>
        <p:xfrm>
          <a:off x="3276600" y="2286000"/>
          <a:ext cx="5715000" cy="3605784"/>
        </p:xfrm>
        <a:graphic>
          <a:graphicData uri="http://schemas.openxmlformats.org/drawingml/2006/table">
            <a:tbl>
              <a:tblPr/>
              <a:tblGrid>
                <a:gridCol w="3703653"/>
                <a:gridCol w="2011347"/>
              </a:tblGrid>
              <a:tr h="25082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charset="-120"/>
                          <a:cs typeface="Times New Roman" pitchFamily="18" charset="0"/>
                        </a:rPr>
                        <a:t>Engineering freshmen students’ persistence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charset="-120"/>
                          <a:cs typeface="Times New Roman" pitchFamily="18" charset="0"/>
                        </a:rPr>
                        <a:t>status after 1st year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191758" marR="1917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1308E6"/>
                          </a:solidFill>
                          <a:effectLst/>
                          <a:latin typeface="Arial" pitchFamily="34" charset="0"/>
                          <a:ea typeface="新細明體" charset="-120"/>
                          <a:cs typeface="Times New Roman" pitchFamily="18" charset="0"/>
                        </a:rPr>
                        <a:t>Five possible statuses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1308E6"/>
                        </a:solidFill>
                        <a:effectLst/>
                        <a:latin typeface="Arial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191758" marR="1917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1308E6"/>
                          </a:solidFill>
                          <a:effectLst/>
                          <a:latin typeface="Arial" pitchFamily="34" charset="0"/>
                          <a:ea typeface="新細明體" charset="-120"/>
                          <a:cs typeface="Times New Roman" pitchFamily="18" charset="0"/>
                        </a:rPr>
                        <a:t>Dichotomous statuses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1308E6"/>
                        </a:solidFill>
                        <a:effectLst/>
                        <a:latin typeface="Arial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191758" marR="1917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新細明體" charset="-120"/>
                          <a:cs typeface="Times New Roman" pitchFamily="18" charset="0"/>
                        </a:rPr>
                        <a:t>Upper-division engineering: completed first year requirements and move to upper divisions (UE)</a:t>
                      </a:r>
                    </a:p>
                  </a:txBody>
                  <a:tcPr marL="191758" marR="1917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新細明體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新細明體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新細明體" charset="-120"/>
                          <a:cs typeface="Times New Roman" pitchFamily="18" charset="0"/>
                        </a:rPr>
                        <a:t>1. Retained in engineering</a:t>
                      </a:r>
                      <a:endParaRPr kumimoji="0" lang="en-US" sz="1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191758" marR="1917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新細明體" charset="-120"/>
                          <a:cs typeface="Times New Roman" pitchFamily="18" charset="0"/>
                        </a:rPr>
                        <a:t>Lower-division engineering: still remained in the first year program (LE)</a:t>
                      </a:r>
                    </a:p>
                  </a:txBody>
                  <a:tcPr marL="191758" marR="1917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新細明體" charset="-120"/>
                          <a:cs typeface="Times New Roman" pitchFamily="18" charset="0"/>
                        </a:rPr>
                        <a:t>Transferred to Science or Technology schools in the same university (ST)</a:t>
                      </a:r>
                    </a:p>
                  </a:txBody>
                  <a:tcPr marL="191758" marR="1917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itchFamily="34" charset="0"/>
                        <a:ea typeface="新細明體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itchFamily="34" charset="0"/>
                        <a:ea typeface="新細明體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新細明體" charset="-120"/>
                          <a:cs typeface="Times New Roman" pitchFamily="18" charset="0"/>
                        </a:rPr>
                        <a:t>2. Not retained in engineering</a:t>
                      </a:r>
                      <a:endParaRPr kumimoji="0" lang="en-US" sz="1400" b="0" i="1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191758" marR="1917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新細明體" charset="-120"/>
                          <a:cs typeface="Times New Roman" pitchFamily="18" charset="0"/>
                        </a:rPr>
                        <a:t>Transferred to schools in the same university other than Engineering, Science or Technology (O)</a:t>
                      </a:r>
                    </a:p>
                  </a:txBody>
                  <a:tcPr marL="191758" marR="1917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新細明體" charset="-120"/>
                          <a:cs typeface="Times New Roman" pitchFamily="18" charset="0"/>
                        </a:rPr>
                        <a:t>Left the university (L)</a:t>
                      </a:r>
                    </a:p>
                  </a:txBody>
                  <a:tcPr marL="191758" marR="1917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7085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09763"/>
            <a:ext cx="3924300" cy="4338637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/>
              <a:t>Participants</a:t>
            </a:r>
          </a:p>
          <a:p>
            <a:r>
              <a:rPr lang="en-US" sz="2200" dirty="0">
                <a:solidFill>
                  <a:srgbClr val="000099"/>
                </a:solidFill>
              </a:rPr>
              <a:t>First-year engineering students (N= 1523).</a:t>
            </a:r>
          </a:p>
          <a:p>
            <a:pPr>
              <a:lnSpc>
                <a:spcPct val="80000"/>
              </a:lnSpc>
            </a:pPr>
            <a:r>
              <a:rPr lang="en-US" sz="2200" i="1" dirty="0">
                <a:solidFill>
                  <a:srgbClr val="000099"/>
                </a:solidFill>
              </a:rPr>
              <a:t>Gender</a:t>
            </a:r>
            <a:r>
              <a:rPr lang="en-US" sz="2200" dirty="0">
                <a:solidFill>
                  <a:srgbClr val="000099"/>
                </a:solidFill>
              </a:rPr>
              <a:t>: 19.17% females, </a:t>
            </a:r>
            <a:br>
              <a:rPr lang="en-US" sz="2200" dirty="0">
                <a:solidFill>
                  <a:srgbClr val="000099"/>
                </a:solidFill>
              </a:rPr>
            </a:br>
            <a:r>
              <a:rPr lang="en-US" sz="2200" dirty="0">
                <a:solidFill>
                  <a:srgbClr val="000099"/>
                </a:solidFill>
              </a:rPr>
              <a:t>80.83% males</a:t>
            </a:r>
          </a:p>
          <a:p>
            <a:pPr>
              <a:lnSpc>
                <a:spcPct val="80000"/>
              </a:lnSpc>
            </a:pPr>
            <a:r>
              <a:rPr lang="en-US" sz="2200" i="1" dirty="0">
                <a:solidFill>
                  <a:srgbClr val="000099"/>
                </a:solidFill>
              </a:rPr>
              <a:t>Ethnicity</a:t>
            </a:r>
            <a:r>
              <a:rPr lang="en-US" sz="2200" dirty="0">
                <a:solidFill>
                  <a:srgbClr val="000099"/>
                </a:solidFill>
              </a:rPr>
              <a:t>: 82% Caucasian, 10% Asian American, </a:t>
            </a:r>
            <a:br>
              <a:rPr lang="en-US" sz="2200" dirty="0">
                <a:solidFill>
                  <a:srgbClr val="000099"/>
                </a:solidFill>
              </a:rPr>
            </a:br>
            <a:r>
              <a:rPr lang="en-US" sz="2200" dirty="0">
                <a:solidFill>
                  <a:srgbClr val="000099"/>
                </a:solidFill>
              </a:rPr>
              <a:t>2% African American, </a:t>
            </a:r>
            <a:br>
              <a:rPr lang="en-US" sz="2200" dirty="0">
                <a:solidFill>
                  <a:srgbClr val="000099"/>
                </a:solidFill>
              </a:rPr>
            </a:br>
            <a:r>
              <a:rPr lang="en-US" sz="2200" dirty="0">
                <a:solidFill>
                  <a:srgbClr val="000099"/>
                </a:solidFill>
              </a:rPr>
              <a:t>3% Hispanic, </a:t>
            </a:r>
            <a:br>
              <a:rPr lang="en-US" sz="2200" dirty="0">
                <a:solidFill>
                  <a:srgbClr val="000099"/>
                </a:solidFill>
              </a:rPr>
            </a:br>
            <a:r>
              <a:rPr lang="en-US" sz="2200" dirty="0">
                <a:solidFill>
                  <a:srgbClr val="000099"/>
                </a:solidFill>
              </a:rPr>
              <a:t>1% Native American, </a:t>
            </a:r>
            <a:br>
              <a:rPr lang="en-US" sz="2200" dirty="0">
                <a:solidFill>
                  <a:srgbClr val="000099"/>
                </a:solidFill>
              </a:rPr>
            </a:br>
            <a:r>
              <a:rPr lang="en-US" sz="2200" dirty="0">
                <a:solidFill>
                  <a:srgbClr val="000099"/>
                </a:solidFill>
              </a:rPr>
              <a:t>2% other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1874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57200" y="1447800"/>
            <a:ext cx="8153400" cy="762000"/>
          </a:xfrm>
        </p:spPr>
        <p:txBody>
          <a:bodyPr/>
          <a:lstStyle/>
          <a:p>
            <a:r>
              <a:rPr lang="en-US" dirty="0"/>
              <a:t>Theoretical Framework: </a:t>
            </a:r>
            <a:r>
              <a:rPr lang="en-US" dirty="0" smtClean="0"/>
              <a:t>Non-cognitive </a:t>
            </a:r>
            <a:r>
              <a:rPr lang="en-US" dirty="0"/>
              <a:t>scales as inputs</a:t>
            </a:r>
          </a:p>
        </p:txBody>
      </p:sp>
      <p:sp>
        <p:nvSpPr>
          <p:cNvPr id="18718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286000"/>
            <a:ext cx="4724400" cy="4068763"/>
          </a:xfrm>
        </p:spPr>
        <p:txBody>
          <a:bodyPr/>
          <a:lstStyle/>
          <a:p>
            <a:pPr>
              <a:spcBef>
                <a:spcPct val="20000"/>
              </a:spcBef>
              <a:spcAft>
                <a:spcPct val="20000"/>
              </a:spcAft>
            </a:pPr>
            <a:r>
              <a:rPr lang="en-US" sz="2800" dirty="0"/>
              <a:t>Non-cognitive scales (159 items) across nine dimensions</a:t>
            </a:r>
          </a:p>
          <a:p>
            <a:pPr>
              <a:spcBef>
                <a:spcPct val="20000"/>
              </a:spcBef>
              <a:spcAft>
                <a:spcPct val="20000"/>
              </a:spcAft>
            </a:pPr>
            <a:r>
              <a:rPr lang="en-US" sz="2800" dirty="0" err="1"/>
              <a:t>Cronbach's</a:t>
            </a:r>
            <a:r>
              <a:rPr lang="en-US" sz="2800" dirty="0"/>
              <a:t> coefficient alpha &gt; .8 for all sub-scales except surface learning, which was 0.77</a:t>
            </a:r>
            <a:endParaRPr lang="en-US" altLang="zh-CN" sz="2800" dirty="0">
              <a:ea typeface="宋体" pitchFamily="2" charset="-122"/>
            </a:endParaRPr>
          </a:p>
        </p:txBody>
      </p:sp>
      <p:pic>
        <p:nvPicPr>
          <p:cNvPr id="1871978" name="Picture 10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2128837"/>
            <a:ext cx="3886200" cy="2900363"/>
          </a:xfrm>
          <a:prstGeom prst="rect">
            <a:avLst/>
          </a:prstGeom>
          <a:noFill/>
        </p:spPr>
      </p:pic>
      <p:sp>
        <p:nvSpPr>
          <p:cNvPr id="1871983" name="Rectangle 111"/>
          <p:cNvSpPr>
            <a:spLocks noChangeArrowheads="1"/>
          </p:cNvSpPr>
          <p:nvPr/>
        </p:nvSpPr>
        <p:spPr bwMode="auto">
          <a:xfrm>
            <a:off x="631825" y="5410200"/>
            <a:ext cx="85121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69863" indent="-169863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806B4E"/>
              </a:buClr>
              <a:tabLst>
                <a:tab pos="1430338" algn="l"/>
              </a:tabLst>
            </a:pPr>
            <a:endParaRPr lang="en-US" altLang="zh-CN" dirty="0">
              <a:latin typeface="Arial" pitchFamily="34" charset="0"/>
              <a:ea typeface="宋体" pitchFamily="2" charset="-122"/>
            </a:endParaRPr>
          </a:p>
          <a:p>
            <a:pPr marL="169863" indent="-169863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806B4E"/>
              </a:buClr>
              <a:buFontTx/>
              <a:buChar char="›"/>
              <a:tabLst>
                <a:tab pos="1430338" algn="l"/>
              </a:tabLst>
            </a:pPr>
            <a:r>
              <a:rPr lang="en-US" altLang="zh-CN" dirty="0">
                <a:latin typeface="Arial" pitchFamily="34" charset="0"/>
                <a:ea typeface="宋体" pitchFamily="2" charset="-122"/>
              </a:rPr>
              <a:t>Construct validity of the individual scales has been supported by CFA (Immekus, Imbrie, &amp; Maller, 2005; French &amp; Oakes, 2003)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T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TS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3639</TotalTime>
  <Words>1100</Words>
  <Application>Microsoft Office PowerPoint</Application>
  <PresentationFormat>On-screen Show (4:3)</PresentationFormat>
  <Paragraphs>264</Paragraphs>
  <Slides>18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Office Theme</vt:lpstr>
      <vt:lpstr>Worksheet</vt:lpstr>
      <vt:lpstr>MathType 6.0 Equation</vt:lpstr>
      <vt:lpstr>Chart</vt:lpstr>
      <vt:lpstr>Slide 1</vt:lpstr>
      <vt:lpstr>The specific research objectives are to</vt:lpstr>
      <vt:lpstr>Background</vt:lpstr>
      <vt:lpstr>Retention of engineering first-year students at Purdue University</vt:lpstr>
      <vt:lpstr>Student Success Model</vt:lpstr>
      <vt:lpstr>Independent variables </vt:lpstr>
      <vt:lpstr>Comparison of success instrument to current ABET outcomes. </vt:lpstr>
      <vt:lpstr>Educational Setting</vt:lpstr>
      <vt:lpstr>Theoretical Framework: Non-cognitive scales as inputs</vt:lpstr>
      <vt:lpstr>Slide 10</vt:lpstr>
      <vt:lpstr>Models and Methods </vt:lpstr>
      <vt:lpstr>Methods: Logistic Regression</vt:lpstr>
      <vt:lpstr>Methods: Discriminant Analysis</vt:lpstr>
      <vt:lpstr>Methods:  Structural Equation Modeling (SEM)</vt:lpstr>
      <vt:lpstr>Method: Neural Networks</vt:lpstr>
      <vt:lpstr>PODN plot with four methods</vt:lpstr>
      <vt:lpstr>Important Factors  Identified by Different Methods</vt:lpstr>
      <vt:lpstr>Thank You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dradclif</dc:creator>
  <cp:lastModifiedBy>Marsha L. Shafer</cp:lastModifiedBy>
  <cp:revision>460</cp:revision>
  <dcterms:created xsi:type="dcterms:W3CDTF">2008-11-19T02:58:10Z</dcterms:created>
  <dcterms:modified xsi:type="dcterms:W3CDTF">2009-10-14T15:36:14Z</dcterms:modified>
</cp:coreProperties>
</file>