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6" r:id="rId2"/>
    <p:sldId id="257" r:id="rId3"/>
    <p:sldId id="258" r:id="rId4"/>
    <p:sldId id="259" r:id="rId5"/>
    <p:sldId id="260" r:id="rId6"/>
    <p:sldId id="275" r:id="rId7"/>
    <p:sldId id="262" r:id="rId8"/>
    <p:sldId id="277" r:id="rId9"/>
    <p:sldId id="278" r:id="rId10"/>
    <p:sldId id="279" r:id="rId11"/>
    <p:sldId id="280" r:id="rId12"/>
    <p:sldId id="281" r:id="rId13"/>
    <p:sldId id="282" r:id="rId14"/>
    <p:sldId id="283" r:id="rId15"/>
    <p:sldId id="286" r:id="rId16"/>
    <p:sldId id="285" r:id="rId17"/>
    <p:sldId id="287" r:id="rId18"/>
    <p:sldId id="289" r:id="rId19"/>
    <p:sldId id="263" r:id="rId20"/>
    <p:sldId id="261" r:id="rId21"/>
    <p:sldId id="264" r:id="rId22"/>
    <p:sldId id="291" r:id="rId23"/>
    <p:sldId id="293" r:id="rId24"/>
    <p:sldId id="265" r:id="rId25"/>
    <p:sldId id="295" r:id="rId26"/>
    <p:sldId id="290" r:id="rId27"/>
    <p:sldId id="296" r:id="rId28"/>
    <p:sldId id="297" r:id="rId29"/>
  </p:sldIdLst>
  <p:sldSz cx="9144000" cy="6858000" type="screen4x3"/>
  <p:notesSz cx="6997700" cy="9232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1645"/>
          </a:xfrm>
          <a:prstGeom prst="rect">
            <a:avLst/>
          </a:prstGeom>
        </p:spPr>
        <p:txBody>
          <a:bodyPr vert="horz" lIns="92738" tIns="46369" rIns="92738" bIns="46369"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1645"/>
          </a:xfrm>
          <a:prstGeom prst="rect">
            <a:avLst/>
          </a:prstGeom>
        </p:spPr>
        <p:txBody>
          <a:bodyPr vert="horz" lIns="92738" tIns="46369" rIns="92738" bIns="46369" rtlCol="0"/>
          <a:lstStyle>
            <a:lvl1pPr algn="r">
              <a:defRPr sz="1200"/>
            </a:lvl1pPr>
          </a:lstStyle>
          <a:p>
            <a:fld id="{486FCEB4-1225-4A35-BE64-24AF9DAB6AC0}" type="datetimeFigureOut">
              <a:rPr lang="en-US" smtClean="0"/>
              <a:pPr/>
              <a:t>10/8/2010</a:t>
            </a:fld>
            <a:endParaRPr lang="en-US"/>
          </a:p>
        </p:txBody>
      </p:sp>
      <p:sp>
        <p:nvSpPr>
          <p:cNvPr id="4" name="Footer Placeholder 3"/>
          <p:cNvSpPr>
            <a:spLocks noGrp="1"/>
          </p:cNvSpPr>
          <p:nvPr>
            <p:ph type="ftr" sz="quarter" idx="2"/>
          </p:nvPr>
        </p:nvSpPr>
        <p:spPr>
          <a:xfrm>
            <a:off x="0" y="8769653"/>
            <a:ext cx="3032337" cy="461645"/>
          </a:xfrm>
          <a:prstGeom prst="rect">
            <a:avLst/>
          </a:prstGeom>
        </p:spPr>
        <p:txBody>
          <a:bodyPr vert="horz" lIns="92738" tIns="46369" rIns="92738" bIns="46369"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769653"/>
            <a:ext cx="3032337" cy="461645"/>
          </a:xfrm>
          <a:prstGeom prst="rect">
            <a:avLst/>
          </a:prstGeom>
        </p:spPr>
        <p:txBody>
          <a:bodyPr vert="horz" lIns="92738" tIns="46369" rIns="92738" bIns="46369" rtlCol="0" anchor="b"/>
          <a:lstStyle>
            <a:lvl1pPr algn="r">
              <a:defRPr sz="1200"/>
            </a:lvl1pPr>
          </a:lstStyle>
          <a:p>
            <a:fld id="{A0315FBC-2EC6-4DA0-9D86-CB2D9CBF653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6F4620-3484-43BF-81C4-C55AC79BC538}"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4620-3484-43BF-81C4-C55AC79BC538}"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4620-3484-43BF-81C4-C55AC79BC538}"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6F4620-3484-43BF-81C4-C55AC79BC538}"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6F4620-3484-43BF-81C4-C55AC79BC538}" type="datetimeFigureOut">
              <a:rPr lang="en-US" smtClean="0"/>
              <a:pPr/>
              <a:t>10/8/2010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6F4620-3484-43BF-81C4-C55AC79BC538}"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6F4620-3484-43BF-81C4-C55AC79BC538}" type="datetimeFigureOut">
              <a:rPr lang="en-US" smtClean="0"/>
              <a:pPr/>
              <a:t>10/8/2010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6F4620-3484-43BF-81C4-C55AC79BC538}" type="datetimeFigureOut">
              <a:rPr lang="en-US" smtClean="0"/>
              <a:pPr/>
              <a:t>10/8/2010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6F4620-3484-43BF-81C4-C55AC79BC538}" type="datetimeFigureOut">
              <a:rPr lang="en-US" smtClean="0"/>
              <a:pPr/>
              <a:t>10/8/2010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4620-3484-43BF-81C4-C55AC79BC538}"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6F4620-3484-43BF-81C4-C55AC79BC538}" type="datetimeFigureOut">
              <a:rPr lang="en-US" smtClean="0"/>
              <a:pPr/>
              <a:t>10/8/2010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8F6971-40BA-4010-8521-1B8A9E57162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6F4620-3484-43BF-81C4-C55AC79BC538}" type="datetimeFigureOut">
              <a:rPr lang="en-US" smtClean="0"/>
              <a:pPr/>
              <a:t>10/8/2010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8F6971-40BA-4010-8521-1B8A9E5716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thics.tamu.edu/ethics/hyatt/hyatt1.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rmAutofit fontScale="90000"/>
          </a:bodyPr>
          <a:lstStyle/>
          <a:p>
            <a:r>
              <a:rPr lang="en-US" dirty="0" smtClean="0">
                <a:solidFill>
                  <a:srgbClr val="FF0000"/>
                </a:solidFill>
              </a:rPr>
              <a:t>Development and Assessment of “Ethics in Engineering Practice”: A New Technical Support Elective</a:t>
            </a:r>
            <a:endParaRPr lang="en-US" dirty="0">
              <a:solidFill>
                <a:srgbClr val="FF0000"/>
              </a:solidFill>
            </a:endParaRPr>
          </a:p>
        </p:txBody>
      </p:sp>
      <p:sp>
        <p:nvSpPr>
          <p:cNvPr id="3" name="Subtitle 2"/>
          <p:cNvSpPr>
            <a:spLocks noGrp="1"/>
          </p:cNvSpPr>
          <p:nvPr>
            <p:ph type="subTitle" idx="1"/>
          </p:nvPr>
        </p:nvSpPr>
        <p:spPr>
          <a:xfrm>
            <a:off x="762000" y="3886200"/>
            <a:ext cx="7772400" cy="1752600"/>
          </a:xfrm>
        </p:spPr>
        <p:txBody>
          <a:bodyPr/>
          <a:lstStyle/>
          <a:p>
            <a:r>
              <a:rPr lang="en-US" dirty="0" smtClean="0">
                <a:solidFill>
                  <a:schemeClr val="tx1"/>
                </a:solidFill>
              </a:rPr>
              <a:t>Prof. Rod Trice and Prof. Matthew </a:t>
            </a:r>
            <a:r>
              <a:rPr lang="en-US" dirty="0" err="1" smtClean="0">
                <a:solidFill>
                  <a:schemeClr val="tx1"/>
                </a:solidFill>
              </a:rPr>
              <a:t>Krane</a:t>
            </a:r>
            <a:endParaRPr lang="en-US" dirty="0" smtClean="0">
              <a:solidFill>
                <a:schemeClr val="tx1"/>
              </a:solidFill>
            </a:endParaRPr>
          </a:p>
          <a:p>
            <a:r>
              <a:rPr lang="en-US" dirty="0" smtClean="0">
                <a:solidFill>
                  <a:schemeClr val="tx1"/>
                </a:solidFill>
              </a:rPr>
              <a:t>School of Materials Engineering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1143000"/>
          </a:xfrm>
        </p:spPr>
        <p:txBody>
          <a:bodyPr/>
          <a:lstStyle/>
          <a:p>
            <a:r>
              <a:rPr lang="en-US" dirty="0" smtClean="0">
                <a:solidFill>
                  <a:srgbClr val="FF0000"/>
                </a:solidFill>
              </a:rPr>
              <a:t>Original Layout of the Walkways</a:t>
            </a:r>
            <a:endParaRPr lang="en-US" dirty="0">
              <a:solidFill>
                <a:srgbClr val="FF0000"/>
              </a:solidFill>
            </a:endParaRPr>
          </a:p>
        </p:txBody>
      </p:sp>
      <p:pic>
        <p:nvPicPr>
          <p:cNvPr id="4" name="Content Placeholder 3" descr="02-11-2010.jpg"/>
          <p:cNvPicPr>
            <a:picLocks noGrp="1" noChangeAspect="1"/>
          </p:cNvPicPr>
          <p:nvPr>
            <p:ph idx="1"/>
          </p:nvPr>
        </p:nvPicPr>
        <p:blipFill>
          <a:blip r:embed="rId2" cstate="print"/>
          <a:srcRect l="7012" t="16836" r="52606" b="29288"/>
          <a:stretch>
            <a:fillRect/>
          </a:stretch>
        </p:blipFill>
        <p:spPr>
          <a:xfrm rot="5400000">
            <a:off x="82153" y="1137047"/>
            <a:ext cx="5093494" cy="5257800"/>
          </a:xfrm>
        </p:spPr>
      </p:pic>
      <p:sp>
        <p:nvSpPr>
          <p:cNvPr id="5" name="TextBox 4"/>
          <p:cNvSpPr txBox="1"/>
          <p:nvPr/>
        </p:nvSpPr>
        <p:spPr>
          <a:xfrm>
            <a:off x="4724400" y="2362200"/>
            <a:ext cx="2895600" cy="1015663"/>
          </a:xfrm>
          <a:prstGeom prst="rect">
            <a:avLst/>
          </a:prstGeom>
          <a:noFill/>
        </p:spPr>
        <p:txBody>
          <a:bodyPr wrap="square" rtlCol="0">
            <a:spAutoFit/>
          </a:bodyPr>
          <a:lstStyle/>
          <a:p>
            <a:r>
              <a:rPr lang="en-US" sz="2000" dirty="0" smtClean="0"/>
              <a:t>Length of each skywalk is approximately 120 feet across</a:t>
            </a:r>
            <a:endParaRPr lang="en-US" sz="2000" dirty="0"/>
          </a:p>
        </p:txBody>
      </p:sp>
      <p:sp>
        <p:nvSpPr>
          <p:cNvPr id="6" name="TextBox 5"/>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Photographs of the Destruction</a:t>
            </a:r>
            <a:endParaRPr lang="en-US" dirty="0">
              <a:solidFill>
                <a:srgbClr val="FF0000"/>
              </a:solidFill>
            </a:endParaRPr>
          </a:p>
        </p:txBody>
      </p:sp>
      <p:pic>
        <p:nvPicPr>
          <p:cNvPr id="4098" name="Picture 2"/>
          <p:cNvPicPr>
            <a:picLocks noChangeAspect="1" noChangeArrowheads="1"/>
          </p:cNvPicPr>
          <p:nvPr/>
        </p:nvPicPr>
        <p:blipFill>
          <a:blip r:embed="rId2" cstate="print"/>
          <a:srcRect/>
          <a:stretch>
            <a:fillRect/>
          </a:stretch>
        </p:blipFill>
        <p:spPr bwMode="auto">
          <a:xfrm>
            <a:off x="4191000" y="2133600"/>
            <a:ext cx="4343400" cy="3015999"/>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685800" y="1676400"/>
            <a:ext cx="3048000" cy="4267200"/>
          </a:xfrm>
          <a:prstGeom prst="rect">
            <a:avLst/>
          </a:prstGeom>
          <a:noFill/>
          <a:ln w="9525">
            <a:noFill/>
            <a:miter lim="800000"/>
            <a:headEnd/>
            <a:tailEnd/>
          </a:ln>
        </p:spPr>
      </p:pic>
      <p:sp>
        <p:nvSpPr>
          <p:cNvPr id="6" name="TextBox 5"/>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2286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The Original</a:t>
            </a:r>
            <a:r>
              <a:rPr kumimoji="0" lang="en-US" sz="4400" b="0" i="0" u="none" strike="noStrike" kern="1200" cap="none" spc="0" normalizeH="0" noProof="0" dirty="0" smtClean="0">
                <a:ln>
                  <a:noFill/>
                </a:ln>
                <a:solidFill>
                  <a:srgbClr val="FF0000"/>
                </a:solidFill>
                <a:effectLst/>
                <a:uLnTx/>
                <a:uFillTx/>
                <a:latin typeface="+mj-lt"/>
                <a:ea typeface="+mj-ea"/>
                <a:cs typeface="+mj-cs"/>
              </a:rPr>
              <a:t> Design of the Walkway</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6" name="TextBox 5"/>
          <p:cNvSpPr txBox="1"/>
          <p:nvPr/>
        </p:nvSpPr>
        <p:spPr>
          <a:xfrm>
            <a:off x="152400" y="1676400"/>
            <a:ext cx="3657600" cy="3139321"/>
          </a:xfrm>
          <a:prstGeom prst="rect">
            <a:avLst/>
          </a:prstGeom>
          <a:noFill/>
        </p:spPr>
        <p:txBody>
          <a:bodyPr wrap="square" rtlCol="0">
            <a:spAutoFit/>
          </a:bodyPr>
          <a:lstStyle/>
          <a:p>
            <a:pPr>
              <a:buFont typeface="Arial" pitchFamily="34" charset="0"/>
              <a:buChar char="•"/>
            </a:pPr>
            <a:r>
              <a:rPr lang="en-US" dirty="0" smtClean="0"/>
              <a:t> W4 box beams carry only the mass of the 4</a:t>
            </a:r>
            <a:r>
              <a:rPr lang="en-US" baseline="30000" dirty="0" smtClean="0"/>
              <a:t>th</a:t>
            </a:r>
            <a:r>
              <a:rPr lang="en-US" dirty="0" smtClean="0"/>
              <a:t> floor (structure and people). This weight is transferred through the 4</a:t>
            </a:r>
            <a:r>
              <a:rPr lang="en-US" baseline="30000" dirty="0" smtClean="0"/>
              <a:t>th</a:t>
            </a:r>
            <a:r>
              <a:rPr lang="en-US" dirty="0" smtClean="0"/>
              <a:t> floor nuts to the rod, which is attached to the roof.</a:t>
            </a:r>
          </a:p>
          <a:p>
            <a:pPr>
              <a:buFont typeface="Arial" pitchFamily="34" charset="0"/>
              <a:buChar char="•"/>
            </a:pPr>
            <a:endParaRPr lang="en-US" dirty="0" smtClean="0"/>
          </a:p>
          <a:p>
            <a:pPr>
              <a:buFont typeface="Arial" pitchFamily="34" charset="0"/>
              <a:buChar char="•"/>
            </a:pPr>
            <a:r>
              <a:rPr lang="en-US" dirty="0" smtClean="0"/>
              <a:t>W2 box beams carry only the mass of the 2</a:t>
            </a:r>
            <a:r>
              <a:rPr lang="en-US" baseline="30000" dirty="0" smtClean="0"/>
              <a:t>nd</a:t>
            </a:r>
            <a:r>
              <a:rPr lang="en-US" dirty="0" smtClean="0"/>
              <a:t> floor (structure and people). This weight is transferred through the 2</a:t>
            </a:r>
            <a:r>
              <a:rPr lang="en-US" baseline="30000" dirty="0" smtClean="0"/>
              <a:t>nd</a:t>
            </a:r>
            <a:r>
              <a:rPr lang="en-US" dirty="0" smtClean="0"/>
              <a:t> floor nuts to the rod, which is attached to the roof.</a:t>
            </a:r>
            <a:endParaRPr lang="en-US" dirty="0"/>
          </a:p>
        </p:txBody>
      </p:sp>
      <p:pic>
        <p:nvPicPr>
          <p:cNvPr id="9" name="Picture 8" descr="As Designed Skywalk.jpg"/>
          <p:cNvPicPr>
            <a:picLocks noChangeAspect="1"/>
          </p:cNvPicPr>
          <p:nvPr/>
        </p:nvPicPr>
        <p:blipFill>
          <a:blip r:embed="rId2" cstate="print"/>
          <a:stretch>
            <a:fillRect/>
          </a:stretch>
        </p:blipFill>
        <p:spPr>
          <a:xfrm>
            <a:off x="3810000" y="685800"/>
            <a:ext cx="5006382" cy="5486400"/>
          </a:xfrm>
          <a:prstGeom prst="rect">
            <a:avLst/>
          </a:prstGeom>
        </p:spPr>
      </p:pic>
      <p:sp>
        <p:nvSpPr>
          <p:cNvPr id="7" name="TextBox 6"/>
          <p:cNvSpPr txBox="1"/>
          <p:nvPr/>
        </p:nvSpPr>
        <p:spPr>
          <a:xfrm>
            <a:off x="5943600" y="5181600"/>
            <a:ext cx="3200400" cy="584775"/>
          </a:xfrm>
          <a:prstGeom prst="rect">
            <a:avLst/>
          </a:prstGeom>
          <a:noFill/>
        </p:spPr>
        <p:txBody>
          <a:bodyPr wrap="square" rtlCol="0">
            <a:spAutoFit/>
          </a:bodyPr>
          <a:lstStyle/>
          <a:p>
            <a:r>
              <a:rPr lang="en-US" sz="1600" dirty="0" smtClean="0">
                <a:solidFill>
                  <a:srgbClr val="FF0000"/>
                </a:solidFill>
              </a:rPr>
              <a:t>2D Image shows side view of the skywalks</a:t>
            </a:r>
            <a:endParaRPr lang="en-US" sz="1600" dirty="0">
              <a:solidFill>
                <a:srgbClr val="FF0000"/>
              </a:solidFill>
            </a:endParaRPr>
          </a:p>
        </p:txBody>
      </p:sp>
      <p:sp>
        <p:nvSpPr>
          <p:cNvPr id="8" name="TextBox 7"/>
          <p:cNvSpPr txBox="1"/>
          <p:nvPr/>
        </p:nvSpPr>
        <p:spPr>
          <a:xfrm>
            <a:off x="0" y="624840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905000"/>
            <a:ext cx="3657600" cy="4247317"/>
          </a:xfrm>
          <a:prstGeom prst="rect">
            <a:avLst/>
          </a:prstGeom>
          <a:noFill/>
        </p:spPr>
        <p:txBody>
          <a:bodyPr wrap="square" rtlCol="0">
            <a:spAutoFit/>
          </a:bodyPr>
          <a:lstStyle/>
          <a:p>
            <a:pPr>
              <a:buFont typeface="Arial" pitchFamily="34" charset="0"/>
              <a:buChar char="•"/>
            </a:pPr>
            <a:r>
              <a:rPr lang="en-US" dirty="0" smtClean="0"/>
              <a:t> W4 box beams now held the W4 (structure and people) and the W2 (structure and people). The weight of W4 and W2 was transferred to the upper rod through the bottom nuts on the 4 floor.</a:t>
            </a:r>
          </a:p>
          <a:p>
            <a:pPr>
              <a:buFont typeface="Arial" pitchFamily="34" charset="0"/>
              <a:buChar char="•"/>
            </a:pPr>
            <a:endParaRPr lang="en-US" dirty="0" smtClean="0"/>
          </a:p>
          <a:p>
            <a:pPr>
              <a:buFont typeface="Arial" pitchFamily="34" charset="0"/>
              <a:buChar char="•"/>
            </a:pPr>
            <a:r>
              <a:rPr lang="en-US" dirty="0" smtClean="0"/>
              <a:t> The approx. 2x load on the 4</a:t>
            </a:r>
            <a:r>
              <a:rPr lang="en-US" baseline="30000" dirty="0" smtClean="0"/>
              <a:t>th</a:t>
            </a:r>
            <a:r>
              <a:rPr lang="en-US" dirty="0" smtClean="0"/>
              <a:t> floor walkway cracked the under weld in beams near each of the bottom nuts. The nuts, with 2x load on them, deformed through the cracked box beam, releasing the 4</a:t>
            </a:r>
            <a:r>
              <a:rPr lang="en-US" baseline="30000" dirty="0" smtClean="0"/>
              <a:t>th</a:t>
            </a:r>
            <a:r>
              <a:rPr lang="en-US" dirty="0" smtClean="0"/>
              <a:t> floor skywalk. This collapsed to the 2</a:t>
            </a:r>
            <a:r>
              <a:rPr lang="en-US" baseline="30000" dirty="0" smtClean="0"/>
              <a:t>nd</a:t>
            </a:r>
            <a:r>
              <a:rPr lang="en-US" dirty="0" smtClean="0"/>
              <a:t> floor, which collapsed to the first floor. </a:t>
            </a:r>
            <a:endParaRPr lang="en-US" dirty="0"/>
          </a:p>
        </p:txBody>
      </p:sp>
      <p:pic>
        <p:nvPicPr>
          <p:cNvPr id="11" name="Picture 10" descr="As-Constructed Skywalk.jpg"/>
          <p:cNvPicPr>
            <a:picLocks noChangeAspect="1"/>
          </p:cNvPicPr>
          <p:nvPr/>
        </p:nvPicPr>
        <p:blipFill>
          <a:blip r:embed="rId2" cstate="print"/>
          <a:stretch>
            <a:fillRect/>
          </a:stretch>
        </p:blipFill>
        <p:spPr>
          <a:xfrm>
            <a:off x="3886200" y="685800"/>
            <a:ext cx="4953000" cy="5511508"/>
          </a:xfrm>
          <a:prstGeom prst="rect">
            <a:avLst/>
          </a:prstGeom>
        </p:spPr>
      </p:pic>
      <p:sp>
        <p:nvSpPr>
          <p:cNvPr id="4" name="Title 1"/>
          <p:cNvSpPr txBox="1">
            <a:spLocks/>
          </p:cNvSpPr>
          <p:nvPr/>
        </p:nvSpPr>
        <p:spPr>
          <a:xfrm>
            <a:off x="609600" y="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How the Design Changed the Loading Profile on the Walkway</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
        <p:nvSpPr>
          <p:cNvPr id="7" name="TextBox 6"/>
          <p:cNvSpPr txBox="1"/>
          <p:nvPr/>
        </p:nvSpPr>
        <p:spPr>
          <a:xfrm>
            <a:off x="152400" y="6396335"/>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
        <p:nvSpPr>
          <p:cNvPr id="8" name="TextBox 7"/>
          <p:cNvSpPr txBox="1"/>
          <p:nvPr/>
        </p:nvSpPr>
        <p:spPr>
          <a:xfrm>
            <a:off x="5943600" y="5181600"/>
            <a:ext cx="3200400" cy="584775"/>
          </a:xfrm>
          <a:prstGeom prst="rect">
            <a:avLst/>
          </a:prstGeom>
          <a:noFill/>
        </p:spPr>
        <p:txBody>
          <a:bodyPr wrap="square" rtlCol="0">
            <a:spAutoFit/>
          </a:bodyPr>
          <a:lstStyle/>
          <a:p>
            <a:r>
              <a:rPr lang="en-US" sz="1600" dirty="0" smtClean="0">
                <a:solidFill>
                  <a:srgbClr val="FF0000"/>
                </a:solidFill>
              </a:rPr>
              <a:t>2D Image shows side view of the skywalks</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Failure of the As-Constructed Design</a:t>
            </a:r>
            <a:endParaRPr lang="en-US" dirty="0">
              <a:solidFill>
                <a:srgbClr val="FF0000"/>
              </a:solidFill>
            </a:endParaRPr>
          </a:p>
        </p:txBody>
      </p:sp>
      <p:pic>
        <p:nvPicPr>
          <p:cNvPr id="9218" name="Picture 2"/>
          <p:cNvPicPr>
            <a:picLocks noGrp="1" noChangeAspect="1" noChangeArrowheads="1"/>
          </p:cNvPicPr>
          <p:nvPr>
            <p:ph idx="1"/>
          </p:nvPr>
        </p:nvPicPr>
        <p:blipFill>
          <a:blip r:embed="rId2" cstate="print"/>
          <a:srcRect/>
          <a:stretch>
            <a:fillRect/>
          </a:stretch>
        </p:blipFill>
        <p:spPr bwMode="auto">
          <a:xfrm>
            <a:off x="5181600" y="1600200"/>
            <a:ext cx="3175624" cy="4525963"/>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381000" y="1600200"/>
            <a:ext cx="4543425" cy="3143250"/>
          </a:xfrm>
          <a:prstGeom prst="rect">
            <a:avLst/>
          </a:prstGeom>
          <a:noFill/>
          <a:ln w="9525">
            <a:noFill/>
            <a:miter lim="800000"/>
            <a:headEnd/>
            <a:tailEnd/>
          </a:ln>
        </p:spPr>
      </p:pic>
      <p:sp>
        <p:nvSpPr>
          <p:cNvPr id="6" name="Rectangle 5"/>
          <p:cNvSpPr/>
          <p:nvPr/>
        </p:nvSpPr>
        <p:spPr>
          <a:xfrm>
            <a:off x="152400" y="6324600"/>
            <a:ext cx="5029200" cy="369332"/>
          </a:xfrm>
          <a:prstGeom prst="rect">
            <a:avLst/>
          </a:prstGeom>
        </p:spPr>
        <p:txBody>
          <a:bodyPr wrap="square">
            <a:spAutoFit/>
          </a:bodyPr>
          <a:lstStyle/>
          <a:p>
            <a:r>
              <a:rPr lang="en-US" dirty="0" smtClean="0"/>
              <a:t>http://ethics.tamu.edu/ethics/hyatt/hyatt2.htm</a:t>
            </a:r>
            <a:endParaRPr lang="en-US" dirty="0"/>
          </a:p>
        </p:txBody>
      </p:sp>
      <p:sp>
        <p:nvSpPr>
          <p:cNvPr id="7" name="Rectangle 6"/>
          <p:cNvSpPr/>
          <p:nvPr/>
        </p:nvSpPr>
        <p:spPr>
          <a:xfrm>
            <a:off x="533400" y="5257800"/>
            <a:ext cx="5029200" cy="400110"/>
          </a:xfrm>
          <a:prstGeom prst="rect">
            <a:avLst/>
          </a:prstGeom>
        </p:spPr>
        <p:txBody>
          <a:bodyPr wrap="square">
            <a:spAutoFit/>
          </a:bodyPr>
          <a:lstStyle/>
          <a:p>
            <a:r>
              <a:rPr lang="en-US" sz="2000" dirty="0" smtClean="0"/>
              <a:t>Note: the steel rods never yielded.</a:t>
            </a:r>
            <a:endParaRPr lang="en-US" sz="2000" dirty="0"/>
          </a:p>
        </p:txBody>
      </p:sp>
      <p:sp>
        <p:nvSpPr>
          <p:cNvPr id="8" name="TextBox 7"/>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normAutofit/>
          </a:bodyPr>
          <a:lstStyle/>
          <a:p>
            <a:r>
              <a:rPr lang="en-US" dirty="0" smtClean="0">
                <a:solidFill>
                  <a:srgbClr val="FF0000"/>
                </a:solidFill>
              </a:rPr>
              <a:t>What are the Defining Issues?</a:t>
            </a:r>
            <a:endParaRPr lang="en-US" dirty="0">
              <a:solidFill>
                <a:srgbClr val="FF0000"/>
              </a:solidFill>
            </a:endParaRPr>
          </a:p>
        </p:txBody>
      </p:sp>
      <p:sp>
        <p:nvSpPr>
          <p:cNvPr id="3" name="Content Placeholder 2"/>
          <p:cNvSpPr>
            <a:spLocks noGrp="1"/>
          </p:cNvSpPr>
          <p:nvPr>
            <p:ph idx="1"/>
          </p:nvPr>
        </p:nvSpPr>
        <p:spPr>
          <a:xfrm>
            <a:off x="533400" y="1828800"/>
            <a:ext cx="8229600" cy="4525963"/>
          </a:xfrm>
        </p:spPr>
        <p:txBody>
          <a:bodyPr>
            <a:noAutofit/>
          </a:bodyPr>
          <a:lstStyle/>
          <a:p>
            <a:r>
              <a:rPr lang="en-US" dirty="0" smtClean="0"/>
              <a:t>What are the most important question(s) to ask to understand critical issues in the case?</a:t>
            </a:r>
          </a:p>
          <a:p>
            <a:pPr lvl="1"/>
            <a:r>
              <a:rPr lang="en-US" dirty="0" smtClean="0"/>
              <a:t>Who is responsible?</a:t>
            </a:r>
          </a:p>
          <a:p>
            <a:pPr lvl="1"/>
            <a:r>
              <a:rPr lang="en-US" dirty="0" smtClean="0"/>
              <a:t>What did they know and when did they know it?</a:t>
            </a:r>
          </a:p>
          <a:p>
            <a:pPr>
              <a:buNone/>
            </a:pPr>
            <a:endParaRPr lang="en-US" dirty="0" smtClean="0"/>
          </a:p>
          <a:p>
            <a:r>
              <a:rPr lang="en-US" dirty="0" smtClean="0"/>
              <a:t>What choices were made? </a:t>
            </a:r>
          </a:p>
          <a:p>
            <a:endParaRPr lang="en-US" dirty="0" smtClean="0"/>
          </a:p>
          <a:p>
            <a:r>
              <a:rPr lang="en-US" dirty="0" smtClean="0"/>
              <a:t>Who is liable and why?</a:t>
            </a:r>
          </a:p>
          <a:p>
            <a:endParaRPr lang="en-US" dirty="0" smtClean="0"/>
          </a:p>
          <a:p>
            <a:endParaRPr lang="en-US" dirty="0" smtClean="0"/>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solidFill>
                <a:srgbClr val="FF0000"/>
              </a:solidFill>
            </a:endParaRPr>
          </a:p>
          <a:p>
            <a:endParaRPr lang="en-US" dirty="0" smtClean="0"/>
          </a:p>
          <a:p>
            <a:endParaRPr lang="en-US" dirty="0"/>
          </a:p>
        </p:txBody>
      </p:sp>
      <p:sp>
        <p:nvSpPr>
          <p:cNvPr id="5" name="TextBox 4"/>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solidFill>
                  <a:srgbClr val="FF0000"/>
                </a:solidFill>
              </a:rPr>
              <a:t>Timeline</a:t>
            </a:r>
            <a:endParaRPr lang="en-US" dirty="0">
              <a:solidFill>
                <a:srgbClr val="FF0000"/>
              </a:solidFill>
            </a:endParaRPr>
          </a:p>
        </p:txBody>
      </p:sp>
      <p:sp>
        <p:nvSpPr>
          <p:cNvPr id="3" name="Content Placeholder 2"/>
          <p:cNvSpPr>
            <a:spLocks noGrp="1"/>
          </p:cNvSpPr>
          <p:nvPr>
            <p:ph idx="1"/>
          </p:nvPr>
        </p:nvSpPr>
        <p:spPr>
          <a:xfrm>
            <a:off x="228600" y="990600"/>
            <a:ext cx="8534400" cy="5562600"/>
          </a:xfrm>
        </p:spPr>
        <p:txBody>
          <a:bodyPr>
            <a:normAutofit fontScale="47500" lnSpcReduction="20000"/>
          </a:bodyPr>
          <a:lstStyle/>
          <a:p>
            <a:r>
              <a:rPr lang="en-US" dirty="0" smtClean="0"/>
              <a:t>Early 1976: </a:t>
            </a:r>
            <a:r>
              <a:rPr lang="en-US" b="1" dirty="0" smtClean="0"/>
              <a:t>Crown Center</a:t>
            </a:r>
            <a:r>
              <a:rPr lang="en-US" dirty="0" smtClean="0"/>
              <a:t> </a:t>
            </a:r>
            <a:r>
              <a:rPr lang="en-US" b="1" dirty="0" smtClean="0"/>
              <a:t>Redevelopment</a:t>
            </a:r>
            <a:r>
              <a:rPr lang="en-US" dirty="0" smtClean="0"/>
              <a:t> </a:t>
            </a:r>
            <a:r>
              <a:rPr lang="en-US" b="1" dirty="0" smtClean="0"/>
              <a:t>Corporation</a:t>
            </a:r>
            <a:r>
              <a:rPr lang="en-US" dirty="0" smtClean="0"/>
              <a:t> commences project to design and build a Hyatt Regency Hotel in Kansas City, Missouri. </a:t>
            </a:r>
          </a:p>
          <a:p>
            <a:r>
              <a:rPr lang="en-US" dirty="0" smtClean="0"/>
              <a:t>PBNDML Architects Chosen to do the design; they selected the rest of the design team</a:t>
            </a:r>
          </a:p>
          <a:p>
            <a:r>
              <a:rPr lang="en-US" dirty="0" smtClean="0"/>
              <a:t>July 1976: </a:t>
            </a:r>
            <a:r>
              <a:rPr lang="en-US" dirty="0" err="1" smtClean="0"/>
              <a:t>Gillum-Colaco</a:t>
            </a:r>
            <a:r>
              <a:rPr lang="en-US" dirty="0" smtClean="0"/>
              <a:t>, Inc. (G.C.E. International, Inc., 1983), a Texas corporation, selected as the consulting structural engineer for the Hyatt project. President was Jack </a:t>
            </a:r>
            <a:r>
              <a:rPr lang="en-US" dirty="0" err="1" smtClean="0"/>
              <a:t>Gillum</a:t>
            </a:r>
            <a:r>
              <a:rPr lang="en-US" dirty="0" smtClean="0"/>
              <a:t> (state licensed since February 26, 1968); Engineering in charge of this project was Daniel Duncan (state licensed since February 27, 1979). No portion of the Hyatt project could commence until the drawings were approved by the structural engineer.</a:t>
            </a:r>
          </a:p>
          <a:p>
            <a:r>
              <a:rPr lang="en-US" dirty="0" smtClean="0"/>
              <a:t>July 1976- Hyatt project in schematic design development. </a:t>
            </a:r>
          </a:p>
          <a:p>
            <a:r>
              <a:rPr lang="en-US" dirty="0" smtClean="0"/>
              <a:t>Summer 1977: G.C.E. assisted owner and architect (PBNDML Architects, Planners, Inc.) with developing various plans for hotel project, and decided on basic design. </a:t>
            </a:r>
          </a:p>
          <a:p>
            <a:r>
              <a:rPr lang="en-US" dirty="0" smtClean="0"/>
              <a:t>Late 1977- Bid set of structural drawings and specifications </a:t>
            </a:r>
          </a:p>
          <a:p>
            <a:r>
              <a:rPr lang="en-US" dirty="0" smtClean="0"/>
              <a:t>Early 1978: Project prepared, using standard Kansas City, Missouri, Building Codes. </a:t>
            </a:r>
          </a:p>
          <a:p>
            <a:r>
              <a:rPr lang="en-US" dirty="0" smtClean="0"/>
              <a:t>April 4, 1978: Actual contract entered into by G.C.E. and the architect, PBNDML Architects, Planners, Inc. G.C.E. agreed to provide "all structural engineering services for a 750-room hotel project located at 2345 McGee Street, Kansas City, Missouri." </a:t>
            </a:r>
          </a:p>
          <a:p>
            <a:r>
              <a:rPr lang="en-US" dirty="0" smtClean="0"/>
              <a:t>1978: Duncan designed the box beams and hanger rods that were the structural steel members supporting the 2</a:t>
            </a:r>
            <a:r>
              <a:rPr lang="en-US" baseline="30000" dirty="0" smtClean="0"/>
              <a:t>nd</a:t>
            </a:r>
            <a:r>
              <a:rPr lang="en-US" dirty="0" smtClean="0"/>
              <a:t>, 3</a:t>
            </a:r>
            <a:r>
              <a:rPr lang="en-US" baseline="30000" dirty="0" smtClean="0"/>
              <a:t>rd</a:t>
            </a:r>
            <a:r>
              <a:rPr lang="en-US" dirty="0" smtClean="0"/>
              <a:t>, and 4</a:t>
            </a:r>
            <a:r>
              <a:rPr lang="en-US" baseline="30000" dirty="0" smtClean="0"/>
              <a:t>th</a:t>
            </a:r>
            <a:r>
              <a:rPr lang="en-US" dirty="0" smtClean="0"/>
              <a:t> floors. Used 1.5 inch diameter steel. Approved by </a:t>
            </a:r>
            <a:r>
              <a:rPr lang="en-US" dirty="0" err="1" smtClean="0"/>
              <a:t>Gillum</a:t>
            </a:r>
            <a:r>
              <a:rPr lang="en-US" dirty="0" smtClean="0"/>
              <a:t> with his personal seal.</a:t>
            </a:r>
          </a:p>
          <a:p>
            <a:r>
              <a:rPr lang="en-US" dirty="0" smtClean="0"/>
              <a:t>Spring 1978: Construction on hotel begins. </a:t>
            </a:r>
          </a:p>
          <a:p>
            <a:r>
              <a:rPr lang="en-US" dirty="0" smtClean="0"/>
              <a:t>August 28, 1978: Specifications on project issued for construction, based on the American Institute of Steel Construction (AISC) standards used by fabricators. </a:t>
            </a:r>
          </a:p>
          <a:p>
            <a:r>
              <a:rPr lang="en-US" dirty="0" smtClean="0"/>
              <a:t>December 1978: Eldridge Construction Company, general contractor on the Hyatt project, enters into subcontract with Havens Steel Company. Havens agrees to fabricate and erect the atrium steel for the Hyatt project. </a:t>
            </a:r>
          </a:p>
          <a:p>
            <a:endParaRPr lang="en-US" dirty="0" smtClean="0"/>
          </a:p>
          <a:p>
            <a:endParaRPr lang="en-US" dirty="0"/>
          </a:p>
        </p:txBody>
      </p:sp>
      <p:sp>
        <p:nvSpPr>
          <p:cNvPr id="4" name="Rectangle 3"/>
          <p:cNvSpPr/>
          <p:nvPr/>
        </p:nvSpPr>
        <p:spPr>
          <a:xfrm>
            <a:off x="914400" y="6488668"/>
            <a:ext cx="7848600" cy="369332"/>
          </a:xfrm>
          <a:prstGeom prst="rect">
            <a:avLst/>
          </a:prstGeom>
        </p:spPr>
        <p:txBody>
          <a:bodyPr wrap="square">
            <a:spAutoFit/>
          </a:bodyPr>
          <a:lstStyle/>
          <a:p>
            <a:r>
              <a:rPr lang="en-US" dirty="0" smtClean="0">
                <a:hlinkClick r:id="rId2"/>
              </a:rPr>
              <a:t>http://ethics.tamu.edu/ethics/hyatt/hyatt1.htm</a:t>
            </a:r>
            <a:r>
              <a:rPr lang="en-US" dirty="0" smtClean="0"/>
              <a:t>  and G.D. </a:t>
            </a:r>
            <a:r>
              <a:rPr lang="en-US" dirty="0" err="1" smtClean="0"/>
              <a:t>Baura</a:t>
            </a:r>
            <a:endParaRPr lang="en-US" dirty="0"/>
          </a:p>
        </p:txBody>
      </p:sp>
      <p:sp>
        <p:nvSpPr>
          <p:cNvPr id="5" name="TextBox 4"/>
          <p:cNvSpPr txBox="1"/>
          <p:nvPr/>
        </p:nvSpPr>
        <p:spPr>
          <a:xfrm>
            <a:off x="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rmAutofit/>
          </a:bodyPr>
          <a:lstStyle/>
          <a:p>
            <a:r>
              <a:rPr lang="en-US" sz="3200" dirty="0" smtClean="0">
                <a:solidFill>
                  <a:srgbClr val="FF0000"/>
                </a:solidFill>
              </a:rPr>
              <a:t>The Legal Fallout</a:t>
            </a:r>
            <a:endParaRPr lang="en-US" sz="3200" dirty="0">
              <a:solidFill>
                <a:srgbClr val="FF0000"/>
              </a:solidFill>
            </a:endParaRPr>
          </a:p>
        </p:txBody>
      </p:sp>
      <p:sp>
        <p:nvSpPr>
          <p:cNvPr id="3" name="Content Placeholder 2"/>
          <p:cNvSpPr>
            <a:spLocks noGrp="1"/>
          </p:cNvSpPr>
          <p:nvPr>
            <p:ph idx="1"/>
          </p:nvPr>
        </p:nvSpPr>
        <p:spPr>
          <a:xfrm>
            <a:off x="0" y="762000"/>
            <a:ext cx="8839200" cy="6096000"/>
          </a:xfrm>
        </p:spPr>
        <p:txBody>
          <a:bodyPr>
            <a:normAutofit fontScale="47500" lnSpcReduction="20000"/>
          </a:bodyPr>
          <a:lstStyle/>
          <a:p>
            <a:r>
              <a:rPr lang="en-US" dirty="0" smtClean="0"/>
              <a:t>Dec. 1983: U.S. Attorney found no evidence to convict anyone of criminal negligence</a:t>
            </a:r>
          </a:p>
          <a:p>
            <a:r>
              <a:rPr lang="en-US" dirty="0" smtClean="0"/>
              <a:t>February 3, 1984: </a:t>
            </a:r>
            <a:r>
              <a:rPr lang="en-US" dirty="0" smtClean="0">
                <a:solidFill>
                  <a:srgbClr val="FF0000"/>
                </a:solidFill>
              </a:rPr>
              <a:t>Missouri Board of Architects, Professional Engineers and Land Surveyors</a:t>
            </a:r>
            <a:r>
              <a:rPr lang="en-US" dirty="0" smtClean="0"/>
              <a:t> files complaint against Daniel M. Duncan, Jack D. </a:t>
            </a:r>
            <a:r>
              <a:rPr lang="en-US" dirty="0" err="1" smtClean="0"/>
              <a:t>Gillum</a:t>
            </a:r>
            <a:r>
              <a:rPr lang="en-US" dirty="0" smtClean="0"/>
              <a:t> and G.C.E. International Inc., charging gross negligence, incompetence, misconduct and unprofessional conduct in the practice of engineering in connection with their performance of engineering services in the design and construction of the Hyatt Regency Hotel in Kansas City, Missouri. </a:t>
            </a:r>
          </a:p>
          <a:p>
            <a:r>
              <a:rPr lang="en-US" dirty="0" smtClean="0"/>
              <a:t>According MO law, the case was presented before Judge James Deutsch to obtain permission to discipline the 2 engineers</a:t>
            </a:r>
          </a:p>
          <a:p>
            <a:pPr lvl="1"/>
            <a:r>
              <a:rPr lang="en-US" dirty="0" smtClean="0"/>
              <a:t>Duncan and </a:t>
            </a:r>
            <a:r>
              <a:rPr lang="en-US" dirty="0" err="1" smtClean="0"/>
              <a:t>Gillum</a:t>
            </a:r>
            <a:r>
              <a:rPr lang="en-US" dirty="0" smtClean="0"/>
              <a:t> maintained their innocence; Though they had “nominally” approved the change, they refused to concede it made them responsible; “it was poor communication” between engineers and steel builders</a:t>
            </a:r>
          </a:p>
          <a:p>
            <a:pPr lvl="1"/>
            <a:r>
              <a:rPr lang="en-US" dirty="0" smtClean="0"/>
              <a:t>Lawrence </a:t>
            </a:r>
            <a:r>
              <a:rPr lang="en-US" dirty="0" err="1" smtClean="0"/>
              <a:t>Grebel</a:t>
            </a:r>
            <a:r>
              <a:rPr lang="en-US" dirty="0" smtClean="0"/>
              <a:t>, the St. Louis attorney who represented Duncan and </a:t>
            </a:r>
            <a:r>
              <a:rPr lang="en-US" dirty="0" err="1" smtClean="0"/>
              <a:t>Gillum</a:t>
            </a:r>
            <a:r>
              <a:rPr lang="en-US" dirty="0" smtClean="0"/>
              <a:t> at the hearings, said it was not fair that his clients were found responsible for a change that was made without their knowledge. </a:t>
            </a:r>
          </a:p>
          <a:p>
            <a:pPr lvl="1"/>
            <a:r>
              <a:rPr lang="en-US" dirty="0" smtClean="0"/>
              <a:t>But, MO licensing law states that a professional engineer is “responsible for the contents of all documents on which he/she places his seal.” (the plans were sealed by </a:t>
            </a:r>
            <a:r>
              <a:rPr lang="en-US" dirty="0" err="1" smtClean="0"/>
              <a:t>Gillum</a:t>
            </a:r>
            <a:r>
              <a:rPr lang="en-US" dirty="0" smtClean="0"/>
              <a:t>)</a:t>
            </a:r>
          </a:p>
          <a:p>
            <a:pPr lvl="1"/>
            <a:r>
              <a:rPr lang="en-US" dirty="0" err="1" smtClean="0"/>
              <a:t>Gillum</a:t>
            </a:r>
            <a:r>
              <a:rPr lang="en-US" dirty="0" smtClean="0"/>
              <a:t> and Duncan claimed because of the complexity of most engineering projects and the number of people involved that many professional engineers routinely sealed plans that they had not personally checked.” </a:t>
            </a:r>
          </a:p>
          <a:p>
            <a:pPr lvl="1"/>
            <a:r>
              <a:rPr lang="en-US" sz="2900" dirty="0" smtClean="0"/>
              <a:t>Judge Deutsch, “While those in authority may properly delegate the </a:t>
            </a:r>
            <a:r>
              <a:rPr lang="en-US" sz="2900" i="1" dirty="0" smtClean="0"/>
              <a:t>work</a:t>
            </a:r>
            <a:r>
              <a:rPr lang="en-US" sz="2900" dirty="0" smtClean="0"/>
              <a:t> of performing engineering design functions, he/she cannot delegate the </a:t>
            </a:r>
            <a:r>
              <a:rPr lang="en-US" sz="2900" i="1" dirty="0" smtClean="0"/>
              <a:t>responsibility</a:t>
            </a:r>
            <a:r>
              <a:rPr lang="en-US" sz="2900" dirty="0" smtClean="0"/>
              <a:t>” </a:t>
            </a:r>
          </a:p>
          <a:p>
            <a:pPr lvl="1"/>
            <a:r>
              <a:rPr lang="en-US" sz="2900" dirty="0" err="1" smtClean="0"/>
              <a:t>Gillum</a:t>
            </a:r>
            <a:r>
              <a:rPr lang="en-US" sz="2900" dirty="0" smtClean="0"/>
              <a:t> and Duncan argued, “we aren’t the leaders of the design team, just members of it.”</a:t>
            </a:r>
          </a:p>
          <a:p>
            <a:pPr lvl="1"/>
            <a:r>
              <a:rPr lang="en-US" dirty="0" smtClean="0"/>
              <a:t>Duncan testified at hearings that he never checked the connections. He said it was the responsibility of the fabricators to make sure the connections would hold.</a:t>
            </a:r>
          </a:p>
          <a:p>
            <a:pPr lvl="1"/>
            <a:r>
              <a:rPr lang="en-US" dirty="0" smtClean="0"/>
              <a:t>Judge Deutsch: “this attempt by G/D to join the construction team occurred not because of the realities of practice, but for no greater purpose than their own convenience and financial benefit.”</a:t>
            </a:r>
          </a:p>
          <a:p>
            <a:r>
              <a:rPr lang="en-US" dirty="0" smtClean="0"/>
              <a:t>November, 1984: Duncan, </a:t>
            </a:r>
            <a:r>
              <a:rPr lang="en-US" dirty="0" err="1" smtClean="0"/>
              <a:t>Gillum</a:t>
            </a:r>
            <a:r>
              <a:rPr lang="en-US" dirty="0" smtClean="0"/>
              <a:t>, and G.C.E. International, Inc. found guilty of gross negligence, misconduct and unprofessional conduct in the practice of engineering. Subsequently, Duncan and </a:t>
            </a:r>
            <a:r>
              <a:rPr lang="en-US" dirty="0" err="1" smtClean="0"/>
              <a:t>Gillum</a:t>
            </a:r>
            <a:r>
              <a:rPr lang="en-US" dirty="0" smtClean="0"/>
              <a:t> lost their licenses to practice engineering in the State of Missouri, and G.C.E. had its certificate of authority as an engineering firm revoked. </a:t>
            </a:r>
          </a:p>
          <a:p>
            <a:r>
              <a:rPr lang="en-US" dirty="0" smtClean="0"/>
              <a:t>ASCE suspends </a:t>
            </a:r>
            <a:r>
              <a:rPr lang="en-US" dirty="0" err="1" smtClean="0"/>
              <a:t>Gillums</a:t>
            </a:r>
            <a:r>
              <a:rPr lang="en-US" dirty="0" smtClean="0"/>
              <a:t> membership for 3-years. Duncan and </a:t>
            </a:r>
            <a:r>
              <a:rPr lang="en-US" dirty="0" err="1" smtClean="0"/>
              <a:t>Gillum</a:t>
            </a:r>
            <a:r>
              <a:rPr lang="en-US" dirty="0" smtClean="0"/>
              <a:t> are now practicing engineers in states other than Missouri.</a:t>
            </a:r>
            <a:endParaRPr lang="en-US" dirty="0"/>
          </a:p>
        </p:txBody>
      </p:sp>
      <p:sp>
        <p:nvSpPr>
          <p:cNvPr id="4" name="TextBox 3"/>
          <p:cNvSpPr txBox="1"/>
          <p:nvPr/>
        </p:nvSpPr>
        <p:spPr>
          <a:xfrm>
            <a:off x="381000" y="6400800"/>
            <a:ext cx="8512971"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err="1" smtClean="0"/>
              <a:t>Pfatteicher</a:t>
            </a:r>
            <a:r>
              <a:rPr lang="en-US" sz="1200" dirty="0" smtClean="0"/>
              <a:t>, The Hyatt Horror: Failure and Responsibility in American Engineering, J. of Performance of Constructed Facilities, May 2000</a:t>
            </a:r>
            <a:endParaRPr lang="en-US" sz="1200" dirty="0"/>
          </a:p>
        </p:txBody>
      </p:sp>
      <p:sp>
        <p:nvSpPr>
          <p:cNvPr id="5" name="TextBox 4"/>
          <p:cNvSpPr txBox="1"/>
          <p:nvPr/>
        </p:nvSpPr>
        <p:spPr>
          <a:xfrm>
            <a:off x="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solidFill>
                  <a:srgbClr val="FF0000"/>
                </a:solidFill>
              </a:rPr>
              <a:t>Connection to Ethical Theory</a:t>
            </a:r>
            <a:endParaRPr lang="en-US" dirty="0">
              <a:solidFill>
                <a:srgbClr val="FF0000"/>
              </a:solidFill>
            </a:endParaRPr>
          </a:p>
        </p:txBody>
      </p:sp>
      <p:sp>
        <p:nvSpPr>
          <p:cNvPr id="3" name="Content Placeholder 2"/>
          <p:cNvSpPr>
            <a:spLocks noGrp="1"/>
          </p:cNvSpPr>
          <p:nvPr>
            <p:ph idx="1"/>
          </p:nvPr>
        </p:nvSpPr>
        <p:spPr>
          <a:xfrm>
            <a:off x="533400" y="1066800"/>
            <a:ext cx="8229600" cy="4525963"/>
          </a:xfrm>
        </p:spPr>
        <p:txBody>
          <a:bodyPr>
            <a:normAutofit fontScale="92500" lnSpcReduction="20000"/>
          </a:bodyPr>
          <a:lstStyle/>
          <a:p>
            <a:r>
              <a:rPr lang="en-US" dirty="0" smtClean="0"/>
              <a:t>Which underlying ethical theory(</a:t>
            </a:r>
            <a:r>
              <a:rPr lang="en-US" dirty="0" err="1" smtClean="0"/>
              <a:t>ies</a:t>
            </a:r>
            <a:r>
              <a:rPr lang="en-US" dirty="0" smtClean="0"/>
              <a:t>) did Judge </a:t>
            </a:r>
            <a:r>
              <a:rPr lang="en-US" dirty="0" err="1" smtClean="0"/>
              <a:t>Deustch</a:t>
            </a:r>
            <a:r>
              <a:rPr lang="en-US" dirty="0" smtClean="0"/>
              <a:t> use to come to his decision?</a:t>
            </a:r>
          </a:p>
          <a:p>
            <a:endParaRPr lang="en-US" dirty="0" smtClean="0"/>
          </a:p>
          <a:p>
            <a:r>
              <a:rPr lang="en-US" dirty="0" smtClean="0"/>
              <a:t>Should </a:t>
            </a:r>
            <a:r>
              <a:rPr lang="en-US" dirty="0" err="1" smtClean="0"/>
              <a:t>Gillum</a:t>
            </a:r>
            <a:r>
              <a:rPr lang="en-US" dirty="0" smtClean="0"/>
              <a:t> and Duncan (the structural engineers responsible for the accident) be allowed to practice engineering in other states? Why or why not? </a:t>
            </a:r>
          </a:p>
          <a:p>
            <a:endParaRPr lang="en-US" dirty="0" smtClean="0"/>
          </a:p>
          <a:p>
            <a:r>
              <a:rPr lang="en-US" dirty="0" smtClean="0"/>
              <a:t>What is the engineering society's responsibility in this realm? </a:t>
            </a:r>
          </a:p>
          <a:p>
            <a:endParaRPr lang="en-US" dirty="0" smtClean="0"/>
          </a:p>
          <a:p>
            <a:endParaRPr lang="en-US" dirty="0" smtClean="0"/>
          </a:p>
          <a:p>
            <a:endParaRPr lang="en-US" dirty="0" smtClean="0"/>
          </a:p>
          <a:p>
            <a:endParaRPr lang="en-US" dirty="0" smtClean="0"/>
          </a:p>
          <a:p>
            <a:endParaRPr lang="en-US" dirty="0"/>
          </a:p>
        </p:txBody>
      </p:sp>
      <p:sp>
        <p:nvSpPr>
          <p:cNvPr id="4" name="TextBox 3"/>
          <p:cNvSpPr txBox="1"/>
          <p:nvPr/>
        </p:nvSpPr>
        <p:spPr>
          <a:xfrm>
            <a:off x="0" y="6396335"/>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93837"/>
            <a:ext cx="8229600" cy="4525963"/>
          </a:xfrm>
        </p:spPr>
        <p:txBody>
          <a:bodyPr>
            <a:noAutofit/>
          </a:bodyPr>
          <a:lstStyle/>
          <a:p>
            <a:pPr lvl="1"/>
            <a:r>
              <a:rPr lang="en-US" dirty="0" smtClean="0"/>
              <a:t>Ford Pinto Recall – Exploding Gas Tanks</a:t>
            </a:r>
            <a:endParaRPr lang="en-US" dirty="0"/>
          </a:p>
          <a:p>
            <a:pPr lvl="1"/>
            <a:r>
              <a:rPr lang="en-US" dirty="0" smtClean="0"/>
              <a:t>Dan Applegate and the DC-10</a:t>
            </a:r>
            <a:endParaRPr lang="en-US" dirty="0"/>
          </a:p>
          <a:p>
            <a:pPr lvl="1"/>
            <a:r>
              <a:rPr lang="en-US" dirty="0" smtClean="0"/>
              <a:t>Wm. </a:t>
            </a:r>
            <a:r>
              <a:rPr lang="en-US" dirty="0" err="1" smtClean="0"/>
              <a:t>LeMessurier</a:t>
            </a:r>
            <a:r>
              <a:rPr lang="en-US" dirty="0" smtClean="0"/>
              <a:t> and the Citicorp Building</a:t>
            </a:r>
            <a:endParaRPr lang="en-US" dirty="0"/>
          </a:p>
          <a:p>
            <a:pPr lvl="1"/>
            <a:r>
              <a:rPr lang="en-US" dirty="0" smtClean="0"/>
              <a:t>Chernobyl</a:t>
            </a:r>
            <a:endParaRPr lang="en-US" dirty="0"/>
          </a:p>
          <a:p>
            <a:pPr lvl="1"/>
            <a:r>
              <a:rPr lang="en-US" dirty="0" smtClean="0"/>
              <a:t>Three Mile Island</a:t>
            </a:r>
            <a:endParaRPr lang="en-US" dirty="0"/>
          </a:p>
          <a:p>
            <a:pPr lvl="1"/>
            <a:r>
              <a:rPr lang="en-US" dirty="0"/>
              <a:t>Ford Explorer </a:t>
            </a:r>
            <a:r>
              <a:rPr lang="en-US" dirty="0" smtClean="0"/>
              <a:t>Rollover</a:t>
            </a:r>
            <a:endParaRPr lang="en-US" dirty="0"/>
          </a:p>
          <a:p>
            <a:pPr lvl="1"/>
            <a:r>
              <a:rPr lang="en-US" dirty="0" smtClean="0"/>
              <a:t>Ceiling Collapse and Boston’s </a:t>
            </a:r>
            <a:r>
              <a:rPr lang="en-US" dirty="0"/>
              <a:t>Big </a:t>
            </a:r>
            <a:r>
              <a:rPr lang="en-US" dirty="0" smtClean="0"/>
              <a:t>Dig</a:t>
            </a:r>
            <a:endParaRPr lang="en-US" dirty="0"/>
          </a:p>
          <a:p>
            <a:pPr>
              <a:buNone/>
            </a:pPr>
            <a:r>
              <a:rPr lang="en-US" sz="2800" dirty="0"/>
              <a:t> </a:t>
            </a:r>
          </a:p>
        </p:txBody>
      </p:sp>
      <p:sp>
        <p:nvSpPr>
          <p:cNvPr id="4" name="Title 1"/>
          <p:cNvSpPr>
            <a:spLocks noGrp="1"/>
          </p:cNvSpPr>
          <p:nvPr>
            <p:ph type="title"/>
          </p:nvPr>
        </p:nvSpPr>
        <p:spPr>
          <a:xfrm>
            <a:off x="1143000" y="-609600"/>
            <a:ext cx="6858000" cy="2743200"/>
          </a:xfrm>
        </p:spPr>
        <p:txBody>
          <a:bodyPr>
            <a:noAutofit/>
          </a:bodyPr>
          <a:lstStyle/>
          <a:p>
            <a:r>
              <a:rPr lang="en-US" sz="3600" dirty="0" smtClean="0">
                <a:solidFill>
                  <a:srgbClr val="FF0000"/>
                </a:solidFill>
              </a:rPr>
              <a:t>III.  Student-Led Application of the Theory: Case Studies (1-2 weeks)</a:t>
            </a:r>
            <a:endParaRPr lang="en-US" sz="3600" dirty="0">
              <a:solidFill>
                <a:srgbClr val="FF0000"/>
              </a:solidFill>
            </a:endParaRPr>
          </a:p>
        </p:txBody>
      </p:sp>
      <p:sp>
        <p:nvSpPr>
          <p:cNvPr id="5" name="TextBox 4"/>
          <p:cNvSpPr txBox="1"/>
          <p:nvPr/>
        </p:nvSpPr>
        <p:spPr>
          <a:xfrm>
            <a:off x="5410200" y="5181600"/>
            <a:ext cx="3352800" cy="646331"/>
          </a:xfrm>
          <a:prstGeom prst="rect">
            <a:avLst/>
          </a:prstGeom>
          <a:noFill/>
        </p:spPr>
        <p:txBody>
          <a:bodyPr wrap="square" rtlCol="0">
            <a:spAutoFit/>
          </a:bodyPr>
          <a:lstStyle/>
          <a:p>
            <a:r>
              <a:rPr lang="en-US" dirty="0" smtClean="0"/>
              <a:t>Format: 20 min presentation, </a:t>
            </a:r>
          </a:p>
          <a:p>
            <a:r>
              <a:rPr lang="en-US" dirty="0" smtClean="0"/>
              <a:t>5 </a:t>
            </a:r>
            <a:r>
              <a:rPr lang="en-US" dirty="0" err="1" smtClean="0"/>
              <a:t>mins</a:t>
            </a:r>
            <a:r>
              <a:rPr lang="en-US" dirty="0" smtClean="0"/>
              <a:t> Q&amp;A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686800" cy="1143000"/>
          </a:xfrm>
        </p:spPr>
        <p:txBody>
          <a:bodyPr>
            <a:normAutofit/>
          </a:bodyPr>
          <a:lstStyle/>
          <a:p>
            <a:r>
              <a:rPr lang="en-US" sz="3200" dirty="0" smtClean="0">
                <a:solidFill>
                  <a:srgbClr val="FF0000"/>
                </a:solidFill>
              </a:rPr>
              <a:t>Motivation for Teaching an Ethics Class in the Schools of Engineering</a:t>
            </a:r>
            <a:endParaRPr lang="en-US" sz="3200"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838200" y="1907566"/>
            <a:ext cx="7010400" cy="4874234"/>
          </a:xfrm>
          <a:prstGeom prst="rect">
            <a:avLst/>
          </a:prstGeom>
          <a:noFill/>
          <a:ln w="9525">
            <a:noFill/>
            <a:miter lim="800000"/>
            <a:headEnd/>
            <a:tailEnd/>
          </a:ln>
        </p:spPr>
      </p:pic>
      <p:cxnSp>
        <p:nvCxnSpPr>
          <p:cNvPr id="6" name="Straight Arrow Connector 5"/>
          <p:cNvCxnSpPr/>
          <p:nvPr/>
        </p:nvCxnSpPr>
        <p:spPr>
          <a:xfrm rot="10800000" flipV="1">
            <a:off x="7391400" y="3962400"/>
            <a:ext cx="609600" cy="381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09600" y="1214735"/>
            <a:ext cx="8610600" cy="461665"/>
          </a:xfrm>
          <a:prstGeom prst="rect">
            <a:avLst/>
          </a:prstGeom>
          <a:noFill/>
        </p:spPr>
        <p:txBody>
          <a:bodyPr wrap="square" rtlCol="0">
            <a:spAutoFit/>
          </a:bodyPr>
          <a:lstStyle/>
          <a:p>
            <a:pPr>
              <a:buFont typeface="Arial" pitchFamily="34" charset="0"/>
              <a:buChar char="•"/>
            </a:pPr>
            <a:r>
              <a:rPr lang="en-US" sz="2400" dirty="0" smtClean="0"/>
              <a:t> Part of Purdue’s leadership for the Engineer of 2020 initiative</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dirty="0" smtClean="0">
                <a:solidFill>
                  <a:srgbClr val="FF0000"/>
                </a:solidFill>
              </a:rPr>
              <a:t>Class Promotion, Class Enrollment and Assignments</a:t>
            </a:r>
            <a:endParaRPr lang="en-US" dirty="0">
              <a:solidFill>
                <a:srgbClr val="FF0000"/>
              </a:solidFill>
            </a:endParaRPr>
          </a:p>
        </p:txBody>
      </p:sp>
      <p:sp>
        <p:nvSpPr>
          <p:cNvPr id="3" name="Content Placeholder 2"/>
          <p:cNvSpPr>
            <a:spLocks noGrp="1"/>
          </p:cNvSpPr>
          <p:nvPr>
            <p:ph idx="1"/>
          </p:nvPr>
        </p:nvSpPr>
        <p:spPr>
          <a:xfrm>
            <a:off x="304800" y="1752600"/>
            <a:ext cx="8229600" cy="4525963"/>
          </a:xfrm>
        </p:spPr>
        <p:txBody>
          <a:bodyPr>
            <a:normAutofit lnSpcReduction="10000"/>
          </a:bodyPr>
          <a:lstStyle/>
          <a:p>
            <a:r>
              <a:rPr lang="en-US" dirty="0" smtClean="0"/>
              <a:t>Flyer and individualized emails to academic advisors, with an idea of how the course would fit into the school’s plan of study</a:t>
            </a:r>
          </a:p>
          <a:p>
            <a:r>
              <a:rPr lang="en-US" dirty="0" smtClean="0"/>
              <a:t>Taught in </a:t>
            </a:r>
            <a:r>
              <a:rPr lang="en-US" dirty="0" smtClean="0">
                <a:solidFill>
                  <a:srgbClr val="FF0000"/>
                </a:solidFill>
              </a:rPr>
              <a:t>Spring 2010 </a:t>
            </a:r>
            <a:r>
              <a:rPr lang="en-US" dirty="0" smtClean="0"/>
              <a:t>with an enrollment of 21 students (10 MSEs, 2 MEs, 2 ECEs, 3 NEs, 3 IDEs, 1 Grad) </a:t>
            </a:r>
          </a:p>
          <a:p>
            <a:r>
              <a:rPr lang="en-US" dirty="0" smtClean="0"/>
              <a:t>Assignments:  Journal of reading assignments, eight 1-3 page essays, midterm exam, case study presentation</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1143000"/>
          </a:xfrm>
        </p:spPr>
        <p:txBody>
          <a:bodyPr>
            <a:normAutofit fontScale="90000"/>
          </a:bodyPr>
          <a:lstStyle/>
          <a:p>
            <a:r>
              <a:rPr lang="en-US" dirty="0" smtClean="0">
                <a:solidFill>
                  <a:srgbClr val="FF0000"/>
                </a:solidFill>
              </a:rPr>
              <a:t>Assessment of Changes in Class Reasoning Ability</a:t>
            </a:r>
            <a:endParaRPr lang="en-US" dirty="0">
              <a:solidFill>
                <a:srgbClr val="FF0000"/>
              </a:solidFill>
            </a:endParaRPr>
          </a:p>
        </p:txBody>
      </p:sp>
      <p:sp>
        <p:nvSpPr>
          <p:cNvPr id="3" name="Content Placeholder 2"/>
          <p:cNvSpPr>
            <a:spLocks noGrp="1"/>
          </p:cNvSpPr>
          <p:nvPr>
            <p:ph idx="1"/>
          </p:nvPr>
        </p:nvSpPr>
        <p:spPr>
          <a:xfrm>
            <a:off x="304800" y="1828800"/>
            <a:ext cx="8610600" cy="5791200"/>
          </a:xfrm>
        </p:spPr>
        <p:txBody>
          <a:bodyPr>
            <a:normAutofit/>
          </a:bodyPr>
          <a:lstStyle/>
          <a:p>
            <a:r>
              <a:rPr lang="en-US" sz="2800" dirty="0" smtClean="0"/>
              <a:t>Defining Issues Test-2 (DIT2) devised at the University of Minnesota Center for the Study of Ethical Development</a:t>
            </a:r>
          </a:p>
          <a:p>
            <a:r>
              <a:rPr lang="en-US" sz="2800" dirty="0" smtClean="0"/>
              <a:t>“The </a:t>
            </a:r>
            <a:r>
              <a:rPr lang="en-US" sz="2800" dirty="0"/>
              <a:t>DIT is a device for activating moral schemas (to the extent that a person has developed them) and for assessing them in terms of importance judgments</a:t>
            </a:r>
            <a:r>
              <a:rPr lang="en-US" sz="2800" dirty="0" smtClean="0"/>
              <a:t>.”</a:t>
            </a:r>
          </a:p>
          <a:p>
            <a:r>
              <a:rPr lang="en-US" sz="2800" dirty="0" smtClean="0"/>
              <a:t>“Higher N2 scores reflect an individual’s increased capacity for reasoning about moral issues based on a system of fairness that serves the public good.”</a:t>
            </a:r>
          </a:p>
          <a:p>
            <a:r>
              <a:rPr lang="en-US" sz="2800" dirty="0" smtClean="0"/>
              <a:t>5 scenarios are presented and scored.</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solidFill>
                  <a:srgbClr val="FF0000"/>
                </a:solidFill>
              </a:rPr>
              <a:t>Assessment of the Course/</a:t>
            </a:r>
            <a:br>
              <a:rPr lang="en-US" dirty="0" smtClean="0">
                <a:solidFill>
                  <a:srgbClr val="FF0000"/>
                </a:solidFill>
              </a:rPr>
            </a:br>
            <a:r>
              <a:rPr lang="en-US" dirty="0" smtClean="0">
                <a:solidFill>
                  <a:srgbClr val="FF0000"/>
                </a:solidFill>
              </a:rPr>
              <a:t>DIT2 N2 Score</a:t>
            </a:r>
            <a:endParaRPr lang="en-US" dirty="0">
              <a:solidFill>
                <a:srgbClr val="FF0000"/>
              </a:solidFill>
            </a:endParaRPr>
          </a:p>
        </p:txBody>
      </p:sp>
      <p:sp>
        <p:nvSpPr>
          <p:cNvPr id="3" name="Content Placeholder 2"/>
          <p:cNvSpPr>
            <a:spLocks noGrp="1"/>
          </p:cNvSpPr>
          <p:nvPr>
            <p:ph idx="1"/>
          </p:nvPr>
        </p:nvSpPr>
        <p:spPr>
          <a:xfrm>
            <a:off x="228600" y="1295400"/>
            <a:ext cx="8610600" cy="5791200"/>
          </a:xfrm>
        </p:spPr>
        <p:txBody>
          <a:bodyPr>
            <a:normAutofit/>
          </a:bodyPr>
          <a:lstStyle/>
          <a:p>
            <a:r>
              <a:rPr lang="en-US" dirty="0" smtClean="0"/>
              <a:t>The N2 score correlates with educational levels:</a:t>
            </a:r>
            <a:r>
              <a:rPr lang="en-US" baseline="30000" dirty="0" smtClean="0"/>
              <a:t> </a:t>
            </a:r>
            <a:r>
              <a:rPr lang="en-US" dirty="0" smtClean="0"/>
              <a:t> </a:t>
            </a:r>
          </a:p>
          <a:p>
            <a:pPr lvl="1"/>
            <a:r>
              <a:rPr lang="en-US" dirty="0" smtClean="0"/>
              <a:t>Senior high students ≈ 30s</a:t>
            </a:r>
          </a:p>
          <a:p>
            <a:pPr lvl="1"/>
            <a:r>
              <a:rPr lang="en-US" dirty="0" smtClean="0"/>
              <a:t>College students ≈ 40s </a:t>
            </a:r>
          </a:p>
          <a:p>
            <a:pPr lvl="1"/>
            <a:r>
              <a:rPr lang="en-US" dirty="0" smtClean="0"/>
              <a:t>Professional school graduate ≈ 50s </a:t>
            </a:r>
          </a:p>
          <a:p>
            <a:pPr lvl="1"/>
            <a:r>
              <a:rPr lang="en-US" dirty="0" smtClean="0"/>
              <a:t>Philosophy doctoral students ≈  60s</a:t>
            </a:r>
          </a:p>
          <a:p>
            <a:pPr lvl="1">
              <a:buNone/>
            </a:pPr>
            <a:r>
              <a:rPr lang="en-US" dirty="0" smtClean="0"/>
              <a:t> </a:t>
            </a:r>
          </a:p>
          <a:p>
            <a:r>
              <a:rPr lang="en-US" dirty="0" smtClean="0"/>
              <a:t>We gave the students the DIT-2 test on the </a:t>
            </a:r>
            <a:r>
              <a:rPr lang="en-US" u="sng" dirty="0" smtClean="0"/>
              <a:t>2</a:t>
            </a:r>
            <a:r>
              <a:rPr lang="en-US" u="sng" baseline="30000" dirty="0" smtClean="0"/>
              <a:t>nd</a:t>
            </a:r>
            <a:r>
              <a:rPr lang="en-US" dirty="0" smtClean="0"/>
              <a:t> day of class, prior to any “official” lectures, and again on the </a:t>
            </a:r>
            <a:r>
              <a:rPr lang="en-US" u="sng" dirty="0" smtClean="0"/>
              <a:t>last</a:t>
            </a:r>
            <a:r>
              <a:rPr lang="en-US" dirty="0" smtClean="0"/>
              <a:t> day of class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9601200" cy="1143000"/>
          </a:xfrm>
        </p:spPr>
        <p:txBody>
          <a:bodyPr>
            <a:normAutofit fontScale="90000"/>
          </a:bodyPr>
          <a:lstStyle/>
          <a:p>
            <a:r>
              <a:rPr lang="en-US" dirty="0" smtClean="0">
                <a:solidFill>
                  <a:srgbClr val="FF0000"/>
                </a:solidFill>
              </a:rPr>
              <a:t>Results of the DIT2 Assessment for </a:t>
            </a:r>
            <a:br>
              <a:rPr lang="en-US" dirty="0" smtClean="0">
                <a:solidFill>
                  <a:srgbClr val="FF0000"/>
                </a:solidFill>
              </a:rPr>
            </a:br>
            <a:r>
              <a:rPr lang="en-US" dirty="0" smtClean="0">
                <a:solidFill>
                  <a:srgbClr val="FF0000"/>
                </a:solidFill>
              </a:rPr>
              <a:t>Spring 2010</a:t>
            </a:r>
            <a:endParaRPr lang="en-US" dirty="0">
              <a:solidFill>
                <a:srgbClr val="FF0000"/>
              </a:solidFill>
            </a:endParaRPr>
          </a:p>
        </p:txBody>
      </p:sp>
      <p:sp>
        <p:nvSpPr>
          <p:cNvPr id="3" name="Content Placeholder 2"/>
          <p:cNvSpPr>
            <a:spLocks noGrp="1"/>
          </p:cNvSpPr>
          <p:nvPr>
            <p:ph idx="1"/>
          </p:nvPr>
        </p:nvSpPr>
        <p:spPr>
          <a:xfrm>
            <a:off x="304800" y="1341437"/>
            <a:ext cx="8229600" cy="4525963"/>
          </a:xfrm>
        </p:spPr>
        <p:txBody>
          <a:bodyPr>
            <a:normAutofit/>
          </a:bodyPr>
          <a:lstStyle/>
          <a:p>
            <a:r>
              <a:rPr lang="en-US" sz="2000" dirty="0" smtClean="0"/>
              <a:t>An average “pre-class” N2 score  of 40±13, with only 5 students above 50. </a:t>
            </a:r>
          </a:p>
          <a:p>
            <a:pPr lvl="1"/>
            <a:r>
              <a:rPr lang="en-US" sz="2000" dirty="0" smtClean="0"/>
              <a:t>correlates well with the N2 scores for first year college students in a large multi-university study. </a:t>
            </a:r>
          </a:p>
          <a:p>
            <a:r>
              <a:rPr lang="en-US" sz="2000" dirty="0" smtClean="0"/>
              <a:t>After taking the course, we measured N2 scores of 51±11 with an increase to 12 students above 50</a:t>
            </a:r>
          </a:p>
          <a:p>
            <a:r>
              <a:rPr lang="en-US" sz="2000" dirty="0" smtClean="0"/>
              <a:t>17 of 19 students improved their N2 score after the taking the class</a:t>
            </a:r>
          </a:p>
          <a:p>
            <a:r>
              <a:rPr lang="en-US" sz="2000" dirty="0" smtClean="0"/>
              <a:t>Indicates substantial improvement in their moral reasoning ability as defined by the DIT2 test.</a:t>
            </a:r>
            <a:endParaRPr lang="en-US" sz="2000" dirty="0"/>
          </a:p>
        </p:txBody>
      </p:sp>
      <p:graphicFrame>
        <p:nvGraphicFramePr>
          <p:cNvPr id="4" name="Table 3"/>
          <p:cNvGraphicFramePr>
            <a:graphicFrameLocks noGrp="1"/>
          </p:cNvGraphicFramePr>
          <p:nvPr/>
        </p:nvGraphicFramePr>
        <p:xfrm>
          <a:off x="17773650" y="38633400"/>
          <a:ext cx="7996899" cy="1969770"/>
        </p:xfrm>
        <a:graphic>
          <a:graphicData uri="http://schemas.openxmlformats.org/drawingml/2006/table">
            <a:tbl>
              <a:tblPr/>
              <a:tblGrid>
                <a:gridCol w="1999675"/>
                <a:gridCol w="1998775"/>
                <a:gridCol w="1999675"/>
                <a:gridCol w="1998774"/>
              </a:tblGrid>
              <a:tr h="110684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Pre-Class N2 Score on DIT2</a:t>
                      </a: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Times New Roman" pitchFamily="18" charset="0"/>
                          <a:cs typeface="Times New Roman" pitchFamily="18" charset="0"/>
                        </a:rPr>
                        <a:t>Post-Class N2 Score on DIT2</a:t>
                      </a: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Number of Students With Increased N2 Scores</a:t>
                      </a: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Times New Roman" pitchFamily="18" charset="0"/>
                          <a:cs typeface="Times New Roman" pitchFamily="18" charset="0"/>
                        </a:rPr>
                        <a:t>Number of Students Scoring Above 50</a:t>
                      </a: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862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000000"/>
                          </a:solidFill>
                          <a:effectLst/>
                          <a:latin typeface="Times New Roman" pitchFamily="18" charset="0"/>
                          <a:cs typeface="Times New Roman" pitchFamily="18" charset="0"/>
                        </a:rPr>
                        <a:t>40.4 ± 13.6</a:t>
                      </a:r>
                      <a:endParaRPr kumimoji="0" lang="en-US" sz="1800" b="0" i="0" u="none" strike="noStrike" cap="none" normalizeH="0" baseline="0" smtClean="0">
                        <a:ln>
                          <a:noFill/>
                        </a:ln>
                        <a:solidFill>
                          <a:srgbClr val="000000"/>
                        </a:solidFill>
                        <a:effectLst/>
                        <a:latin typeface="Times New Roman" pitchFamily="18" charset="0"/>
                        <a:cs typeface="Times New Roman" pitchFamily="18" charset="0"/>
                      </a:endParaRP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50.7 ± 11.4</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17 of 19</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75D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5 Pre-Class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0000"/>
                          </a:solidFill>
                          <a:effectLst/>
                          <a:latin typeface="Times New Roman" pitchFamily="18" charset="0"/>
                          <a:cs typeface="Times New Roman" pitchFamily="18" charset="0"/>
                        </a:rPr>
                        <a:t>12 Post-Class</a:t>
                      </a:r>
                      <a:endParaRPr kumimoji="0" lang="en-US" sz="1800" b="0" i="0" u="none" strike="noStrike" cap="none" normalizeH="0" baseline="0" dirty="0" smtClean="0">
                        <a:ln>
                          <a:noFill/>
                        </a:ln>
                        <a:solidFill>
                          <a:srgbClr val="000000"/>
                        </a:solidFill>
                        <a:effectLst/>
                        <a:latin typeface="Times New Roman" pitchFamily="18" charset="0"/>
                        <a:cs typeface="Times New Roman" pitchFamily="18" charset="0"/>
                      </a:endParaRPr>
                    </a:p>
                  </a:txBody>
                  <a:tcPr marL="38913" marR="3891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575D1"/>
                    </a:solidFill>
                  </a:tcPr>
                </a:tc>
              </a:tr>
            </a:tbl>
          </a:graphicData>
        </a:graphic>
      </p:graphicFrame>
      <p:graphicFrame>
        <p:nvGraphicFramePr>
          <p:cNvPr id="5" name="Table 4"/>
          <p:cNvGraphicFramePr>
            <a:graphicFrameLocks noGrp="1"/>
          </p:cNvGraphicFramePr>
          <p:nvPr/>
        </p:nvGraphicFramePr>
        <p:xfrm>
          <a:off x="685800" y="4343400"/>
          <a:ext cx="7391400" cy="1866900"/>
        </p:xfrm>
        <a:graphic>
          <a:graphicData uri="http://schemas.openxmlformats.org/drawingml/2006/table">
            <a:tbl>
              <a:tblPr/>
              <a:tblGrid>
                <a:gridCol w="1847850"/>
                <a:gridCol w="1847850"/>
                <a:gridCol w="1847850"/>
                <a:gridCol w="1847850"/>
              </a:tblGrid>
              <a:tr h="1104900">
                <a:tc>
                  <a:txBody>
                    <a:bodyPr/>
                    <a:lstStyle/>
                    <a:p>
                      <a:pPr marL="0" marR="0" algn="ctr">
                        <a:spcBef>
                          <a:spcPts val="0"/>
                        </a:spcBef>
                        <a:spcAft>
                          <a:spcPts val="0"/>
                        </a:spcAft>
                      </a:pPr>
                      <a:r>
                        <a:rPr lang="en-US" sz="2000" b="1" dirty="0">
                          <a:latin typeface="Times New Roman"/>
                          <a:ea typeface="Times New Roman"/>
                          <a:cs typeface="Times New Roman"/>
                        </a:rPr>
                        <a:t>Pre-Class N2 Score on DIT2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cs typeface="Times New Roman"/>
                        </a:rPr>
                        <a:t>Post-Class N2 Score on DIT2</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cs typeface="Times New Roman"/>
                        </a:rPr>
                        <a:t>Number of Students With Increased N2 Scores</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cs typeface="Times New Roman"/>
                        </a:rPr>
                        <a:t>Number of Students Scoring Above 50</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7700">
                <a:tc>
                  <a:txBody>
                    <a:bodyPr/>
                    <a:lstStyle/>
                    <a:p>
                      <a:pPr marL="0" marR="0" algn="ctr">
                        <a:spcBef>
                          <a:spcPts val="0"/>
                        </a:spcBef>
                        <a:spcAft>
                          <a:spcPts val="0"/>
                        </a:spcAft>
                      </a:pPr>
                      <a:r>
                        <a:rPr lang="en-US" sz="2000" b="1" dirty="0" smtClean="0">
                          <a:latin typeface="Times New Roman"/>
                          <a:ea typeface="Times New Roman"/>
                          <a:cs typeface="Times New Roman"/>
                        </a:rPr>
                        <a:t>40.4 </a:t>
                      </a:r>
                      <a:r>
                        <a:rPr lang="en-US" sz="2000" b="1" dirty="0">
                          <a:latin typeface="Times New Roman"/>
                          <a:ea typeface="Times New Roman"/>
                          <a:cs typeface="Times New Roman"/>
                        </a:rPr>
                        <a:t>± </a:t>
                      </a:r>
                      <a:r>
                        <a:rPr lang="en-US" sz="2000" b="1" dirty="0" smtClean="0">
                          <a:latin typeface="Times New Roman"/>
                          <a:ea typeface="Times New Roman"/>
                          <a:cs typeface="Times New Roman"/>
                        </a:rPr>
                        <a:t>13.6</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smtClean="0">
                          <a:latin typeface="Times New Roman"/>
                          <a:ea typeface="Times New Roman"/>
                          <a:cs typeface="Times New Roman"/>
                        </a:rPr>
                        <a:t>50.7 </a:t>
                      </a:r>
                      <a:r>
                        <a:rPr lang="en-US" sz="2000" b="1" dirty="0">
                          <a:latin typeface="Times New Roman"/>
                          <a:ea typeface="Times New Roman"/>
                          <a:cs typeface="Times New Roman"/>
                        </a:rPr>
                        <a:t>± </a:t>
                      </a:r>
                      <a:r>
                        <a:rPr lang="en-US" sz="2000" b="1" dirty="0" smtClean="0">
                          <a:latin typeface="Times New Roman"/>
                          <a:ea typeface="Times New Roman"/>
                          <a:cs typeface="Times New Roman"/>
                        </a:rPr>
                        <a:t>11.4</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a:latin typeface="Times New Roman"/>
                          <a:ea typeface="Times New Roman"/>
                          <a:cs typeface="Times New Roman"/>
                        </a:rPr>
                        <a:t>17 of 19</a:t>
                      </a:r>
                      <a:endParaRPr lang="en-US" sz="2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b="1" dirty="0">
                          <a:latin typeface="Times New Roman"/>
                          <a:ea typeface="Times New Roman"/>
                          <a:cs typeface="Times New Roman"/>
                        </a:rPr>
                        <a:t>5 Pre-Class</a:t>
                      </a:r>
                      <a:r>
                        <a:rPr lang="en-US" sz="2000" b="1" dirty="0" smtClean="0">
                          <a:latin typeface="Times New Roman"/>
                          <a:ea typeface="Times New Roman"/>
                          <a:cs typeface="Times New Roman"/>
                        </a:rPr>
                        <a:t>/</a:t>
                      </a:r>
                    </a:p>
                    <a:p>
                      <a:pPr marL="0" marR="0" algn="ctr">
                        <a:spcBef>
                          <a:spcPts val="0"/>
                        </a:spcBef>
                        <a:spcAft>
                          <a:spcPts val="0"/>
                        </a:spcAft>
                      </a:pPr>
                      <a:r>
                        <a:rPr lang="en-US" sz="2000" b="1" dirty="0" smtClean="0">
                          <a:latin typeface="Times New Roman"/>
                          <a:ea typeface="Times New Roman"/>
                          <a:cs typeface="Times New Roman"/>
                        </a:rPr>
                        <a:t>12 </a:t>
                      </a:r>
                      <a:r>
                        <a:rPr lang="en-US" sz="2000" b="1" dirty="0">
                          <a:latin typeface="Times New Roman"/>
                          <a:ea typeface="Times New Roman"/>
                          <a:cs typeface="Times New Roman"/>
                        </a:rPr>
                        <a:t>Post-Class</a:t>
                      </a:r>
                      <a:endParaRPr lang="en-US" sz="2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304800"/>
            <a:ext cx="8229600" cy="1143000"/>
          </a:xfrm>
        </p:spPr>
        <p:txBody>
          <a:bodyPr>
            <a:normAutofit/>
          </a:bodyPr>
          <a:lstStyle/>
          <a:p>
            <a:r>
              <a:rPr lang="en-US" sz="5400" dirty="0" smtClean="0">
                <a:solidFill>
                  <a:srgbClr val="FF0000"/>
                </a:solidFill>
              </a:rPr>
              <a:t>Conclusion	</a:t>
            </a:r>
            <a:endParaRPr lang="en-US" sz="5400" dirty="0">
              <a:solidFill>
                <a:srgbClr val="FF0000"/>
              </a:solidFill>
            </a:endParaRPr>
          </a:p>
        </p:txBody>
      </p:sp>
      <p:sp>
        <p:nvSpPr>
          <p:cNvPr id="8" name="TextBox 7"/>
          <p:cNvSpPr txBox="1"/>
          <p:nvPr/>
        </p:nvSpPr>
        <p:spPr>
          <a:xfrm>
            <a:off x="533400" y="1676400"/>
            <a:ext cx="8305800" cy="4832092"/>
          </a:xfrm>
          <a:prstGeom prst="rect">
            <a:avLst/>
          </a:prstGeom>
          <a:noFill/>
        </p:spPr>
        <p:txBody>
          <a:bodyPr wrap="square" rtlCol="0">
            <a:spAutoFit/>
          </a:bodyPr>
          <a:lstStyle/>
          <a:p>
            <a:pPr>
              <a:buFont typeface="Arial" pitchFamily="34" charset="0"/>
              <a:buChar char="•"/>
            </a:pPr>
            <a:r>
              <a:rPr lang="en-US" sz="4400" dirty="0" smtClean="0"/>
              <a:t> Students enrolled in “Ethics in Engineering Practice” increased their overall ethical reasoning ability as measured by the DIT2 test</a:t>
            </a:r>
          </a:p>
          <a:p>
            <a:endParaRPr lang="en-US" sz="4400" dirty="0" smtClean="0"/>
          </a:p>
          <a:p>
            <a:endParaRPr lang="en-US" sz="4400" dirty="0" smtClean="0"/>
          </a:p>
          <a:p>
            <a:endParaRPr lang="en-US" sz="4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200" dirty="0" smtClean="0">
                <a:solidFill>
                  <a:srgbClr val="FF0000"/>
                </a:solidFill>
              </a:rPr>
              <a:t>ASCE Professional Codes and the KC Skywalk</a:t>
            </a:r>
            <a:endParaRPr lang="en-US" sz="3200" dirty="0">
              <a:solidFill>
                <a:srgbClr val="FF0000"/>
              </a:solidFill>
            </a:endParaRPr>
          </a:p>
        </p:txBody>
      </p:sp>
      <p:sp>
        <p:nvSpPr>
          <p:cNvPr id="3" name="Content Placeholder 2"/>
          <p:cNvSpPr>
            <a:spLocks noGrp="1"/>
          </p:cNvSpPr>
          <p:nvPr>
            <p:ph idx="1"/>
          </p:nvPr>
        </p:nvSpPr>
        <p:spPr>
          <a:xfrm>
            <a:off x="304800" y="685800"/>
            <a:ext cx="8458200" cy="5943600"/>
          </a:xfrm>
        </p:spPr>
        <p:txBody>
          <a:bodyPr>
            <a:normAutofit fontScale="92500" lnSpcReduction="10000"/>
          </a:bodyPr>
          <a:lstStyle/>
          <a:p>
            <a:r>
              <a:rPr lang="en-US" sz="2400" dirty="0" smtClean="0"/>
              <a:t>ASCE (American Society of Civil Engineers) made dramatic changes to their Professional Codes of Conduct in the 70s because it did not:</a:t>
            </a:r>
          </a:p>
          <a:p>
            <a:pPr lvl="1"/>
            <a:r>
              <a:rPr lang="en-US" sz="2000" dirty="0" smtClean="0"/>
              <a:t>Express concern for public safety</a:t>
            </a:r>
          </a:p>
          <a:p>
            <a:pPr lvl="1"/>
            <a:r>
              <a:rPr lang="en-US" sz="2000" dirty="0" smtClean="0"/>
              <a:t>Dealt primarily with the business aspects of engineering</a:t>
            </a:r>
          </a:p>
          <a:p>
            <a:pPr lvl="1"/>
            <a:r>
              <a:rPr lang="en-US" sz="2000" dirty="0" smtClean="0"/>
              <a:t>It stated what  you </a:t>
            </a:r>
            <a:r>
              <a:rPr lang="en-US" sz="2000" u="sng" dirty="0" smtClean="0"/>
              <a:t>should</a:t>
            </a:r>
            <a:r>
              <a:rPr lang="en-US" sz="2000" dirty="0" smtClean="0"/>
              <a:t> </a:t>
            </a:r>
            <a:r>
              <a:rPr lang="en-US" sz="2000" u="sng" dirty="0" smtClean="0"/>
              <a:t>not</a:t>
            </a:r>
            <a:r>
              <a:rPr lang="en-US" sz="2000" dirty="0" smtClean="0"/>
              <a:t> do rather than what  you </a:t>
            </a:r>
            <a:r>
              <a:rPr lang="en-US" sz="2000" u="sng" dirty="0" smtClean="0"/>
              <a:t>should</a:t>
            </a:r>
            <a:r>
              <a:rPr lang="en-US" sz="2000" dirty="0" smtClean="0"/>
              <a:t> do</a:t>
            </a:r>
          </a:p>
          <a:p>
            <a:pPr lvl="1"/>
            <a:r>
              <a:rPr lang="en-US" sz="2000" dirty="0" smtClean="0"/>
              <a:t>Prior to 70s, only the technical aspect of failures was considered not the role of the engineer in that failure.</a:t>
            </a:r>
          </a:p>
          <a:p>
            <a:r>
              <a:rPr lang="en-US" sz="2400" dirty="0" smtClean="0"/>
              <a:t>New code should be written to address “the professional man and his relations to society” with these changes:</a:t>
            </a:r>
          </a:p>
          <a:p>
            <a:pPr lvl="1"/>
            <a:r>
              <a:rPr lang="en-US" sz="2000" dirty="0" smtClean="0"/>
              <a:t>A hierarchy of engineer’s responsibilities was present</a:t>
            </a:r>
          </a:p>
          <a:p>
            <a:pPr lvl="1"/>
            <a:r>
              <a:rPr lang="en-US" sz="2000" dirty="0" smtClean="0"/>
              <a:t>Public welfare should be the primary concern</a:t>
            </a:r>
          </a:p>
          <a:p>
            <a:pPr lvl="1"/>
            <a:r>
              <a:rPr lang="en-US" sz="2000" dirty="0" smtClean="0"/>
              <a:t>Second should be the engineering’s duty to his clients, employer, etc.</a:t>
            </a:r>
          </a:p>
          <a:p>
            <a:pPr lvl="1"/>
            <a:r>
              <a:rPr lang="en-US" sz="2000" dirty="0" smtClean="0"/>
              <a:t>Third should be the engineer’s loyalty to his profession</a:t>
            </a:r>
          </a:p>
          <a:p>
            <a:r>
              <a:rPr lang="en-US" sz="2400" dirty="0" smtClean="0"/>
              <a:t>“The earlier code assumed an engineer was ethical until he was found otherwise; the replacement code assumed an engineer was unethical unless he fulfilled certain fundamental obligations.”</a:t>
            </a:r>
          </a:p>
          <a:p>
            <a:r>
              <a:rPr lang="en-US" sz="2400" dirty="0" smtClean="0"/>
              <a:t>Changes in the codes made it easy to bring the charges up against </a:t>
            </a:r>
            <a:r>
              <a:rPr lang="en-US" sz="2400" dirty="0" err="1" smtClean="0"/>
              <a:t>Gillum</a:t>
            </a:r>
            <a:r>
              <a:rPr lang="en-US" sz="2400" dirty="0" smtClean="0"/>
              <a:t>/Duncan</a:t>
            </a:r>
          </a:p>
          <a:p>
            <a:pPr>
              <a:buNone/>
            </a:pPr>
            <a:endParaRPr lang="en-US" sz="2400" dirty="0" smtClean="0"/>
          </a:p>
        </p:txBody>
      </p:sp>
      <p:sp>
        <p:nvSpPr>
          <p:cNvPr id="4" name="TextBox 3"/>
          <p:cNvSpPr txBox="1"/>
          <p:nvPr/>
        </p:nvSpPr>
        <p:spPr>
          <a:xfrm>
            <a:off x="5410200" y="6396335"/>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Lessons Learned: The Engineer’s Responsibility</a:t>
            </a:r>
            <a:endParaRPr lang="en-US" sz="3200" dirty="0"/>
          </a:p>
        </p:txBody>
      </p:sp>
      <p:sp>
        <p:nvSpPr>
          <p:cNvPr id="3" name="Content Placeholder 2"/>
          <p:cNvSpPr>
            <a:spLocks noGrp="1"/>
          </p:cNvSpPr>
          <p:nvPr>
            <p:ph idx="1"/>
          </p:nvPr>
        </p:nvSpPr>
        <p:spPr>
          <a:xfrm>
            <a:off x="152400" y="914400"/>
            <a:ext cx="8686800" cy="5943600"/>
          </a:xfrm>
        </p:spPr>
        <p:txBody>
          <a:bodyPr>
            <a:noAutofit/>
          </a:bodyPr>
          <a:lstStyle/>
          <a:p>
            <a:r>
              <a:rPr lang="en-US" sz="1800" dirty="0" smtClean="0"/>
              <a:t>When the engineer's actions are compared to professional responsibilities cited in the engineering codes of ethics, an abrogation of professional responsibilities by the engineer in charge is clearly demonstrated in the KC Skywalk Case. </a:t>
            </a:r>
          </a:p>
          <a:p>
            <a:endParaRPr lang="en-US" sz="1800" dirty="0" smtClean="0"/>
          </a:p>
          <a:p>
            <a:pPr>
              <a:buNone/>
            </a:pPr>
            <a:r>
              <a:rPr lang="en-US" sz="1800" dirty="0" smtClean="0"/>
              <a:t>Parting Comments:</a:t>
            </a:r>
          </a:p>
          <a:p>
            <a:r>
              <a:rPr lang="en-US" sz="1800" dirty="0" smtClean="0"/>
              <a:t>Edward </a:t>
            </a:r>
            <a:r>
              <a:rPr lang="en-US" sz="1800" dirty="0" err="1" smtClean="0"/>
              <a:t>Pfrang</a:t>
            </a:r>
            <a:r>
              <a:rPr lang="en-US" sz="1800" dirty="0" smtClean="0"/>
              <a:t>, who headed the National Bureau of Standards' investigation into the collapse, blamed the disaster on a design change during construction.</a:t>
            </a:r>
          </a:p>
          <a:p>
            <a:r>
              <a:rPr lang="en-US" sz="1800" dirty="0" err="1" smtClean="0"/>
              <a:t>Pfrang</a:t>
            </a:r>
            <a:r>
              <a:rPr lang="en-US" sz="1800" dirty="0" smtClean="0"/>
              <a:t> said one simple, but important lesson was learned from the collapse: all parties to the project have responsibilities they can't walk away from.</a:t>
            </a:r>
          </a:p>
          <a:p>
            <a:r>
              <a:rPr lang="en-US" sz="1800" dirty="0" smtClean="0"/>
              <a:t>He said the Hyatt was "one of the worst examples of people trying to push off their responsibilities to other parts of the team."</a:t>
            </a:r>
          </a:p>
          <a:p>
            <a:r>
              <a:rPr lang="en-US" sz="1800" dirty="0" smtClean="0"/>
              <a:t>After the collapse, the American Society of Civil Engineers adopted a policy that would have held the structural engineers responsible. It's now clearly stated that structural engineers are ultimately responsible for reviewing shop drawings by fabricators, </a:t>
            </a:r>
            <a:r>
              <a:rPr lang="en-US" sz="1800" dirty="0" err="1" smtClean="0"/>
              <a:t>Pfrang</a:t>
            </a:r>
            <a:r>
              <a:rPr lang="en-US" sz="1800" dirty="0" smtClean="0"/>
              <a:t> said.</a:t>
            </a:r>
          </a:p>
          <a:p>
            <a:r>
              <a:rPr lang="en-US" sz="1800" dirty="0" smtClean="0"/>
              <a:t>While the society's policy is not legally binding, it would carry some weight in court, </a:t>
            </a:r>
            <a:r>
              <a:rPr lang="en-US" sz="1800" dirty="0" err="1" smtClean="0"/>
              <a:t>Pfrang</a:t>
            </a:r>
            <a:r>
              <a:rPr lang="en-US" sz="1800" dirty="0" smtClean="0"/>
              <a:t> said.</a:t>
            </a:r>
          </a:p>
        </p:txBody>
      </p:sp>
      <p:sp>
        <p:nvSpPr>
          <p:cNvPr id="4" name="Rectangle 3"/>
          <p:cNvSpPr/>
          <p:nvPr/>
        </p:nvSpPr>
        <p:spPr>
          <a:xfrm>
            <a:off x="4419600" y="6400800"/>
            <a:ext cx="4572000" cy="276999"/>
          </a:xfrm>
          <a:prstGeom prst="rect">
            <a:avLst/>
          </a:prstGeom>
        </p:spPr>
        <p:txBody>
          <a:bodyPr wrap="square">
            <a:spAutoFit/>
          </a:bodyPr>
          <a:lstStyle/>
          <a:p>
            <a:r>
              <a:rPr lang="en-US" sz="1200" dirty="0" smtClean="0"/>
              <a:t>http://www2.ljworld.com/news/2001/jul/15/lives_forever_changed/</a:t>
            </a:r>
            <a:endParaRPr lang="en-US" sz="1200" dirty="0"/>
          </a:p>
        </p:txBody>
      </p:sp>
      <p:sp>
        <p:nvSpPr>
          <p:cNvPr id="5" name="TextBox 4"/>
          <p:cNvSpPr txBox="1"/>
          <p:nvPr/>
        </p:nvSpPr>
        <p:spPr>
          <a:xfrm>
            <a:off x="0" y="6396335"/>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solidFill>
                  <a:srgbClr val="FF0000"/>
                </a:solidFill>
              </a:rPr>
              <a:t>Example Question Type on the DIT2</a:t>
            </a:r>
            <a:endParaRPr lang="en-US" dirty="0">
              <a:solidFill>
                <a:srgbClr val="FF0000"/>
              </a:solidFill>
            </a:endParaRPr>
          </a:p>
        </p:txBody>
      </p:sp>
      <p:sp>
        <p:nvSpPr>
          <p:cNvPr id="3" name="Content Placeholder 2"/>
          <p:cNvSpPr>
            <a:spLocks noGrp="1"/>
          </p:cNvSpPr>
          <p:nvPr>
            <p:ph idx="1"/>
          </p:nvPr>
        </p:nvSpPr>
        <p:spPr>
          <a:xfrm>
            <a:off x="152400" y="990600"/>
            <a:ext cx="8534400" cy="5638800"/>
          </a:xfrm>
        </p:spPr>
        <p:txBody>
          <a:bodyPr>
            <a:noAutofit/>
          </a:bodyPr>
          <a:lstStyle/>
          <a:p>
            <a:pPr>
              <a:buNone/>
            </a:pPr>
            <a:r>
              <a:rPr lang="en-US" sz="2000" b="1" dirty="0"/>
              <a:t>HEINZ AND THE DRUG</a:t>
            </a:r>
            <a:endParaRPr lang="en-US" sz="2000" dirty="0"/>
          </a:p>
          <a:p>
            <a:pPr>
              <a:buNone/>
            </a:pPr>
            <a:r>
              <a:rPr lang="en-US" sz="2000" dirty="0"/>
              <a:t>In Europe a woman was near death from a special kind of cancer. There was one drug that doctors thought might save her. It was a form of radium that a druggist in the same town had recently discovered. The drug was expensive to make, but the druggist was charging ten times what the drug cost to make. He paid $200 for the radium and charged $2,000 for a small dose of the drug. The sick woman's husband, Heinz, went to everyone he knew to borrow the money, but he could only get together about $1,000, which is half of what it cost. He told the druggist that his wife was dying, and asked him to sell it cheaper or let him pay later. But the druggist said, "No, I discovered the drug and I'm going to make money on it." So Heinz got desperate and began to think about breaking into the man's store to steal the drug for his wife. </a:t>
            </a:r>
          </a:p>
          <a:p>
            <a:pPr>
              <a:buNone/>
            </a:pPr>
            <a:r>
              <a:rPr lang="en-US" sz="2000" dirty="0"/>
              <a:t>Should Heinz steal the drug? __Should Steal __Can't Decide __Should not </a:t>
            </a:r>
            <a:r>
              <a:rPr lang="en-US" sz="2000" dirty="0" smtClean="0"/>
              <a:t>steal</a:t>
            </a:r>
          </a:p>
          <a:p>
            <a:pPr>
              <a:buNone/>
            </a:pPr>
            <a:endParaRPr lang="en-US" sz="1200" dirty="0"/>
          </a:p>
          <a:p>
            <a:pPr>
              <a:buNone/>
            </a:pP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144000" cy="1143000"/>
          </a:xfrm>
        </p:spPr>
        <p:txBody>
          <a:bodyPr>
            <a:noAutofit/>
          </a:bodyPr>
          <a:lstStyle/>
          <a:p>
            <a:r>
              <a:rPr lang="en-US" sz="3600" dirty="0" smtClean="0">
                <a:solidFill>
                  <a:srgbClr val="FF0000"/>
                </a:solidFill>
              </a:rPr>
              <a:t>Next, Rank the Defining Issues in the Case…</a:t>
            </a:r>
            <a:endParaRPr lang="en-US" sz="3600" dirty="0">
              <a:solidFill>
                <a:srgbClr val="FF0000"/>
              </a:solidFill>
            </a:endParaRPr>
          </a:p>
        </p:txBody>
      </p:sp>
      <p:sp>
        <p:nvSpPr>
          <p:cNvPr id="3" name="Content Placeholder 2"/>
          <p:cNvSpPr>
            <a:spLocks noGrp="1"/>
          </p:cNvSpPr>
          <p:nvPr>
            <p:ph idx="1"/>
          </p:nvPr>
        </p:nvSpPr>
        <p:spPr>
          <a:xfrm>
            <a:off x="304800" y="838200"/>
            <a:ext cx="8534400" cy="5638800"/>
          </a:xfrm>
        </p:spPr>
        <p:txBody>
          <a:bodyPr>
            <a:noAutofit/>
          </a:bodyPr>
          <a:lstStyle/>
          <a:p>
            <a:pPr>
              <a:buNone/>
            </a:pPr>
            <a:endParaRPr lang="en-US" sz="2400" dirty="0"/>
          </a:p>
          <a:p>
            <a:pPr>
              <a:buNone/>
            </a:pPr>
            <a:r>
              <a:rPr lang="en-US" sz="2400" i="1" dirty="0"/>
              <a:t>Please rate the following statements in terms of their importance.</a:t>
            </a:r>
            <a:r>
              <a:rPr lang="en-US" sz="2400" dirty="0"/>
              <a:t>   </a:t>
            </a:r>
            <a:r>
              <a:rPr lang="en-US" sz="2400" i="1" dirty="0"/>
              <a:t>(1=Great importance, 2=Much importance, 3=Some Importance, 4=Little importance, 5=No importance)</a:t>
            </a:r>
            <a:endParaRPr lang="en-US" sz="2400" dirty="0"/>
          </a:p>
          <a:p>
            <a:pPr>
              <a:buNone/>
            </a:pPr>
            <a:r>
              <a:rPr lang="en-US" sz="2400" i="1" dirty="0"/>
              <a:t>__</a:t>
            </a:r>
            <a:r>
              <a:rPr lang="en-US" sz="2400" dirty="0"/>
              <a:t>1. Whether a community's laws are going to be upheld.</a:t>
            </a:r>
          </a:p>
          <a:p>
            <a:pPr>
              <a:buNone/>
            </a:pPr>
            <a:r>
              <a:rPr lang="en-US" sz="2400" dirty="0"/>
              <a:t>__2. Isn't it only natural for a loving husband to care so much for his wife that he'd steal?</a:t>
            </a:r>
          </a:p>
          <a:p>
            <a:pPr>
              <a:buNone/>
            </a:pPr>
            <a:r>
              <a:rPr lang="en-US" sz="2400" dirty="0"/>
              <a:t>__3. Is Heinz willing to risk getting shot as a burglar or going to jail for the chance that stealing the drug might help?</a:t>
            </a:r>
          </a:p>
          <a:p>
            <a:pPr>
              <a:buNone/>
            </a:pPr>
            <a:r>
              <a:rPr lang="en-US" sz="2400" dirty="0"/>
              <a:t>__4. Whether Heinz is a professional wrestler, or had considerable influence with professional wrestlers.</a:t>
            </a:r>
          </a:p>
          <a:p>
            <a:pPr>
              <a:buNone/>
            </a:pPr>
            <a:r>
              <a:rPr lang="en-US" sz="2400" dirty="0"/>
              <a:t>__5. Whether Heinz is stealing for himself or doing this solely to help someone else</a:t>
            </a:r>
            <a:r>
              <a:rPr lang="en-US" sz="2400" dirty="0" smtClean="0"/>
              <a:t>.</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normAutofit fontScale="92500" lnSpcReduction="20000"/>
          </a:bodyPr>
          <a:lstStyle/>
          <a:p>
            <a:r>
              <a:rPr lang="en-US" dirty="0" smtClean="0"/>
              <a:t>Nearly ¾ of engineering programs in the U.S. allow some students to graduate without taking a course whose description mentions </a:t>
            </a:r>
            <a:r>
              <a:rPr lang="en-US" dirty="0" err="1" smtClean="0"/>
              <a:t>ethics</a:t>
            </a:r>
            <a:r>
              <a:rPr lang="en-US" baseline="30000" dirty="0" err="1" smtClean="0"/>
              <a:t>a</a:t>
            </a:r>
            <a:endParaRPr lang="en-US" baseline="30000" dirty="0" smtClean="0"/>
          </a:p>
          <a:p>
            <a:endParaRPr lang="en-US" dirty="0"/>
          </a:p>
          <a:p>
            <a:r>
              <a:rPr lang="en-US" dirty="0" smtClean="0"/>
              <a:t>To address specific ethical issues engineering students would encounter (different than an ethics class taught in a Phil. Dept.) </a:t>
            </a:r>
          </a:p>
          <a:p>
            <a:endParaRPr lang="en-US" dirty="0"/>
          </a:p>
          <a:p>
            <a:r>
              <a:rPr lang="en-US" dirty="0" smtClean="0"/>
              <a:t>Personal interest in the topic by Profs. </a:t>
            </a:r>
            <a:r>
              <a:rPr lang="en-US" dirty="0" err="1" smtClean="0"/>
              <a:t>Krane</a:t>
            </a:r>
            <a:r>
              <a:rPr lang="en-US" dirty="0" smtClean="0"/>
              <a:t> and Trice</a:t>
            </a:r>
            <a:endParaRPr lang="en-US" dirty="0"/>
          </a:p>
        </p:txBody>
      </p:sp>
      <p:sp>
        <p:nvSpPr>
          <p:cNvPr id="18433" name="Rectangle 1"/>
          <p:cNvSpPr>
            <a:spLocks noChangeArrowheads="1"/>
          </p:cNvSpPr>
          <p:nvPr/>
        </p:nvSpPr>
        <p:spPr bwMode="auto">
          <a:xfrm>
            <a:off x="533400" y="6581001"/>
            <a:ext cx="833869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30000" dirty="0" err="1" smtClean="0">
                <a:ln>
                  <a:noFill/>
                </a:ln>
                <a:solidFill>
                  <a:schemeClr val="tx1"/>
                </a:solidFill>
                <a:effectLst/>
                <a:latin typeface="Arial" pitchFamily="34" charset="0"/>
                <a:ea typeface="Times New Roman" pitchFamily="18" charset="0"/>
              </a:rPr>
              <a:t>a</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Karl</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D. Stephan, “A Survey of Ethics-Related Instruction in U.S. Engineering Programs,” J. Eng. Ed., </a:t>
            </a:r>
            <a:r>
              <a:rPr kumimoji="0" lang="en-US" sz="1200" b="1" i="0" u="none" strike="noStrike" cap="none" normalizeH="0" baseline="0" dirty="0" smtClean="0">
                <a:ln>
                  <a:noFill/>
                </a:ln>
                <a:solidFill>
                  <a:schemeClr val="tx1"/>
                </a:solidFill>
                <a:effectLst/>
                <a:latin typeface="Arial" pitchFamily="34" charset="0"/>
                <a:ea typeface="Times New Roman" pitchFamily="18" charset="0"/>
              </a:rPr>
              <a:t>10</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459-64 (1999).</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Title 1"/>
          <p:cNvSpPr txBox="1">
            <a:spLocks/>
          </p:cNvSpPr>
          <p:nvPr/>
        </p:nvSpPr>
        <p:spPr>
          <a:xfrm>
            <a:off x="152400" y="228600"/>
            <a:ext cx="8686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mj-lt"/>
                <a:ea typeface="+mj-ea"/>
                <a:cs typeface="+mj-cs"/>
              </a:rPr>
              <a:t>Motivation for Teaching an Ethics Class in the Schools of Engineering, Cont.</a:t>
            </a:r>
            <a:endParaRPr kumimoji="0" lang="en-US" sz="32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solidFill>
                  <a:srgbClr val="FF0000"/>
                </a:solidFill>
              </a:rPr>
              <a:t>Objective of the New “Ethics in Engineering Practice” Course</a:t>
            </a:r>
            <a:endParaRPr lang="en-US" dirty="0">
              <a:solidFill>
                <a:srgbClr val="FF0000"/>
              </a:solidFill>
            </a:endParaRPr>
          </a:p>
        </p:txBody>
      </p:sp>
      <p:sp>
        <p:nvSpPr>
          <p:cNvPr id="4" name="Rectangle 3"/>
          <p:cNvSpPr/>
          <p:nvPr/>
        </p:nvSpPr>
        <p:spPr>
          <a:xfrm>
            <a:off x="533400" y="1600200"/>
            <a:ext cx="8305800" cy="1384995"/>
          </a:xfrm>
          <a:prstGeom prst="rect">
            <a:avLst/>
          </a:prstGeom>
        </p:spPr>
        <p:txBody>
          <a:bodyPr wrap="square">
            <a:spAutoFit/>
          </a:bodyPr>
          <a:lstStyle/>
          <a:p>
            <a:r>
              <a:rPr lang="en-US" sz="2800" i="1" dirty="0" smtClean="0"/>
              <a:t>To </a:t>
            </a:r>
            <a:r>
              <a:rPr lang="en-US" sz="2800" i="1" dirty="0"/>
              <a:t>demonstrate that such a course </a:t>
            </a:r>
            <a:r>
              <a:rPr lang="en-US" sz="2800" i="1" dirty="0" smtClean="0"/>
              <a:t>could mature </a:t>
            </a:r>
            <a:r>
              <a:rPr lang="en-US" sz="2800" i="1" dirty="0"/>
              <a:t>the moral reasoning skills of engineering students who </a:t>
            </a:r>
            <a:r>
              <a:rPr lang="en-US" sz="2800" i="1" dirty="0" smtClean="0"/>
              <a:t>participated. </a:t>
            </a:r>
            <a:endParaRPr lang="en-US" sz="2800" dirty="0"/>
          </a:p>
        </p:txBody>
      </p:sp>
      <p:sp>
        <p:nvSpPr>
          <p:cNvPr id="5" name="Content Placeholder 4"/>
          <p:cNvSpPr>
            <a:spLocks noGrp="1"/>
          </p:cNvSpPr>
          <p:nvPr>
            <p:ph idx="1"/>
          </p:nvPr>
        </p:nvSpPr>
        <p:spPr>
          <a:xfrm>
            <a:off x="457200" y="3962400"/>
            <a:ext cx="8229600" cy="4525963"/>
          </a:xfrm>
        </p:spPr>
        <p:txBody>
          <a:bodyPr>
            <a:normAutofit/>
          </a:bodyPr>
          <a:lstStyle/>
          <a:p>
            <a:pPr>
              <a:buNone/>
            </a:pPr>
            <a:r>
              <a:rPr lang="en-US" sz="2800" dirty="0"/>
              <a:t>I. 	</a:t>
            </a:r>
            <a:r>
              <a:rPr lang="en-US" sz="2800" dirty="0" smtClean="0"/>
              <a:t> Presentation </a:t>
            </a:r>
            <a:r>
              <a:rPr lang="en-US" sz="2800" dirty="0"/>
              <a:t>and </a:t>
            </a:r>
            <a:r>
              <a:rPr lang="en-US" sz="2800" dirty="0" smtClean="0"/>
              <a:t>discussion of  </a:t>
            </a:r>
            <a:r>
              <a:rPr lang="en-US" sz="2800" dirty="0"/>
              <a:t>common ethical </a:t>
            </a:r>
            <a:r>
              <a:rPr lang="en-US" sz="2800" dirty="0" smtClean="0"/>
              <a:t>theories</a:t>
            </a:r>
            <a:endParaRPr lang="en-US" sz="2800" dirty="0"/>
          </a:p>
          <a:p>
            <a:pPr>
              <a:buNone/>
            </a:pPr>
            <a:r>
              <a:rPr lang="en-US" sz="2800" dirty="0"/>
              <a:t>II. </a:t>
            </a:r>
            <a:r>
              <a:rPr lang="en-US" sz="2800" dirty="0" smtClean="0"/>
              <a:t> Faculty application of the theory in an engineering context</a:t>
            </a:r>
            <a:endParaRPr lang="en-US" sz="2800" dirty="0"/>
          </a:p>
          <a:p>
            <a:pPr>
              <a:buNone/>
            </a:pPr>
            <a:r>
              <a:rPr lang="en-US" sz="2800" dirty="0" smtClean="0"/>
              <a:t>III. Student application of the theory via student-led case studies</a:t>
            </a:r>
            <a:endParaRPr lang="en-US" sz="2800" dirty="0"/>
          </a:p>
          <a:p>
            <a:endParaRPr lang="en-US" sz="2800" dirty="0"/>
          </a:p>
        </p:txBody>
      </p:sp>
      <p:sp>
        <p:nvSpPr>
          <p:cNvPr id="6" name="TextBox 5"/>
          <p:cNvSpPr txBox="1"/>
          <p:nvPr/>
        </p:nvSpPr>
        <p:spPr>
          <a:xfrm>
            <a:off x="304800" y="3170237"/>
            <a:ext cx="3617337" cy="523220"/>
          </a:xfrm>
          <a:prstGeom prst="rect">
            <a:avLst/>
          </a:prstGeom>
          <a:noFill/>
        </p:spPr>
        <p:txBody>
          <a:bodyPr wrap="none" rtlCol="0">
            <a:spAutoFit/>
          </a:bodyPr>
          <a:lstStyle/>
          <a:p>
            <a:r>
              <a:rPr lang="en-US" sz="2800" dirty="0" smtClean="0">
                <a:solidFill>
                  <a:srgbClr val="FF0000"/>
                </a:solidFill>
              </a:rPr>
              <a:t>Approach/Class Outline</a:t>
            </a: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smtClean="0">
                <a:solidFill>
                  <a:srgbClr val="FF0000"/>
                </a:solidFill>
              </a:rPr>
              <a:t>I. Presentation and Discussion of Common Ethical Theories – 8 Weeks</a:t>
            </a:r>
            <a:endParaRPr lang="en-US" sz="3600" dirty="0">
              <a:solidFill>
                <a:srgbClr val="FF0000"/>
              </a:solidFill>
            </a:endParaRPr>
          </a:p>
        </p:txBody>
      </p:sp>
      <p:sp>
        <p:nvSpPr>
          <p:cNvPr id="3" name="Content Placeholder 2"/>
          <p:cNvSpPr>
            <a:spLocks noGrp="1"/>
          </p:cNvSpPr>
          <p:nvPr>
            <p:ph idx="1"/>
          </p:nvPr>
        </p:nvSpPr>
        <p:spPr>
          <a:xfrm>
            <a:off x="228600" y="1981200"/>
            <a:ext cx="8458200" cy="4495800"/>
          </a:xfrm>
        </p:spPr>
        <p:txBody>
          <a:bodyPr>
            <a:normAutofit fontScale="77500" lnSpcReduction="20000"/>
          </a:bodyPr>
          <a:lstStyle/>
          <a:p>
            <a:pPr>
              <a:buAutoNum type="arabicPeriod"/>
            </a:pPr>
            <a:r>
              <a:rPr lang="en-US" sz="2600" dirty="0" smtClean="0"/>
              <a:t>Why study ethics in an engineering class?</a:t>
            </a:r>
          </a:p>
          <a:p>
            <a:pPr>
              <a:buAutoNum type="arabicPeriod" startAt="2"/>
            </a:pPr>
            <a:r>
              <a:rPr lang="en-US" sz="2600" dirty="0" smtClean="0"/>
              <a:t>What elements should ethical theory consider?</a:t>
            </a:r>
          </a:p>
          <a:p>
            <a:pPr>
              <a:buAutoNum type="arabicPeriod" startAt="2"/>
            </a:pPr>
            <a:r>
              <a:rPr lang="en-US" sz="2600" dirty="0" smtClean="0"/>
              <a:t>What are the basic elements of different ethical systems? In-depth coverage of </a:t>
            </a:r>
            <a:r>
              <a:rPr lang="en-US" sz="2600" dirty="0" err="1" smtClean="0"/>
              <a:t>consequentialist</a:t>
            </a:r>
            <a:r>
              <a:rPr lang="en-US" sz="2600" dirty="0" smtClean="0"/>
              <a:t>, principled, and virtue-based ethical systems</a:t>
            </a:r>
          </a:p>
          <a:p>
            <a:pPr>
              <a:buAutoNum type="arabicPeriod" startAt="2"/>
            </a:pPr>
            <a:r>
              <a:rPr lang="en-US" sz="2600" dirty="0" smtClean="0"/>
              <a:t>If you adopt an ethical theory, what are the implications of it?</a:t>
            </a:r>
          </a:p>
          <a:p>
            <a:pPr>
              <a:buNone/>
            </a:pPr>
            <a:endParaRPr lang="en-US" sz="2600" dirty="0" smtClean="0"/>
          </a:p>
          <a:p>
            <a:pPr>
              <a:buNone/>
            </a:pPr>
            <a:r>
              <a:rPr lang="en-US" sz="2600" dirty="0" smtClean="0"/>
              <a:t>Skills:</a:t>
            </a:r>
          </a:p>
          <a:p>
            <a:pPr>
              <a:buNone/>
            </a:pPr>
            <a:endParaRPr lang="en-US" sz="2600" dirty="0" smtClean="0"/>
          </a:p>
          <a:p>
            <a:r>
              <a:rPr lang="en-US" sz="2600" dirty="0" smtClean="0"/>
              <a:t>Be conversant about the common ethical theories (allow time for classroom discussion)</a:t>
            </a:r>
          </a:p>
          <a:p>
            <a:r>
              <a:rPr lang="en-US" sz="2600" dirty="0" smtClean="0"/>
              <a:t>Read a passage or analyze a choice and understand what ethical system was in play</a:t>
            </a:r>
          </a:p>
          <a:p>
            <a:r>
              <a:rPr lang="en-US" sz="2600" dirty="0" smtClean="0"/>
              <a:t>Approach ethical issues/life with a mature approach</a:t>
            </a:r>
          </a:p>
          <a:p>
            <a:pPr>
              <a:buAutoNum type="arabicPeriod"/>
            </a:pPr>
            <a:endParaRPr lang="en-US" sz="1800" dirty="0" smtClean="0"/>
          </a:p>
          <a:p>
            <a:pPr>
              <a:buNone/>
            </a:pPr>
            <a:r>
              <a:rPr lang="en-US" sz="1800" dirty="0"/>
              <a:t>	</a:t>
            </a:r>
          </a:p>
        </p:txBody>
      </p:sp>
      <p:sp>
        <p:nvSpPr>
          <p:cNvPr id="16385" name="Rectangle 1"/>
          <p:cNvSpPr>
            <a:spLocks noChangeArrowheads="1"/>
          </p:cNvSpPr>
          <p:nvPr/>
        </p:nvSpPr>
        <p:spPr bwMode="auto">
          <a:xfrm>
            <a:off x="304800" y="1143000"/>
            <a:ext cx="8534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err="1" smtClean="0">
                <a:ln>
                  <a:noFill/>
                </a:ln>
                <a:solidFill>
                  <a:schemeClr val="tx1"/>
                </a:solidFill>
                <a:effectLst/>
                <a:latin typeface="Arial" pitchFamily="34" charset="0"/>
                <a:ea typeface="Times New Roman" pitchFamily="18" charset="0"/>
              </a:rPr>
              <a:t>Haws</a:t>
            </a:r>
            <a:r>
              <a:rPr kumimoji="0" lang="en-US" sz="2000" b="0" i="1" u="none" strike="noStrike" cap="none" normalizeH="0" baseline="30000" dirty="0" err="1" smtClean="0">
                <a:ln>
                  <a:noFill/>
                </a:ln>
                <a:solidFill>
                  <a:schemeClr val="tx1"/>
                </a:solidFill>
                <a:effectLst/>
                <a:latin typeface="Arial" pitchFamily="34" charset="0"/>
                <a:ea typeface="Times New Roman" pitchFamily="18" charset="0"/>
              </a:rPr>
              <a:t>b</a:t>
            </a:r>
            <a:r>
              <a:rPr kumimoji="0" lang="en-US" sz="2000" b="0" i="1" u="none" strike="noStrike" cap="none" normalizeH="0" baseline="0" dirty="0" smtClean="0">
                <a:ln>
                  <a:noFill/>
                </a:ln>
                <a:solidFill>
                  <a:schemeClr val="tx1"/>
                </a:solidFill>
                <a:effectLst/>
                <a:latin typeface="Arial" pitchFamily="34" charset="0"/>
                <a:ea typeface="Times New Roman" pitchFamily="18" charset="0"/>
              </a:rPr>
              <a:t> noted that not grounding students in ethical theory is “probably the greatest single weakness in engineering ethics instruction.” </a:t>
            </a:r>
            <a:endParaRPr kumimoji="0" lang="en-US" sz="2000" b="0" i="1" u="none" strike="noStrike" cap="none" normalizeH="0" baseline="0" dirty="0" smtClean="0">
              <a:ln>
                <a:noFill/>
              </a:ln>
              <a:solidFill>
                <a:schemeClr val="tx1"/>
              </a:solidFill>
              <a:effectLst/>
              <a:latin typeface="Arial" pitchFamily="34" charset="0"/>
            </a:endParaRPr>
          </a:p>
        </p:txBody>
      </p:sp>
      <p:sp>
        <p:nvSpPr>
          <p:cNvPr id="16386" name="Rectangle 2"/>
          <p:cNvSpPr>
            <a:spLocks noChangeArrowheads="1"/>
          </p:cNvSpPr>
          <p:nvPr/>
        </p:nvSpPr>
        <p:spPr bwMode="auto">
          <a:xfrm>
            <a:off x="152400" y="64008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David Haws, “Ethics Instruction in Engineering Education: A (Mini) Meta-Analysis,” J. Eng. Ed, 4  223-9 (2001).</a:t>
            </a: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9372600" cy="1828800"/>
          </a:xfrm>
        </p:spPr>
        <p:txBody>
          <a:bodyPr>
            <a:noAutofit/>
          </a:bodyPr>
          <a:lstStyle/>
          <a:p>
            <a:r>
              <a:rPr lang="en-US" sz="3200" dirty="0" smtClean="0">
                <a:solidFill>
                  <a:srgbClr val="FF0000"/>
                </a:solidFill>
              </a:rPr>
              <a:t>II.  Faculty-Led Application of the Theories in An Engineering Context – 5 Weeks</a:t>
            </a:r>
            <a:endParaRPr lang="en-US" sz="3200" dirty="0">
              <a:solidFill>
                <a:srgbClr val="FF0000"/>
              </a:solidFill>
            </a:endParaRPr>
          </a:p>
        </p:txBody>
      </p:sp>
      <p:sp>
        <p:nvSpPr>
          <p:cNvPr id="3" name="Content Placeholder 2"/>
          <p:cNvSpPr>
            <a:spLocks noGrp="1"/>
          </p:cNvSpPr>
          <p:nvPr>
            <p:ph idx="1"/>
          </p:nvPr>
        </p:nvSpPr>
        <p:spPr>
          <a:xfrm>
            <a:off x="457200" y="1066800"/>
            <a:ext cx="8534400" cy="5181600"/>
          </a:xfrm>
        </p:spPr>
        <p:txBody>
          <a:bodyPr>
            <a:noAutofit/>
          </a:bodyPr>
          <a:lstStyle/>
          <a:p>
            <a:pPr>
              <a:buAutoNum type="arabicPeriod"/>
            </a:pPr>
            <a:r>
              <a:rPr lang="en-US" sz="1800" dirty="0" smtClean="0"/>
              <a:t>       Applications of Theory</a:t>
            </a:r>
          </a:p>
          <a:p>
            <a:pPr marL="971550" lvl="1" indent="-514350">
              <a:buFont typeface="+mj-lt"/>
              <a:buAutoNum type="alphaLcPeriod"/>
            </a:pPr>
            <a:r>
              <a:rPr lang="en-US" sz="1800" dirty="0" smtClean="0"/>
              <a:t>Professionalism</a:t>
            </a:r>
          </a:p>
          <a:p>
            <a:pPr marL="971550" lvl="1" indent="-514350">
              <a:buFont typeface="+mj-lt"/>
              <a:buAutoNum type="alphaLcPeriod"/>
            </a:pPr>
            <a:r>
              <a:rPr lang="en-US" sz="1800" dirty="0" smtClean="0"/>
              <a:t>Professional Virtues</a:t>
            </a:r>
          </a:p>
          <a:p>
            <a:pPr marL="971550" lvl="1" indent="-514350">
              <a:buFont typeface="+mj-lt"/>
              <a:buAutoNum type="alphaLcPeriod"/>
            </a:pPr>
            <a:r>
              <a:rPr lang="en-US" sz="1800" dirty="0" smtClean="0"/>
              <a:t>Professional Codes of Ethics</a:t>
            </a:r>
          </a:p>
          <a:p>
            <a:pPr marL="971550" lvl="1" indent="-514350">
              <a:buFont typeface="+mj-lt"/>
              <a:buAutoNum type="alphaLcPeriod"/>
            </a:pPr>
            <a:r>
              <a:rPr lang="en-US" sz="1800" dirty="0" smtClean="0"/>
              <a:t>Risk and Reliability (Liability in Design), </a:t>
            </a:r>
          </a:p>
          <a:p>
            <a:pPr marL="1371600" lvl="2" indent="-514350">
              <a:buNone/>
            </a:pPr>
            <a:r>
              <a:rPr lang="en-US" sz="1800" dirty="0" smtClean="0"/>
              <a:t>	- Michael Lotus, Attorney</a:t>
            </a:r>
          </a:p>
          <a:p>
            <a:pPr marL="971550" lvl="1" indent="-514350">
              <a:buFont typeface="+mj-lt"/>
              <a:buAutoNum type="alphaLcPeriod"/>
            </a:pPr>
            <a:r>
              <a:rPr lang="en-US" sz="1800" dirty="0" smtClean="0"/>
              <a:t>Trust and Loyalty (Confidentiality and Whistleblowers)</a:t>
            </a:r>
          </a:p>
          <a:p>
            <a:pPr marL="971550" lvl="1" indent="-514350">
              <a:buFont typeface="+mj-lt"/>
              <a:buAutoNum type="alphaLcPeriod"/>
            </a:pPr>
            <a:r>
              <a:rPr lang="en-US" sz="1800" dirty="0" smtClean="0"/>
              <a:t>Role of Organizational Culture and Authority/</a:t>
            </a:r>
            <a:r>
              <a:rPr lang="en-US" sz="1800" dirty="0" err="1" smtClean="0"/>
              <a:t>Milgram</a:t>
            </a:r>
            <a:r>
              <a:rPr lang="en-US" sz="1800" dirty="0" smtClean="0"/>
              <a:t> Experiments</a:t>
            </a:r>
          </a:p>
          <a:p>
            <a:pPr marL="971550" lvl="1" indent="-514350">
              <a:buFont typeface="+mj-lt"/>
              <a:buAutoNum type="alphaLcPeriod"/>
            </a:pPr>
            <a:r>
              <a:rPr lang="en-US" sz="1800" dirty="0" smtClean="0"/>
              <a:t>Human Subjects/Patient Rights (Prof. Laura Sands)</a:t>
            </a:r>
          </a:p>
          <a:p>
            <a:pPr marL="971550" lvl="1" indent="-514350">
              <a:buFont typeface="+mj-lt"/>
              <a:buAutoNum type="alphaLcPeriod"/>
            </a:pPr>
            <a:r>
              <a:rPr lang="en-US" sz="1800" dirty="0" smtClean="0"/>
              <a:t>Research Fraud</a:t>
            </a:r>
          </a:p>
          <a:p>
            <a:pPr marL="971550" lvl="1" indent="-514350">
              <a:buFont typeface="+mj-lt"/>
              <a:buAutoNum type="alphaLcPeriod"/>
            </a:pPr>
            <a:r>
              <a:rPr lang="en-US" sz="1800" dirty="0" smtClean="0"/>
              <a:t>Practical Advice for Dealing with Ethical Questions</a:t>
            </a:r>
          </a:p>
          <a:p>
            <a:pPr marL="571500" indent="-514350">
              <a:buFont typeface="+mj-lt"/>
              <a:buAutoNum type="arabicPeriod"/>
            </a:pPr>
            <a:r>
              <a:rPr lang="en-US" sz="1800" dirty="0" smtClean="0"/>
              <a:t>Faculty-Led Case Studies</a:t>
            </a:r>
          </a:p>
          <a:p>
            <a:pPr marL="971550" lvl="1" indent="-514350">
              <a:buFont typeface="+mj-lt"/>
              <a:buAutoNum type="alphaLcPeriod"/>
            </a:pPr>
            <a:r>
              <a:rPr lang="en-US" sz="1800" dirty="0" err="1" smtClean="0"/>
              <a:t>Bjork-Shiley</a:t>
            </a:r>
            <a:r>
              <a:rPr lang="en-US" sz="1800" dirty="0" smtClean="0"/>
              <a:t> Heart Valve</a:t>
            </a:r>
          </a:p>
          <a:p>
            <a:pPr marL="971550" lvl="1" indent="-514350">
              <a:buFont typeface="+mj-lt"/>
              <a:buAutoNum type="alphaLcPeriod"/>
            </a:pPr>
            <a:r>
              <a:rPr lang="en-US" sz="1800" dirty="0" smtClean="0"/>
              <a:t>Challenger</a:t>
            </a:r>
          </a:p>
          <a:p>
            <a:pPr marL="971550" lvl="1" indent="-514350">
              <a:buFont typeface="+mj-lt"/>
              <a:buAutoNum type="alphaLcPeriod"/>
            </a:pPr>
            <a:r>
              <a:rPr lang="en-US" sz="1800" dirty="0" err="1" smtClean="0"/>
              <a:t>Prozyr</a:t>
            </a:r>
            <a:r>
              <a:rPr lang="en-US" sz="1800" dirty="0" smtClean="0"/>
              <a:t> Femoral Head Failures</a:t>
            </a:r>
            <a:endParaRPr lang="en-US" sz="1800" dirty="0" smtClean="0"/>
          </a:p>
          <a:p>
            <a:pPr marL="971550" lvl="1" indent="-514350">
              <a:buFont typeface="+mj-lt"/>
              <a:buAutoNum type="alphaLcPeriod"/>
            </a:pPr>
            <a:r>
              <a:rPr lang="en-US" sz="1800" dirty="0" smtClean="0"/>
              <a:t>Bell Labs Research Fraud</a:t>
            </a:r>
          </a:p>
          <a:p>
            <a:pPr marL="971550" lvl="1" indent="-514350">
              <a:buFont typeface="+mj-lt"/>
              <a:buAutoNum type="alphaLcPeriod"/>
            </a:pPr>
            <a:r>
              <a:rPr lang="en-US" sz="1800" dirty="0" smtClean="0"/>
              <a:t>Kansas City Skywalk Failure</a:t>
            </a:r>
          </a:p>
          <a:p>
            <a:pPr marL="971550" lvl="1" indent="-514350">
              <a:buFont typeface="+mj-lt"/>
              <a:buAutoNum type="alphaLcPeriod"/>
            </a:pPr>
            <a:endParaRPr lang="en-US" sz="1800" dirty="0" smtClean="0"/>
          </a:p>
          <a:p>
            <a:pPr marL="971550" lvl="1" indent="-514350">
              <a:buFont typeface="+mj-lt"/>
              <a:buAutoNum type="alphaLcPeriod"/>
            </a:pPr>
            <a:endParaRPr lang="en-US" sz="1800" dirty="0" smtClean="0"/>
          </a:p>
          <a:p>
            <a:pPr marL="571500" indent="-514350">
              <a:buNone/>
            </a:pPr>
            <a:endParaRPr lang="en-US" sz="1800" dirty="0" smtClean="0"/>
          </a:p>
          <a:p>
            <a:pPr>
              <a:buAutoNum type="arabicPeriod"/>
            </a:pPr>
            <a:endParaRPr lang="en-US" sz="1800" dirty="0" smtClean="0"/>
          </a:p>
          <a:p>
            <a:pPr>
              <a:buNone/>
            </a:pPr>
            <a:r>
              <a:rPr lang="en-US" sz="1800"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dirty="0" smtClean="0">
                <a:solidFill>
                  <a:srgbClr val="FF0000"/>
                </a:solidFill>
              </a:rPr>
              <a:t>Case Study Format</a:t>
            </a:r>
            <a:endParaRPr lang="en-US" dirty="0">
              <a:solidFill>
                <a:srgbClr val="FF0000"/>
              </a:solidFill>
            </a:endParaRPr>
          </a:p>
        </p:txBody>
      </p:sp>
      <p:sp>
        <p:nvSpPr>
          <p:cNvPr id="3" name="Content Placeholder 2"/>
          <p:cNvSpPr>
            <a:spLocks noGrp="1"/>
          </p:cNvSpPr>
          <p:nvPr>
            <p:ph idx="1"/>
          </p:nvPr>
        </p:nvSpPr>
        <p:spPr>
          <a:xfrm>
            <a:off x="381000" y="1143000"/>
            <a:ext cx="8229600" cy="4525963"/>
          </a:xfrm>
        </p:spPr>
        <p:txBody>
          <a:bodyPr>
            <a:normAutofit fontScale="85000" lnSpcReduction="20000"/>
          </a:bodyPr>
          <a:lstStyle/>
          <a:p>
            <a:pPr lvl="0"/>
            <a:r>
              <a:rPr lang="en-US" dirty="0" smtClean="0"/>
              <a:t>Short </a:t>
            </a:r>
            <a:r>
              <a:rPr lang="en-US" dirty="0"/>
              <a:t>synopsis of the </a:t>
            </a:r>
            <a:r>
              <a:rPr lang="en-US" dirty="0" smtClean="0"/>
              <a:t>case </a:t>
            </a:r>
            <a:endParaRPr lang="en-US" dirty="0"/>
          </a:p>
          <a:p>
            <a:pPr lvl="0"/>
            <a:r>
              <a:rPr lang="en-US" dirty="0"/>
              <a:t>Engineering explanation of failure (i.e. the technical details)</a:t>
            </a:r>
          </a:p>
          <a:p>
            <a:pPr lvl="0"/>
            <a:r>
              <a:rPr lang="en-US" dirty="0" smtClean="0"/>
              <a:t>Discuss the defining </a:t>
            </a:r>
            <a:r>
              <a:rPr lang="en-US" dirty="0"/>
              <a:t>issues in the case</a:t>
            </a:r>
          </a:p>
          <a:p>
            <a:pPr lvl="0"/>
            <a:r>
              <a:rPr lang="en-US" dirty="0"/>
              <a:t>A timeline that shows the decision making of the important individuals or </a:t>
            </a:r>
            <a:r>
              <a:rPr lang="en-US" dirty="0" smtClean="0"/>
              <a:t>groups </a:t>
            </a:r>
            <a:endParaRPr lang="en-US" dirty="0"/>
          </a:p>
          <a:p>
            <a:pPr lvl="0"/>
            <a:r>
              <a:rPr lang="en-US" dirty="0"/>
              <a:t>An analysis of the decisions made in the case with respect to common ethical theory(</a:t>
            </a:r>
            <a:r>
              <a:rPr lang="en-US" dirty="0" err="1"/>
              <a:t>ies</a:t>
            </a:r>
            <a:r>
              <a:rPr lang="en-US" dirty="0"/>
              <a:t>), </a:t>
            </a:r>
            <a:endParaRPr lang="en-US" dirty="0" smtClean="0"/>
          </a:p>
          <a:p>
            <a:pPr lvl="1"/>
            <a:r>
              <a:rPr lang="en-US" dirty="0" smtClean="0"/>
              <a:t>assigning </a:t>
            </a:r>
            <a:r>
              <a:rPr lang="en-US" dirty="0"/>
              <a:t>responsibility for those decisions and subsequent actions. </a:t>
            </a:r>
          </a:p>
          <a:p>
            <a:pPr lvl="0"/>
            <a:r>
              <a:rPr lang="en-US" dirty="0"/>
              <a:t>The legal fallout and/or design </a:t>
            </a:r>
            <a:r>
              <a:rPr lang="en-US" dirty="0" smtClean="0"/>
              <a:t>changes, changes technical </a:t>
            </a:r>
            <a:r>
              <a:rPr lang="en-US" dirty="0"/>
              <a:t>societies, etc., in light of the failure.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1470025"/>
          </a:xfrm>
        </p:spPr>
        <p:txBody>
          <a:bodyPr/>
          <a:lstStyle/>
          <a:p>
            <a:r>
              <a:rPr lang="en-US" dirty="0" smtClean="0">
                <a:solidFill>
                  <a:srgbClr val="FF0000"/>
                </a:solidFill>
              </a:rPr>
              <a:t>1981 Kansas City Hyatt Regency Skywalk Collapse</a:t>
            </a:r>
            <a:endParaRPr lang="en-US" dirty="0">
              <a:solidFill>
                <a:srgbClr val="FF0000"/>
              </a:solidFill>
            </a:endParaRPr>
          </a:p>
        </p:txBody>
      </p:sp>
      <p:sp>
        <p:nvSpPr>
          <p:cNvPr id="3" name="Subtitle 2"/>
          <p:cNvSpPr>
            <a:spLocks noGrp="1"/>
          </p:cNvSpPr>
          <p:nvPr>
            <p:ph type="subTitle" idx="1"/>
          </p:nvPr>
        </p:nvSpPr>
        <p:spPr/>
        <p:txBody>
          <a:bodyPr/>
          <a:lstStyle/>
          <a:p>
            <a:r>
              <a:rPr lang="en-US" dirty="0" smtClean="0">
                <a:solidFill>
                  <a:schemeClr val="tx1"/>
                </a:solidFill>
              </a:rPr>
              <a:t>MSE 497 Case Study 2</a:t>
            </a:r>
          </a:p>
          <a:p>
            <a:r>
              <a:rPr lang="en-US" dirty="0" smtClean="0">
                <a:solidFill>
                  <a:schemeClr val="tx1"/>
                </a:solidFill>
              </a:rPr>
              <a:t>Prof. Rod Trice</a:t>
            </a:r>
            <a:endParaRPr lang="en-US" dirty="0">
              <a:solidFill>
                <a:schemeClr val="tx1"/>
              </a:solidFill>
            </a:endParaRPr>
          </a:p>
        </p:txBody>
      </p:sp>
      <p:sp>
        <p:nvSpPr>
          <p:cNvPr id="4" name="TextBox 3"/>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The Story as it Appeared in the Media</a:t>
            </a:r>
            <a:endParaRPr lang="en-US" dirty="0">
              <a:solidFill>
                <a:srgbClr val="FF0000"/>
              </a:solidFill>
            </a:endParaRPr>
          </a:p>
        </p:txBody>
      </p:sp>
      <p:sp>
        <p:nvSpPr>
          <p:cNvPr id="3" name="Content Placeholder 2"/>
          <p:cNvSpPr>
            <a:spLocks noGrp="1"/>
          </p:cNvSpPr>
          <p:nvPr>
            <p:ph idx="1"/>
          </p:nvPr>
        </p:nvSpPr>
        <p:spPr>
          <a:xfrm>
            <a:off x="457200" y="1600200"/>
            <a:ext cx="8382000" cy="4953000"/>
          </a:xfrm>
        </p:spPr>
        <p:txBody>
          <a:bodyPr>
            <a:normAutofit fontScale="70000" lnSpcReduction="20000"/>
          </a:bodyPr>
          <a:lstStyle/>
          <a:p>
            <a:pPr>
              <a:buNone/>
            </a:pPr>
            <a:endParaRPr lang="en-US" dirty="0"/>
          </a:p>
          <a:p>
            <a:pPr>
              <a:buNone/>
            </a:pPr>
            <a:r>
              <a:rPr lang="en-US" dirty="0" smtClean="0"/>
              <a:t>On July 17, 1981, the Hyatt Regency Hotel in Kansas City, Missouri, held a videotaped tea-dance party in their atrium lobby. With many party-goers standing and dancing on the suspended walkways, connections supporting the ceiling rods that held up the second and fourth-floor walkways across the atrium failed, and both walkways collapsed onto the crowded first-floor atrium below. The fourth-floor walkway collapsed onto the second-floor walkway, while the offset third-floor walkway remained intact. As the United States' most devastating structural failure, in terms of loss of life and injuries, the Kansas City Hyatt Regency walkways collapse left 114 dead and in excess of 200 injured. In addition, millions of dollars in costs resulted from the collapse, and thousands of lives were adversely affected. </a:t>
            </a:r>
          </a:p>
          <a:p>
            <a:pPr>
              <a:buNone/>
            </a:pPr>
            <a:endParaRPr lang="en-US" dirty="0" smtClean="0"/>
          </a:p>
          <a:p>
            <a:pPr>
              <a:buNone/>
            </a:pPr>
            <a:r>
              <a:rPr lang="en-US" sz="2300" dirty="0" smtClean="0"/>
              <a:t>http://ethics.tamu.edu/ethics/hyatt/hyatt1.htm</a:t>
            </a:r>
          </a:p>
          <a:p>
            <a:pPr>
              <a:buNone/>
            </a:pPr>
            <a:r>
              <a:rPr lang="en-US" dirty="0" smtClean="0"/>
              <a:t> </a:t>
            </a:r>
            <a:endParaRPr lang="en-US" dirty="0"/>
          </a:p>
        </p:txBody>
      </p:sp>
      <p:sp>
        <p:nvSpPr>
          <p:cNvPr id="4" name="TextBox 3"/>
          <p:cNvSpPr txBox="1"/>
          <p:nvPr/>
        </p:nvSpPr>
        <p:spPr>
          <a:xfrm>
            <a:off x="2971800" y="0"/>
            <a:ext cx="3733800" cy="461665"/>
          </a:xfrm>
          <a:prstGeom prst="rect">
            <a:avLst/>
          </a:prstGeom>
          <a:noFill/>
        </p:spPr>
        <p:txBody>
          <a:bodyPr wrap="square" rtlCol="0">
            <a:spAutoFit/>
          </a:bodyPr>
          <a:lstStyle/>
          <a:p>
            <a:r>
              <a:rPr lang="en-US" sz="2400" dirty="0" smtClean="0">
                <a:solidFill>
                  <a:srgbClr val="0070C0"/>
                </a:solidFill>
              </a:rPr>
              <a:t>Case  Study Example</a:t>
            </a:r>
            <a:endParaRPr lang="en-US" sz="2400" dirty="0">
              <a:solidFill>
                <a:srgbClr val="0070C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2999</Words>
  <Application>Microsoft Office PowerPoint</Application>
  <PresentationFormat>On-screen Show (4:3)</PresentationFormat>
  <Paragraphs>244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Development and Assessment of “Ethics in Engineering Practice”: A New Technical Support Elective</vt:lpstr>
      <vt:lpstr>Motivation for Teaching an Ethics Class in the Schools of Engineering</vt:lpstr>
      <vt:lpstr>Slide 3</vt:lpstr>
      <vt:lpstr>Objective of the New “Ethics in Engineering Practice” Course</vt:lpstr>
      <vt:lpstr>I. Presentation and Discussion of Common Ethical Theories – 8 Weeks</vt:lpstr>
      <vt:lpstr>II.  Faculty-Led Application of the Theories in An Engineering Context – 5 Weeks</vt:lpstr>
      <vt:lpstr>Case Study Format</vt:lpstr>
      <vt:lpstr>1981 Kansas City Hyatt Regency Skywalk Collapse</vt:lpstr>
      <vt:lpstr>The Story as it Appeared in the Media</vt:lpstr>
      <vt:lpstr>Original Layout of the Walkways</vt:lpstr>
      <vt:lpstr>Photographs of the Destruction</vt:lpstr>
      <vt:lpstr>Slide 12</vt:lpstr>
      <vt:lpstr>Slide 13</vt:lpstr>
      <vt:lpstr>Failure of the As-Constructed Design</vt:lpstr>
      <vt:lpstr>What are the Defining Issues?</vt:lpstr>
      <vt:lpstr>Timeline</vt:lpstr>
      <vt:lpstr>The Legal Fallout</vt:lpstr>
      <vt:lpstr>Connection to Ethical Theory</vt:lpstr>
      <vt:lpstr>III.  Student-Led Application of the Theory: Case Studies (1-2 weeks)</vt:lpstr>
      <vt:lpstr>Class Promotion, Class Enrollment and Assignments</vt:lpstr>
      <vt:lpstr>Assessment of Changes in Class Reasoning Ability</vt:lpstr>
      <vt:lpstr>Assessment of the Course/ DIT2 N2 Score</vt:lpstr>
      <vt:lpstr>Results of the DIT2 Assessment for  Spring 2010</vt:lpstr>
      <vt:lpstr>Conclusion </vt:lpstr>
      <vt:lpstr>ASCE Professional Codes and the KC Skywalk</vt:lpstr>
      <vt:lpstr>Lessons Learned: The Engineer’s Responsibility</vt:lpstr>
      <vt:lpstr>Example Question Type on the DIT2</vt:lpstr>
      <vt:lpstr>Next, Rank the Defining Issues in the Case…</vt:lpstr>
    </vt:vector>
  </TitlesOfParts>
  <Company>Engineering Computer Network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Assessment of “Ethics in Engineering Practice”: A New Technical Support Elective</dc:title>
  <dc:creator>Rodney Trice</dc:creator>
  <cp:lastModifiedBy>Rodney Trice</cp:lastModifiedBy>
  <cp:revision>58</cp:revision>
  <dcterms:created xsi:type="dcterms:W3CDTF">2010-03-30T11:54:28Z</dcterms:created>
  <dcterms:modified xsi:type="dcterms:W3CDTF">2010-10-08T12:15:08Z</dcterms:modified>
</cp:coreProperties>
</file>