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945600" cy="15544800"/>
  <p:notesSz cx="6997700" cy="92710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96963" indent="-868363" algn="l" defTabSz="2193925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193925" indent="-1736725" algn="l" defTabSz="2193925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291682" indent="-2605882" algn="l" defTabSz="2193925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388644" indent="-3474244" algn="l" defTabSz="2193925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143000" algn="l" defTabSz="4572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1371600" algn="l" defTabSz="4572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1600200" algn="l" defTabSz="4572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1828800" algn="l" defTabSz="4572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66"/>
    <a:srgbClr val="FF5050"/>
    <a:srgbClr val="66FF33"/>
    <a:srgbClr val="FFCC00"/>
    <a:srgbClr val="003300"/>
    <a:srgbClr val="303C18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289" autoAdjust="0"/>
  </p:normalViewPr>
  <p:slideViewPr>
    <p:cSldViewPr>
      <p:cViewPr varScale="1">
        <p:scale>
          <a:sx n="45" d="100"/>
          <a:sy n="45" d="100"/>
        </p:scale>
        <p:origin x="-126" y="-198"/>
      </p:cViewPr>
      <p:guideLst>
        <p:guide orient="horz" pos="4896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2336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6" y="0"/>
            <a:ext cx="3032336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ADE3864-5CC0-4A78-BE51-4EA79D32A926}" type="datetimeFigureOut">
              <a:rPr lang="en-US"/>
              <a:pPr/>
              <a:t>10/03/2008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95325"/>
            <a:ext cx="490855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3727"/>
            <a:ext cx="559816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05843"/>
            <a:ext cx="3032336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6" y="8805843"/>
            <a:ext cx="3032336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AE880A7-ABD2-4938-BAEE-7D95671065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228600" algn="l" rtl="0" fontAlgn="base">
      <a:spcBef>
        <a:spcPct val="30000"/>
      </a:spcBef>
      <a:spcAft>
        <a:spcPct val="0"/>
      </a:spcAft>
      <a:defRPr sz="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457200" algn="l" rtl="0" fontAlgn="base">
      <a:spcBef>
        <a:spcPct val="30000"/>
      </a:spcBef>
      <a:spcAft>
        <a:spcPct val="0"/>
      </a:spcAft>
      <a:defRPr sz="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685800" algn="l" rtl="0" fontAlgn="base">
      <a:spcBef>
        <a:spcPct val="30000"/>
      </a:spcBef>
      <a:spcAft>
        <a:spcPct val="0"/>
      </a:spcAft>
      <a:defRPr sz="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914400" algn="l" rtl="0" fontAlgn="base">
      <a:spcBef>
        <a:spcPct val="30000"/>
      </a:spcBef>
      <a:spcAft>
        <a:spcPct val="0"/>
      </a:spcAft>
      <a:defRPr sz="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4828965"/>
            <a:ext cx="18653760" cy="3332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8808720"/>
            <a:ext cx="1536192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4B34-F8F3-47B4-BF76-A2FB36CB10E1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11BF-E534-403F-933E-CACC06C3C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E335-8D12-403E-88B2-95865701E5BD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BFCC-8BFE-43BB-A17D-49AE091EC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622514"/>
            <a:ext cx="4937760" cy="132634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22514"/>
            <a:ext cx="14447520" cy="132634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A581-EE7D-46DD-86F0-25FAF13792D8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9FBD2-FEB0-4534-95EC-88678F7DF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C535-3FD6-4DE4-8C01-685522BF4E5E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F30B-CBE8-49FE-B302-164988C78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9988975"/>
            <a:ext cx="18653760" cy="308737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588551"/>
            <a:ext cx="18653760" cy="340042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31D9-FBA1-45E1-8F44-2610E3E8D790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9531-6599-4327-8C05-D218630CC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627122"/>
            <a:ext cx="9692640" cy="10258850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627122"/>
            <a:ext cx="9692640" cy="10258850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0B07-E35F-4E97-AD6F-55A77198F384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B728-A31F-49B6-8E7C-C9EB9ADBA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479589"/>
            <a:ext cx="9696451" cy="1450128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900" b="1"/>
            </a:lvl4pPr>
            <a:lvl5pPr marL="4389120" indent="0">
              <a:buNone/>
              <a:defRPr sz="3900" b="1"/>
            </a:lvl5pPr>
            <a:lvl6pPr marL="5486400" indent="0">
              <a:buNone/>
              <a:defRPr sz="3900" b="1"/>
            </a:lvl6pPr>
            <a:lvl7pPr marL="6583680" indent="0">
              <a:buNone/>
              <a:defRPr sz="3900" b="1"/>
            </a:lvl7pPr>
            <a:lvl8pPr marL="7680960" indent="0">
              <a:buNone/>
              <a:defRPr sz="3900" b="1"/>
            </a:lvl8pPr>
            <a:lvl9pPr marL="8778240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4929717"/>
            <a:ext cx="9696451" cy="8956253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479589"/>
            <a:ext cx="9700260" cy="1450128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900" b="1"/>
            </a:lvl4pPr>
            <a:lvl5pPr marL="4389120" indent="0">
              <a:buNone/>
              <a:defRPr sz="3900" b="1"/>
            </a:lvl5pPr>
            <a:lvl6pPr marL="5486400" indent="0">
              <a:buNone/>
              <a:defRPr sz="3900" b="1"/>
            </a:lvl6pPr>
            <a:lvl7pPr marL="6583680" indent="0">
              <a:buNone/>
              <a:defRPr sz="3900" b="1"/>
            </a:lvl7pPr>
            <a:lvl8pPr marL="7680960" indent="0">
              <a:buNone/>
              <a:defRPr sz="3900" b="1"/>
            </a:lvl8pPr>
            <a:lvl9pPr marL="8778240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4929717"/>
            <a:ext cx="9700260" cy="8956253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B4E6-8A10-4655-A57F-DFCD4A31A877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04B8D-BAA5-468B-A509-7B4B23477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72DC-4FD4-43C0-BD63-F7A66041115D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CB0F-79C2-48FE-B204-304E05260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554A-2C15-4A89-9A1D-12AF6F5E7CD2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08CB-B3A2-4D6A-B6CD-A893D6CCB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18914"/>
            <a:ext cx="7219951" cy="263398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18915"/>
            <a:ext cx="12268200" cy="13267056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252894"/>
            <a:ext cx="7219951" cy="10633076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D66B-14C1-4845-8C96-6236E72198A0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8722-E903-459B-AF47-35027462A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0881360"/>
            <a:ext cx="13167360" cy="128460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388957"/>
            <a:ext cx="13167360" cy="9326880"/>
          </a:xfrm>
        </p:spPr>
        <p:txBody>
          <a:bodyPr rtlCol="0">
            <a:normAutofit/>
          </a:bodyPr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165966"/>
            <a:ext cx="13167360" cy="1824354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76A27-21DD-4A8A-A831-840A6AFC26FB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A0CA-7102-459F-94ED-F97E833BF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096963" y="622300"/>
            <a:ext cx="197516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9456" tIns="109728" rIns="219456" bIns="1097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3627438"/>
            <a:ext cx="19751675" cy="1025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9456" tIns="109728" rIns="219456" bIns="109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2" y="14407357"/>
            <a:ext cx="5121275" cy="827881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2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7E1C69-6616-4399-B5F7-30449C7A57C6}" type="datetimeFigureOut">
              <a:rPr lang="en-US"/>
              <a:pPr>
                <a:defRPr/>
              </a:pPr>
              <a:t>10/03/2008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7763" y="14407357"/>
            <a:ext cx="6950075" cy="827881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 defTabSz="2194560" fontAlgn="auto">
              <a:spcBef>
                <a:spcPts val="0"/>
              </a:spcBef>
              <a:spcAft>
                <a:spcPts val="0"/>
              </a:spcAft>
              <a:defRPr sz="2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363" y="14407357"/>
            <a:ext cx="5121275" cy="827881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 defTabSz="2194560" fontAlgn="auto">
              <a:spcBef>
                <a:spcPts val="0"/>
              </a:spcBef>
              <a:spcAft>
                <a:spcPts val="0"/>
              </a:spcAft>
              <a:defRPr sz="2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9C2EC2-4056-425B-BB13-C448CE8CE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5pPr>
      <a:lvl6pPr marL="2286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6pPr>
      <a:lvl7pPr marL="4572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7pPr>
      <a:lvl8pPr marL="6858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8pPr>
      <a:lvl9pPr marL="9144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482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163" indent="-548482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125" indent="-548482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package" Target="../embeddings/Microsoft_Office_Word_Document1.docx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381000" y="1696016"/>
            <a:ext cx="212217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 algn="ctr"/>
            <a:r>
              <a:rPr lang="en-US" sz="2000" dirty="0" smtClean="0">
                <a:latin typeface="Helvetica" pitchFamily="34" charset="0"/>
              </a:rPr>
              <a:t>Amy Penner</a:t>
            </a:r>
            <a:r>
              <a:rPr lang="en-US" sz="2000" baseline="30000" dirty="0" smtClean="0">
                <a:latin typeface="Helvetica" pitchFamily="34" charset="0"/>
              </a:rPr>
              <a:t>1</a:t>
            </a:r>
            <a:r>
              <a:rPr lang="en-US" sz="2000" dirty="0" smtClean="0">
                <a:latin typeface="Helvetica" pitchFamily="34" charset="0"/>
              </a:rPr>
              <a:t>, </a:t>
            </a:r>
          </a:p>
          <a:p>
            <a:pPr algn="ctr"/>
            <a:r>
              <a:rPr lang="en-US" sz="2000" dirty="0" smtClean="0">
                <a:latin typeface="Helvetica" pitchFamily="34" charset="0"/>
              </a:rPr>
              <a:t>PI: Martin Okos</a:t>
            </a:r>
            <a:r>
              <a:rPr lang="en-US" sz="2000" baseline="30000" dirty="0" smtClean="0">
                <a:latin typeface="Helvetica" pitchFamily="34" charset="0"/>
              </a:rPr>
              <a:t>1,2</a:t>
            </a:r>
            <a:r>
              <a:rPr lang="en-US" sz="2000" dirty="0" smtClean="0">
                <a:latin typeface="Helvetica" pitchFamily="34" charset="0"/>
              </a:rPr>
              <a:t> Co-PI’s: J. Litster</a:t>
            </a:r>
            <a:r>
              <a:rPr lang="en-US" sz="2000" baseline="30000" dirty="0" smtClean="0">
                <a:latin typeface="Helvetica" pitchFamily="34" charset="0"/>
              </a:rPr>
              <a:t>2,4</a:t>
            </a:r>
            <a:r>
              <a:rPr lang="en-US" sz="2000" dirty="0" smtClean="0">
                <a:latin typeface="Helvetica" pitchFamily="34" charset="0"/>
              </a:rPr>
              <a:t>, B. Tao</a:t>
            </a:r>
            <a:r>
              <a:rPr lang="en-US" sz="2000" baseline="30000" dirty="0" smtClean="0">
                <a:latin typeface="Helvetica" pitchFamily="34" charset="0"/>
              </a:rPr>
              <a:t>1</a:t>
            </a:r>
            <a:r>
              <a:rPr lang="en-US" sz="2000" dirty="0" smtClean="0">
                <a:latin typeface="Helvetica" pitchFamily="34" charset="0"/>
              </a:rPr>
              <a:t>, N. Mosier</a:t>
            </a:r>
            <a:r>
              <a:rPr lang="en-US" sz="2000" baseline="30000" dirty="0" smtClean="0">
                <a:latin typeface="Helvetica" pitchFamily="34" charset="0"/>
              </a:rPr>
              <a:t>1</a:t>
            </a:r>
            <a:r>
              <a:rPr lang="en-US" sz="2000" dirty="0" smtClean="0">
                <a:latin typeface="Helvetica" pitchFamily="34" charset="0"/>
              </a:rPr>
              <a:t>, R.N. Houze</a:t>
            </a:r>
            <a:r>
              <a:rPr lang="en-US" sz="2000" baseline="30000" dirty="0" smtClean="0">
                <a:latin typeface="Helvetica" pitchFamily="34" charset="0"/>
              </a:rPr>
              <a:t>2</a:t>
            </a:r>
            <a:r>
              <a:rPr lang="en-US" sz="2000" dirty="0" smtClean="0">
                <a:latin typeface="Helvetica" pitchFamily="34" charset="0"/>
              </a:rPr>
              <a:t>, D. Radcliffe</a:t>
            </a:r>
            <a:r>
              <a:rPr lang="en-US" sz="2000" baseline="30000" dirty="0" smtClean="0">
                <a:latin typeface="Helvetica" pitchFamily="34" charset="0"/>
              </a:rPr>
              <a:t>3</a:t>
            </a:r>
            <a:r>
              <a:rPr lang="en-US" sz="2000" dirty="0" smtClean="0">
                <a:latin typeface="Helvetica" pitchFamily="34" charset="0"/>
              </a:rPr>
              <a:t>, O. Campanella</a:t>
            </a:r>
            <a:r>
              <a:rPr lang="en-US" sz="2000" baseline="30000" dirty="0" smtClean="0">
                <a:latin typeface="Helvetica" pitchFamily="34" charset="0"/>
              </a:rPr>
              <a:t>1,</a:t>
            </a:r>
            <a:r>
              <a:rPr lang="en-US" sz="2000" dirty="0" smtClean="0">
                <a:latin typeface="Helvetica" pitchFamily="34" charset="0"/>
              </a:rPr>
              <a:t> Graduate Student: Alice Robinson</a:t>
            </a:r>
            <a:r>
              <a:rPr lang="en-US" sz="2000" baseline="30000" dirty="0" smtClean="0">
                <a:latin typeface="Helvetica" pitchFamily="34" charset="0"/>
              </a:rPr>
              <a:t>1</a:t>
            </a:r>
            <a:endParaRPr lang="en-US" sz="2000" dirty="0">
              <a:latin typeface="Helvetica" pitchFamily="34" charset="0"/>
            </a:endParaRPr>
          </a:p>
          <a:p>
            <a:pPr algn="ctr"/>
            <a:r>
              <a:rPr lang="en-US" sz="1500" dirty="0" smtClean="0">
                <a:latin typeface="Helvetica" pitchFamily="34" charset="0"/>
              </a:rPr>
              <a:t> </a:t>
            </a:r>
            <a:r>
              <a:rPr lang="en-US" sz="1500" baseline="30000" dirty="0" smtClean="0">
                <a:latin typeface="Helvetica" pitchFamily="34" charset="0"/>
              </a:rPr>
              <a:t>1</a:t>
            </a:r>
            <a:r>
              <a:rPr lang="en-US" sz="1500" dirty="0" smtClean="0">
                <a:latin typeface="Helvetica" pitchFamily="34" charset="0"/>
              </a:rPr>
              <a:t>Agricultural </a:t>
            </a:r>
            <a:r>
              <a:rPr lang="en-US" sz="1500" dirty="0">
                <a:latin typeface="Helvetica" pitchFamily="34" charset="0"/>
              </a:rPr>
              <a:t>and Biological </a:t>
            </a:r>
            <a:r>
              <a:rPr lang="en-US" sz="1500" dirty="0" smtClean="0">
                <a:latin typeface="Helvetica" pitchFamily="34" charset="0"/>
              </a:rPr>
              <a:t>Engineering, </a:t>
            </a:r>
            <a:r>
              <a:rPr lang="en-US" sz="1500" baseline="30000" dirty="0" smtClean="0">
                <a:latin typeface="Helvetica" pitchFamily="34" charset="0"/>
              </a:rPr>
              <a:t>2</a:t>
            </a:r>
            <a:r>
              <a:rPr lang="en-US" sz="1500" dirty="0" smtClean="0">
                <a:latin typeface="Helvetica" pitchFamily="34" charset="0"/>
              </a:rPr>
              <a:t>Chemical Engineering, </a:t>
            </a:r>
            <a:r>
              <a:rPr lang="en-US" sz="1500" baseline="30000" dirty="0" smtClean="0">
                <a:latin typeface="Helvetica" pitchFamily="34" charset="0"/>
              </a:rPr>
              <a:t>3</a:t>
            </a:r>
            <a:r>
              <a:rPr lang="en-US" sz="1500" dirty="0" smtClean="0">
                <a:latin typeface="Helvetica" pitchFamily="34" charset="0"/>
              </a:rPr>
              <a:t>Engineering Education, </a:t>
            </a:r>
            <a:r>
              <a:rPr lang="en-US" sz="1500" baseline="30000" dirty="0" smtClean="0">
                <a:latin typeface="Helvetica" pitchFamily="34" charset="0"/>
              </a:rPr>
              <a:t>4</a:t>
            </a:r>
            <a:r>
              <a:rPr lang="en-US" sz="1500" dirty="0" smtClean="0">
                <a:latin typeface="Helvetica" pitchFamily="34" charset="0"/>
              </a:rPr>
              <a:t>Industrial and Physical Pharmacy </a:t>
            </a:r>
            <a:endParaRPr lang="en-US" sz="1500" dirty="0">
              <a:latin typeface="Helvetica" pitchFamily="34" charset="0"/>
            </a:endParaRPr>
          </a:p>
          <a:p>
            <a:pPr algn="ctr"/>
            <a:r>
              <a:rPr lang="en-US" sz="1500" dirty="0">
                <a:latin typeface="Helvetica" pitchFamily="34" charset="0"/>
              </a:rPr>
              <a:t>9</a:t>
            </a:r>
            <a:r>
              <a:rPr lang="en-US" sz="1500" dirty="0" smtClean="0">
                <a:latin typeface="Helvetica" pitchFamily="34" charset="0"/>
              </a:rPr>
              <a:t>/30/08</a:t>
            </a:r>
            <a:endParaRPr lang="en-US" sz="1500" dirty="0">
              <a:latin typeface="Helvetica" pitchFamily="34" charset="0"/>
            </a:endParaRPr>
          </a:p>
        </p:txBody>
      </p:sp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228600" y="7312223"/>
            <a:ext cx="670560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Helvetica" pitchFamily="34" charset="0"/>
              </a:rPr>
              <a:t>Introduction </a:t>
            </a:r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&amp; Background – Project-Based/Spiral </a:t>
            </a:r>
            <a:r>
              <a:rPr lang="en-US" sz="1700" dirty="0">
                <a:solidFill>
                  <a:schemeClr val="bg1"/>
                </a:solidFill>
                <a:latin typeface="Helvetica" pitchFamily="34" charset="0"/>
              </a:rPr>
              <a:t>Learning</a:t>
            </a:r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304800" y="3012013"/>
            <a:ext cx="67056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Helvetica" pitchFamily="34" charset="0"/>
              </a:rPr>
              <a:t>Project Objectives</a:t>
            </a:r>
          </a:p>
        </p:txBody>
      </p:sp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1" y="1880280"/>
            <a:ext cx="2209799" cy="71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Box 19"/>
          <p:cNvSpPr txBox="1">
            <a:spLocks noChangeArrowheads="1"/>
          </p:cNvSpPr>
          <p:nvPr/>
        </p:nvSpPr>
        <p:spPr bwMode="auto">
          <a:xfrm>
            <a:off x="228600" y="7620000"/>
            <a:ext cx="67056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r>
              <a:rPr lang="en-US" sz="1400" b="1" dirty="0" smtClean="0"/>
              <a:t>The Engineer of 2020 (NAE and Purdue) target attributes: Strong technical </a:t>
            </a:r>
            <a:r>
              <a:rPr lang="en-US" sz="1400" b="1" i="1" dirty="0" smtClean="0"/>
              <a:t>and non-technical </a:t>
            </a:r>
            <a:r>
              <a:rPr lang="en-US" sz="1400" b="1" dirty="0" smtClean="0"/>
              <a:t>skills to solve societal and technological burdens </a:t>
            </a:r>
          </a:p>
          <a:p>
            <a:endParaRPr lang="en-US" sz="1400" dirty="0" smtClean="0"/>
          </a:p>
          <a:p>
            <a:pPr marL="0" lvl="1" indent="0"/>
            <a:r>
              <a:rPr lang="en-US" sz="1400" b="1" u="sng" dirty="0" smtClean="0"/>
              <a:t>Opportunities exists to boost non-technical skills and continue leadership in  Engineering Education through:   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1400" dirty="0" smtClean="0"/>
              <a:t>Innovative teaching methods which incorporate soft-skill development within current engineering courses.  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1400" dirty="0" smtClean="0"/>
              <a:t>Integrating nationally and internationally recognized universities’ successful incorporation of project-based/spiral learning.  </a:t>
            </a:r>
          </a:p>
          <a:p>
            <a:pPr marL="114300" lvl="1" indent="-114300"/>
            <a:r>
              <a:rPr lang="en-US" sz="1400" b="1" u="sng" dirty="0" smtClean="0"/>
              <a:t>Innovative Teaching Strategies</a:t>
            </a:r>
            <a:r>
              <a:rPr lang="en-US" sz="1400" dirty="0" smtClean="0"/>
              <a:t>: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1400" b="1" dirty="0" smtClean="0"/>
              <a:t>Project-based learning (PBL) </a:t>
            </a:r>
            <a:r>
              <a:rPr lang="en-US" sz="1400" dirty="0" smtClean="0"/>
              <a:t>solves projects as the focus of instruction and a springboard for understanding deeper principles.  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1400" dirty="0" smtClean="0"/>
              <a:t>PBL has shown increased understanding, motivation, and confidence through application of engineering principles to real-world problems.</a:t>
            </a:r>
            <a:endParaRPr lang="en-US" sz="1400" dirty="0" smtClean="0">
              <a:latin typeface="Helvetica" pitchFamily="34" charset="0"/>
            </a:endParaRPr>
          </a:p>
          <a:p>
            <a:pPr marL="457200" lvl="1" indent="-228600">
              <a:buFont typeface="Arial" pitchFamily="34" charset="0"/>
              <a:buChar char="•"/>
            </a:pPr>
            <a:r>
              <a:rPr lang="en-US" sz="1400" dirty="0" smtClean="0"/>
              <a:t>The strength of a </a:t>
            </a:r>
            <a:r>
              <a:rPr lang="en-US" sz="1400" b="1" dirty="0" smtClean="0"/>
              <a:t>spiral curriculum </a:t>
            </a:r>
            <a:r>
              <a:rPr lang="en-US" sz="1400" dirty="0" smtClean="0"/>
              <a:t>is that it continually revisits basic ideas and themes with increasing complexity and sophistication until the student has a full grasp of the subject.  </a:t>
            </a:r>
          </a:p>
        </p:txBody>
      </p:sp>
      <p:sp>
        <p:nvSpPr>
          <p:cNvPr id="1039" name="TextBox 20"/>
          <p:cNvSpPr txBox="1">
            <a:spLocks noChangeArrowheads="1"/>
          </p:cNvSpPr>
          <p:nvPr/>
        </p:nvSpPr>
        <p:spPr bwMode="auto">
          <a:xfrm>
            <a:off x="228600" y="11350823"/>
            <a:ext cx="670560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Incorporating PE 2020 Attributes into Curriculum</a:t>
            </a:r>
            <a:endParaRPr lang="en-US" sz="17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44" name="Rectangle 183"/>
          <p:cNvSpPr>
            <a:spLocks noChangeArrowheads="1"/>
          </p:cNvSpPr>
          <p:nvPr/>
        </p:nvSpPr>
        <p:spPr bwMode="auto">
          <a:xfrm>
            <a:off x="0" y="5938044"/>
            <a:ext cx="92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 anchor="ctr">
            <a:spAutoFit/>
          </a:bodyPr>
          <a:lstStyle/>
          <a:p>
            <a:endParaRPr lang="en-US">
              <a:latin typeface="Helvetica" pitchFamily="34" charset="0"/>
            </a:endParaRPr>
          </a:p>
        </p:txBody>
      </p:sp>
      <p:sp>
        <p:nvSpPr>
          <p:cNvPr id="1053" name="TextBox 6"/>
          <p:cNvSpPr txBox="1">
            <a:spLocks noChangeArrowheads="1"/>
          </p:cNvSpPr>
          <p:nvPr/>
        </p:nvSpPr>
        <p:spPr bwMode="auto">
          <a:xfrm>
            <a:off x="7581900" y="3012013"/>
            <a:ext cx="6743700" cy="56938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Spiral PBL Course Prototype: ABE 495F</a:t>
            </a:r>
          </a:p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Food and Biological Product/Process Design I</a:t>
            </a:r>
            <a:endParaRPr lang="en-US" sz="17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54" name="TextBox 19"/>
          <p:cNvSpPr txBox="1">
            <a:spLocks noChangeArrowheads="1"/>
          </p:cNvSpPr>
          <p:nvPr/>
        </p:nvSpPr>
        <p:spPr bwMode="auto">
          <a:xfrm>
            <a:off x="7543800" y="3962400"/>
            <a:ext cx="67056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r>
              <a:rPr lang="en-US" sz="1400" b="1" u="sng" dirty="0" smtClean="0">
                <a:latin typeface="Helvetica" pitchFamily="34" charset="0"/>
              </a:rPr>
              <a:t>Course Format: </a:t>
            </a:r>
            <a:r>
              <a:rPr lang="en-US" sz="1400" dirty="0" smtClean="0">
                <a:latin typeface="Helvetica" pitchFamily="34" charset="0"/>
              </a:rPr>
              <a:t> Class periods incorporate 2 elements each week as students work on projects throughout the semester.</a:t>
            </a:r>
            <a:endParaRPr lang="en-US" sz="1400" b="1" u="sng" dirty="0" smtClean="0">
              <a:latin typeface="Helvetica" pitchFamily="34" charset="0"/>
            </a:endParaRPr>
          </a:p>
          <a:p>
            <a:endParaRPr lang="en-US" sz="1400" dirty="0" smtClean="0">
              <a:latin typeface="Helvetica" pitchFamily="34" charset="0"/>
            </a:endParaRPr>
          </a:p>
          <a:p>
            <a:r>
              <a:rPr lang="en-US" sz="1400" b="1" u="sng" dirty="0" smtClean="0">
                <a:latin typeface="Helvetica" pitchFamily="34" charset="0"/>
              </a:rPr>
              <a:t>Technical Lectures</a:t>
            </a:r>
            <a:r>
              <a:rPr lang="en-US" sz="1400" dirty="0" smtClean="0">
                <a:latin typeface="Helvetica" pitchFamily="34" charset="0"/>
              </a:rPr>
              <a:t>: Led by grad students and guest lectures </a:t>
            </a:r>
          </a:p>
          <a:p>
            <a:r>
              <a:rPr lang="en-US" sz="1400" dirty="0" smtClean="0">
                <a:latin typeface="Helvetica" pitchFamily="34" charset="0"/>
              </a:rPr>
              <a:t>Deliver  just-in-time material for project completion on subjects ranging from food chemistry, nutrition, metabolism, marketing, product/process development and engineering, sensory, and scale-up. 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latin typeface="Helvetica" pitchFamily="34" charset="0"/>
            </a:endParaRPr>
          </a:p>
          <a:p>
            <a:r>
              <a:rPr lang="en-US" sz="1400" b="1" u="sng" dirty="0" smtClean="0">
                <a:latin typeface="Helvetica" pitchFamily="34" charset="0"/>
              </a:rPr>
              <a:t>PE2020 Skills:</a:t>
            </a:r>
            <a:r>
              <a:rPr lang="en-US" sz="1400" dirty="0" smtClean="0">
                <a:latin typeface="Helvetica" pitchFamily="34" charset="0"/>
              </a:rPr>
              <a:t> Led by grad students and guest lectures </a:t>
            </a:r>
          </a:p>
          <a:p>
            <a:r>
              <a:rPr lang="en-US" sz="1400" dirty="0" smtClean="0">
                <a:latin typeface="Helvetica" pitchFamily="34" charset="0"/>
              </a:rPr>
              <a:t>Provide information or discussion on personal and team development through formal lectures, MBTI training, teamwork book discussion, and ethical case studies</a:t>
            </a:r>
          </a:p>
          <a:p>
            <a:endParaRPr lang="en-US" sz="1400" dirty="0" smtClean="0">
              <a:latin typeface="Helvetica" pitchFamily="34" charset="0"/>
            </a:endParaRPr>
          </a:p>
          <a:p>
            <a:r>
              <a:rPr lang="en-US" sz="1400" b="1" u="sng" dirty="0" smtClean="0">
                <a:latin typeface="Helvetica" pitchFamily="34" charset="0"/>
              </a:rPr>
              <a:t>Lab</a:t>
            </a:r>
            <a:r>
              <a:rPr lang="en-US" sz="1400" dirty="0" smtClean="0">
                <a:latin typeface="Helvetica" pitchFamily="34" charset="0"/>
              </a:rPr>
              <a:t>: Guided hands on experimentation and  learning of software to aid project completion (Tech Wizard for Nutrition Labeling and MS Project®)</a:t>
            </a:r>
          </a:p>
          <a:p>
            <a:endParaRPr lang="en-US" sz="1400" dirty="0" smtClean="0">
              <a:latin typeface="Helvetica" pitchFamily="34" charset="0"/>
            </a:endParaRPr>
          </a:p>
          <a:p>
            <a:endParaRPr lang="en-US" sz="1400" dirty="0" smtClean="0">
              <a:latin typeface="Helvetica" pitchFamily="34" charset="0"/>
            </a:endParaRPr>
          </a:p>
        </p:txBody>
      </p:sp>
      <p:sp>
        <p:nvSpPr>
          <p:cNvPr id="1057" name="TextBox 19"/>
          <p:cNvSpPr txBox="1">
            <a:spLocks noChangeArrowheads="1"/>
          </p:cNvSpPr>
          <p:nvPr/>
        </p:nvSpPr>
        <p:spPr bwMode="auto">
          <a:xfrm>
            <a:off x="7581900" y="3581400"/>
            <a:ext cx="68199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r>
              <a:rPr lang="en-US" sz="1400" dirty="0" smtClean="0">
                <a:latin typeface="Helvetica" pitchFamily="34" charset="0"/>
              </a:rPr>
              <a:t>This pilot course (target group) has 16 students who meet  2 hours weekly. The control group, ABE 205, has 25 students who do not receive additional training.</a:t>
            </a:r>
            <a:endParaRPr lang="en-US" sz="1400" dirty="0">
              <a:latin typeface="Helvetica" pitchFamily="34" charset="0"/>
            </a:endParaRPr>
          </a:p>
        </p:txBody>
      </p:sp>
      <p:sp>
        <p:nvSpPr>
          <p:cNvPr id="1061" name="TextBox 9"/>
          <p:cNvSpPr txBox="1">
            <a:spLocks noChangeArrowheads="1"/>
          </p:cNvSpPr>
          <p:nvPr/>
        </p:nvSpPr>
        <p:spPr bwMode="auto">
          <a:xfrm>
            <a:off x="7543800" y="7086600"/>
            <a:ext cx="67056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Course Projects </a:t>
            </a:r>
            <a:endParaRPr lang="en-US" sz="17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62" name="TextBox 18"/>
          <p:cNvSpPr txBox="1">
            <a:spLocks noChangeArrowheads="1"/>
          </p:cNvSpPr>
          <p:nvPr/>
        </p:nvSpPr>
        <p:spPr bwMode="auto">
          <a:xfrm>
            <a:off x="7543800" y="7379255"/>
            <a:ext cx="67818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u="sng" dirty="0" smtClean="0">
                <a:latin typeface="Helvetica" pitchFamily="34" charset="0"/>
              </a:rPr>
              <a:t>Reverse Engineering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Label deconstruction (understanding component functionality)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Process Flow Diagram(s)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Nutrition description and fit within guidelines,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Product Improvements and Revisions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Marketing Research/Analysis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Tech Wizard Nutrition Label to reflect Product Improvements </a:t>
            </a:r>
            <a:endParaRPr lang="en-US" sz="1400" dirty="0" smtClean="0">
              <a:latin typeface="Helvetica" pitchFamily="34" charset="0"/>
            </a:endParaRPr>
          </a:p>
          <a:p>
            <a:pPr marL="342900" indent="-342900">
              <a:buAutoNum type="arabicPeriod"/>
            </a:pPr>
            <a:endParaRPr lang="en-US" sz="1400" dirty="0" smtClean="0">
              <a:latin typeface="Helvetica" pitchFamily="34" charset="0"/>
            </a:endParaRPr>
          </a:p>
          <a:p>
            <a:pPr marL="342900" indent="-342900">
              <a:buAutoNum type="arabicPeriod"/>
            </a:pPr>
            <a:endParaRPr lang="en-US" sz="1400" dirty="0" smtClean="0">
              <a:latin typeface="Helvetica" pitchFamily="34" charset="0"/>
            </a:endParaRPr>
          </a:p>
          <a:p>
            <a:pPr marL="342900" indent="-342900"/>
            <a:r>
              <a:rPr lang="en-US" sz="1400" b="1" dirty="0" smtClean="0">
                <a:latin typeface="Helvetica" pitchFamily="34" charset="0"/>
              </a:rPr>
              <a:t>2. </a:t>
            </a:r>
            <a:r>
              <a:rPr lang="en-US" sz="1400" b="1" u="sng" dirty="0" smtClean="0">
                <a:latin typeface="Helvetica" pitchFamily="34" charset="0"/>
              </a:rPr>
              <a:t>Product/Process Creation</a:t>
            </a:r>
            <a:r>
              <a:rPr lang="en-US" sz="1400" dirty="0" smtClean="0">
                <a:latin typeface="Helvetica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Helvetica" pitchFamily="34" charset="0"/>
              </a:rPr>
              <a:t> T</a:t>
            </a:r>
            <a:r>
              <a:rPr lang="en-US" sz="1400" dirty="0" smtClean="0"/>
              <a:t>o develop a </a:t>
            </a:r>
            <a:r>
              <a:rPr lang="en-US" sz="1400" i="1" dirty="0" smtClean="0"/>
              <a:t>process</a:t>
            </a:r>
            <a:r>
              <a:rPr lang="en-US" sz="1400" dirty="0" smtClean="0"/>
              <a:t> to produce a highly palatable </a:t>
            </a:r>
            <a:r>
              <a:rPr lang="en-US" sz="1400" i="1" dirty="0" smtClean="0"/>
              <a:t>product</a:t>
            </a:r>
            <a:r>
              <a:rPr lang="en-US" sz="1400" dirty="0" smtClean="0"/>
              <a:t> which is : convenient, shelf stable, vegetable based, and is a complete food snack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Using </a:t>
            </a:r>
            <a:r>
              <a:rPr lang="en-US" sz="1400" b="1" dirty="0" smtClean="0"/>
              <a:t>whole foods </a:t>
            </a:r>
            <a:r>
              <a:rPr lang="en-US" sz="1400" dirty="0" smtClean="0"/>
              <a:t>in proportions recommended by the USDA My Food Pyramid.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/>
              <a:t>Energy goal per serving: 200 kcal</a:t>
            </a:r>
            <a:r>
              <a:rPr lang="en-US" sz="1400" dirty="0" smtClean="0"/>
              <a:t>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Nutrient goals: listed in Table 2 </a:t>
            </a:r>
          </a:p>
          <a:p>
            <a:pPr marL="342900" indent="-342900">
              <a:buAutoNum type="arabicPeriod"/>
            </a:pPr>
            <a:endParaRPr lang="en-US" sz="1400" dirty="0">
              <a:latin typeface="Helvetica" pitchFamily="34" charset="0"/>
            </a:endParaRPr>
          </a:p>
        </p:txBody>
      </p:sp>
      <p:sp>
        <p:nvSpPr>
          <p:cNvPr id="1069" name="TextBox 6"/>
          <p:cNvSpPr txBox="1">
            <a:spLocks noChangeArrowheads="1"/>
          </p:cNvSpPr>
          <p:nvPr/>
        </p:nvSpPr>
        <p:spPr bwMode="auto">
          <a:xfrm>
            <a:off x="14897100" y="3012013"/>
            <a:ext cx="67437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PBL CHE  497 Course</a:t>
            </a:r>
            <a:endParaRPr lang="en-US" sz="17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70" name="TextBox 19"/>
          <p:cNvSpPr txBox="1">
            <a:spLocks noChangeArrowheads="1"/>
          </p:cNvSpPr>
          <p:nvPr/>
        </p:nvSpPr>
        <p:spPr bwMode="auto">
          <a:xfrm>
            <a:off x="14935200" y="3276600"/>
            <a:ext cx="67056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r>
              <a:rPr lang="en-US" sz="1400" b="1" u="sng" dirty="0" smtClean="0"/>
              <a:t>Course objective</a:t>
            </a:r>
            <a:r>
              <a:rPr lang="en-US" sz="1400" b="1" dirty="0" smtClean="0"/>
              <a:t>: </a:t>
            </a:r>
            <a:r>
              <a:rPr lang="en-US" sz="1400" dirty="0" smtClean="0"/>
              <a:t>Apply chemical engineering principles to practical situations to design, analyze operations, or predict operability of systems through: 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Application of CHE principles to design practical systems.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Team-based projects to understand team operation and decision-making.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Individual learning about new systems, equipment, etc.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Understanding the engineer’s technical role for safety and environmental  effect. 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Current issues and challenges. </a:t>
            </a:r>
          </a:p>
          <a:p>
            <a:pPr lvl="0">
              <a:buFont typeface="Arial" pitchFamily="34" charset="0"/>
              <a:buChar char="•"/>
            </a:pPr>
            <a:endParaRPr lang="en-US" sz="1400" dirty="0" smtClean="0"/>
          </a:p>
          <a:p>
            <a:pPr lvl="0"/>
            <a:r>
              <a:rPr lang="en-US" sz="1400" b="1" u="sng" dirty="0" smtClean="0"/>
              <a:t>Course Format - Students complete 6 design projects: </a:t>
            </a:r>
          </a:p>
          <a:p>
            <a:pPr lvl="0"/>
            <a:r>
              <a:rPr lang="en-US" sz="1400" dirty="0" smtClean="0"/>
              <a:t>1.Fluid Transport (piping design, pump selection, flow meter selection, control valve flow control)</a:t>
            </a:r>
          </a:p>
          <a:p>
            <a:pPr lvl="0"/>
            <a:r>
              <a:rPr lang="en-US" sz="1400" dirty="0" smtClean="0"/>
              <a:t>2. Heat Transfer (design of shell-and-tube exchangers and operation)</a:t>
            </a:r>
          </a:p>
          <a:p>
            <a:pPr lvl="0"/>
            <a:r>
              <a:rPr lang="en-US" sz="1400" dirty="0" smtClean="0"/>
              <a:t>3. Mixing and Blending (design of a CSTR based on adequate blending)</a:t>
            </a:r>
          </a:p>
          <a:p>
            <a:pPr lvl="0"/>
            <a:r>
              <a:rPr lang="en-US" sz="1400" dirty="0" smtClean="0"/>
              <a:t>4. Filtration (flow through porous media)</a:t>
            </a:r>
          </a:p>
          <a:p>
            <a:pPr lvl="0"/>
            <a:r>
              <a:rPr lang="en-US" sz="1400" dirty="0" smtClean="0"/>
              <a:t>5. Humidification (system design to deliver conditioned air)</a:t>
            </a:r>
          </a:p>
          <a:p>
            <a:pPr lvl="0"/>
            <a:r>
              <a:rPr lang="en-US" sz="1400" dirty="0" smtClean="0"/>
              <a:t>6. Mass Transfer (absorber design and operation)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1400" b="1" u="sng" dirty="0" smtClean="0"/>
              <a:t>Current Course</a:t>
            </a:r>
            <a:r>
              <a:rPr lang="en-US" sz="1400" dirty="0" smtClean="0"/>
              <a:t>:  Sr. CHE Students Spring 2008 (21) &amp; Fall 2008 (42)</a:t>
            </a:r>
          </a:p>
          <a:p>
            <a:endParaRPr lang="en-US" sz="1400" b="1" u="sng" dirty="0" smtClean="0"/>
          </a:p>
          <a:p>
            <a:r>
              <a:rPr lang="en-US" sz="1400" b="1" u="sng" dirty="0" smtClean="0"/>
              <a:t>Future</a:t>
            </a:r>
            <a:r>
              <a:rPr lang="en-US" sz="1400" dirty="0" smtClean="0"/>
              <a:t>: Listed as a 500-level course and open enrollment to other disciplines, allowing for multi-disciplinary teams.</a:t>
            </a:r>
          </a:p>
          <a:p>
            <a:pPr lvl="0"/>
            <a:endParaRPr lang="en-US" sz="1400" dirty="0" smtClean="0"/>
          </a:p>
          <a:p>
            <a:pPr lvl="0"/>
            <a:endParaRPr lang="en-US" sz="1400" dirty="0"/>
          </a:p>
        </p:txBody>
      </p:sp>
      <p:sp>
        <p:nvSpPr>
          <p:cNvPr id="1074" name="TextBox 6"/>
          <p:cNvSpPr txBox="1">
            <a:spLocks noChangeArrowheads="1"/>
          </p:cNvSpPr>
          <p:nvPr/>
        </p:nvSpPr>
        <p:spPr bwMode="auto">
          <a:xfrm>
            <a:off x="14897100" y="7924800"/>
            <a:ext cx="67437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Advisory Group</a:t>
            </a:r>
            <a:endParaRPr lang="en-US" sz="17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75" name="TextBox 18"/>
          <p:cNvSpPr txBox="1">
            <a:spLocks noChangeArrowheads="1"/>
          </p:cNvSpPr>
          <p:nvPr/>
        </p:nvSpPr>
        <p:spPr bwMode="auto">
          <a:xfrm>
            <a:off x="14897100" y="8378041"/>
            <a:ext cx="67437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r>
              <a:rPr lang="en-US" sz="1400" dirty="0" smtClean="0">
                <a:latin typeface="Helvetica" pitchFamily="34" charset="0"/>
              </a:rPr>
              <a:t>The advisory group was created to: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Helvetica" pitchFamily="34" charset="0"/>
              </a:rPr>
              <a:t>Oversee development of the course and integrate best practices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Helvetica" pitchFamily="34" charset="0"/>
              </a:rPr>
              <a:t>Improve communication between schools for successful transfer and incorporation of PBL within the University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Helvetica" pitchFamily="34" charset="0"/>
              </a:rPr>
              <a:t>Reach across University to incorporate multidisciplinary courses in the future </a:t>
            </a:r>
          </a:p>
          <a:p>
            <a:endParaRPr lang="en-US" sz="1400" dirty="0" smtClean="0">
              <a:latin typeface="Helvetica" pitchFamily="34" charset="0"/>
            </a:endParaRPr>
          </a:p>
          <a:p>
            <a:r>
              <a:rPr lang="en-US" sz="1400" dirty="0" smtClean="0">
                <a:latin typeface="Helvetica" pitchFamily="34" charset="0"/>
              </a:rPr>
              <a:t>Members of the advisory group include Martin </a:t>
            </a:r>
            <a:r>
              <a:rPr lang="en-US" sz="1400" dirty="0" err="1" smtClean="0">
                <a:latin typeface="Helvetica" pitchFamily="34" charset="0"/>
              </a:rPr>
              <a:t>Okos</a:t>
            </a:r>
            <a:r>
              <a:rPr lang="en-US" sz="1400" dirty="0" smtClean="0">
                <a:latin typeface="Helvetica" pitchFamily="34" charset="0"/>
              </a:rPr>
              <a:t> (ABE) and R.N. </a:t>
            </a:r>
            <a:r>
              <a:rPr lang="en-US" sz="1400" dirty="0" err="1" smtClean="0">
                <a:latin typeface="Helvetica" pitchFamily="34" charset="0"/>
              </a:rPr>
              <a:t>Houze</a:t>
            </a:r>
            <a:r>
              <a:rPr lang="en-US" sz="1400" dirty="0" smtClean="0">
                <a:latin typeface="Helvetica" pitchFamily="34" charset="0"/>
              </a:rPr>
              <a:t> with others still to be determined. </a:t>
            </a:r>
          </a:p>
          <a:p>
            <a:endParaRPr lang="en-US" sz="1400" dirty="0" smtClean="0">
              <a:latin typeface="Helvetica" pitchFamily="34" charset="0"/>
            </a:endParaRPr>
          </a:p>
        </p:txBody>
      </p:sp>
      <p:sp>
        <p:nvSpPr>
          <p:cNvPr id="1077" name="TextBox 6"/>
          <p:cNvSpPr txBox="1">
            <a:spLocks noChangeArrowheads="1"/>
          </p:cNvSpPr>
          <p:nvPr/>
        </p:nvSpPr>
        <p:spPr bwMode="auto">
          <a:xfrm>
            <a:off x="14859000" y="10439400"/>
            <a:ext cx="67437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Future </a:t>
            </a:r>
            <a:r>
              <a:rPr lang="en-US" sz="1700" dirty="0">
                <a:solidFill>
                  <a:schemeClr val="bg1"/>
                </a:solidFill>
                <a:latin typeface="Helvetica" pitchFamily="34" charset="0"/>
              </a:rPr>
              <a:t>Work</a:t>
            </a:r>
          </a:p>
        </p:txBody>
      </p:sp>
      <p:sp>
        <p:nvSpPr>
          <p:cNvPr id="1100" name="Text Box 76"/>
          <p:cNvSpPr txBox="1">
            <a:spLocks noChangeArrowheads="1"/>
          </p:cNvSpPr>
          <p:nvPr/>
        </p:nvSpPr>
        <p:spPr bwMode="auto">
          <a:xfrm>
            <a:off x="14859000" y="10900589"/>
            <a:ext cx="67437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tIns="22860" rIns="45720" bIns="22860">
            <a:spAutoFit/>
          </a:bodyPr>
          <a:lstStyle/>
          <a:p>
            <a:pPr defTabSz="457200">
              <a:spcBef>
                <a:spcPct val="50000"/>
              </a:spcBef>
            </a:pPr>
            <a:r>
              <a:rPr lang="en-US" sz="1400" b="1" u="sng" dirty="0" smtClean="0">
                <a:latin typeface="Helvetica" pitchFamily="34" charset="0"/>
              </a:rPr>
              <a:t>International Knowledge Transfer:  </a:t>
            </a:r>
            <a:r>
              <a:rPr lang="en-US" sz="1400" dirty="0" smtClean="0">
                <a:latin typeface="Helvetica" pitchFamily="34" charset="0"/>
              </a:rPr>
              <a:t>Dr. Caroline </a:t>
            </a:r>
            <a:r>
              <a:rPr lang="en-US" sz="1400" dirty="0" err="1" smtClean="0">
                <a:latin typeface="Helvetica" pitchFamily="34" charset="0"/>
              </a:rPr>
              <a:t>Croswaite</a:t>
            </a:r>
            <a:r>
              <a:rPr lang="en-US" sz="1400" dirty="0" smtClean="0">
                <a:latin typeface="Helvetica" pitchFamily="34" charset="0"/>
              </a:rPr>
              <a:t> will visit Purdue from 9/22-10/3/08 to discuss and share ideas and best practices from Australia’s University of Queensland (UQ).  She and others have pioneered engineering educational changes to create a 4 year Project centered Curriculum (PCC) format which has been internationally recognized and praised. </a:t>
            </a:r>
          </a:p>
          <a:p>
            <a:pPr defTabSz="457200">
              <a:spcBef>
                <a:spcPct val="50000"/>
              </a:spcBef>
            </a:pPr>
            <a:r>
              <a:rPr lang="en-US" sz="1400" b="1" u="sng" dirty="0" smtClean="0">
                <a:latin typeface="Helvetica" pitchFamily="34" charset="0"/>
              </a:rPr>
              <a:t>Development of lessons learned handbook: </a:t>
            </a:r>
            <a:r>
              <a:rPr lang="en-US" sz="1400" dirty="0" smtClean="0">
                <a:latin typeface="Helvetica" pitchFamily="34" charset="0"/>
              </a:rPr>
              <a:t>To aid in implementation of PBL to other schools within Purdue and nationally and internationally</a:t>
            </a:r>
          </a:p>
          <a:p>
            <a:pPr defTabSz="457200">
              <a:spcBef>
                <a:spcPct val="50000"/>
              </a:spcBef>
            </a:pPr>
            <a:r>
              <a:rPr lang="en-US" sz="1400" b="1" u="sng" dirty="0" smtClean="0">
                <a:latin typeface="Helvetica" pitchFamily="34" charset="0"/>
              </a:rPr>
              <a:t>Future Funding and Publications:</a:t>
            </a:r>
            <a:r>
              <a:rPr lang="en-US" sz="1400" dirty="0" smtClean="0">
                <a:latin typeface="Helvetica" pitchFamily="34" charset="0"/>
              </a:rPr>
              <a:t> USDA HEC Challenge grant and potential journal article publication</a:t>
            </a:r>
          </a:p>
          <a:p>
            <a:pPr defTabSz="457200">
              <a:spcBef>
                <a:spcPct val="50000"/>
              </a:spcBef>
            </a:pPr>
            <a:r>
              <a:rPr lang="en-US" sz="1400" b="1" u="sng" dirty="0" smtClean="0">
                <a:latin typeface="Helvetica" pitchFamily="34" charset="0"/>
              </a:rPr>
              <a:t>Further Curricula Development</a:t>
            </a:r>
            <a:r>
              <a:rPr lang="en-US" sz="1400" dirty="0" smtClean="0">
                <a:latin typeface="Helvetica" pitchFamily="34" charset="0"/>
              </a:rPr>
              <a:t>:  To continually improve the current course and expand the course to for the future junior and senior students. </a:t>
            </a:r>
            <a:endParaRPr lang="en-US" sz="1400" dirty="0">
              <a:latin typeface="Helvetica" pitchFamily="34" charset="0"/>
            </a:endParaRPr>
          </a:p>
        </p:txBody>
      </p:sp>
      <p:sp>
        <p:nvSpPr>
          <p:cNvPr id="1104" name="TextBox 6"/>
          <p:cNvSpPr txBox="1">
            <a:spLocks noChangeArrowheads="1"/>
          </p:cNvSpPr>
          <p:nvPr/>
        </p:nvSpPr>
        <p:spPr bwMode="auto">
          <a:xfrm>
            <a:off x="14859000" y="13792200"/>
            <a:ext cx="67437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Helvetica" pitchFamily="34" charset="0"/>
              </a:rPr>
              <a:t>Acknowledgements</a:t>
            </a:r>
          </a:p>
        </p:txBody>
      </p:sp>
      <p:sp>
        <p:nvSpPr>
          <p:cNvPr id="1105" name="Text Box 81"/>
          <p:cNvSpPr txBox="1">
            <a:spLocks noChangeArrowheads="1"/>
          </p:cNvSpPr>
          <p:nvPr/>
        </p:nvSpPr>
        <p:spPr bwMode="auto">
          <a:xfrm>
            <a:off x="14859000" y="14129772"/>
            <a:ext cx="68199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tIns="22860" rIns="45720" bIns="22860">
            <a:spAutoFit/>
          </a:bodyPr>
          <a:lstStyle/>
          <a:p>
            <a:pPr defTabSz="457200">
              <a:spcBef>
                <a:spcPct val="50000"/>
              </a:spcBef>
            </a:pPr>
            <a:r>
              <a:rPr lang="en-US" sz="1400" dirty="0">
                <a:latin typeface="Helvetica" pitchFamily="34" charset="0"/>
              </a:rPr>
              <a:t>A special thanks would like to be given to the </a:t>
            </a:r>
            <a:r>
              <a:rPr lang="en-US" sz="1400" dirty="0" smtClean="0">
                <a:latin typeface="Helvetica" pitchFamily="34" charset="0"/>
              </a:rPr>
              <a:t>College of Engineering for the financial support through the PE2020 Seed Grant. Special thanks is also given to Marne </a:t>
            </a:r>
            <a:r>
              <a:rPr lang="en-US" sz="1400" dirty="0" err="1" smtClean="0">
                <a:latin typeface="Helvetica" pitchFamily="34" charset="0"/>
              </a:rPr>
              <a:t>Helgesen</a:t>
            </a:r>
            <a:r>
              <a:rPr lang="en-US" sz="1400" dirty="0" smtClean="0">
                <a:latin typeface="Helvetica" pitchFamily="34" charset="0"/>
              </a:rPr>
              <a:t> and David Nelson for their work in helping to develop our assessment strategy and to our guest lectures: Connie Weaver (F&amp;N), Kim Buchman (F&amp;N), Carol </a:t>
            </a:r>
            <a:r>
              <a:rPr lang="en-US" sz="1400" dirty="0" err="1" smtClean="0">
                <a:latin typeface="Helvetica" pitchFamily="34" charset="0"/>
              </a:rPr>
              <a:t>Bushey</a:t>
            </a:r>
            <a:r>
              <a:rPr lang="en-US" sz="1400" dirty="0" smtClean="0">
                <a:latin typeface="Helvetica" pitchFamily="34" charset="0"/>
              </a:rPr>
              <a:t> (F&amp;N), Rick Mattes (F&amp;N),  Mario </a:t>
            </a:r>
            <a:r>
              <a:rPr lang="en-US" sz="1400" dirty="0" err="1" smtClean="0">
                <a:latin typeface="Helvetica" pitchFamily="34" charset="0"/>
              </a:rPr>
              <a:t>Ferruzzi</a:t>
            </a:r>
            <a:r>
              <a:rPr lang="en-US" sz="1400" dirty="0" smtClean="0">
                <a:latin typeface="Helvetica" pitchFamily="34" charset="0"/>
              </a:rPr>
              <a:t> (FS), Bernie Tao (ABE), Linden </a:t>
            </a:r>
            <a:r>
              <a:rPr lang="en-US" sz="1400" dirty="0" err="1" smtClean="0">
                <a:latin typeface="Helvetica" pitchFamily="34" charset="0"/>
              </a:rPr>
              <a:t>Petrin</a:t>
            </a:r>
            <a:r>
              <a:rPr lang="en-US" sz="1400" dirty="0" smtClean="0">
                <a:latin typeface="Helvetica" pitchFamily="34" charset="0"/>
              </a:rPr>
              <a:t> (CCO), and Jennifer </a:t>
            </a:r>
            <a:r>
              <a:rPr lang="en-US" sz="1400" dirty="0" err="1" smtClean="0">
                <a:latin typeface="Helvetica" pitchFamily="34" charset="0"/>
              </a:rPr>
              <a:t>Nordland</a:t>
            </a:r>
            <a:r>
              <a:rPr lang="en-US" sz="1400" dirty="0" smtClean="0">
                <a:latin typeface="Helvetica" pitchFamily="34" charset="0"/>
              </a:rPr>
              <a:t>. </a:t>
            </a:r>
            <a:endParaRPr lang="en-US" sz="1400" dirty="0">
              <a:latin typeface="Helvetica" pitchFamily="34" charset="0"/>
            </a:endParaRPr>
          </a:p>
        </p:txBody>
      </p:sp>
      <p:sp>
        <p:nvSpPr>
          <p:cNvPr id="1106" name="Text Box 82"/>
          <p:cNvSpPr txBox="1">
            <a:spLocks noChangeArrowheads="1"/>
          </p:cNvSpPr>
          <p:nvPr/>
        </p:nvSpPr>
        <p:spPr bwMode="auto">
          <a:xfrm>
            <a:off x="304800" y="154394"/>
            <a:ext cx="21336000" cy="13696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" tIns="22860" rIns="45720" bIns="22860">
            <a:spAutoFit/>
          </a:bodyPr>
          <a:lstStyle/>
          <a:p>
            <a:pPr algn="ctr" defTabSz="45720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Helvetica" pitchFamily="34" charset="0"/>
              </a:rPr>
              <a:t>Spiraling towards 2020: Project centered multidisciplinary spiral curriculum as a model for developing Purdue’s Engineer of 2020. </a:t>
            </a:r>
            <a:endParaRPr lang="en-US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304800" y="3352800"/>
            <a:ext cx="67056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pPr algn="just"/>
            <a:r>
              <a:rPr lang="en-US" sz="1400" b="1" dirty="0" smtClean="0">
                <a:latin typeface="Helvetica" pitchFamily="34" charset="0"/>
              </a:rPr>
              <a:t>This project focuses on attracting and retaining students by enhancing their understanding of the relationships between engineering and its impacts on real world needs/challenges through the development of project-based spiral curricula. </a:t>
            </a:r>
            <a:r>
              <a:rPr lang="en-US" sz="1400" b="1" u="sng" dirty="0" smtClean="0">
                <a:latin typeface="Helvetica" pitchFamily="34" charset="0"/>
              </a:rPr>
              <a:t>Through this curriculum, </a:t>
            </a:r>
            <a:r>
              <a:rPr lang="en-US" sz="1400" b="1" u="sng" dirty="0" smtClean="0"/>
              <a:t>Purdue Engineers will be prepared for leadership roles in responding to the global technological, economic, and societal challenges of the 21</a:t>
            </a:r>
            <a:r>
              <a:rPr lang="en-US" sz="1400" b="1" u="sng" baseline="30000" dirty="0" smtClean="0"/>
              <a:t>st</a:t>
            </a:r>
            <a:r>
              <a:rPr lang="en-US" sz="1400" b="1" u="sng" dirty="0" smtClean="0"/>
              <a:t> century. </a:t>
            </a:r>
            <a:r>
              <a:rPr lang="en-US" sz="1400" dirty="0" smtClean="0"/>
              <a:t> </a:t>
            </a:r>
            <a:endParaRPr lang="en-US" sz="1400" b="1" u="sng" dirty="0" smtClean="0">
              <a:latin typeface="Helvetica" pitchFamily="34" charset="0"/>
            </a:endParaRPr>
          </a:p>
          <a:p>
            <a:pPr algn="just"/>
            <a:endParaRPr lang="en-US" sz="1400" b="1" dirty="0" smtClean="0">
              <a:latin typeface="Helvetica" pitchFamily="34" charset="0"/>
            </a:endParaRPr>
          </a:p>
          <a:p>
            <a:pPr algn="just"/>
            <a:r>
              <a:rPr lang="en-US" sz="1400" u="sng" dirty="0" smtClean="0">
                <a:latin typeface="Helvetica" pitchFamily="34" charset="0"/>
              </a:rPr>
              <a:t>The specific objectives include: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i="1" dirty="0" smtClean="0">
                <a:latin typeface="Helvetica" pitchFamily="34" charset="0"/>
              </a:rPr>
              <a:t>     Critically evaluate project centered and spiral curricula from other institutions and its ability to transfer to Purdue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i="1" dirty="0" smtClean="0">
                <a:latin typeface="Helvetica" pitchFamily="34" charset="0"/>
              </a:rPr>
              <a:t>     To develop, teach and evaluate two prototype courses in BFPE and Chemical Engineering that demonstrate the integration of a select number of targeted PE2020 attributes in practice. 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i="1" dirty="0" smtClean="0">
                <a:latin typeface="Helvetica" pitchFamily="34" charset="0"/>
              </a:rPr>
              <a:t>     To design a prototype project based spiral curriculum that incorporates the target attributes of the Purdue University Engineer of 2020 into the BFPE program.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i="1" dirty="0" smtClean="0">
                <a:latin typeface="Helvetica" pitchFamily="34" charset="0"/>
              </a:rPr>
              <a:t>     To develop a “lessons learned” data base to guide </a:t>
            </a:r>
            <a:r>
              <a:rPr lang="en-US" sz="1400" i="1" dirty="0" err="1" smtClean="0">
                <a:latin typeface="Helvetica" pitchFamily="34" charset="0"/>
              </a:rPr>
              <a:t>CoE</a:t>
            </a:r>
            <a:r>
              <a:rPr lang="en-US" sz="1400" i="1" dirty="0" smtClean="0">
                <a:latin typeface="Helvetica" pitchFamily="34" charset="0"/>
              </a:rPr>
              <a:t> in wider adoption of spiral curriculum by forming a </a:t>
            </a:r>
            <a:r>
              <a:rPr lang="en-US" sz="1400" i="1" dirty="0" err="1" smtClean="0">
                <a:latin typeface="Helvetica" pitchFamily="34" charset="0"/>
              </a:rPr>
              <a:t>CoE</a:t>
            </a:r>
            <a:r>
              <a:rPr lang="en-US" sz="1400" i="1" dirty="0" smtClean="0">
                <a:latin typeface="Helvetica" pitchFamily="34" charset="0"/>
              </a:rPr>
              <a:t> advisory group and progressive evaluation.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i="1" dirty="0" smtClean="0">
                <a:latin typeface="Helvetica" pitchFamily="34" charset="0"/>
              </a:rPr>
              <a:t>     To seek funding from outside sources from foundations, USDA, and NSF. </a:t>
            </a:r>
            <a:endParaRPr lang="en-US" sz="1400" i="1" dirty="0">
              <a:latin typeface="Helvetica" pitchFamily="34" charset="0"/>
            </a:endParaRPr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28600" y="11958675"/>
          <a:ext cx="6629398" cy="3428470"/>
        </p:xfrm>
        <a:graphic>
          <a:graphicData uri="http://schemas.openxmlformats.org/drawingml/2006/table">
            <a:tbl>
              <a:tblPr firstRow="1"/>
              <a:tblGrid>
                <a:gridCol w="228600"/>
                <a:gridCol w="2971800"/>
                <a:gridCol w="381000"/>
                <a:gridCol w="457200"/>
                <a:gridCol w="533400"/>
                <a:gridCol w="381000"/>
                <a:gridCol w="381000"/>
                <a:gridCol w="457200"/>
                <a:gridCol w="381000"/>
                <a:gridCol w="457198"/>
              </a:tblGrid>
              <a:tr h="12717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Helvetica-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Note: Heavy Shading = Taught &amp; emphasized</a:t>
                      </a:r>
                    </a:p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Light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 Shading =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some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 emphasis or reinforcement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Sophomore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Junior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Senior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Fall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Spring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Summer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Fall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Spring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Summer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Fall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Spring</a:t>
                      </a:r>
                      <a:endParaRPr lang="en-US" sz="8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175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Leadership, Communication, Teamwork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Decision-making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Recognize &amp; manage change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35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Work effectively in diverse &amp; multicultural environments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5435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Work effectively in the global engineering profession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5435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Synthesize engineering, business, and societal perspectives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27175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Science &amp; Math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Engineering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Fundamentals &amp; Analytical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 Skills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Open-ended design &amp; problem solving skills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5435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Multi-disciplinary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within and beyond engineering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5435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Integration of analytical, problem solving, &amp; design skills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27175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Innovative &amp; Strong work ethic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35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Ethically responsible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in a global, social, intellectual, and technological context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Adaptable in a changing environment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Entrepreneurial and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intrapreneurial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Curious and persistent continuous learners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Research (SURF Program) or Study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Abroad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encouraged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1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Industrial Internship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encouraged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-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Helvetica-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7" name="TextBox 9"/>
          <p:cNvSpPr txBox="1">
            <a:spLocks noChangeArrowheads="1"/>
          </p:cNvSpPr>
          <p:nvPr/>
        </p:nvSpPr>
        <p:spPr bwMode="auto">
          <a:xfrm>
            <a:off x="7620000" y="12420600"/>
            <a:ext cx="67056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Helvetica" pitchFamily="34" charset="0"/>
              </a:rPr>
              <a:t>Assessment Strategy</a:t>
            </a:r>
            <a:endParaRPr lang="en-US" sz="1700" dirty="0">
              <a:solidFill>
                <a:schemeClr val="bg1"/>
              </a:solidFill>
              <a:latin typeface="Helvetica" pitchFamily="34" charset="0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926513" y="9840913"/>
          <a:ext cx="6008687" cy="2597150"/>
        </p:xfrm>
        <a:graphic>
          <a:graphicData uri="http://schemas.openxmlformats.org/presentationml/2006/ole">
            <p:oleObj spid="_x0000_s1032" name="Document" r:id="rId5" imgW="6497945" imgH="2763241" progId="Word.Document.12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210235" y="12428547"/>
            <a:ext cx="353198" cy="2963853"/>
            <a:chOff x="210235" y="12428547"/>
            <a:chExt cx="353198" cy="2963853"/>
          </a:xfrm>
        </p:grpSpPr>
        <p:sp>
          <p:nvSpPr>
            <p:cNvPr id="88" name="TextBox 87"/>
            <p:cNvSpPr txBox="1"/>
            <p:nvPr/>
          </p:nvSpPr>
          <p:spPr>
            <a:xfrm>
              <a:off x="210235" y="12428547"/>
              <a:ext cx="323165" cy="75405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" pitchFamily="34" charset="0"/>
                </a:rPr>
                <a:t>Abilities</a:t>
              </a:r>
              <a:endParaRPr lang="en-US" sz="900" dirty="0">
                <a:latin typeface="Helvetica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28600" y="13335000"/>
              <a:ext cx="323165" cy="1219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" pitchFamily="34" charset="0"/>
                </a:rPr>
                <a:t>Knowledge Areas</a:t>
              </a:r>
              <a:endParaRPr lang="en-US" sz="900" dirty="0">
                <a:latin typeface="Helvetica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40268" y="14638347"/>
              <a:ext cx="323165" cy="75405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" pitchFamily="34" charset="0"/>
                </a:rPr>
                <a:t>Qualities</a:t>
              </a:r>
              <a:endParaRPr lang="en-US" sz="900" dirty="0">
                <a:latin typeface="Helvetica" pitchFamily="34" charset="0"/>
              </a:endParaRPr>
            </a:p>
          </p:txBody>
        </p:sp>
      </p:grp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7620001" y="12941388"/>
          <a:ext cx="6705599" cy="2451012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979469"/>
                <a:gridCol w="2712377"/>
                <a:gridCol w="3013753"/>
              </a:tblGrid>
              <a:tr h="315310">
                <a:tc>
                  <a:txBody>
                    <a:bodyPr/>
                    <a:lstStyle/>
                    <a:p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-Narrow" pitchFamily="34" charset="0"/>
                        </a:rPr>
                        <a:t>Quantitative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-Narrow" pitchFamily="34" charset="0"/>
                        </a:rPr>
                        <a:t>Qualitative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8408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-Narrow" pitchFamily="34" charset="0"/>
                        </a:rPr>
                        <a:t>Formative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Helvetica-Narrow" pitchFamily="34" charset="0"/>
                        </a:rPr>
                        <a:t>Pre/Post</a:t>
                      </a:r>
                      <a:r>
                        <a:rPr lang="en-US" sz="1400" baseline="0" dirty="0" smtClean="0">
                          <a:latin typeface="Helvetica-Narrow" pitchFamily="34" charset="0"/>
                        </a:rPr>
                        <a:t> Test of soft skills by control and target groups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Self &amp; Peer Assessment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Course and Project Assignments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Interview journals with open ended questions.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Case Study and Leadership book open ended questions.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Direct Observation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74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-Narrow" pitchFamily="34" charset="0"/>
                        </a:rPr>
                        <a:t>Summative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Helvetica-Narrow" pitchFamily="34" charset="0"/>
                        </a:rPr>
                        <a:t>Final Reports (written and oral)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Helvetica-Narrow" pitchFamily="34" charset="0"/>
                        </a:rPr>
                        <a:t>Self and Peer Assessment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Helvetica-Narrow" pitchFamily="34" charset="0"/>
                        </a:rPr>
                        <a:t>Standard Course Surveys</a:t>
                      </a:r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Helvetica-Narrow" pitchFamily="34" charset="0"/>
                        </a:rPr>
                        <a:t>Focus Groups (control and target</a:t>
                      </a:r>
                      <a:r>
                        <a:rPr lang="en-US" sz="1400" baseline="0" dirty="0" smtClean="0">
                          <a:latin typeface="Helvetica-Narrow" pitchFamily="34" charset="0"/>
                        </a:rPr>
                        <a:t> group)</a:t>
                      </a:r>
                    </a:p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Peer  Assessment (comments)</a:t>
                      </a:r>
                    </a:p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latin typeface="Helvetica-Narrow" pitchFamily="34" charset="0"/>
                        </a:rPr>
                        <a:t>Direct Observation</a:t>
                      </a:r>
                    </a:p>
                    <a:p>
                      <a:endParaRPr lang="en-US" sz="1400" dirty="0">
                        <a:latin typeface="Helvetica-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228600" y="11658600"/>
            <a:ext cx="67056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r>
              <a:rPr lang="en-US" sz="1000" dirty="0" smtClean="0">
                <a:latin typeface="Helvetica" pitchFamily="34" charset="0"/>
              </a:rPr>
              <a:t>Table 1 Curriculum incorporating all Purdue Engineer of 2020 target attributes. </a:t>
            </a:r>
            <a:endParaRPr lang="en-US" sz="1000" dirty="0">
              <a:latin typeface="Helvetica" pitchFamily="34" charset="0"/>
            </a:endParaRP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7696200" y="10312569"/>
            <a:ext cx="1066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r>
              <a:rPr lang="en-US" sz="1000" dirty="0" smtClean="0">
                <a:latin typeface="Helvetica" pitchFamily="34" charset="0"/>
              </a:rPr>
              <a:t>Table  2 Nutrient Restrictions for Creation Product </a:t>
            </a:r>
            <a:endParaRPr lang="en-US" sz="1000" dirty="0">
              <a:latin typeface="Helvetica" pitchFamily="34" charset="0"/>
            </a:endParaRPr>
          </a:p>
        </p:txBody>
      </p:sp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7620000" y="12753945"/>
            <a:ext cx="67056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r>
              <a:rPr lang="en-US" sz="1000" dirty="0" smtClean="0">
                <a:latin typeface="Helvetica" pitchFamily="34" charset="0"/>
              </a:rPr>
              <a:t>Table 3  Assessment strategy for ABE 495F</a:t>
            </a:r>
            <a:endParaRPr lang="en-US" sz="1000" dirty="0">
              <a:latin typeface="Helvetica" pitchFamily="34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7543800" y="9525000"/>
            <a:ext cx="6705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 anchor="ctr">
            <a:spAutoFit/>
          </a:bodyPr>
          <a:lstStyle/>
          <a:p>
            <a:r>
              <a:rPr lang="en-US" sz="1400" dirty="0" smtClean="0">
                <a:latin typeface="Helvetica" pitchFamily="34" charset="0"/>
              </a:rPr>
              <a:t>Course projects are graded through oral and written reports with peer assessment. </a:t>
            </a:r>
            <a:endParaRPr lang="en-US" sz="1400" dirty="0">
              <a:latin typeface="Helvetica" pitchFamily="34" charset="0"/>
            </a:endParaRPr>
          </a:p>
        </p:txBody>
      </p:sp>
      <p:pic>
        <p:nvPicPr>
          <p:cNvPr id="40" name="Picture 39" descr="CoE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40600" y="1674733"/>
            <a:ext cx="1447800" cy="1144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1370</Words>
  <Application>Microsoft Office PowerPoint</Application>
  <PresentationFormat>Custom</PresentationFormat>
  <Paragraphs>285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Slide 1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Penner</dc:creator>
  <cp:lastModifiedBy>lhiggins</cp:lastModifiedBy>
  <cp:revision>217</cp:revision>
  <dcterms:created xsi:type="dcterms:W3CDTF">2008-07-14T17:40:28Z</dcterms:created>
  <dcterms:modified xsi:type="dcterms:W3CDTF">2008-10-03T12:51:42Z</dcterms:modified>
</cp:coreProperties>
</file>