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40233600" cy="30175200"/>
  <p:notesSz cx="7315200" cy="9601200"/>
  <p:defaultTextStyle>
    <a:defPPr>
      <a:defRPr lang="en-US"/>
    </a:defPPr>
    <a:lvl1pPr algn="ctr" rtl="0" fontAlgn="base">
      <a:spcBef>
        <a:spcPct val="0"/>
      </a:spcBef>
      <a:spcAft>
        <a:spcPct val="0"/>
      </a:spcAft>
      <a:defRPr sz="8100" kern="1200">
        <a:solidFill>
          <a:schemeClr val="tx1"/>
        </a:solidFill>
        <a:latin typeface="Arial" charset="0"/>
        <a:ea typeface="+mn-ea"/>
        <a:cs typeface="+mn-cs"/>
      </a:defRPr>
    </a:lvl1pPr>
    <a:lvl2pPr marL="457200" algn="ctr" rtl="0" fontAlgn="base">
      <a:spcBef>
        <a:spcPct val="0"/>
      </a:spcBef>
      <a:spcAft>
        <a:spcPct val="0"/>
      </a:spcAft>
      <a:defRPr sz="8100" kern="1200">
        <a:solidFill>
          <a:schemeClr val="tx1"/>
        </a:solidFill>
        <a:latin typeface="Arial" charset="0"/>
        <a:ea typeface="+mn-ea"/>
        <a:cs typeface="+mn-cs"/>
      </a:defRPr>
    </a:lvl2pPr>
    <a:lvl3pPr marL="914400" algn="ctr" rtl="0" fontAlgn="base">
      <a:spcBef>
        <a:spcPct val="0"/>
      </a:spcBef>
      <a:spcAft>
        <a:spcPct val="0"/>
      </a:spcAft>
      <a:defRPr sz="8100" kern="1200">
        <a:solidFill>
          <a:schemeClr val="tx1"/>
        </a:solidFill>
        <a:latin typeface="Arial" charset="0"/>
        <a:ea typeface="+mn-ea"/>
        <a:cs typeface="+mn-cs"/>
      </a:defRPr>
    </a:lvl3pPr>
    <a:lvl4pPr marL="1371600" algn="ctr" rtl="0" fontAlgn="base">
      <a:spcBef>
        <a:spcPct val="0"/>
      </a:spcBef>
      <a:spcAft>
        <a:spcPct val="0"/>
      </a:spcAft>
      <a:defRPr sz="8100" kern="1200">
        <a:solidFill>
          <a:schemeClr val="tx1"/>
        </a:solidFill>
        <a:latin typeface="Arial" charset="0"/>
        <a:ea typeface="+mn-ea"/>
        <a:cs typeface="+mn-cs"/>
      </a:defRPr>
    </a:lvl4pPr>
    <a:lvl5pPr marL="1828800" algn="ctr" rtl="0" fontAlgn="base">
      <a:spcBef>
        <a:spcPct val="0"/>
      </a:spcBef>
      <a:spcAft>
        <a:spcPct val="0"/>
      </a:spcAft>
      <a:defRPr sz="8100" kern="1200">
        <a:solidFill>
          <a:schemeClr val="tx1"/>
        </a:solidFill>
        <a:latin typeface="Arial" charset="0"/>
        <a:ea typeface="+mn-ea"/>
        <a:cs typeface="+mn-cs"/>
      </a:defRPr>
    </a:lvl5pPr>
    <a:lvl6pPr marL="2286000" algn="l" defTabSz="914400" rtl="0" eaLnBrk="1" latinLnBrk="0" hangingPunct="1">
      <a:defRPr sz="8100" kern="1200">
        <a:solidFill>
          <a:schemeClr val="tx1"/>
        </a:solidFill>
        <a:latin typeface="Arial" charset="0"/>
        <a:ea typeface="+mn-ea"/>
        <a:cs typeface="+mn-cs"/>
      </a:defRPr>
    </a:lvl6pPr>
    <a:lvl7pPr marL="2743200" algn="l" defTabSz="914400" rtl="0" eaLnBrk="1" latinLnBrk="0" hangingPunct="1">
      <a:defRPr sz="8100" kern="1200">
        <a:solidFill>
          <a:schemeClr val="tx1"/>
        </a:solidFill>
        <a:latin typeface="Arial" charset="0"/>
        <a:ea typeface="+mn-ea"/>
        <a:cs typeface="+mn-cs"/>
      </a:defRPr>
    </a:lvl7pPr>
    <a:lvl8pPr marL="3200400" algn="l" defTabSz="914400" rtl="0" eaLnBrk="1" latinLnBrk="0" hangingPunct="1">
      <a:defRPr sz="8100" kern="1200">
        <a:solidFill>
          <a:schemeClr val="tx1"/>
        </a:solidFill>
        <a:latin typeface="Arial" charset="0"/>
        <a:ea typeface="+mn-ea"/>
        <a:cs typeface="+mn-cs"/>
      </a:defRPr>
    </a:lvl8pPr>
    <a:lvl9pPr marL="3657600" algn="l" defTabSz="914400" rtl="0" eaLnBrk="1" latinLnBrk="0" hangingPunct="1">
      <a:defRPr sz="8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808000"/>
    <a:srgbClr val="CC9900"/>
    <a:srgbClr val="333333"/>
    <a:srgbClr val="003366"/>
    <a:srgbClr val="666633"/>
    <a:srgbClr val="FF505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4600" autoAdjust="0"/>
    <p:restoredTop sz="97066" autoAdjust="0"/>
  </p:normalViewPr>
  <p:slideViewPr>
    <p:cSldViewPr snapToGrid="0">
      <p:cViewPr>
        <p:scale>
          <a:sx n="22" d="100"/>
          <a:sy n="22" d="100"/>
        </p:scale>
        <p:origin x="-1050" y="-312"/>
      </p:cViewPr>
      <p:guideLst>
        <p:guide orient="horz" pos="9504"/>
        <p:guide pos="1267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787" y="917"/>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vl1pPr>
          </a:lstStyle>
          <a:p>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vl1pPr>
          </a:lstStyle>
          <a:p>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B60735E8-E5D0-4447-96C8-40DB4927522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vl1pPr>
          </a:lstStyle>
          <a:p>
            <a:endParaRPr lang="en-US"/>
          </a:p>
        </p:txBody>
      </p:sp>
      <p:sp>
        <p:nvSpPr>
          <p:cNvPr id="1126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4100"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vl1pPr>
          </a:lstStyle>
          <a:p>
            <a:endParaRPr lang="en-US"/>
          </a:p>
        </p:txBody>
      </p:sp>
      <p:sp>
        <p:nvSpPr>
          <p:cNvPr id="1127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1C528111-864F-41C0-A55F-E68A379C32D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fld id="{48E878AA-F739-4E19-A679-6E6A59DE3305}" type="slidenum">
              <a:rPr lang="en-US"/>
              <a:pPr/>
              <a:t>1</a:t>
            </a:fld>
            <a:endParaRPr 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p:txBody>
          <a:bodyPr/>
          <a:lstStyle/>
          <a:p>
            <a:pPr eaLnBrk="1" hangingPunct="1"/>
            <a:r>
              <a:rPr lang="en-US" smtClean="0"/>
              <a:t>Dr. DeLaurentis can be contacted at School of Aeronautics &amp; Astronautics, 701 W Stadium Ave, West Lafayette, IN 47907 or Office Phone: 765 494-0694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2375" y="2676525"/>
            <a:ext cx="9353550" cy="26533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963" y="2676525"/>
            <a:ext cx="27913012" cy="26533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85950" y="6346825"/>
            <a:ext cx="18238788" cy="2286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277138" y="6346825"/>
            <a:ext cx="18238787" cy="2286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44600"/>
            <a:ext cx="3621087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85950" y="6159500"/>
            <a:ext cx="36629975" cy="22191663"/>
          </a:xfrm>
          <a:prstGeom prst="rect">
            <a:avLst/>
          </a:prstGeom>
          <a:noFill/>
          <a:ln w="9525">
            <a:noFill/>
            <a:miter lim="800000"/>
            <a:headEnd/>
            <a:tailEnd/>
          </a:ln>
        </p:spPr>
        <p:txBody>
          <a:bodyPr vert="horz" wrap="square" lIns="407544" tIns="203772" rIns="407544" bIns="2037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1096963" y="2597150"/>
            <a:ext cx="37285612" cy="3255963"/>
          </a:xfrm>
          <a:prstGeom prst="rect">
            <a:avLst/>
          </a:prstGeom>
          <a:noFill/>
          <a:ln w="9525">
            <a:noFill/>
            <a:miter lim="800000"/>
            <a:headEnd/>
            <a:tailEnd/>
          </a:ln>
        </p:spPr>
        <p:txBody>
          <a:bodyPr vert="horz" wrap="square" lIns="407544" tIns="203772" rIns="407544" bIns="203772" numCol="1" anchor="ctr" anchorCtr="0" compatLnSpc="1">
            <a:prstTxWarp prst="textNoShape">
              <a:avLst/>
            </a:prstTxWarp>
          </a:bodyPr>
          <a:lstStyle/>
          <a:p>
            <a:pPr lvl="0"/>
            <a:r>
              <a:rPr lang="en-US" smtClean="0"/>
              <a:t>Click to edit Master title style</a:t>
            </a:r>
          </a:p>
        </p:txBody>
      </p:sp>
      <p:pic>
        <p:nvPicPr>
          <p:cNvPr id="1028" name="Picture 15"/>
          <p:cNvPicPr>
            <a:picLocks noChangeAspect="1" noChangeArrowheads="1"/>
          </p:cNvPicPr>
          <p:nvPr userDrawn="1"/>
        </p:nvPicPr>
        <p:blipFill>
          <a:blip r:embed="rId13"/>
          <a:srcRect t="18518" b="9747"/>
          <a:stretch>
            <a:fillRect/>
          </a:stretch>
        </p:blipFill>
        <p:spPr bwMode="auto">
          <a:xfrm>
            <a:off x="0" y="0"/>
            <a:ext cx="40233600" cy="2570163"/>
          </a:xfrm>
          <a:prstGeom prst="rect">
            <a:avLst/>
          </a:prstGeom>
          <a:noFill/>
          <a:ln w="9525">
            <a:noFill/>
            <a:miter lim="800000"/>
            <a:headEnd/>
            <a:tailEnd/>
          </a:ln>
        </p:spPr>
      </p:pic>
      <p:sp>
        <p:nvSpPr>
          <p:cNvPr id="1042" name="Text Box 18"/>
          <p:cNvSpPr txBox="1">
            <a:spLocks noChangeArrowheads="1"/>
          </p:cNvSpPr>
          <p:nvPr userDrawn="1"/>
        </p:nvSpPr>
        <p:spPr bwMode="auto">
          <a:xfrm>
            <a:off x="23658513" y="876300"/>
            <a:ext cx="16575087" cy="1747838"/>
          </a:xfrm>
          <a:prstGeom prst="rect">
            <a:avLst/>
          </a:prstGeom>
          <a:noFill/>
          <a:ln w="9525">
            <a:noFill/>
            <a:miter lim="800000"/>
            <a:headEnd/>
            <a:tailEnd/>
          </a:ln>
          <a:effectLst/>
        </p:spPr>
        <p:txBody>
          <a:bodyPr lIns="407544" tIns="203772" rIns="407544" bIns="203772">
            <a:spAutoFit/>
          </a:bodyPr>
          <a:lstStyle/>
          <a:p>
            <a:pPr defTabSz="4075113">
              <a:spcBef>
                <a:spcPct val="50000"/>
              </a:spcBef>
            </a:pPr>
            <a:r>
              <a:rPr lang="en-US" sz="8800" i="1">
                <a:solidFill>
                  <a:srgbClr val="F3EFD1"/>
                </a:solidFill>
                <a:latin typeface="Georgia" pitchFamily="18" charset="0"/>
                <a:cs typeface="Microsoft Sans Serif" pitchFamily="34" charset="0"/>
              </a:rPr>
              <a:t>Aeronautics &amp; Astronautics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075113" rtl="0" eaLnBrk="0" fontAlgn="base" hangingPunct="0">
        <a:spcBef>
          <a:spcPct val="0"/>
        </a:spcBef>
        <a:spcAft>
          <a:spcPct val="0"/>
        </a:spcAft>
        <a:defRPr sz="14200">
          <a:solidFill>
            <a:srgbClr val="4D4D4D"/>
          </a:solidFill>
          <a:latin typeface="+mj-lt"/>
          <a:ea typeface="+mj-ea"/>
          <a:cs typeface="+mj-cs"/>
        </a:defRPr>
      </a:lvl1pPr>
      <a:lvl2pPr algn="l" defTabSz="4075113" rtl="0" eaLnBrk="0" fontAlgn="base" hangingPunct="0">
        <a:spcBef>
          <a:spcPct val="0"/>
        </a:spcBef>
        <a:spcAft>
          <a:spcPct val="0"/>
        </a:spcAft>
        <a:defRPr sz="14200">
          <a:solidFill>
            <a:srgbClr val="4D4D4D"/>
          </a:solidFill>
          <a:latin typeface="Georgia" pitchFamily="18" charset="0"/>
        </a:defRPr>
      </a:lvl2pPr>
      <a:lvl3pPr algn="l" defTabSz="4075113" rtl="0" eaLnBrk="0" fontAlgn="base" hangingPunct="0">
        <a:spcBef>
          <a:spcPct val="0"/>
        </a:spcBef>
        <a:spcAft>
          <a:spcPct val="0"/>
        </a:spcAft>
        <a:defRPr sz="14200">
          <a:solidFill>
            <a:srgbClr val="4D4D4D"/>
          </a:solidFill>
          <a:latin typeface="Georgia" pitchFamily="18" charset="0"/>
        </a:defRPr>
      </a:lvl3pPr>
      <a:lvl4pPr algn="l" defTabSz="4075113" rtl="0" eaLnBrk="0" fontAlgn="base" hangingPunct="0">
        <a:spcBef>
          <a:spcPct val="0"/>
        </a:spcBef>
        <a:spcAft>
          <a:spcPct val="0"/>
        </a:spcAft>
        <a:defRPr sz="14200">
          <a:solidFill>
            <a:srgbClr val="4D4D4D"/>
          </a:solidFill>
          <a:latin typeface="Georgia" pitchFamily="18" charset="0"/>
        </a:defRPr>
      </a:lvl4pPr>
      <a:lvl5pPr algn="l" defTabSz="4075113" rtl="0" eaLnBrk="0" fontAlgn="base" hangingPunct="0">
        <a:spcBef>
          <a:spcPct val="0"/>
        </a:spcBef>
        <a:spcAft>
          <a:spcPct val="0"/>
        </a:spcAft>
        <a:defRPr sz="14200">
          <a:solidFill>
            <a:srgbClr val="4D4D4D"/>
          </a:solidFill>
          <a:latin typeface="Georgia" pitchFamily="18" charset="0"/>
        </a:defRPr>
      </a:lvl5pPr>
      <a:lvl6pPr marL="457200" algn="l" defTabSz="4075113" rtl="0" fontAlgn="base">
        <a:spcBef>
          <a:spcPct val="0"/>
        </a:spcBef>
        <a:spcAft>
          <a:spcPct val="0"/>
        </a:spcAft>
        <a:defRPr sz="14200">
          <a:solidFill>
            <a:srgbClr val="4D4D4D"/>
          </a:solidFill>
          <a:latin typeface="Georgia" pitchFamily="18" charset="0"/>
        </a:defRPr>
      </a:lvl6pPr>
      <a:lvl7pPr marL="914400" algn="l" defTabSz="4075113" rtl="0" fontAlgn="base">
        <a:spcBef>
          <a:spcPct val="0"/>
        </a:spcBef>
        <a:spcAft>
          <a:spcPct val="0"/>
        </a:spcAft>
        <a:defRPr sz="14200">
          <a:solidFill>
            <a:srgbClr val="4D4D4D"/>
          </a:solidFill>
          <a:latin typeface="Georgia" pitchFamily="18" charset="0"/>
        </a:defRPr>
      </a:lvl7pPr>
      <a:lvl8pPr marL="1371600" algn="l" defTabSz="4075113" rtl="0" fontAlgn="base">
        <a:spcBef>
          <a:spcPct val="0"/>
        </a:spcBef>
        <a:spcAft>
          <a:spcPct val="0"/>
        </a:spcAft>
        <a:defRPr sz="14200">
          <a:solidFill>
            <a:srgbClr val="4D4D4D"/>
          </a:solidFill>
          <a:latin typeface="Georgia" pitchFamily="18" charset="0"/>
        </a:defRPr>
      </a:lvl8pPr>
      <a:lvl9pPr marL="1828800" algn="l" defTabSz="4075113" rtl="0" fontAlgn="base">
        <a:spcBef>
          <a:spcPct val="0"/>
        </a:spcBef>
        <a:spcAft>
          <a:spcPct val="0"/>
        </a:spcAft>
        <a:defRPr sz="14200">
          <a:solidFill>
            <a:srgbClr val="4D4D4D"/>
          </a:solidFill>
          <a:latin typeface="Georgia" pitchFamily="18" charset="0"/>
        </a:defRPr>
      </a:lvl9pPr>
    </p:titleStyle>
    <p:bodyStyle>
      <a:lvl1pPr marL="1527175" indent="-1527175" algn="l" defTabSz="4075113" rtl="0" eaLnBrk="0" fontAlgn="base" hangingPunct="0">
        <a:spcBef>
          <a:spcPct val="20000"/>
        </a:spcBef>
        <a:spcAft>
          <a:spcPct val="0"/>
        </a:spcAft>
        <a:buChar char="•"/>
        <a:defRPr sz="10700">
          <a:solidFill>
            <a:schemeClr val="tx1"/>
          </a:solidFill>
          <a:latin typeface="+mn-lt"/>
          <a:ea typeface="+mn-ea"/>
          <a:cs typeface="+mn-cs"/>
        </a:defRPr>
      </a:lvl1pPr>
      <a:lvl2pPr marL="3311525" indent="-1273175" algn="l" defTabSz="4075113" rtl="0" eaLnBrk="0" fontAlgn="base" hangingPunct="0">
        <a:spcBef>
          <a:spcPct val="20000"/>
        </a:spcBef>
        <a:spcAft>
          <a:spcPct val="0"/>
        </a:spcAft>
        <a:buChar char="–"/>
        <a:defRPr sz="8900">
          <a:solidFill>
            <a:schemeClr val="tx1"/>
          </a:solidFill>
          <a:latin typeface="+mn-lt"/>
        </a:defRPr>
      </a:lvl2pPr>
      <a:lvl3pPr marL="5094288" indent="-1019175" algn="l" defTabSz="4075113" rtl="0" eaLnBrk="0" fontAlgn="base" hangingPunct="0">
        <a:spcBef>
          <a:spcPct val="20000"/>
        </a:spcBef>
        <a:spcAft>
          <a:spcPct val="0"/>
        </a:spcAft>
        <a:buChar char="•"/>
        <a:defRPr sz="8100">
          <a:solidFill>
            <a:schemeClr val="tx1"/>
          </a:solidFill>
          <a:latin typeface="+mn-lt"/>
        </a:defRPr>
      </a:lvl3pPr>
      <a:lvl4pPr marL="7132638" indent="-1019175" algn="l" defTabSz="4075113" rtl="0" eaLnBrk="0" fontAlgn="base" hangingPunct="0">
        <a:spcBef>
          <a:spcPct val="20000"/>
        </a:spcBef>
        <a:spcAft>
          <a:spcPct val="0"/>
        </a:spcAft>
        <a:buChar char="–"/>
        <a:defRPr sz="7100">
          <a:solidFill>
            <a:schemeClr val="tx1"/>
          </a:solidFill>
          <a:latin typeface="+mn-lt"/>
        </a:defRPr>
      </a:lvl4pPr>
      <a:lvl5pPr marL="9169400" indent="-1019175" algn="l" defTabSz="4075113" rtl="0" eaLnBrk="0" fontAlgn="base" hangingPunct="0">
        <a:spcBef>
          <a:spcPct val="20000"/>
        </a:spcBef>
        <a:spcAft>
          <a:spcPct val="0"/>
        </a:spcAft>
        <a:buChar char="»"/>
        <a:defRPr sz="7100">
          <a:solidFill>
            <a:schemeClr val="tx1"/>
          </a:solidFill>
          <a:latin typeface="+mn-lt"/>
        </a:defRPr>
      </a:lvl5pPr>
      <a:lvl6pPr marL="9626600" indent="-1019175" algn="l" defTabSz="4075113" rtl="0" fontAlgn="base">
        <a:spcBef>
          <a:spcPct val="20000"/>
        </a:spcBef>
        <a:spcAft>
          <a:spcPct val="0"/>
        </a:spcAft>
        <a:buChar char="»"/>
        <a:defRPr sz="7100">
          <a:solidFill>
            <a:schemeClr val="tx1"/>
          </a:solidFill>
          <a:latin typeface="+mn-lt"/>
        </a:defRPr>
      </a:lvl6pPr>
      <a:lvl7pPr marL="10083800" indent="-1019175" algn="l" defTabSz="4075113" rtl="0" fontAlgn="base">
        <a:spcBef>
          <a:spcPct val="20000"/>
        </a:spcBef>
        <a:spcAft>
          <a:spcPct val="0"/>
        </a:spcAft>
        <a:buChar char="»"/>
        <a:defRPr sz="7100">
          <a:solidFill>
            <a:schemeClr val="tx1"/>
          </a:solidFill>
          <a:latin typeface="+mn-lt"/>
        </a:defRPr>
      </a:lvl7pPr>
      <a:lvl8pPr marL="10541000" indent="-1019175" algn="l" defTabSz="4075113" rtl="0" fontAlgn="base">
        <a:spcBef>
          <a:spcPct val="20000"/>
        </a:spcBef>
        <a:spcAft>
          <a:spcPct val="0"/>
        </a:spcAft>
        <a:buChar char="»"/>
        <a:defRPr sz="7100">
          <a:solidFill>
            <a:schemeClr val="tx1"/>
          </a:solidFill>
          <a:latin typeface="+mn-lt"/>
        </a:defRPr>
      </a:lvl8pPr>
      <a:lvl9pPr marL="10998200" indent="-1019175" algn="l" defTabSz="4075113" rtl="0" fontAlgn="base">
        <a:spcBef>
          <a:spcPct val="20000"/>
        </a:spcBef>
        <a:spcAft>
          <a:spcPct val="0"/>
        </a:spcAft>
        <a:buChar char="»"/>
        <a:defRPr sz="7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914400" y="2287588"/>
            <a:ext cx="42119550" cy="2706687"/>
          </a:xfrm>
        </p:spPr>
        <p:txBody>
          <a:bodyPr/>
          <a:lstStyle/>
          <a:p>
            <a:pPr algn="ctr" eaLnBrk="1" hangingPunct="1"/>
            <a:r>
              <a:rPr lang="en-US" sz="8000" b="1" smtClean="0">
                <a:solidFill>
                  <a:srgbClr val="006699"/>
                </a:solidFill>
              </a:rPr>
              <a:t>Multidisciplinary Insights for Learning Engineering Aerospace Design</a:t>
            </a:r>
            <a:endParaRPr lang="en-US" sz="4800" i="1" smtClean="0">
              <a:solidFill>
                <a:srgbClr val="C0C0C0"/>
              </a:solidFill>
            </a:endParaRPr>
          </a:p>
        </p:txBody>
      </p:sp>
      <p:sp>
        <p:nvSpPr>
          <p:cNvPr id="8221" name="Text Box 29"/>
          <p:cNvSpPr txBox="1">
            <a:spLocks noChangeArrowheads="1"/>
          </p:cNvSpPr>
          <p:nvPr/>
        </p:nvSpPr>
        <p:spPr bwMode="auto">
          <a:xfrm>
            <a:off x="16714788" y="21050250"/>
            <a:ext cx="9955212" cy="3829050"/>
          </a:xfrm>
          <a:prstGeom prst="rect">
            <a:avLst/>
          </a:prstGeom>
          <a:noFill/>
          <a:ln w="9525">
            <a:noFill/>
            <a:miter lim="800000"/>
            <a:headEnd/>
            <a:tailEnd/>
          </a:ln>
          <a:effectLst/>
        </p:spPr>
        <p:txBody>
          <a:bodyPr lIns="127358" tIns="63679" rIns="127358" bIns="63679">
            <a:spAutoFit/>
          </a:bodyPr>
          <a:lstStyle/>
          <a:p>
            <a:pPr defTabSz="4075113">
              <a:spcBef>
                <a:spcPct val="50000"/>
              </a:spcBef>
            </a:pPr>
            <a:r>
              <a:rPr lang="en-US" sz="5400">
                <a:solidFill>
                  <a:srgbClr val="808080"/>
                </a:solidFill>
                <a:latin typeface="Georgia" pitchFamily="18" charset="0"/>
              </a:rPr>
              <a:t>Objective</a:t>
            </a:r>
          </a:p>
          <a:p>
            <a:pPr defTabSz="4075113">
              <a:spcBef>
                <a:spcPct val="20000"/>
              </a:spcBef>
            </a:pPr>
            <a:r>
              <a:rPr lang="en-US" altLang="ja-JP" sz="4500">
                <a:solidFill>
                  <a:srgbClr val="003366"/>
                </a:solidFill>
                <a:latin typeface="Georgia" pitchFamily="18" charset="0"/>
                <a:ea typeface="ＭＳ Ｐゴシック" pitchFamily="34" charset="-128"/>
              </a:rPr>
              <a:t>Simulate corporate experiences with access to digital resources and simulation tools that support collaborative design.</a:t>
            </a:r>
            <a:endParaRPr lang="en-US" sz="4500">
              <a:solidFill>
                <a:srgbClr val="003366"/>
              </a:solidFill>
              <a:latin typeface="Georgia" pitchFamily="18" charset="0"/>
              <a:ea typeface="ＭＳ Ｐゴシック" pitchFamily="34" charset="-128"/>
            </a:endParaRPr>
          </a:p>
        </p:txBody>
      </p:sp>
      <p:sp>
        <p:nvSpPr>
          <p:cNvPr id="8360" name="Text Box 168"/>
          <p:cNvSpPr txBox="1">
            <a:spLocks noChangeArrowheads="1"/>
          </p:cNvSpPr>
          <p:nvPr/>
        </p:nvSpPr>
        <p:spPr bwMode="auto">
          <a:xfrm>
            <a:off x="16810038" y="25242838"/>
            <a:ext cx="9783762" cy="3863975"/>
          </a:xfrm>
          <a:prstGeom prst="rect">
            <a:avLst/>
          </a:prstGeom>
          <a:noFill/>
          <a:ln w="9525">
            <a:noFill/>
            <a:miter lim="800000"/>
            <a:headEnd/>
            <a:tailEnd/>
          </a:ln>
          <a:effectLst/>
        </p:spPr>
        <p:txBody>
          <a:bodyPr lIns="127358" tIns="63679" rIns="127358" bIns="63679">
            <a:spAutoFit/>
          </a:bodyPr>
          <a:lstStyle/>
          <a:p>
            <a:pPr defTabSz="4075113">
              <a:spcBef>
                <a:spcPct val="50000"/>
              </a:spcBef>
            </a:pPr>
            <a:r>
              <a:rPr lang="en-US" sz="5400">
                <a:solidFill>
                  <a:srgbClr val="808080"/>
                </a:solidFill>
                <a:latin typeface="Georgia" pitchFamily="18" charset="0"/>
              </a:rPr>
              <a:t>Expected Impact</a:t>
            </a:r>
          </a:p>
          <a:p>
            <a:pPr defTabSz="4075113">
              <a:spcBef>
                <a:spcPct val="25000"/>
              </a:spcBef>
            </a:pPr>
            <a:r>
              <a:rPr lang="en-US" sz="4500">
                <a:solidFill>
                  <a:srgbClr val="003366"/>
                </a:solidFill>
                <a:latin typeface="Georgia" pitchFamily="18" charset="0"/>
              </a:rPr>
              <a:t>Our collaborative design tools and methods will create authentic decision-making experiences and enhance peer-to-peer learning.</a:t>
            </a:r>
          </a:p>
        </p:txBody>
      </p:sp>
      <p:sp>
        <p:nvSpPr>
          <p:cNvPr id="8347" name="Text Box 155"/>
          <p:cNvSpPr txBox="1">
            <a:spLocks noChangeArrowheads="1"/>
          </p:cNvSpPr>
          <p:nvPr/>
        </p:nvSpPr>
        <p:spPr bwMode="auto">
          <a:xfrm>
            <a:off x="1381125" y="8220075"/>
            <a:ext cx="11688763" cy="3692525"/>
          </a:xfrm>
          <a:prstGeom prst="rect">
            <a:avLst/>
          </a:prstGeom>
          <a:noFill/>
          <a:ln w="9525">
            <a:noFill/>
            <a:miter lim="800000"/>
            <a:headEnd/>
            <a:tailEnd/>
          </a:ln>
          <a:effectLst/>
        </p:spPr>
        <p:txBody>
          <a:bodyPr lIns="127358" tIns="63679" rIns="127358" bIns="63679">
            <a:spAutoFit/>
          </a:bodyPr>
          <a:lstStyle/>
          <a:p>
            <a:pPr defTabSz="4075113">
              <a:spcBef>
                <a:spcPct val="50000"/>
              </a:spcBef>
            </a:pPr>
            <a:r>
              <a:rPr lang="en-US" sz="5400">
                <a:solidFill>
                  <a:srgbClr val="5F5F5F"/>
                </a:solidFill>
                <a:latin typeface="Georgia" pitchFamily="18" charset="0"/>
              </a:rPr>
              <a:t>Abilities</a:t>
            </a:r>
          </a:p>
          <a:p>
            <a:pPr defTabSz="4075113">
              <a:spcBef>
                <a:spcPct val="50000"/>
              </a:spcBef>
            </a:pPr>
            <a:r>
              <a:rPr lang="en-US" altLang="ja-JP" sz="4500">
                <a:solidFill>
                  <a:srgbClr val="996600"/>
                </a:solidFill>
                <a:latin typeface="Georgia" pitchFamily="18" charset="0"/>
                <a:ea typeface="ＭＳ Ｐゴシック" pitchFamily="34" charset="-128"/>
              </a:rPr>
              <a:t>Develop abilities in cross-disciplinary design, teaming, and communication.</a:t>
            </a:r>
          </a:p>
          <a:p>
            <a:pPr defTabSz="4075113">
              <a:spcBef>
                <a:spcPct val="50000"/>
              </a:spcBef>
            </a:pPr>
            <a:endParaRPr lang="en-US" sz="4500">
              <a:latin typeface="Georgia" pitchFamily="18" charset="0"/>
            </a:endParaRPr>
          </a:p>
        </p:txBody>
      </p:sp>
      <p:sp>
        <p:nvSpPr>
          <p:cNvPr id="8365" name="Text Box 173"/>
          <p:cNvSpPr txBox="1">
            <a:spLocks noChangeArrowheads="1"/>
          </p:cNvSpPr>
          <p:nvPr/>
        </p:nvSpPr>
        <p:spPr bwMode="auto">
          <a:xfrm>
            <a:off x="27692350" y="8220075"/>
            <a:ext cx="11796713" cy="2727325"/>
          </a:xfrm>
          <a:prstGeom prst="rect">
            <a:avLst/>
          </a:prstGeom>
          <a:noFill/>
          <a:ln w="9525">
            <a:noFill/>
            <a:miter lim="800000"/>
            <a:headEnd/>
            <a:tailEnd/>
          </a:ln>
        </p:spPr>
        <p:txBody>
          <a:bodyPr>
            <a:spAutoFit/>
          </a:bodyPr>
          <a:lstStyle/>
          <a:p>
            <a:pPr defTabSz="4075113"/>
            <a:r>
              <a:rPr lang="en-US" sz="5400">
                <a:solidFill>
                  <a:srgbClr val="5F5F5F"/>
                </a:solidFill>
                <a:latin typeface="Georgia" pitchFamily="18" charset="0"/>
              </a:rPr>
              <a:t>Qualities</a:t>
            </a:r>
            <a:endParaRPr lang="en-US" sz="5400">
              <a:solidFill>
                <a:srgbClr val="5F5F5F"/>
              </a:solidFill>
            </a:endParaRPr>
          </a:p>
          <a:p>
            <a:pPr defTabSz="4075113"/>
            <a:endParaRPr lang="en-US" sz="2900" u="sng">
              <a:latin typeface="Georgia" pitchFamily="18" charset="0"/>
            </a:endParaRPr>
          </a:p>
          <a:p>
            <a:pPr defTabSz="4075113"/>
            <a:r>
              <a:rPr lang="en-US" sz="4500">
                <a:solidFill>
                  <a:srgbClr val="996600"/>
                </a:solidFill>
                <a:latin typeface="Georgia" pitchFamily="18" charset="0"/>
              </a:rPr>
              <a:t>Adapt to new borderless workplace filled with ubiquitous technology.</a:t>
            </a:r>
          </a:p>
        </p:txBody>
      </p:sp>
      <p:sp>
        <p:nvSpPr>
          <p:cNvPr id="8457" name="Rectangle 265"/>
          <p:cNvSpPr>
            <a:spLocks noChangeArrowheads="1"/>
          </p:cNvSpPr>
          <p:nvPr/>
        </p:nvSpPr>
        <p:spPr bwMode="auto">
          <a:xfrm>
            <a:off x="16233775" y="7015163"/>
            <a:ext cx="8154988" cy="823912"/>
          </a:xfrm>
          <a:prstGeom prst="rect">
            <a:avLst/>
          </a:prstGeom>
          <a:noFill/>
          <a:ln w="9525">
            <a:noFill/>
            <a:miter lim="800000"/>
            <a:headEnd/>
            <a:tailEnd/>
          </a:ln>
          <a:effectLst/>
        </p:spPr>
        <p:txBody>
          <a:bodyPr wrap="none">
            <a:spAutoFit/>
          </a:bodyPr>
          <a:lstStyle/>
          <a:p>
            <a:pPr defTabSz="4075113"/>
            <a:r>
              <a:rPr lang="en-US" sz="4800" b="1">
                <a:solidFill>
                  <a:schemeClr val="bg2"/>
                </a:solidFill>
                <a:latin typeface="Georgia" pitchFamily="18" charset="0"/>
              </a:rPr>
              <a:t>Target Attributes Studied</a:t>
            </a:r>
          </a:p>
        </p:txBody>
      </p:sp>
      <p:sp>
        <p:nvSpPr>
          <p:cNvPr id="2057" name="Rectangle 285"/>
          <p:cNvSpPr>
            <a:spLocks noChangeArrowheads="1"/>
          </p:cNvSpPr>
          <p:nvPr/>
        </p:nvSpPr>
        <p:spPr bwMode="auto">
          <a:xfrm>
            <a:off x="342900" y="7980363"/>
            <a:ext cx="39576375" cy="12450762"/>
          </a:xfrm>
          <a:prstGeom prst="rect">
            <a:avLst/>
          </a:prstGeom>
          <a:noFill/>
          <a:ln w="9525">
            <a:solidFill>
              <a:schemeClr val="bg2"/>
            </a:solidFill>
            <a:miter lim="800000"/>
            <a:headEnd/>
            <a:tailEnd/>
          </a:ln>
        </p:spPr>
        <p:txBody>
          <a:bodyPr wrap="none" anchor="ctr"/>
          <a:lstStyle/>
          <a:p>
            <a:endParaRPr lang="en-US"/>
          </a:p>
        </p:txBody>
      </p:sp>
      <p:pic>
        <p:nvPicPr>
          <p:cNvPr id="2177" name="Picture 129"/>
          <p:cNvPicPr>
            <a:picLocks noChangeAspect="1" noChangeArrowheads="1"/>
          </p:cNvPicPr>
          <p:nvPr/>
        </p:nvPicPr>
        <p:blipFill>
          <a:blip r:embed="rId3"/>
          <a:srcRect l="374" t="2585"/>
          <a:stretch>
            <a:fillRect/>
          </a:stretch>
        </p:blipFill>
        <p:spPr bwMode="auto">
          <a:xfrm>
            <a:off x="27560588" y="21145500"/>
            <a:ext cx="11518900" cy="7912100"/>
          </a:xfrm>
          <a:prstGeom prst="rect">
            <a:avLst/>
          </a:prstGeom>
          <a:noFill/>
          <a:ln w="9525">
            <a:noFill/>
            <a:miter lim="800000"/>
            <a:headEnd/>
            <a:tailEnd/>
          </a:ln>
          <a:effectLst/>
        </p:spPr>
      </p:pic>
      <p:sp>
        <p:nvSpPr>
          <p:cNvPr id="2186" name="Text Box 138"/>
          <p:cNvSpPr txBox="1">
            <a:spLocks noChangeArrowheads="1"/>
          </p:cNvSpPr>
          <p:nvPr/>
        </p:nvSpPr>
        <p:spPr bwMode="auto">
          <a:xfrm>
            <a:off x="419100" y="18549938"/>
            <a:ext cx="14752638" cy="1554162"/>
          </a:xfrm>
          <a:prstGeom prst="rect">
            <a:avLst/>
          </a:prstGeom>
          <a:noFill/>
          <a:ln w="9525">
            <a:noFill/>
            <a:miter lim="800000"/>
            <a:headEnd/>
            <a:tailEnd/>
          </a:ln>
          <a:effectLst/>
        </p:spPr>
        <p:txBody>
          <a:bodyPr>
            <a:spAutoFit/>
          </a:bodyPr>
          <a:lstStyle/>
          <a:p>
            <a:pPr defTabSz="4075113"/>
            <a:r>
              <a:rPr lang="en-US" sz="3200">
                <a:solidFill>
                  <a:schemeClr val="bg2"/>
                </a:solidFill>
              </a:rPr>
              <a:t>Learners, represented by customizable characters, interact </a:t>
            </a:r>
            <a:r>
              <a:rPr lang="en-US" sz="3200">
                <a:solidFill>
                  <a:srgbClr val="808080"/>
                </a:solidFill>
              </a:rPr>
              <a:t>within a virtual corporation to design aerospace vehicles. Public forums provide space and opportunities for learners to display their research projects and receive feedback. </a:t>
            </a:r>
          </a:p>
        </p:txBody>
      </p:sp>
      <p:sp>
        <p:nvSpPr>
          <p:cNvPr id="2188" name="Text Box 140"/>
          <p:cNvSpPr txBox="1">
            <a:spLocks noChangeArrowheads="1"/>
          </p:cNvSpPr>
          <p:nvPr/>
        </p:nvSpPr>
        <p:spPr bwMode="auto">
          <a:xfrm>
            <a:off x="15374938" y="18473738"/>
            <a:ext cx="11774487" cy="1554162"/>
          </a:xfrm>
          <a:prstGeom prst="rect">
            <a:avLst/>
          </a:prstGeom>
          <a:noFill/>
          <a:ln w="9525">
            <a:noFill/>
            <a:miter lim="800000"/>
            <a:headEnd/>
            <a:tailEnd/>
          </a:ln>
          <a:effectLst/>
        </p:spPr>
        <p:txBody>
          <a:bodyPr>
            <a:spAutoFit/>
          </a:bodyPr>
          <a:lstStyle/>
          <a:p>
            <a:pPr defTabSz="4075113"/>
            <a:r>
              <a:rPr lang="en-US" sz="3200">
                <a:solidFill>
                  <a:schemeClr val="bg2"/>
                </a:solidFill>
              </a:rPr>
              <a:t>Teams generate and discuss ideas in private design rooms using various collaboration tools, while individuals solve smaller problems via learning aids such as videos and simulators.</a:t>
            </a:r>
          </a:p>
        </p:txBody>
      </p:sp>
      <p:pic>
        <p:nvPicPr>
          <p:cNvPr id="2192" name="Picture 144" descr="angle2"/>
          <p:cNvPicPr>
            <a:picLocks noChangeAspect="1" noChangeArrowheads="1"/>
          </p:cNvPicPr>
          <p:nvPr/>
        </p:nvPicPr>
        <p:blipFill>
          <a:blip r:embed="rId4"/>
          <a:srcRect t="3322"/>
          <a:stretch>
            <a:fillRect/>
          </a:stretch>
        </p:blipFill>
        <p:spPr bwMode="auto">
          <a:xfrm>
            <a:off x="1470025" y="11245850"/>
            <a:ext cx="12485688" cy="7080250"/>
          </a:xfrm>
          <a:prstGeom prst="rect">
            <a:avLst/>
          </a:prstGeom>
          <a:noFill/>
        </p:spPr>
      </p:pic>
      <p:sp>
        <p:nvSpPr>
          <p:cNvPr id="2208" name="Text Box 160"/>
          <p:cNvSpPr txBox="1">
            <a:spLocks noChangeArrowheads="1"/>
          </p:cNvSpPr>
          <p:nvPr/>
        </p:nvSpPr>
        <p:spPr bwMode="auto">
          <a:xfrm>
            <a:off x="27774900" y="18549938"/>
            <a:ext cx="11882438" cy="1066800"/>
          </a:xfrm>
          <a:prstGeom prst="rect">
            <a:avLst/>
          </a:prstGeom>
          <a:noFill/>
          <a:ln w="9525">
            <a:noFill/>
            <a:miter lim="800000"/>
            <a:headEnd/>
            <a:tailEnd/>
          </a:ln>
          <a:effectLst/>
        </p:spPr>
        <p:txBody>
          <a:bodyPr>
            <a:spAutoFit/>
          </a:bodyPr>
          <a:lstStyle/>
          <a:p>
            <a:pPr defTabSz="4075113"/>
            <a:r>
              <a:rPr lang="en-US" sz="3200">
                <a:solidFill>
                  <a:schemeClr val="bg2"/>
                </a:solidFill>
              </a:rPr>
              <a:t>The simulated corporate environment provides a rich dynamic interaction with evolving technologies and other learners. </a:t>
            </a:r>
          </a:p>
        </p:txBody>
      </p:sp>
      <p:sp>
        <p:nvSpPr>
          <p:cNvPr id="2" name="Text Box 29"/>
          <p:cNvSpPr txBox="1">
            <a:spLocks noChangeArrowheads="1"/>
          </p:cNvSpPr>
          <p:nvPr/>
        </p:nvSpPr>
        <p:spPr bwMode="auto">
          <a:xfrm>
            <a:off x="771525" y="20748625"/>
            <a:ext cx="15289213" cy="8767763"/>
          </a:xfrm>
          <a:prstGeom prst="rect">
            <a:avLst/>
          </a:prstGeom>
          <a:noFill/>
          <a:ln w="9525">
            <a:noFill/>
            <a:miter lim="800000"/>
            <a:headEnd/>
            <a:tailEnd/>
          </a:ln>
          <a:effectLst/>
        </p:spPr>
        <p:txBody>
          <a:bodyPr lIns="127358" tIns="63679" rIns="127358" bIns="63679">
            <a:spAutoFit/>
          </a:bodyPr>
          <a:lstStyle/>
          <a:p>
            <a:pPr defTabSz="4075113">
              <a:spcBef>
                <a:spcPct val="50000"/>
              </a:spcBef>
            </a:pPr>
            <a:r>
              <a:rPr lang="en-US" sz="5400">
                <a:solidFill>
                  <a:srgbClr val="808080"/>
                </a:solidFill>
                <a:latin typeface="Georgia" pitchFamily="18" charset="0"/>
              </a:rPr>
              <a:t>PE 2020 Project</a:t>
            </a:r>
          </a:p>
          <a:p>
            <a:pPr defTabSz="4075113">
              <a:spcBef>
                <a:spcPct val="50000"/>
              </a:spcBef>
            </a:pPr>
            <a:r>
              <a:rPr lang="en-US" altLang="ja-JP" sz="4100">
                <a:solidFill>
                  <a:srgbClr val="003366"/>
                </a:solidFill>
                <a:latin typeface="Georgia" pitchFamily="18" charset="0"/>
                <a:ea typeface="ＭＳ Ｐゴシック" pitchFamily="34" charset="-128"/>
              </a:rPr>
              <a:t>The PE 2020 funds provide the opportunity to capture and share multiple perspectives from experts (from industry and academia), leveraging our ongoing research on learning via virtual worlds.   Experts share insights into complex engineering problems through video contents and interactive avatars (player characters). </a:t>
            </a:r>
          </a:p>
          <a:p>
            <a:pPr defTabSz="4075113">
              <a:spcBef>
                <a:spcPct val="50000"/>
              </a:spcBef>
            </a:pPr>
            <a:r>
              <a:rPr lang="en-US" altLang="ja-JP" sz="4100">
                <a:solidFill>
                  <a:srgbClr val="003366"/>
                </a:solidFill>
                <a:latin typeface="Georgia" pitchFamily="18" charset="0"/>
                <a:ea typeface="ＭＳ Ｐゴシック" pitchFamily="34" charset="-128"/>
              </a:rPr>
              <a:t>To date, a set of video lectures have been incorporated within a virtual world where players are engaged in solving “quests” in aerospace design.</a:t>
            </a:r>
          </a:p>
          <a:p>
            <a:pPr defTabSz="4075113">
              <a:spcBef>
                <a:spcPct val="50000"/>
              </a:spcBef>
            </a:pPr>
            <a:r>
              <a:rPr lang="en-US" altLang="ja-JP" sz="4100">
                <a:solidFill>
                  <a:srgbClr val="003366"/>
                </a:solidFill>
                <a:latin typeface="Georgia" pitchFamily="18" charset="0"/>
                <a:ea typeface="ＭＳ Ｐゴシック" pitchFamily="34" charset="-128"/>
              </a:rPr>
              <a:t>Initial testing was conducted in Summer 2008.  Preliminary version was released to AAE251 in Fall 2008.</a:t>
            </a:r>
          </a:p>
        </p:txBody>
      </p:sp>
      <p:pic>
        <p:nvPicPr>
          <p:cNvPr id="2212" name="Picture 164" descr="Version03DRMovie"/>
          <p:cNvPicPr>
            <a:picLocks noChangeAspect="1" noChangeArrowheads="1"/>
          </p:cNvPicPr>
          <p:nvPr/>
        </p:nvPicPr>
        <p:blipFill>
          <a:blip r:embed="rId5"/>
          <a:srcRect/>
          <a:stretch>
            <a:fillRect/>
          </a:stretch>
        </p:blipFill>
        <p:spPr bwMode="auto">
          <a:xfrm>
            <a:off x="15879763" y="11196638"/>
            <a:ext cx="10693400" cy="7177087"/>
          </a:xfrm>
          <a:prstGeom prst="rect">
            <a:avLst/>
          </a:prstGeom>
          <a:noFill/>
        </p:spPr>
      </p:pic>
      <p:sp>
        <p:nvSpPr>
          <p:cNvPr id="3" name="Text Box 155"/>
          <p:cNvSpPr txBox="1">
            <a:spLocks noChangeArrowheads="1"/>
          </p:cNvSpPr>
          <p:nvPr/>
        </p:nvSpPr>
        <p:spPr bwMode="auto">
          <a:xfrm>
            <a:off x="14254163" y="8181975"/>
            <a:ext cx="13708062" cy="3692525"/>
          </a:xfrm>
          <a:prstGeom prst="rect">
            <a:avLst/>
          </a:prstGeom>
          <a:noFill/>
          <a:ln w="9525">
            <a:noFill/>
            <a:miter lim="800000"/>
            <a:headEnd/>
            <a:tailEnd/>
          </a:ln>
          <a:effectLst/>
        </p:spPr>
        <p:txBody>
          <a:bodyPr lIns="127358" tIns="63679" rIns="127358" bIns="63679">
            <a:spAutoFit/>
          </a:bodyPr>
          <a:lstStyle/>
          <a:p>
            <a:pPr defTabSz="4075113">
              <a:spcBef>
                <a:spcPct val="50000"/>
              </a:spcBef>
            </a:pPr>
            <a:r>
              <a:rPr lang="en-US" sz="5400">
                <a:solidFill>
                  <a:srgbClr val="5F5F5F"/>
                </a:solidFill>
                <a:latin typeface="Georgia" pitchFamily="18" charset="0"/>
              </a:rPr>
              <a:t>Knowledge</a:t>
            </a:r>
          </a:p>
          <a:p>
            <a:pPr defTabSz="4075113">
              <a:spcBef>
                <a:spcPct val="50000"/>
              </a:spcBef>
            </a:pPr>
            <a:r>
              <a:rPr lang="en-US" altLang="ja-JP" sz="4500">
                <a:solidFill>
                  <a:srgbClr val="996600"/>
                </a:solidFill>
                <a:latin typeface="Georgia" pitchFamily="18" charset="0"/>
                <a:ea typeface="ＭＳ Ｐゴシック" pitchFamily="34" charset="-128"/>
              </a:rPr>
              <a:t>Solve open-ended design problems banking on digital videos and engineering simulators.</a:t>
            </a:r>
          </a:p>
          <a:p>
            <a:pPr defTabSz="4075113">
              <a:spcBef>
                <a:spcPct val="50000"/>
              </a:spcBef>
            </a:pPr>
            <a:endParaRPr lang="en-US" sz="4500">
              <a:solidFill>
                <a:srgbClr val="996600"/>
              </a:solidFill>
              <a:latin typeface="Georgia" pitchFamily="18" charset="0"/>
            </a:endParaRPr>
          </a:p>
        </p:txBody>
      </p:sp>
      <p:pic>
        <p:nvPicPr>
          <p:cNvPr id="2221" name="Picture 173" descr="plaza"/>
          <p:cNvPicPr>
            <a:picLocks noChangeAspect="1" noChangeArrowheads="1"/>
          </p:cNvPicPr>
          <p:nvPr/>
        </p:nvPicPr>
        <p:blipFill>
          <a:blip r:embed="rId6"/>
          <a:srcRect l="6673"/>
          <a:stretch>
            <a:fillRect/>
          </a:stretch>
        </p:blipFill>
        <p:spPr bwMode="auto">
          <a:xfrm>
            <a:off x="27674888" y="11163300"/>
            <a:ext cx="11947525" cy="7200900"/>
          </a:xfrm>
          <a:prstGeom prst="rect">
            <a:avLst/>
          </a:prstGeom>
          <a:noFill/>
        </p:spPr>
      </p:pic>
      <p:sp>
        <p:nvSpPr>
          <p:cNvPr id="4" name="Rectangle 4"/>
          <p:cNvSpPr>
            <a:spLocks noChangeArrowheads="1"/>
          </p:cNvSpPr>
          <p:nvPr/>
        </p:nvSpPr>
        <p:spPr bwMode="auto">
          <a:xfrm>
            <a:off x="6172200" y="4192588"/>
            <a:ext cx="10115550" cy="2401887"/>
          </a:xfrm>
          <a:prstGeom prst="rect">
            <a:avLst/>
          </a:prstGeom>
          <a:noFill/>
          <a:ln w="9525">
            <a:noFill/>
            <a:miter lim="800000"/>
            <a:headEnd/>
            <a:tailEnd/>
          </a:ln>
        </p:spPr>
        <p:txBody>
          <a:bodyPr lIns="407544" tIns="203772" rIns="407544" bIns="203772" anchor="ctr"/>
          <a:lstStyle/>
          <a:p>
            <a:pPr defTabSz="4075113"/>
            <a:r>
              <a:rPr lang="en-US" sz="4800" b="1">
                <a:solidFill>
                  <a:srgbClr val="5F5F5F"/>
                </a:solidFill>
                <a:latin typeface="Georgia" pitchFamily="18" charset="0"/>
              </a:rPr>
              <a:t>Dr. Daniel Delaurentis (AAE)</a:t>
            </a:r>
            <a:r>
              <a:rPr lang="en-US" sz="4800">
                <a:solidFill>
                  <a:schemeClr val="accent2"/>
                </a:solidFill>
                <a:latin typeface="Georgia" pitchFamily="18" charset="0"/>
              </a:rPr>
              <a:t> </a:t>
            </a:r>
            <a:br>
              <a:rPr lang="en-US" sz="4800">
                <a:solidFill>
                  <a:schemeClr val="accent2"/>
                </a:solidFill>
                <a:latin typeface="Georgia" pitchFamily="18" charset="0"/>
              </a:rPr>
            </a:br>
            <a:r>
              <a:rPr lang="en-US" sz="4800">
                <a:solidFill>
                  <a:schemeClr val="accent2"/>
                </a:solidFill>
                <a:latin typeface="Georgia" pitchFamily="18" charset="0"/>
              </a:rPr>
              <a:t> </a:t>
            </a:r>
            <a:r>
              <a:rPr lang="en-US" sz="4800">
                <a:solidFill>
                  <a:srgbClr val="C0C0C0"/>
                </a:solidFill>
                <a:latin typeface="Georgia" pitchFamily="18" charset="0"/>
              </a:rPr>
              <a:t>ddelaure@purdue.edu</a:t>
            </a:r>
          </a:p>
        </p:txBody>
      </p:sp>
      <p:sp>
        <p:nvSpPr>
          <p:cNvPr id="5" name="Rectangle 4"/>
          <p:cNvSpPr>
            <a:spLocks noChangeArrowheads="1"/>
          </p:cNvSpPr>
          <p:nvPr/>
        </p:nvSpPr>
        <p:spPr bwMode="auto">
          <a:xfrm>
            <a:off x="15697200" y="4154488"/>
            <a:ext cx="9353550" cy="2401887"/>
          </a:xfrm>
          <a:prstGeom prst="rect">
            <a:avLst/>
          </a:prstGeom>
          <a:noFill/>
          <a:ln w="9525">
            <a:noFill/>
            <a:miter lim="800000"/>
            <a:headEnd/>
            <a:tailEnd/>
          </a:ln>
        </p:spPr>
        <p:txBody>
          <a:bodyPr lIns="407544" tIns="203772" rIns="407544" bIns="203772" anchor="ctr"/>
          <a:lstStyle/>
          <a:p>
            <a:pPr defTabSz="4075113"/>
            <a:r>
              <a:rPr lang="en-US" sz="4800" b="1">
                <a:solidFill>
                  <a:srgbClr val="5F5F5F"/>
                </a:solidFill>
                <a:latin typeface="Georgia" pitchFamily="18" charset="0"/>
              </a:rPr>
              <a:t>Dr. Sean Brophy (ENE)</a:t>
            </a:r>
            <a:r>
              <a:rPr lang="en-US" sz="4800">
                <a:solidFill>
                  <a:srgbClr val="003366"/>
                </a:solidFill>
                <a:latin typeface="Georgia" pitchFamily="18" charset="0"/>
              </a:rPr>
              <a:t> </a:t>
            </a:r>
            <a:br>
              <a:rPr lang="en-US" sz="4800">
                <a:solidFill>
                  <a:srgbClr val="003366"/>
                </a:solidFill>
                <a:latin typeface="Georgia" pitchFamily="18" charset="0"/>
              </a:rPr>
            </a:br>
            <a:r>
              <a:rPr lang="en-US" sz="4800">
                <a:solidFill>
                  <a:schemeClr val="accent2"/>
                </a:solidFill>
                <a:latin typeface="Georgia" pitchFamily="18" charset="0"/>
              </a:rPr>
              <a:t> </a:t>
            </a:r>
            <a:r>
              <a:rPr lang="en-US" sz="4800">
                <a:solidFill>
                  <a:srgbClr val="C0C0C0"/>
                </a:solidFill>
                <a:latin typeface="Georgia" pitchFamily="18" charset="0"/>
              </a:rPr>
              <a:t>sbrophy@purdue.edu</a:t>
            </a:r>
          </a:p>
        </p:txBody>
      </p:sp>
      <p:sp>
        <p:nvSpPr>
          <p:cNvPr id="6" name="Rectangle 4"/>
          <p:cNvSpPr>
            <a:spLocks noChangeArrowheads="1"/>
          </p:cNvSpPr>
          <p:nvPr/>
        </p:nvSpPr>
        <p:spPr bwMode="auto">
          <a:xfrm>
            <a:off x="24422100" y="4192588"/>
            <a:ext cx="9353550" cy="2401887"/>
          </a:xfrm>
          <a:prstGeom prst="rect">
            <a:avLst/>
          </a:prstGeom>
          <a:noFill/>
          <a:ln w="9525">
            <a:noFill/>
            <a:miter lim="800000"/>
            <a:headEnd/>
            <a:tailEnd/>
          </a:ln>
        </p:spPr>
        <p:txBody>
          <a:bodyPr lIns="407544" tIns="203772" rIns="407544" bIns="203772" anchor="ctr"/>
          <a:lstStyle/>
          <a:p>
            <a:pPr defTabSz="4075113"/>
            <a:r>
              <a:rPr lang="en-US" sz="4800" b="1">
                <a:solidFill>
                  <a:srgbClr val="5F5F5F"/>
                </a:solidFill>
                <a:latin typeface="Georgia" pitchFamily="18" charset="0"/>
              </a:rPr>
              <a:t>Dr. Kathleen Howell (AAE)</a:t>
            </a:r>
            <a:r>
              <a:rPr lang="en-US" sz="4800">
                <a:solidFill>
                  <a:schemeClr val="accent2"/>
                </a:solidFill>
                <a:latin typeface="Georgia" pitchFamily="18" charset="0"/>
              </a:rPr>
              <a:t> </a:t>
            </a:r>
            <a:br>
              <a:rPr lang="en-US" sz="4800">
                <a:solidFill>
                  <a:schemeClr val="accent2"/>
                </a:solidFill>
                <a:latin typeface="Georgia" pitchFamily="18" charset="0"/>
              </a:rPr>
            </a:br>
            <a:r>
              <a:rPr lang="en-US" sz="4800">
                <a:solidFill>
                  <a:schemeClr val="accent2"/>
                </a:solidFill>
                <a:latin typeface="Georgia" pitchFamily="18" charset="0"/>
              </a:rPr>
              <a:t> </a:t>
            </a:r>
            <a:r>
              <a:rPr lang="en-US" sz="4800">
                <a:solidFill>
                  <a:srgbClr val="C0C0C0"/>
                </a:solidFill>
                <a:latin typeface="Georgia" pitchFamily="18" charset="0"/>
              </a:rPr>
              <a:t>howell@purdue.edu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075113"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075113"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307</Words>
  <PresentationFormat>Custom</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Georgia</vt:lpstr>
      <vt:lpstr>Microsoft Sans Serif</vt:lpstr>
      <vt:lpstr>ＭＳ Ｐゴシック</vt:lpstr>
      <vt:lpstr>Default Design</vt:lpstr>
      <vt:lpstr>Multidisciplinary Insights for Learning Engineering Aerospace Design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Multidisciplinary Insights for Learning Engineering Aerospace Design Dr. Dan DeLaurentis  (ddelaure@purdue.edu), Dr. Sean Brophy  (sbrophy@purdue.edu), Dr. Kathleen Howell  (howell@purdue.edu)</dc:title>
  <cp:lastModifiedBy>lhiggins</cp:lastModifiedBy>
  <cp:revision>20</cp:revision>
  <dcterms:modified xsi:type="dcterms:W3CDTF">2008-10-03T20:24:31Z</dcterms:modified>
</cp:coreProperties>
</file>