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90" r:id="rId2"/>
    <p:sldId id="291" r:id="rId3"/>
    <p:sldId id="292" r:id="rId4"/>
    <p:sldId id="293" r:id="rId5"/>
    <p:sldId id="294" r:id="rId6"/>
    <p:sldId id="295" r:id="rId7"/>
    <p:sldId id="296" r:id="rId8"/>
    <p:sldId id="297" r:id="rId9"/>
    <p:sldId id="256" r:id="rId10"/>
    <p:sldId id="257" r:id="rId11"/>
    <p:sldId id="258" r:id="rId12"/>
    <p:sldId id="259" r:id="rId13"/>
    <p:sldId id="260" r:id="rId14"/>
    <p:sldId id="284" r:id="rId15"/>
    <p:sldId id="285" r:id="rId16"/>
    <p:sldId id="262" r:id="rId17"/>
    <p:sldId id="263" r:id="rId18"/>
    <p:sldId id="264" r:id="rId19"/>
    <p:sldId id="286" r:id="rId20"/>
    <p:sldId id="287" r:id="rId21"/>
    <p:sldId id="266" r:id="rId22"/>
    <p:sldId id="288" r:id="rId23"/>
    <p:sldId id="289" r:id="rId24"/>
    <p:sldId id="268" r:id="rId25"/>
    <p:sldId id="269" r:id="rId26"/>
    <p:sldId id="270" r:id="rId27"/>
    <p:sldId id="271" r:id="rId28"/>
    <p:sldId id="272" r:id="rId29"/>
    <p:sldId id="273" r:id="rId30"/>
    <p:sldId id="274" r:id="rId31"/>
    <p:sldId id="275" r:id="rId32"/>
    <p:sldId id="276" r:id="rId33"/>
    <p:sldId id="277" r:id="rId34"/>
    <p:sldId id="278" r:id="rId35"/>
    <p:sldId id="279" r:id="rId36"/>
    <p:sldId id="280" r:id="rId37"/>
    <p:sldId id="281" r:id="rId38"/>
    <p:sldId id="282" r:id="rId39"/>
    <p:sldId id="283"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67563" autoAdjust="0"/>
  </p:normalViewPr>
  <p:slideViewPr>
    <p:cSldViewPr>
      <p:cViewPr varScale="1">
        <p:scale>
          <a:sx n="55" d="100"/>
          <a:sy n="55" d="100"/>
        </p:scale>
        <p:origin x="-158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177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19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77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77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177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E14C0A7-8AF0-4FA9-9859-9F910C91E30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_anchor_1','_com_1"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03BCB111-2D33-4941-A891-35A88C1FE0D4}" type="slidenum">
              <a:rPr lang="en-US"/>
              <a:pPr/>
              <a:t>1</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US" sz="1000" b="1" smtClean="0"/>
              <a:t>STATICS, p. 131</a:t>
            </a:r>
          </a:p>
          <a:p>
            <a:pPr eaLnBrk="1" hangingPunct="1"/>
            <a:r>
              <a:rPr lang="en-US" sz="1000" smtClean="0"/>
              <a:t>Forces applied to a body may not cause acceleration; analysis of such situations is statics.</a:t>
            </a:r>
          </a:p>
          <a:p>
            <a:pPr eaLnBrk="1" hangingPunct="1"/>
            <a:endParaRPr lang="en-US" sz="1000" smtClean="0"/>
          </a:p>
          <a:p>
            <a:pPr eaLnBrk="1" hangingPunct="1"/>
            <a:r>
              <a:rPr lang="en-US" sz="1000" b="1" smtClean="0"/>
              <a:t>INTRODUCTORY CONCEPTS IN MECHANICS, p. 132</a:t>
            </a:r>
          </a:p>
          <a:p>
            <a:pPr eaLnBrk="1" hangingPunct="1"/>
            <a:r>
              <a:rPr lang="en-US" sz="1000" smtClean="0"/>
              <a:t>Newton’s Laws of Motion</a:t>
            </a:r>
          </a:p>
          <a:p>
            <a:pPr eaLnBrk="1" hangingPunct="1"/>
            <a:r>
              <a:rPr lang="en-US" sz="1000" smtClean="0"/>
              <a:t>Newton’s second law states that force equals mass times acceleration; this chapter deals with cases in which the acceleration is zero. His third law states that the forces exerted by one body on a second body are equal and opposite to the forces exerted by the second body on the first; this law is not as simple as it looks.</a:t>
            </a:r>
          </a:p>
          <a:p>
            <a:pPr eaLnBrk="1" hangingPunct="1"/>
            <a:endParaRPr lang="en-US" sz="1000" smtClean="0"/>
          </a:p>
          <a:p>
            <a:pPr eaLnBrk="1" hangingPunct="1"/>
            <a:r>
              <a:rPr lang="en-US" sz="1000" smtClean="0"/>
              <a:t>Newton’s Law of Gravitation</a:t>
            </a:r>
          </a:p>
          <a:p>
            <a:pPr eaLnBrk="1" hangingPunct="1"/>
            <a:r>
              <a:rPr lang="en-US" sz="1000" smtClean="0"/>
              <a:t>The gravitational attraction between two objects is proportional to the product of their masses and the inverse of the square of the distance between them; for objects near the surface of the Earth this force simplifies to the product of the object’s mass and </a:t>
            </a:r>
            <a:r>
              <a:rPr lang="en-US" sz="1000" i="1" smtClean="0"/>
              <a:t>g</a:t>
            </a:r>
            <a:r>
              <a:rPr lang="en-US" sz="1000" smtClean="0"/>
              <a:t>, the Earth’s gravitation (formulas p. 132). </a:t>
            </a:r>
          </a:p>
          <a:p>
            <a:pPr eaLnBrk="1" hangingPunct="1"/>
            <a:endParaRPr lang="en-US" sz="1000" smtClean="0"/>
          </a:p>
          <a:p>
            <a:pPr eaLnBrk="1" hangingPunct="1"/>
            <a:r>
              <a:rPr lang="en-US" sz="1000" smtClean="0"/>
              <a:t>Dimensions and Units of Measurement</a:t>
            </a:r>
          </a:p>
          <a:p>
            <a:pPr eaLnBrk="1" hangingPunct="1"/>
            <a:r>
              <a:rPr lang="en-US" sz="1000" smtClean="0"/>
              <a:t>The fundamental units of mass, length, and time can be variously combined to express every other quantity in mechanics; various systems exist so use care in expressing units (table p. 133).</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071D7F8E-C5FD-4C9F-AF36-1CC574E4358F}" type="slidenum">
              <a:rPr lang="en-US"/>
              <a:pPr/>
              <a:t>2</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lnSpc>
                <a:spcPct val="90000"/>
              </a:lnSpc>
            </a:pPr>
            <a:r>
              <a:rPr lang="en-US" sz="1000" b="1" smtClean="0"/>
              <a:t>VECTOR GEOMETRY AND ALGEBRA, p. 133</a:t>
            </a:r>
          </a:p>
          <a:p>
            <a:pPr eaLnBrk="1" hangingPunct="1">
              <a:lnSpc>
                <a:spcPct val="90000"/>
              </a:lnSpc>
            </a:pPr>
            <a:r>
              <a:rPr lang="en-US" sz="1000" smtClean="0"/>
              <a:t>A vector has both magnitude and direction; it is visualized as an arrow with length and orientation.</a:t>
            </a:r>
          </a:p>
          <a:p>
            <a:pPr eaLnBrk="1" hangingPunct="1">
              <a:lnSpc>
                <a:spcPct val="90000"/>
              </a:lnSpc>
            </a:pPr>
            <a:endParaRPr lang="en-US" sz="1000" smtClean="0"/>
          </a:p>
          <a:p>
            <a:pPr eaLnBrk="1" hangingPunct="1">
              <a:lnSpc>
                <a:spcPct val="90000"/>
              </a:lnSpc>
            </a:pPr>
            <a:r>
              <a:rPr lang="en-US" sz="1000" smtClean="0"/>
              <a:t>Addition and Subtraction</a:t>
            </a:r>
          </a:p>
          <a:p>
            <a:pPr eaLnBrk="1" hangingPunct="1">
              <a:lnSpc>
                <a:spcPct val="90000"/>
              </a:lnSpc>
            </a:pPr>
            <a:r>
              <a:rPr lang="en-US" sz="1000" smtClean="0"/>
              <a:t>The sum of two vectors is a vector determined by the parallelogram law. The sum is the vector represented by the diagonal of the parallelogram formed by the two vectors placed with their tails coincident. The negative of a vector </a:t>
            </a:r>
            <a:r>
              <a:rPr lang="en-US" sz="1000" b="1" smtClean="0"/>
              <a:t>b</a:t>
            </a:r>
            <a:r>
              <a:rPr lang="en-US" sz="1000" smtClean="0"/>
              <a:t> has the same magnitude as but opposite direction to </a:t>
            </a:r>
            <a:r>
              <a:rPr lang="en-US" sz="1000" b="1" smtClean="0"/>
              <a:t>b</a:t>
            </a:r>
            <a:r>
              <a:rPr lang="en-US" sz="1000" smtClean="0"/>
              <a:t> and it is written as –</a:t>
            </a:r>
            <a:r>
              <a:rPr lang="en-US" sz="1000" b="1" smtClean="0"/>
              <a:t>b</a:t>
            </a:r>
            <a:r>
              <a:rPr lang="en-US" sz="1000" smtClean="0"/>
              <a:t>. Subtraction of two vectors is then defined by </a:t>
            </a:r>
            <a:r>
              <a:rPr lang="en-US" sz="1000" b="1" smtClean="0"/>
              <a:t>a</a:t>
            </a:r>
            <a:r>
              <a:rPr lang="en-US" sz="1000" smtClean="0"/>
              <a:t> – </a:t>
            </a:r>
            <a:r>
              <a:rPr lang="en-US" sz="1000" b="1" smtClean="0"/>
              <a:t>b</a:t>
            </a:r>
            <a:r>
              <a:rPr lang="en-US" sz="1000" smtClean="0"/>
              <a:t> = </a:t>
            </a:r>
            <a:r>
              <a:rPr lang="en-US" sz="1000" b="1" smtClean="0"/>
              <a:t>a</a:t>
            </a:r>
            <a:r>
              <a:rPr lang="en-US" sz="1000" smtClean="0"/>
              <a:t> + (-</a:t>
            </a:r>
            <a:r>
              <a:rPr lang="en-US" sz="1000" b="1" smtClean="0"/>
              <a:t>b</a:t>
            </a:r>
            <a:r>
              <a:rPr lang="en-US" sz="1000" smtClean="0"/>
              <a:t>) (Figures and formulas pp. 133-134).</a:t>
            </a:r>
          </a:p>
          <a:p>
            <a:pPr eaLnBrk="1" hangingPunct="1">
              <a:lnSpc>
                <a:spcPct val="90000"/>
              </a:lnSpc>
            </a:pPr>
            <a:endParaRPr lang="en-US" sz="1000" smtClean="0"/>
          </a:p>
          <a:p>
            <a:pPr eaLnBrk="1" hangingPunct="1">
              <a:lnSpc>
                <a:spcPct val="90000"/>
              </a:lnSpc>
            </a:pPr>
            <a:r>
              <a:rPr lang="en-US" sz="1000" smtClean="0"/>
              <a:t>Multiplication by a Scalar</a:t>
            </a:r>
          </a:p>
          <a:p>
            <a:pPr eaLnBrk="1" hangingPunct="1">
              <a:lnSpc>
                <a:spcPct val="90000"/>
              </a:lnSpc>
            </a:pPr>
            <a:r>
              <a:rPr lang="en-US" sz="1000" smtClean="0"/>
              <a:t>The magnitude of the product of a scalar and a vector is the product of the two magnitudes; the direction of the product is determined by the direction of the vector and the sign of the scalar; a negative sign reverses the vector’s direction (formulas p. 134). </a:t>
            </a:r>
          </a:p>
          <a:p>
            <a:pPr eaLnBrk="1" hangingPunct="1">
              <a:lnSpc>
                <a:spcPct val="90000"/>
              </a:lnSpc>
            </a:pPr>
            <a:endParaRPr lang="en-US" sz="1000" smtClean="0"/>
          </a:p>
          <a:p>
            <a:pPr eaLnBrk="1" hangingPunct="1">
              <a:lnSpc>
                <a:spcPct val="90000"/>
              </a:lnSpc>
            </a:pPr>
            <a:r>
              <a:rPr lang="en-US" sz="1000" smtClean="0"/>
              <a:t>Dot Product</a:t>
            </a:r>
          </a:p>
          <a:p>
            <a:pPr eaLnBrk="1" hangingPunct="1">
              <a:lnSpc>
                <a:spcPct val="90000"/>
              </a:lnSpc>
            </a:pPr>
            <a:r>
              <a:rPr lang="en-US" sz="1000" smtClean="0"/>
              <a:t>The product of two vectors is the scalar product of their magnitudes and the cosine of the angle between them (formulas p. 135).</a:t>
            </a:r>
          </a:p>
          <a:p>
            <a:pPr eaLnBrk="1" hangingPunct="1">
              <a:lnSpc>
                <a:spcPct val="90000"/>
              </a:lnSpc>
            </a:pPr>
            <a:endParaRPr lang="en-US" sz="1000" smtClean="0"/>
          </a:p>
          <a:p>
            <a:pPr eaLnBrk="1" hangingPunct="1">
              <a:lnSpc>
                <a:spcPct val="90000"/>
              </a:lnSpc>
            </a:pPr>
            <a:r>
              <a:rPr lang="en-US" sz="1000" smtClean="0"/>
              <a:t>Unit Vectors and Projections</a:t>
            </a:r>
          </a:p>
          <a:p>
            <a:pPr eaLnBrk="1" hangingPunct="1">
              <a:lnSpc>
                <a:spcPct val="90000"/>
              </a:lnSpc>
            </a:pPr>
            <a:r>
              <a:rPr lang="en-US" sz="1000" smtClean="0"/>
              <a:t>A vector may be expressed as the product of its magnitude and a unit vector; dot-multiplying a vector by a unit vector in the direction of a line makes it possible to evaluate the vector projection onto that line (figure and formulas pp. 135-136).</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46EE0F09-97BE-47F5-BD1A-2347F34C5C4B}" type="slidenum">
              <a:rPr lang="en-US"/>
              <a:pPr/>
              <a:t>3</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b="1" smtClean="0"/>
              <a:t>VECTOR GEOMETRY AND ALGEBRA (CONTINUED)</a:t>
            </a:r>
          </a:p>
          <a:p>
            <a:pPr eaLnBrk="1" hangingPunct="1"/>
            <a:r>
              <a:rPr lang="en-US" smtClean="0"/>
              <a:t>Vector and Scalar Equations</a:t>
            </a:r>
          </a:p>
          <a:p>
            <a:pPr eaLnBrk="1" hangingPunct="1"/>
            <a:r>
              <a:rPr lang="en-US" smtClean="0"/>
              <a:t>Expressing vectors as the product of magnitudes and unit vectors simplifies isolating magnitude relationships from a vector relationship (figure and formulas p. 136).</a:t>
            </a:r>
          </a:p>
          <a:p>
            <a:pPr eaLnBrk="1" hangingPunct="1"/>
            <a:endParaRPr lang="en-US" smtClean="0"/>
          </a:p>
          <a:p>
            <a:pPr eaLnBrk="1" hangingPunct="1"/>
            <a:r>
              <a:rPr lang="en-US" smtClean="0"/>
              <a:t>The Cross Product</a:t>
            </a:r>
          </a:p>
          <a:p>
            <a:pPr eaLnBrk="1" hangingPunct="1"/>
            <a:r>
              <a:rPr lang="en-US" smtClean="0"/>
              <a:t>The magnitude of the cross product of two vectors equals the product of their two magnitudes and the sine of the angle between them; the direction of the product is perpendicular to the plane of the two original vectors and in the direction of the advancement of a right hand screw being turned from the first toward the second of the two original vectors (figure and formulas p. 125).</a:t>
            </a:r>
          </a:p>
          <a:p>
            <a:pPr eaLnBrk="1" hangingPunct="1"/>
            <a:endParaRPr lang="en-US" smtClean="0"/>
          </a:p>
          <a:p>
            <a:pPr eaLnBrk="1" hangingPunct="1"/>
            <a:r>
              <a:rPr lang="en-US" smtClean="0"/>
              <a:t>Rectangular Cartesian Components</a:t>
            </a:r>
          </a:p>
          <a:p>
            <a:pPr eaLnBrk="1" hangingPunct="1"/>
            <a:r>
              <a:rPr lang="en-US" smtClean="0"/>
              <a:t>Three mutually perpendicular unit vectors can be used to project a vector onto rectangular Cartesian components; useful formulas result (formulas p. 137).</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D43DE401-8C2A-433D-A274-E32D4FBD3A38}" type="slidenum">
              <a:rPr lang="en-US"/>
              <a:pPr/>
              <a:t>4</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US" b="1" smtClean="0"/>
              <a:t>FORCE SYSTEMS, p. 139</a:t>
            </a:r>
          </a:p>
          <a:p>
            <a:pPr eaLnBrk="1" hangingPunct="1"/>
            <a:r>
              <a:rPr lang="en-US" smtClean="0"/>
              <a:t>An accounting system is needed to understand the cumulative effect of multiple forces on a body.</a:t>
            </a:r>
          </a:p>
          <a:p>
            <a:pPr eaLnBrk="1" hangingPunct="1"/>
            <a:endParaRPr lang="en-US" smtClean="0"/>
          </a:p>
          <a:p>
            <a:pPr eaLnBrk="1" hangingPunct="1"/>
            <a:r>
              <a:rPr lang="en-US" smtClean="0"/>
              <a:t>Types of Forces</a:t>
            </a:r>
          </a:p>
          <a:p>
            <a:pPr eaLnBrk="1" hangingPunct="1"/>
            <a:r>
              <a:rPr lang="en-US" smtClean="0"/>
              <a:t>It may or may not be accurate to simplify analysis of a distributed force by considering it as being applied at a single point of application; forces may act on the body’s surface or throughout its mass. </a:t>
            </a:r>
          </a:p>
          <a:p>
            <a:pPr eaLnBrk="1" hangingPunct="1"/>
            <a:endParaRPr lang="en-US" smtClean="0"/>
          </a:p>
          <a:p>
            <a:pPr eaLnBrk="1" hangingPunct="1"/>
            <a:r>
              <a:rPr lang="en-US" smtClean="0"/>
              <a:t>Point of Application and Line of Action</a:t>
            </a:r>
          </a:p>
          <a:p>
            <a:pPr eaLnBrk="1" hangingPunct="1"/>
            <a:r>
              <a:rPr lang="en-US" smtClean="0"/>
              <a:t>A force vector acting on a body defines a line of action through the point of application. </a:t>
            </a:r>
          </a:p>
          <a:p>
            <a:pPr eaLnBrk="1" hangingPunct="1"/>
            <a:endParaRPr lang="en-US" smtClean="0"/>
          </a:p>
          <a:p>
            <a:pPr eaLnBrk="1" hangingPunct="1"/>
            <a:r>
              <a:rPr lang="en-US" smtClean="0"/>
              <a:t>Moments of Forces</a:t>
            </a:r>
          </a:p>
          <a:p>
            <a:pPr eaLnBrk="1" hangingPunct="1"/>
            <a:r>
              <a:rPr lang="en-US" smtClean="0"/>
              <a:t>The moment of a force about any point is the cross product of the force and the position vector from the point to any point on the line of action of the force; for an axis of rotation, the moment is a measure of the rotation caused by the force, and can be expressed in terms of the moment about a point on the axis and a unit vector along the axis (figures and formulas pp. 140-141).</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209B9908-5FC4-4FF6-818B-4A11C92B535C}" type="slidenum">
              <a:rPr lang="en-US"/>
              <a:pPr/>
              <a:t>5</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US" b="1" smtClean="0"/>
              <a:t>FORCE SYSTEMS (CONTINUED)</a:t>
            </a:r>
          </a:p>
          <a:p>
            <a:pPr eaLnBrk="1" hangingPunct="1"/>
            <a:r>
              <a:rPr lang="en-US" smtClean="0"/>
              <a:t>Resultant Forces and Moments</a:t>
            </a:r>
          </a:p>
          <a:p>
            <a:pPr eaLnBrk="1" hangingPunct="1"/>
            <a:r>
              <a:rPr lang="en-US" smtClean="0"/>
              <a:t>The sum of several forces, each with its own line of action, is the resultant force; the sum of the cross products of the forces and the position vectors from one point to any points on the force’s lines of action is the resultant moment about that single point (formulas pp. 141-142).</a:t>
            </a:r>
          </a:p>
          <a:p>
            <a:pPr eaLnBrk="1" hangingPunct="1"/>
            <a:endParaRPr lang="en-US" smtClean="0"/>
          </a:p>
          <a:p>
            <a:pPr eaLnBrk="1" hangingPunct="1"/>
            <a:r>
              <a:rPr lang="en-US" smtClean="0"/>
              <a:t>Couples</a:t>
            </a:r>
          </a:p>
          <a:p>
            <a:pPr eaLnBrk="1" hangingPunct="1"/>
            <a:r>
              <a:rPr lang="en-US" smtClean="0"/>
              <a:t>A pair of forces may have zero resultant force but nonzero resultant moment, for instance if they have separate lines of action; in that case they are called a couple.</a:t>
            </a:r>
          </a:p>
          <a:p>
            <a:pPr eaLnBrk="1" hangingPunct="1"/>
            <a:endParaRPr lang="en-US" smtClean="0"/>
          </a:p>
          <a:p>
            <a:pPr eaLnBrk="1" hangingPunct="1"/>
            <a:r>
              <a:rPr lang="en-US" smtClean="0"/>
              <a:t>Moments about Different Points</a:t>
            </a:r>
          </a:p>
          <a:p>
            <a:pPr eaLnBrk="1" hangingPunct="1"/>
            <a:r>
              <a:rPr lang="en-US" smtClean="0"/>
              <a:t>The resultant moment of a set of forces about a first point is equal to the sum of their resultant moment around a second point plus the moment their resultant would have about the first point if the line of action of the resultant passed through the second point (figure and formulas p. 142).</a:t>
            </a:r>
          </a:p>
          <a:p>
            <a:pPr eaLnBrk="1" hangingPunct="1"/>
            <a:endParaRPr lang="en-US" smtClean="0"/>
          </a:p>
          <a:p>
            <a:pPr eaLnBrk="1" hangingPunct="1"/>
            <a:r>
              <a:rPr lang="en-US" smtClean="0"/>
              <a:t>Equivalent Force Systems</a:t>
            </a:r>
          </a:p>
          <a:p>
            <a:pPr eaLnBrk="1" hangingPunct="1"/>
            <a:r>
              <a:rPr lang="en-US" smtClean="0"/>
              <a:t>If two sets of forces have the same resultant force and the same resultant moment about a point, they are termed equivalent; they will also have the same resultant moment about any other point.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8CFFA27F-F861-439E-83F8-BECD4CA99B49}" type="slidenum">
              <a:rPr lang="en-US"/>
              <a:pPr/>
              <a:t>6</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lnSpc>
                <a:spcPct val="80000"/>
              </a:lnSpc>
            </a:pPr>
            <a:r>
              <a:rPr lang="en-US" sz="900" b="1" smtClean="0"/>
              <a:t>EQUILIBRIUM, p. 143</a:t>
            </a:r>
            <a:endParaRPr lang="en-US" sz="900" b="1" smtClean="0">
              <a:hlinkMouseOver r:id="rId3"/>
            </a:endParaRPr>
          </a:p>
          <a:p>
            <a:pPr eaLnBrk="1" hangingPunct="1">
              <a:lnSpc>
                <a:spcPct val="80000"/>
              </a:lnSpc>
            </a:pPr>
            <a:r>
              <a:rPr lang="en-US" sz="900" smtClean="0"/>
              <a:t>For any one of the external forces acting on a material element of a system of bodies, the moment about any point equals the cross product of the position vector from that point to that element and the product of the mass and acceleration of the element; the sums include all of the external forces and material elements, so in static equilibrium the accelerations, resultant of all external forces, and resultant moment of those forces about any point are all zero (formulas p. 143). </a:t>
            </a:r>
          </a:p>
          <a:p>
            <a:pPr eaLnBrk="1" hangingPunct="1">
              <a:lnSpc>
                <a:spcPct val="80000"/>
              </a:lnSpc>
            </a:pPr>
            <a:endParaRPr lang="en-US" sz="900" smtClean="0"/>
          </a:p>
          <a:p>
            <a:pPr eaLnBrk="1" hangingPunct="1">
              <a:lnSpc>
                <a:spcPct val="80000"/>
              </a:lnSpc>
            </a:pPr>
            <a:r>
              <a:rPr lang="en-US" sz="900" smtClean="0"/>
              <a:t>Free-Body Diagrams</a:t>
            </a:r>
          </a:p>
          <a:p>
            <a:pPr eaLnBrk="1" hangingPunct="1">
              <a:lnSpc>
                <a:spcPct val="80000"/>
              </a:lnSpc>
            </a:pPr>
            <a:r>
              <a:rPr lang="en-US" sz="900" smtClean="0"/>
              <a:t>In defining an equilibrium relationship, a free-body diagram can be used to show which body part, body, or body system is part of the relationship, and what outside forces are acting on the part or parts (figures p. 144).</a:t>
            </a:r>
          </a:p>
          <a:p>
            <a:pPr eaLnBrk="1" hangingPunct="1">
              <a:lnSpc>
                <a:spcPct val="80000"/>
              </a:lnSpc>
            </a:pPr>
            <a:endParaRPr lang="en-US" sz="900" smtClean="0"/>
          </a:p>
          <a:p>
            <a:pPr eaLnBrk="1" hangingPunct="1">
              <a:lnSpc>
                <a:spcPct val="80000"/>
              </a:lnSpc>
            </a:pPr>
            <a:r>
              <a:rPr lang="en-US" sz="900" smtClean="0"/>
              <a:t>Equations of Equilibrium</a:t>
            </a:r>
          </a:p>
          <a:p>
            <a:pPr eaLnBrk="1" hangingPunct="1">
              <a:lnSpc>
                <a:spcPct val="80000"/>
              </a:lnSpc>
            </a:pPr>
            <a:r>
              <a:rPr lang="en-US" sz="900" smtClean="0"/>
              <a:t>Free-body diagrams of isolated elements can lead to understanding of an overall system in equilibrium.</a:t>
            </a:r>
          </a:p>
          <a:p>
            <a:pPr eaLnBrk="1" hangingPunct="1">
              <a:lnSpc>
                <a:spcPct val="80000"/>
              </a:lnSpc>
            </a:pPr>
            <a:endParaRPr lang="en-US" sz="900" smtClean="0"/>
          </a:p>
          <a:p>
            <a:pPr eaLnBrk="1" hangingPunct="1">
              <a:lnSpc>
                <a:spcPct val="80000"/>
              </a:lnSpc>
            </a:pPr>
            <a:r>
              <a:rPr lang="en-US" sz="900" b="1" smtClean="0"/>
              <a:t>TRUSSES, p. 150</a:t>
            </a:r>
          </a:p>
          <a:p>
            <a:pPr eaLnBrk="1" hangingPunct="1">
              <a:lnSpc>
                <a:spcPct val="80000"/>
              </a:lnSpc>
            </a:pPr>
            <a:r>
              <a:rPr lang="en-US" sz="900" smtClean="0"/>
              <a:t>A truss is defined as a structure made up of pieces connected at flexible joints; the pieces can transmit forces of tension or negative tension (compression) along their axes.</a:t>
            </a:r>
          </a:p>
          <a:p>
            <a:pPr eaLnBrk="1" hangingPunct="1">
              <a:lnSpc>
                <a:spcPct val="80000"/>
              </a:lnSpc>
            </a:pPr>
            <a:endParaRPr lang="en-US" sz="900" smtClean="0"/>
          </a:p>
          <a:p>
            <a:pPr eaLnBrk="1" hangingPunct="1">
              <a:lnSpc>
                <a:spcPct val="80000"/>
              </a:lnSpc>
            </a:pPr>
            <a:r>
              <a:rPr lang="en-US" sz="900" smtClean="0"/>
              <a:t>Equations from Joints</a:t>
            </a:r>
          </a:p>
          <a:p>
            <a:pPr eaLnBrk="1" hangingPunct="1">
              <a:lnSpc>
                <a:spcPct val="80000"/>
              </a:lnSpc>
            </a:pPr>
            <a:r>
              <a:rPr lang="en-US" sz="900" smtClean="0"/>
              <a:t>By isolating the portion of a truss around one joint as a free-body, forces in those members can be determined; by taking those values and working progressively through the truss, remaining forces can be evaluated (figures and formulas pp. 150-151).</a:t>
            </a:r>
          </a:p>
          <a:p>
            <a:pPr eaLnBrk="1" hangingPunct="1">
              <a:lnSpc>
                <a:spcPct val="80000"/>
              </a:lnSpc>
            </a:pPr>
            <a:endParaRPr lang="en-US" sz="900" smtClean="0"/>
          </a:p>
          <a:p>
            <a:pPr eaLnBrk="1" hangingPunct="1">
              <a:lnSpc>
                <a:spcPct val="80000"/>
              </a:lnSpc>
            </a:pPr>
            <a:r>
              <a:rPr lang="en-US" sz="900" smtClean="0"/>
              <a:t>Equation from Sections</a:t>
            </a:r>
          </a:p>
          <a:p>
            <a:pPr eaLnBrk="1" hangingPunct="1">
              <a:lnSpc>
                <a:spcPct val="80000"/>
              </a:lnSpc>
            </a:pPr>
            <a:r>
              <a:rPr lang="en-US" sz="900" smtClean="0"/>
              <a:t>By finding the free-body of a section of a truss with an axis having only one unknown force with nonzero moment, the rest of the forces making up the resultants of force and moment can be found, because both resultants are zero in static equilibrium (figures and formulas pp. 152-154).</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8447A017-5BA2-410C-B622-44A1B804AB4B}" type="slidenum">
              <a:rPr lang="en-US"/>
              <a:pPr/>
              <a:t>7</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b="1" smtClean="0"/>
              <a:t>COUPLE-SUPPORTING MEMBERS, p. 154</a:t>
            </a:r>
          </a:p>
          <a:p>
            <a:pPr eaLnBrk="1" hangingPunct="1"/>
            <a:r>
              <a:rPr lang="en-US" smtClean="0"/>
              <a:t>Unlike a truss element, a rigid member may carry loads that do not run along its axis; lateral forces with nonzero moments across a section complicate analysis.</a:t>
            </a:r>
          </a:p>
          <a:p>
            <a:pPr eaLnBrk="1" hangingPunct="1"/>
            <a:endParaRPr lang="en-US" smtClean="0"/>
          </a:p>
          <a:p>
            <a:pPr eaLnBrk="1" hangingPunct="1"/>
            <a:r>
              <a:rPr lang="en-US" smtClean="0"/>
              <a:t>Twisting and Bending Moments</a:t>
            </a:r>
          </a:p>
          <a:p>
            <a:pPr eaLnBrk="1" hangingPunct="1"/>
            <a:r>
              <a:rPr lang="en-US" smtClean="0"/>
              <a:t>Taking a section through the member, isolating a free-body on each side, and finding the forces and moments reacting at the section makes it possible to evaluate forces and moments of the member (figures and formulas pp.154-157).</a:t>
            </a:r>
          </a:p>
          <a:p>
            <a:pPr eaLnBrk="1" hangingPunct="1"/>
            <a:endParaRPr lang="en-US" smtClean="0"/>
          </a:p>
          <a:p>
            <a:pPr eaLnBrk="1" hangingPunct="1"/>
            <a:r>
              <a:rPr lang="en-US" b="1" smtClean="0"/>
              <a:t>SYSTEMS WITH FRICTION, p. 157</a:t>
            </a:r>
          </a:p>
          <a:p>
            <a:pPr eaLnBrk="1" hangingPunct="1"/>
            <a:r>
              <a:rPr lang="en-US" smtClean="0"/>
              <a:t>For two bodies in contact, resistance to their sliding movement along a tangent to the surface of contact is approximately proportional to the force they exert on each other (figure and formulas pp. 157-158).</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44C1A11-E39A-44CF-8FCF-EE29BAD61A20}" type="slidenum">
              <a:rPr lang="en-US"/>
              <a:pPr/>
              <a:t>8</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lnSpc>
                <a:spcPct val="80000"/>
              </a:lnSpc>
            </a:pPr>
            <a:r>
              <a:rPr lang="en-US" sz="900" b="1" smtClean="0"/>
              <a:t>DISTRIBUTED FORCES, p. 160</a:t>
            </a:r>
          </a:p>
          <a:p>
            <a:pPr eaLnBrk="1" hangingPunct="1">
              <a:lnSpc>
                <a:spcPct val="80000"/>
              </a:lnSpc>
            </a:pPr>
            <a:r>
              <a:rPr lang="en-US" sz="900" smtClean="0"/>
              <a:t>Forces which act throughout a volume, such as gravity, or over a surface, such as water pressure, require computational summation for evaluation (formulas pp. 160-162).</a:t>
            </a:r>
          </a:p>
          <a:p>
            <a:pPr eaLnBrk="1" hangingPunct="1">
              <a:lnSpc>
                <a:spcPct val="80000"/>
              </a:lnSpc>
            </a:pPr>
            <a:endParaRPr lang="en-US" sz="900" smtClean="0"/>
          </a:p>
          <a:p>
            <a:pPr eaLnBrk="1" hangingPunct="1">
              <a:lnSpc>
                <a:spcPct val="80000"/>
              </a:lnSpc>
            </a:pPr>
            <a:r>
              <a:rPr lang="en-US" sz="900" smtClean="0"/>
              <a:t>Single Force Equivalents</a:t>
            </a:r>
          </a:p>
          <a:p>
            <a:pPr eaLnBrk="1" hangingPunct="1">
              <a:lnSpc>
                <a:spcPct val="80000"/>
              </a:lnSpc>
            </a:pPr>
            <a:r>
              <a:rPr lang="en-US" sz="900" smtClean="0"/>
              <a:t>Instead of evaluating integrals, some distributed forces can be found by using the concepts of the center of mass or centroids of volume, surface, or a line.</a:t>
            </a:r>
          </a:p>
          <a:p>
            <a:pPr eaLnBrk="1" hangingPunct="1">
              <a:lnSpc>
                <a:spcPct val="80000"/>
              </a:lnSpc>
            </a:pPr>
            <a:endParaRPr lang="en-US" sz="900" smtClean="0"/>
          </a:p>
          <a:p>
            <a:pPr eaLnBrk="1" hangingPunct="1">
              <a:lnSpc>
                <a:spcPct val="80000"/>
              </a:lnSpc>
            </a:pPr>
            <a:r>
              <a:rPr lang="en-US" sz="900" smtClean="0"/>
              <a:t>Center of Mass and Center of Gravity</a:t>
            </a:r>
          </a:p>
          <a:p>
            <a:pPr eaLnBrk="1" hangingPunct="1">
              <a:lnSpc>
                <a:spcPct val="80000"/>
              </a:lnSpc>
            </a:pPr>
            <a:r>
              <a:rPr lang="en-US" sz="900" smtClean="0"/>
              <a:t>Finding the moment about any point of a force acting equally throughout a body makes it possible to determine the intersection of the line of action of the resultant force and a position vector from that point; such an intersection is the center of mass and its resultant moment is zero regardless of the direction from which the line of action passes through it (figure and formulas pp. 163-164).</a:t>
            </a:r>
          </a:p>
          <a:p>
            <a:pPr eaLnBrk="1" hangingPunct="1">
              <a:lnSpc>
                <a:spcPct val="80000"/>
              </a:lnSpc>
            </a:pPr>
            <a:endParaRPr lang="en-US" sz="900" smtClean="0"/>
          </a:p>
          <a:p>
            <a:pPr eaLnBrk="1" hangingPunct="1">
              <a:lnSpc>
                <a:spcPct val="80000"/>
              </a:lnSpc>
            </a:pPr>
            <a:r>
              <a:rPr lang="en-US" sz="900" smtClean="0"/>
              <a:t>Centroids</a:t>
            </a:r>
          </a:p>
          <a:p>
            <a:pPr eaLnBrk="1" hangingPunct="1">
              <a:lnSpc>
                <a:spcPct val="80000"/>
              </a:lnSpc>
            </a:pPr>
            <a:r>
              <a:rPr lang="en-US" sz="900" smtClean="0"/>
              <a:t>For bodies of uniform density, the centroids of volume, surface area or a line segment may be found using a formula similar to that for the center of mass but substituting appropriate units; a composite centroid may be found from a summation using the known centroids of several volumes, areas, or line segments (formulas pp. 165-167).</a:t>
            </a:r>
          </a:p>
          <a:p>
            <a:pPr eaLnBrk="1" hangingPunct="1">
              <a:lnSpc>
                <a:spcPct val="80000"/>
              </a:lnSpc>
            </a:pPr>
            <a:endParaRPr lang="en-US" sz="900" smtClean="0"/>
          </a:p>
          <a:p>
            <a:pPr eaLnBrk="1" hangingPunct="1">
              <a:lnSpc>
                <a:spcPct val="80000"/>
              </a:lnSpc>
            </a:pPr>
            <a:r>
              <a:rPr lang="en-US" sz="900" smtClean="0"/>
              <a:t>Second Moments of Area</a:t>
            </a:r>
          </a:p>
          <a:p>
            <a:pPr eaLnBrk="1" hangingPunct="1">
              <a:lnSpc>
                <a:spcPct val="80000"/>
              </a:lnSpc>
            </a:pPr>
            <a:r>
              <a:rPr lang="en-US" sz="900" smtClean="0"/>
              <a:t>Forces on a plane area that vary linearly with distance from a zero-force line on the plane have a resultant force with a resultant moment about a point on the zero-force line that may be expressed in terms of the rectangular Cartesian components; integrals in these expressions are the second moments of area (figures and formulas pp.168-170).</a:t>
            </a:r>
          </a:p>
          <a:p>
            <a:pPr eaLnBrk="1" hangingPunct="1">
              <a:lnSpc>
                <a:spcPct val="80000"/>
              </a:lnSpc>
            </a:pPr>
            <a:endParaRPr lang="en-US" sz="900" smtClean="0"/>
          </a:p>
          <a:p>
            <a:pPr eaLnBrk="1" hangingPunct="1">
              <a:lnSpc>
                <a:spcPct val="80000"/>
              </a:lnSpc>
            </a:pPr>
            <a:r>
              <a:rPr lang="en-US" sz="900" smtClean="0"/>
              <a:t>Parallel Axis Formulas</a:t>
            </a:r>
          </a:p>
          <a:p>
            <a:pPr eaLnBrk="1" hangingPunct="1">
              <a:lnSpc>
                <a:spcPct val="80000"/>
              </a:lnSpc>
            </a:pPr>
            <a:r>
              <a:rPr lang="en-US" sz="900" smtClean="0"/>
              <a:t>A known value for one of the second moments of area may be used to find another value for a different origin (figure and formulas p. 170).</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Kaplan AEC Education, 2008</a:t>
            </a:r>
          </a:p>
        </p:txBody>
      </p:sp>
      <p:sp>
        <p:nvSpPr>
          <p:cNvPr id="6" name="Rectangle 6"/>
          <p:cNvSpPr>
            <a:spLocks noGrp="1" noChangeArrowheads="1"/>
          </p:cNvSpPr>
          <p:nvPr>
            <p:ph type="sldNum" sz="quarter" idx="12"/>
          </p:nvPr>
        </p:nvSpPr>
        <p:spPr>
          <a:ln/>
        </p:spPr>
        <p:txBody>
          <a:bodyPr/>
          <a:lstStyle>
            <a:lvl1pPr>
              <a:defRPr/>
            </a:lvl1pPr>
          </a:lstStyle>
          <a:p>
            <a:pPr>
              <a:defRPr/>
            </a:pPr>
            <a:fld id="{805193E7-A051-40C3-B340-6B4CAA47549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Kaplan AEC Education, 2008</a:t>
            </a:r>
          </a:p>
        </p:txBody>
      </p:sp>
      <p:sp>
        <p:nvSpPr>
          <p:cNvPr id="6" name="Rectangle 6"/>
          <p:cNvSpPr>
            <a:spLocks noGrp="1" noChangeArrowheads="1"/>
          </p:cNvSpPr>
          <p:nvPr>
            <p:ph type="sldNum" sz="quarter" idx="12"/>
          </p:nvPr>
        </p:nvSpPr>
        <p:spPr>
          <a:ln/>
        </p:spPr>
        <p:txBody>
          <a:bodyPr/>
          <a:lstStyle>
            <a:lvl1pPr>
              <a:defRPr/>
            </a:lvl1pPr>
          </a:lstStyle>
          <a:p>
            <a:pPr>
              <a:defRPr/>
            </a:pPr>
            <a:fld id="{7BAE2440-8828-489C-B84F-230381AE9B2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Kaplan AEC Education, 2008</a:t>
            </a:r>
          </a:p>
        </p:txBody>
      </p:sp>
      <p:sp>
        <p:nvSpPr>
          <p:cNvPr id="6" name="Rectangle 6"/>
          <p:cNvSpPr>
            <a:spLocks noGrp="1" noChangeArrowheads="1"/>
          </p:cNvSpPr>
          <p:nvPr>
            <p:ph type="sldNum" sz="quarter" idx="12"/>
          </p:nvPr>
        </p:nvSpPr>
        <p:spPr>
          <a:ln/>
        </p:spPr>
        <p:txBody>
          <a:bodyPr/>
          <a:lstStyle>
            <a:lvl1pPr>
              <a:defRPr/>
            </a:lvl1pPr>
          </a:lstStyle>
          <a:p>
            <a:pPr>
              <a:defRPr/>
            </a:pPr>
            <a:fld id="{2089CF35-5DCD-4D22-A822-465128398BC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Kaplan AEC Education, 2008</a:t>
            </a:r>
          </a:p>
        </p:txBody>
      </p:sp>
      <p:sp>
        <p:nvSpPr>
          <p:cNvPr id="6" name="Rectangle 6"/>
          <p:cNvSpPr>
            <a:spLocks noGrp="1" noChangeArrowheads="1"/>
          </p:cNvSpPr>
          <p:nvPr>
            <p:ph type="sldNum" sz="quarter" idx="12"/>
          </p:nvPr>
        </p:nvSpPr>
        <p:spPr>
          <a:ln/>
        </p:spPr>
        <p:txBody>
          <a:bodyPr/>
          <a:lstStyle>
            <a:lvl1pPr>
              <a:defRPr/>
            </a:lvl1pPr>
          </a:lstStyle>
          <a:p>
            <a:pPr>
              <a:defRPr/>
            </a:pPr>
            <a:fld id="{640203AD-1C9D-44CE-9907-C61E64F3FC5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Copyright Kaplan AEC Education, 2008</a:t>
            </a:r>
          </a:p>
        </p:txBody>
      </p:sp>
      <p:sp>
        <p:nvSpPr>
          <p:cNvPr id="6" name="Rectangle 6"/>
          <p:cNvSpPr>
            <a:spLocks noGrp="1" noChangeArrowheads="1"/>
          </p:cNvSpPr>
          <p:nvPr>
            <p:ph type="sldNum" sz="quarter" idx="12"/>
          </p:nvPr>
        </p:nvSpPr>
        <p:spPr>
          <a:ln/>
        </p:spPr>
        <p:txBody>
          <a:bodyPr/>
          <a:lstStyle>
            <a:lvl1pPr>
              <a:defRPr/>
            </a:lvl1pPr>
          </a:lstStyle>
          <a:p>
            <a:pPr>
              <a:defRPr/>
            </a:pPr>
            <a:fld id="{9D2300C9-E631-471B-A3DC-0B65DC3153E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Kaplan AEC Education, 2008</a:t>
            </a:r>
          </a:p>
        </p:txBody>
      </p:sp>
      <p:sp>
        <p:nvSpPr>
          <p:cNvPr id="7" name="Rectangle 6"/>
          <p:cNvSpPr>
            <a:spLocks noGrp="1" noChangeArrowheads="1"/>
          </p:cNvSpPr>
          <p:nvPr>
            <p:ph type="sldNum" sz="quarter" idx="12"/>
          </p:nvPr>
        </p:nvSpPr>
        <p:spPr>
          <a:ln/>
        </p:spPr>
        <p:txBody>
          <a:bodyPr/>
          <a:lstStyle>
            <a:lvl1pPr>
              <a:defRPr/>
            </a:lvl1pPr>
          </a:lstStyle>
          <a:p>
            <a:pPr>
              <a:defRPr/>
            </a:pPr>
            <a:fld id="{3AA76B33-6349-4547-88DB-4F4D4796AC0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Copyright Kaplan AEC Education, 2008</a:t>
            </a:r>
          </a:p>
        </p:txBody>
      </p:sp>
      <p:sp>
        <p:nvSpPr>
          <p:cNvPr id="9" name="Rectangle 6"/>
          <p:cNvSpPr>
            <a:spLocks noGrp="1" noChangeArrowheads="1"/>
          </p:cNvSpPr>
          <p:nvPr>
            <p:ph type="sldNum" sz="quarter" idx="12"/>
          </p:nvPr>
        </p:nvSpPr>
        <p:spPr>
          <a:ln/>
        </p:spPr>
        <p:txBody>
          <a:bodyPr/>
          <a:lstStyle>
            <a:lvl1pPr>
              <a:defRPr/>
            </a:lvl1pPr>
          </a:lstStyle>
          <a:p>
            <a:pPr>
              <a:defRPr/>
            </a:pPr>
            <a:fld id="{A14ADD06-73EB-4C99-8DED-5867D2E9D1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Copyright Kaplan AEC Education, 2008</a:t>
            </a:r>
          </a:p>
        </p:txBody>
      </p:sp>
      <p:sp>
        <p:nvSpPr>
          <p:cNvPr id="5" name="Rectangle 6"/>
          <p:cNvSpPr>
            <a:spLocks noGrp="1" noChangeArrowheads="1"/>
          </p:cNvSpPr>
          <p:nvPr>
            <p:ph type="sldNum" sz="quarter" idx="12"/>
          </p:nvPr>
        </p:nvSpPr>
        <p:spPr>
          <a:ln/>
        </p:spPr>
        <p:txBody>
          <a:bodyPr/>
          <a:lstStyle>
            <a:lvl1pPr>
              <a:defRPr/>
            </a:lvl1pPr>
          </a:lstStyle>
          <a:p>
            <a:pPr>
              <a:defRPr/>
            </a:pPr>
            <a:fld id="{E5CF9C0F-A2EB-41AC-AD9E-41A12D9B8D2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Copyright Kaplan AEC Education, 2008</a:t>
            </a:r>
          </a:p>
        </p:txBody>
      </p:sp>
      <p:sp>
        <p:nvSpPr>
          <p:cNvPr id="4" name="Rectangle 6"/>
          <p:cNvSpPr>
            <a:spLocks noGrp="1" noChangeArrowheads="1"/>
          </p:cNvSpPr>
          <p:nvPr>
            <p:ph type="sldNum" sz="quarter" idx="12"/>
          </p:nvPr>
        </p:nvSpPr>
        <p:spPr>
          <a:ln/>
        </p:spPr>
        <p:txBody>
          <a:bodyPr/>
          <a:lstStyle>
            <a:lvl1pPr>
              <a:defRPr/>
            </a:lvl1pPr>
          </a:lstStyle>
          <a:p>
            <a:pPr>
              <a:defRPr/>
            </a:pPr>
            <a:fld id="{54E0369A-535D-4F87-9893-D27FB6C0D1F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Kaplan AEC Education, 2008</a:t>
            </a:r>
          </a:p>
        </p:txBody>
      </p:sp>
      <p:sp>
        <p:nvSpPr>
          <p:cNvPr id="7" name="Rectangle 6"/>
          <p:cNvSpPr>
            <a:spLocks noGrp="1" noChangeArrowheads="1"/>
          </p:cNvSpPr>
          <p:nvPr>
            <p:ph type="sldNum" sz="quarter" idx="12"/>
          </p:nvPr>
        </p:nvSpPr>
        <p:spPr>
          <a:ln/>
        </p:spPr>
        <p:txBody>
          <a:bodyPr/>
          <a:lstStyle>
            <a:lvl1pPr>
              <a:defRPr/>
            </a:lvl1pPr>
          </a:lstStyle>
          <a:p>
            <a:pPr>
              <a:defRPr/>
            </a:pPr>
            <a:fld id="{0C16AB7C-35AA-409A-910E-158AE9505FA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Copyright Kaplan AEC Education, 2008</a:t>
            </a:r>
          </a:p>
        </p:txBody>
      </p:sp>
      <p:sp>
        <p:nvSpPr>
          <p:cNvPr id="7" name="Rectangle 6"/>
          <p:cNvSpPr>
            <a:spLocks noGrp="1" noChangeArrowheads="1"/>
          </p:cNvSpPr>
          <p:nvPr>
            <p:ph type="sldNum" sz="quarter" idx="12"/>
          </p:nvPr>
        </p:nvSpPr>
        <p:spPr>
          <a:ln/>
        </p:spPr>
        <p:txBody>
          <a:bodyPr/>
          <a:lstStyle>
            <a:lvl1pPr>
              <a:defRPr/>
            </a:lvl1pPr>
          </a:lstStyle>
          <a:p>
            <a:pPr>
              <a:defRPr/>
            </a:pPr>
            <a:fld id="{2D18D6C1-523A-46F0-9D14-6EEC38D05CC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r>
              <a:rPr lang="en-US"/>
              <a:t>Copyright Kaplan AEC Education, 2008</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41E2C9B2-AD6B-407F-92F5-D7F044358BA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p:spPr>
        <p:txBody>
          <a:bodyPr/>
          <a:lstStyle/>
          <a:p>
            <a:r>
              <a:rPr lang="en-US"/>
              <a:t>Copyright Kaplan AEC Education, 2008</a:t>
            </a:r>
          </a:p>
        </p:txBody>
      </p:sp>
      <p:sp>
        <p:nvSpPr>
          <p:cNvPr id="2051" name="Rectangle 2"/>
          <p:cNvSpPr>
            <a:spLocks noGrp="1" noChangeArrowheads="1"/>
          </p:cNvSpPr>
          <p:nvPr>
            <p:ph type="title"/>
          </p:nvPr>
        </p:nvSpPr>
        <p:spPr/>
        <p:txBody>
          <a:bodyPr/>
          <a:lstStyle/>
          <a:p>
            <a:pPr eaLnBrk="1" hangingPunct="1"/>
            <a:r>
              <a:rPr lang="en-US" sz="3600" smtClean="0"/>
              <a:t>Statics Outline Overview</a:t>
            </a:r>
          </a:p>
        </p:txBody>
      </p:sp>
      <p:sp>
        <p:nvSpPr>
          <p:cNvPr id="2052" name="Rectangle 3"/>
          <p:cNvSpPr>
            <a:spLocks noGrp="1" noChangeArrowheads="1"/>
          </p:cNvSpPr>
          <p:nvPr>
            <p:ph type="body" idx="1"/>
          </p:nvPr>
        </p:nvSpPr>
        <p:spPr/>
        <p:txBody>
          <a:bodyPr/>
          <a:lstStyle/>
          <a:p>
            <a:pPr eaLnBrk="1" hangingPunct="1">
              <a:lnSpc>
                <a:spcPct val="90000"/>
              </a:lnSpc>
              <a:buFontTx/>
              <a:buNone/>
            </a:pPr>
            <a:endParaRPr lang="en-US" smtClean="0"/>
          </a:p>
          <a:p>
            <a:pPr eaLnBrk="1" hangingPunct="1">
              <a:lnSpc>
                <a:spcPct val="90000"/>
              </a:lnSpc>
              <a:buFontTx/>
              <a:buNone/>
            </a:pPr>
            <a:r>
              <a:rPr lang="en-US" smtClean="0"/>
              <a:t>STATICS, p. 131</a:t>
            </a:r>
          </a:p>
          <a:p>
            <a:pPr eaLnBrk="1" hangingPunct="1">
              <a:lnSpc>
                <a:spcPct val="90000"/>
              </a:lnSpc>
              <a:buFontTx/>
              <a:buNone/>
            </a:pPr>
            <a:endParaRPr lang="en-US" smtClean="0"/>
          </a:p>
          <a:p>
            <a:pPr eaLnBrk="1" hangingPunct="1">
              <a:lnSpc>
                <a:spcPct val="90000"/>
              </a:lnSpc>
              <a:buFontTx/>
              <a:buNone/>
            </a:pPr>
            <a:r>
              <a:rPr lang="en-US" smtClean="0"/>
              <a:t>INTRODUCTORY CONCEPTS IN</a:t>
            </a:r>
          </a:p>
          <a:p>
            <a:pPr eaLnBrk="1" hangingPunct="1">
              <a:lnSpc>
                <a:spcPct val="90000"/>
              </a:lnSpc>
              <a:buFontTx/>
              <a:buNone/>
            </a:pPr>
            <a:r>
              <a:rPr lang="en-US" smtClean="0"/>
              <a:t>MECHANICS, p. 132</a:t>
            </a:r>
          </a:p>
          <a:p>
            <a:pPr eaLnBrk="1" hangingPunct="1">
              <a:lnSpc>
                <a:spcPct val="90000"/>
              </a:lnSpc>
            </a:pPr>
            <a:r>
              <a:rPr lang="en-US" smtClean="0"/>
              <a:t>Newton’s Laws of Motion</a:t>
            </a:r>
          </a:p>
          <a:p>
            <a:pPr eaLnBrk="1" hangingPunct="1">
              <a:lnSpc>
                <a:spcPct val="90000"/>
              </a:lnSpc>
            </a:pPr>
            <a:r>
              <a:rPr lang="en-US" smtClean="0"/>
              <a:t>Newton’s Law of Gravitation</a:t>
            </a:r>
          </a:p>
          <a:p>
            <a:pPr eaLnBrk="1" hangingPunct="1">
              <a:lnSpc>
                <a:spcPct val="90000"/>
              </a:lnSpc>
            </a:pPr>
            <a:r>
              <a:rPr lang="en-US" smtClean="0"/>
              <a:t>Dimensions and Units of Measurement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p:spPr>
        <p:txBody>
          <a:bodyPr/>
          <a:lstStyle/>
          <a:p>
            <a:r>
              <a:rPr lang="en-US"/>
              <a:t>Copyright Kaplan AEC Education, 2008</a:t>
            </a:r>
          </a:p>
        </p:txBody>
      </p:sp>
      <p:sp>
        <p:nvSpPr>
          <p:cNvPr id="11267" name="Rectangle 7"/>
          <p:cNvSpPr>
            <a:spLocks noGrp="1" noChangeArrowheads="1"/>
          </p:cNvSpPr>
          <p:nvPr>
            <p:ph type="title"/>
          </p:nvPr>
        </p:nvSpPr>
        <p:spPr/>
        <p:txBody>
          <a:bodyPr/>
          <a:lstStyle/>
          <a:p>
            <a:pPr eaLnBrk="1" hangingPunct="1"/>
            <a:r>
              <a:rPr lang="en-US" sz="3600" smtClean="0"/>
              <a:t>Solution</a:t>
            </a:r>
          </a:p>
        </p:txBody>
      </p:sp>
      <p:sp>
        <p:nvSpPr>
          <p:cNvPr id="11268" name="Rectangle 8"/>
          <p:cNvSpPr>
            <a:spLocks noGrp="1" noChangeArrowheads="1"/>
          </p:cNvSpPr>
          <p:nvPr>
            <p:ph type="body" idx="1"/>
          </p:nvPr>
        </p:nvSpPr>
        <p:spPr/>
        <p:txBody>
          <a:bodyPr/>
          <a:lstStyle/>
          <a:p>
            <a:pPr eaLnBrk="1" hangingPunct="1"/>
            <a:endParaRPr lang="en-US" smtClean="0"/>
          </a:p>
        </p:txBody>
      </p:sp>
      <p:pic>
        <p:nvPicPr>
          <p:cNvPr id="11269" name="Picture 4" descr="01x09_a"/>
          <p:cNvPicPr>
            <a:picLocks noGrp="1" noChangeAspect="1" noChangeArrowheads="1"/>
          </p:cNvPicPr>
          <p:nvPr>
            <p:ph idx="4294967295"/>
          </p:nvPr>
        </p:nvPicPr>
        <p:blipFill>
          <a:blip r:embed="rId2" cstate="print"/>
          <a:srcRect/>
          <a:stretch>
            <a:fillRect/>
          </a:stretch>
        </p:blipFill>
        <p:spPr>
          <a:xfrm>
            <a:off x="479425" y="1624013"/>
            <a:ext cx="8207375" cy="2703512"/>
          </a:xfr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p:spPr>
        <p:txBody>
          <a:bodyPr/>
          <a:lstStyle/>
          <a:p>
            <a:r>
              <a:rPr lang="en-US"/>
              <a:t>Copyright Kaplan AEC Education, 2008</a:t>
            </a:r>
          </a:p>
        </p:txBody>
      </p:sp>
      <p:sp>
        <p:nvSpPr>
          <p:cNvPr id="12291" name="Rectangle 7"/>
          <p:cNvSpPr>
            <a:spLocks noGrp="1" noChangeArrowheads="1"/>
          </p:cNvSpPr>
          <p:nvPr>
            <p:ph type="title"/>
          </p:nvPr>
        </p:nvSpPr>
        <p:spPr/>
        <p:txBody>
          <a:bodyPr/>
          <a:lstStyle/>
          <a:p>
            <a:pPr eaLnBrk="1" hangingPunct="1"/>
            <a:r>
              <a:rPr lang="en-US" sz="3600" smtClean="0"/>
              <a:t>Resolving Forces in Two Dimensions</a:t>
            </a:r>
          </a:p>
        </p:txBody>
      </p:sp>
      <p:sp>
        <p:nvSpPr>
          <p:cNvPr id="12292" name="Rectangle 8"/>
          <p:cNvSpPr>
            <a:spLocks noGrp="1" noChangeArrowheads="1"/>
          </p:cNvSpPr>
          <p:nvPr>
            <p:ph type="body" idx="1"/>
          </p:nvPr>
        </p:nvSpPr>
        <p:spPr/>
        <p:txBody>
          <a:bodyPr/>
          <a:lstStyle/>
          <a:p>
            <a:pPr eaLnBrk="1" hangingPunct="1"/>
            <a:endParaRPr lang="en-US" smtClean="0"/>
          </a:p>
        </p:txBody>
      </p:sp>
      <p:pic>
        <p:nvPicPr>
          <p:cNvPr id="12293" name="Picture 4" descr="02x11_q"/>
          <p:cNvPicPr>
            <a:picLocks noGrp="1" noChangeAspect="1" noChangeArrowheads="1"/>
          </p:cNvPicPr>
          <p:nvPr>
            <p:ph idx="4294967295"/>
          </p:nvPr>
        </p:nvPicPr>
        <p:blipFill>
          <a:blip r:embed="rId2" cstate="print"/>
          <a:srcRect/>
          <a:stretch>
            <a:fillRect/>
          </a:stretch>
        </p:blipFill>
        <p:spPr>
          <a:xfrm>
            <a:off x="481013" y="1608138"/>
            <a:ext cx="8129587" cy="4483100"/>
          </a:xfr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p>
            <a:r>
              <a:rPr lang="en-US"/>
              <a:t>Copyright Kaplan AEC Education, 2008</a:t>
            </a:r>
          </a:p>
        </p:txBody>
      </p:sp>
      <p:sp>
        <p:nvSpPr>
          <p:cNvPr id="13315" name="Rectangle 7"/>
          <p:cNvSpPr>
            <a:spLocks noGrp="1" noChangeArrowheads="1"/>
          </p:cNvSpPr>
          <p:nvPr>
            <p:ph type="title"/>
          </p:nvPr>
        </p:nvSpPr>
        <p:spPr/>
        <p:txBody>
          <a:bodyPr/>
          <a:lstStyle/>
          <a:p>
            <a:pPr eaLnBrk="1" hangingPunct="1"/>
            <a:r>
              <a:rPr lang="en-US" sz="3600" smtClean="0"/>
              <a:t>Solution</a:t>
            </a:r>
          </a:p>
        </p:txBody>
      </p:sp>
      <p:sp>
        <p:nvSpPr>
          <p:cNvPr id="13316" name="Rectangle 8"/>
          <p:cNvSpPr>
            <a:spLocks noGrp="1" noChangeArrowheads="1"/>
          </p:cNvSpPr>
          <p:nvPr>
            <p:ph type="body" idx="1"/>
          </p:nvPr>
        </p:nvSpPr>
        <p:spPr/>
        <p:txBody>
          <a:bodyPr/>
          <a:lstStyle/>
          <a:p>
            <a:pPr eaLnBrk="1" hangingPunct="1"/>
            <a:endParaRPr lang="en-US" smtClean="0"/>
          </a:p>
        </p:txBody>
      </p:sp>
      <p:pic>
        <p:nvPicPr>
          <p:cNvPr id="13317" name="Picture 4" descr="02x11_a"/>
          <p:cNvPicPr>
            <a:picLocks noGrp="1" noChangeAspect="1" noChangeArrowheads="1"/>
          </p:cNvPicPr>
          <p:nvPr>
            <p:ph idx="4294967295"/>
          </p:nvPr>
        </p:nvPicPr>
        <p:blipFill>
          <a:blip r:embed="rId2" cstate="print"/>
          <a:srcRect/>
          <a:stretch>
            <a:fillRect/>
          </a:stretch>
        </p:blipFill>
        <p:spPr>
          <a:xfrm>
            <a:off x="457200" y="1371600"/>
            <a:ext cx="8205788" cy="4840288"/>
          </a:xfr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p:spPr>
        <p:txBody>
          <a:bodyPr/>
          <a:lstStyle/>
          <a:p>
            <a:r>
              <a:rPr lang="en-US"/>
              <a:t>Copyright Kaplan AEC Education, 2008</a:t>
            </a:r>
          </a:p>
        </p:txBody>
      </p:sp>
      <p:sp>
        <p:nvSpPr>
          <p:cNvPr id="14339" name="Rectangle 7"/>
          <p:cNvSpPr>
            <a:spLocks noGrp="1" noChangeArrowheads="1"/>
          </p:cNvSpPr>
          <p:nvPr>
            <p:ph type="title"/>
          </p:nvPr>
        </p:nvSpPr>
        <p:spPr/>
        <p:txBody>
          <a:bodyPr/>
          <a:lstStyle/>
          <a:p>
            <a:pPr eaLnBrk="1" hangingPunct="1"/>
            <a:r>
              <a:rPr lang="en-US" sz="3600" smtClean="0"/>
              <a:t>Resolving Forces in Three Dimensions</a:t>
            </a:r>
          </a:p>
        </p:txBody>
      </p:sp>
      <p:sp>
        <p:nvSpPr>
          <p:cNvPr id="14340" name="Rectangle 8"/>
          <p:cNvSpPr>
            <a:spLocks noGrp="1" noChangeArrowheads="1"/>
          </p:cNvSpPr>
          <p:nvPr>
            <p:ph type="body" idx="1"/>
          </p:nvPr>
        </p:nvSpPr>
        <p:spPr/>
        <p:txBody>
          <a:bodyPr/>
          <a:lstStyle/>
          <a:p>
            <a:pPr eaLnBrk="1" hangingPunct="1"/>
            <a:endParaRPr lang="en-US" smtClean="0"/>
          </a:p>
        </p:txBody>
      </p:sp>
      <p:pic>
        <p:nvPicPr>
          <p:cNvPr id="14341" name="Picture 4" descr="02x24_q"/>
          <p:cNvPicPr>
            <a:picLocks noGrp="1" noChangeAspect="1" noChangeArrowheads="1"/>
          </p:cNvPicPr>
          <p:nvPr>
            <p:ph idx="4294967295"/>
          </p:nvPr>
        </p:nvPicPr>
        <p:blipFill>
          <a:blip r:embed="rId2" cstate="print"/>
          <a:srcRect/>
          <a:stretch>
            <a:fillRect/>
          </a:stretch>
        </p:blipFill>
        <p:spPr>
          <a:xfrm>
            <a:off x="479425" y="1639888"/>
            <a:ext cx="8207375" cy="4456112"/>
          </a:xfr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p:spPr>
        <p:txBody>
          <a:bodyPr/>
          <a:lstStyle/>
          <a:p>
            <a:r>
              <a:rPr lang="en-US"/>
              <a:t>Copyright Kaplan AEC Education, 2008</a:t>
            </a:r>
          </a:p>
        </p:txBody>
      </p:sp>
      <p:sp>
        <p:nvSpPr>
          <p:cNvPr id="15363" name="Rectangle 7"/>
          <p:cNvSpPr>
            <a:spLocks noGrp="1" noChangeArrowheads="1"/>
          </p:cNvSpPr>
          <p:nvPr>
            <p:ph type="title"/>
          </p:nvPr>
        </p:nvSpPr>
        <p:spPr/>
        <p:txBody>
          <a:bodyPr/>
          <a:lstStyle/>
          <a:p>
            <a:pPr eaLnBrk="1" hangingPunct="1"/>
            <a:r>
              <a:rPr lang="en-US" sz="3600" smtClean="0"/>
              <a:t>Solution</a:t>
            </a:r>
          </a:p>
        </p:txBody>
      </p:sp>
      <p:sp>
        <p:nvSpPr>
          <p:cNvPr id="15364" name="Rectangle 8"/>
          <p:cNvSpPr>
            <a:spLocks noGrp="1" noChangeArrowheads="1"/>
          </p:cNvSpPr>
          <p:nvPr>
            <p:ph type="body" idx="1"/>
          </p:nvPr>
        </p:nvSpPr>
        <p:spPr/>
        <p:txBody>
          <a:bodyPr/>
          <a:lstStyle/>
          <a:p>
            <a:pPr eaLnBrk="1" hangingPunct="1"/>
            <a:endParaRPr lang="en-US" smtClean="0"/>
          </a:p>
        </p:txBody>
      </p:sp>
      <p:pic>
        <p:nvPicPr>
          <p:cNvPr id="15365" name="Picture 4" descr="02x24_a1"/>
          <p:cNvPicPr>
            <a:picLocks noGrp="1" noChangeAspect="1" noChangeArrowheads="1"/>
          </p:cNvPicPr>
          <p:nvPr>
            <p:ph idx="4294967295"/>
          </p:nvPr>
        </p:nvPicPr>
        <p:blipFill>
          <a:blip r:embed="rId2" cstate="print"/>
          <a:srcRect/>
          <a:stretch>
            <a:fillRect/>
          </a:stretch>
        </p:blipFill>
        <p:spPr>
          <a:xfrm>
            <a:off x="457200" y="1524000"/>
            <a:ext cx="8207375" cy="4614863"/>
          </a:xfr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p:spPr>
        <p:txBody>
          <a:bodyPr/>
          <a:lstStyle/>
          <a:p>
            <a:r>
              <a:rPr lang="en-US"/>
              <a:t>Copyright Kaplan AEC Education, 2008</a:t>
            </a:r>
          </a:p>
        </p:txBody>
      </p:sp>
      <p:sp>
        <p:nvSpPr>
          <p:cNvPr id="16387" name="Rectangle 7"/>
          <p:cNvSpPr>
            <a:spLocks noGrp="1" noChangeArrowheads="1"/>
          </p:cNvSpPr>
          <p:nvPr>
            <p:ph type="title"/>
          </p:nvPr>
        </p:nvSpPr>
        <p:spPr/>
        <p:txBody>
          <a:bodyPr/>
          <a:lstStyle/>
          <a:p>
            <a:pPr eaLnBrk="1" hangingPunct="1"/>
            <a:r>
              <a:rPr lang="en-US" sz="3600" smtClean="0"/>
              <a:t>Solution (continued)</a:t>
            </a:r>
          </a:p>
        </p:txBody>
      </p:sp>
      <p:sp>
        <p:nvSpPr>
          <p:cNvPr id="16388" name="Rectangle 8"/>
          <p:cNvSpPr>
            <a:spLocks noGrp="1" noChangeArrowheads="1"/>
          </p:cNvSpPr>
          <p:nvPr>
            <p:ph type="body" idx="1"/>
          </p:nvPr>
        </p:nvSpPr>
        <p:spPr/>
        <p:txBody>
          <a:bodyPr/>
          <a:lstStyle/>
          <a:p>
            <a:pPr eaLnBrk="1" hangingPunct="1"/>
            <a:endParaRPr lang="en-US" smtClean="0"/>
          </a:p>
        </p:txBody>
      </p:sp>
      <p:pic>
        <p:nvPicPr>
          <p:cNvPr id="16389" name="Picture 4" descr="02x24_a2"/>
          <p:cNvPicPr>
            <a:picLocks noGrp="1" noChangeAspect="1" noChangeArrowheads="1"/>
          </p:cNvPicPr>
          <p:nvPr>
            <p:ph idx="4294967295"/>
          </p:nvPr>
        </p:nvPicPr>
        <p:blipFill>
          <a:blip r:embed="rId2" cstate="print"/>
          <a:srcRect/>
          <a:stretch>
            <a:fillRect/>
          </a:stretch>
        </p:blipFill>
        <p:spPr>
          <a:xfrm>
            <a:off x="501650" y="1622425"/>
            <a:ext cx="8185150" cy="4473575"/>
          </a:xfr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p:spPr>
        <p:txBody>
          <a:bodyPr/>
          <a:lstStyle/>
          <a:p>
            <a:r>
              <a:rPr lang="en-US"/>
              <a:t>Copyright Kaplan AEC Education, 2008</a:t>
            </a:r>
          </a:p>
        </p:txBody>
      </p:sp>
      <p:sp>
        <p:nvSpPr>
          <p:cNvPr id="17411" name="Rectangle 7"/>
          <p:cNvSpPr>
            <a:spLocks noGrp="1" noChangeArrowheads="1"/>
          </p:cNvSpPr>
          <p:nvPr>
            <p:ph type="title"/>
          </p:nvPr>
        </p:nvSpPr>
        <p:spPr/>
        <p:txBody>
          <a:bodyPr/>
          <a:lstStyle/>
          <a:p>
            <a:pPr eaLnBrk="1" hangingPunct="1"/>
            <a:r>
              <a:rPr lang="en-US" sz="3600" smtClean="0"/>
              <a:t>Moments of Forces</a:t>
            </a:r>
          </a:p>
        </p:txBody>
      </p:sp>
      <p:sp>
        <p:nvSpPr>
          <p:cNvPr id="17412" name="Rectangle 8"/>
          <p:cNvSpPr>
            <a:spLocks noGrp="1" noChangeArrowheads="1"/>
          </p:cNvSpPr>
          <p:nvPr>
            <p:ph type="body" idx="1"/>
          </p:nvPr>
        </p:nvSpPr>
        <p:spPr/>
        <p:txBody>
          <a:bodyPr/>
          <a:lstStyle/>
          <a:p>
            <a:pPr eaLnBrk="1" hangingPunct="1"/>
            <a:endParaRPr lang="en-US" smtClean="0"/>
          </a:p>
        </p:txBody>
      </p:sp>
      <p:pic>
        <p:nvPicPr>
          <p:cNvPr id="17413" name="Picture 4" descr="02x44_q"/>
          <p:cNvPicPr>
            <a:picLocks noGrp="1" noChangeAspect="1" noChangeArrowheads="1"/>
          </p:cNvPicPr>
          <p:nvPr>
            <p:ph idx="4294967295"/>
          </p:nvPr>
        </p:nvPicPr>
        <p:blipFill>
          <a:blip r:embed="rId2" cstate="print"/>
          <a:srcRect/>
          <a:stretch>
            <a:fillRect/>
          </a:stretch>
        </p:blipFill>
        <p:spPr>
          <a:xfrm>
            <a:off x="479425" y="1639888"/>
            <a:ext cx="8207375" cy="4532312"/>
          </a:xfr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p:spPr>
        <p:txBody>
          <a:bodyPr/>
          <a:lstStyle/>
          <a:p>
            <a:r>
              <a:rPr lang="en-US"/>
              <a:t>Copyright Kaplan AEC Education, 2008</a:t>
            </a:r>
          </a:p>
        </p:txBody>
      </p:sp>
      <p:sp>
        <p:nvSpPr>
          <p:cNvPr id="18435" name="Rectangle 7"/>
          <p:cNvSpPr>
            <a:spLocks noGrp="1" noChangeArrowheads="1"/>
          </p:cNvSpPr>
          <p:nvPr>
            <p:ph type="title"/>
          </p:nvPr>
        </p:nvSpPr>
        <p:spPr/>
        <p:txBody>
          <a:bodyPr/>
          <a:lstStyle/>
          <a:p>
            <a:pPr eaLnBrk="1" hangingPunct="1"/>
            <a:r>
              <a:rPr lang="en-US" sz="3600" smtClean="0"/>
              <a:t>Solution</a:t>
            </a:r>
          </a:p>
        </p:txBody>
      </p:sp>
      <p:sp>
        <p:nvSpPr>
          <p:cNvPr id="18436" name="Rectangle 8"/>
          <p:cNvSpPr>
            <a:spLocks noGrp="1" noChangeArrowheads="1"/>
          </p:cNvSpPr>
          <p:nvPr>
            <p:ph type="body" idx="1"/>
          </p:nvPr>
        </p:nvSpPr>
        <p:spPr/>
        <p:txBody>
          <a:bodyPr/>
          <a:lstStyle/>
          <a:p>
            <a:pPr eaLnBrk="1" hangingPunct="1"/>
            <a:endParaRPr lang="en-US" smtClean="0"/>
          </a:p>
        </p:txBody>
      </p:sp>
      <p:pic>
        <p:nvPicPr>
          <p:cNvPr id="18437" name="Picture 4" descr="02x44_a"/>
          <p:cNvPicPr>
            <a:picLocks noGrp="1" noChangeAspect="1" noChangeArrowheads="1"/>
          </p:cNvPicPr>
          <p:nvPr>
            <p:ph idx="4294967295"/>
          </p:nvPr>
        </p:nvPicPr>
        <p:blipFill>
          <a:blip r:embed="rId2" cstate="print"/>
          <a:srcRect/>
          <a:stretch>
            <a:fillRect/>
          </a:stretch>
        </p:blipFill>
        <p:spPr>
          <a:xfrm>
            <a:off x="533400" y="1447800"/>
            <a:ext cx="7726363" cy="4702175"/>
          </a:xfr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p:spPr>
        <p:txBody>
          <a:bodyPr/>
          <a:lstStyle/>
          <a:p>
            <a:r>
              <a:rPr lang="en-US"/>
              <a:t>Copyright Kaplan AEC Education, 2008</a:t>
            </a:r>
          </a:p>
        </p:txBody>
      </p:sp>
      <p:sp>
        <p:nvSpPr>
          <p:cNvPr id="19459" name="Rectangle 7"/>
          <p:cNvSpPr>
            <a:spLocks noGrp="1" noChangeArrowheads="1"/>
          </p:cNvSpPr>
          <p:nvPr>
            <p:ph type="title"/>
          </p:nvPr>
        </p:nvSpPr>
        <p:spPr/>
        <p:txBody>
          <a:bodyPr/>
          <a:lstStyle/>
          <a:p>
            <a:pPr eaLnBrk="1" hangingPunct="1"/>
            <a:r>
              <a:rPr lang="en-US" sz="3600" smtClean="0"/>
              <a:t>Moments of Forces</a:t>
            </a:r>
          </a:p>
        </p:txBody>
      </p:sp>
      <p:sp>
        <p:nvSpPr>
          <p:cNvPr id="19460" name="Rectangle 8"/>
          <p:cNvSpPr>
            <a:spLocks noGrp="1" noChangeArrowheads="1"/>
          </p:cNvSpPr>
          <p:nvPr>
            <p:ph type="body" idx="1"/>
          </p:nvPr>
        </p:nvSpPr>
        <p:spPr/>
        <p:txBody>
          <a:bodyPr/>
          <a:lstStyle/>
          <a:p>
            <a:pPr eaLnBrk="1" hangingPunct="1"/>
            <a:endParaRPr lang="en-US" smtClean="0"/>
          </a:p>
        </p:txBody>
      </p:sp>
      <p:pic>
        <p:nvPicPr>
          <p:cNvPr id="19461" name="Picture 4" descr="02x46_q"/>
          <p:cNvPicPr>
            <a:picLocks noGrp="1" noChangeAspect="1" noChangeArrowheads="1"/>
          </p:cNvPicPr>
          <p:nvPr>
            <p:ph idx="4294967295"/>
          </p:nvPr>
        </p:nvPicPr>
        <p:blipFill>
          <a:blip r:embed="rId2" cstate="print"/>
          <a:srcRect/>
          <a:stretch>
            <a:fillRect/>
          </a:stretch>
        </p:blipFill>
        <p:spPr>
          <a:xfrm>
            <a:off x="501650" y="1638300"/>
            <a:ext cx="8185150" cy="4457700"/>
          </a:xfr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p:spPr>
        <p:txBody>
          <a:bodyPr/>
          <a:lstStyle/>
          <a:p>
            <a:r>
              <a:rPr lang="en-US"/>
              <a:t>Copyright Kaplan AEC Education, 2008</a:t>
            </a:r>
          </a:p>
        </p:txBody>
      </p:sp>
      <p:sp>
        <p:nvSpPr>
          <p:cNvPr id="20483" name="Rectangle 7"/>
          <p:cNvSpPr>
            <a:spLocks noGrp="1" noChangeArrowheads="1"/>
          </p:cNvSpPr>
          <p:nvPr>
            <p:ph type="title"/>
          </p:nvPr>
        </p:nvSpPr>
        <p:spPr/>
        <p:txBody>
          <a:bodyPr/>
          <a:lstStyle/>
          <a:p>
            <a:pPr eaLnBrk="1" hangingPunct="1"/>
            <a:r>
              <a:rPr lang="en-US" sz="3600" smtClean="0"/>
              <a:t>Solution</a:t>
            </a:r>
          </a:p>
        </p:txBody>
      </p:sp>
      <p:sp>
        <p:nvSpPr>
          <p:cNvPr id="20484" name="Rectangle 8"/>
          <p:cNvSpPr>
            <a:spLocks noGrp="1" noChangeArrowheads="1"/>
          </p:cNvSpPr>
          <p:nvPr>
            <p:ph type="body" idx="1"/>
          </p:nvPr>
        </p:nvSpPr>
        <p:spPr/>
        <p:txBody>
          <a:bodyPr/>
          <a:lstStyle/>
          <a:p>
            <a:pPr eaLnBrk="1" hangingPunct="1"/>
            <a:endParaRPr lang="en-US" smtClean="0"/>
          </a:p>
        </p:txBody>
      </p:sp>
      <p:pic>
        <p:nvPicPr>
          <p:cNvPr id="20485" name="Picture 4" descr="02x46_a1"/>
          <p:cNvPicPr>
            <a:picLocks noGrp="1" noChangeAspect="1" noChangeArrowheads="1"/>
          </p:cNvPicPr>
          <p:nvPr>
            <p:ph idx="4294967295"/>
          </p:nvPr>
        </p:nvPicPr>
        <p:blipFill>
          <a:blip r:embed="rId2" cstate="print"/>
          <a:srcRect/>
          <a:stretch>
            <a:fillRect/>
          </a:stretch>
        </p:blipFill>
        <p:spPr>
          <a:xfrm>
            <a:off x="457200" y="1447800"/>
            <a:ext cx="8207375" cy="4627563"/>
          </a:xfr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p:spPr>
        <p:txBody>
          <a:bodyPr/>
          <a:lstStyle/>
          <a:p>
            <a:r>
              <a:rPr lang="en-US"/>
              <a:t>Copyright Kaplan AEC Education, 2008</a:t>
            </a:r>
          </a:p>
        </p:txBody>
      </p:sp>
      <p:sp>
        <p:nvSpPr>
          <p:cNvPr id="3075" name="Rectangle 2"/>
          <p:cNvSpPr>
            <a:spLocks noGrp="1" noChangeArrowheads="1"/>
          </p:cNvSpPr>
          <p:nvPr>
            <p:ph type="title"/>
          </p:nvPr>
        </p:nvSpPr>
        <p:spPr/>
        <p:txBody>
          <a:bodyPr/>
          <a:lstStyle/>
          <a:p>
            <a:pPr eaLnBrk="1" hangingPunct="1"/>
            <a:r>
              <a:rPr lang="en-US" sz="3600" smtClean="0"/>
              <a:t>Statics Outline Overview Continued</a:t>
            </a:r>
          </a:p>
        </p:txBody>
      </p:sp>
      <p:sp>
        <p:nvSpPr>
          <p:cNvPr id="3076" name="Rectangle 3"/>
          <p:cNvSpPr>
            <a:spLocks noGrp="1" noChangeArrowheads="1"/>
          </p:cNvSpPr>
          <p:nvPr>
            <p:ph type="body" idx="1"/>
          </p:nvPr>
        </p:nvSpPr>
        <p:spPr/>
        <p:txBody>
          <a:bodyPr/>
          <a:lstStyle/>
          <a:p>
            <a:pPr eaLnBrk="1" hangingPunct="1">
              <a:buFontTx/>
              <a:buNone/>
            </a:pPr>
            <a:endParaRPr lang="en-US" smtClean="0"/>
          </a:p>
          <a:p>
            <a:pPr eaLnBrk="1" hangingPunct="1">
              <a:buFontTx/>
              <a:buNone/>
            </a:pPr>
            <a:r>
              <a:rPr lang="en-US" smtClean="0"/>
              <a:t>VECTOR GEOMETRY AND ALGEBRA, </a:t>
            </a:r>
          </a:p>
          <a:p>
            <a:pPr eaLnBrk="1" hangingPunct="1">
              <a:buFontTx/>
              <a:buNone/>
            </a:pPr>
            <a:r>
              <a:rPr lang="en-US" smtClean="0"/>
              <a:t>p. 133</a:t>
            </a:r>
          </a:p>
          <a:p>
            <a:pPr eaLnBrk="1" hangingPunct="1"/>
            <a:r>
              <a:rPr lang="en-US" smtClean="0"/>
              <a:t>Addition and Subtraction</a:t>
            </a:r>
          </a:p>
          <a:p>
            <a:pPr eaLnBrk="1" hangingPunct="1"/>
            <a:r>
              <a:rPr lang="en-US" smtClean="0"/>
              <a:t>Multiplication by a Scalar</a:t>
            </a:r>
          </a:p>
          <a:p>
            <a:pPr eaLnBrk="1" hangingPunct="1"/>
            <a:r>
              <a:rPr lang="en-US" smtClean="0"/>
              <a:t>Dot Product</a:t>
            </a:r>
          </a:p>
          <a:p>
            <a:pPr eaLnBrk="1" hangingPunct="1"/>
            <a:r>
              <a:rPr lang="en-US" smtClean="0"/>
              <a:t>Unit Vectors and Projections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p:spPr>
        <p:txBody>
          <a:bodyPr/>
          <a:lstStyle/>
          <a:p>
            <a:r>
              <a:rPr lang="en-US"/>
              <a:t>Copyright Kaplan AEC Education, 2008</a:t>
            </a:r>
          </a:p>
        </p:txBody>
      </p:sp>
      <p:sp>
        <p:nvSpPr>
          <p:cNvPr id="21507" name="Rectangle 7"/>
          <p:cNvSpPr>
            <a:spLocks noGrp="1" noChangeArrowheads="1"/>
          </p:cNvSpPr>
          <p:nvPr>
            <p:ph type="title"/>
          </p:nvPr>
        </p:nvSpPr>
        <p:spPr/>
        <p:txBody>
          <a:bodyPr/>
          <a:lstStyle/>
          <a:p>
            <a:pPr eaLnBrk="1" hangingPunct="1"/>
            <a:r>
              <a:rPr lang="en-US" sz="3600" smtClean="0"/>
              <a:t>Solution (continued)</a:t>
            </a:r>
          </a:p>
        </p:txBody>
      </p:sp>
      <p:sp>
        <p:nvSpPr>
          <p:cNvPr id="21508" name="Rectangle 8"/>
          <p:cNvSpPr>
            <a:spLocks noGrp="1" noChangeArrowheads="1"/>
          </p:cNvSpPr>
          <p:nvPr>
            <p:ph type="body" idx="1"/>
          </p:nvPr>
        </p:nvSpPr>
        <p:spPr/>
        <p:txBody>
          <a:bodyPr/>
          <a:lstStyle/>
          <a:p>
            <a:pPr eaLnBrk="1" hangingPunct="1"/>
            <a:endParaRPr lang="en-US" smtClean="0"/>
          </a:p>
        </p:txBody>
      </p:sp>
      <p:pic>
        <p:nvPicPr>
          <p:cNvPr id="21509" name="Picture 4" descr="02x46_a2"/>
          <p:cNvPicPr>
            <a:picLocks noGrp="1" noChangeAspect="1" noChangeArrowheads="1"/>
          </p:cNvPicPr>
          <p:nvPr>
            <p:ph idx="4294967295"/>
          </p:nvPr>
        </p:nvPicPr>
        <p:blipFill>
          <a:blip r:embed="rId2" cstate="print"/>
          <a:srcRect/>
          <a:stretch>
            <a:fillRect/>
          </a:stretch>
        </p:blipFill>
        <p:spPr>
          <a:xfrm>
            <a:off x="501650" y="1638300"/>
            <a:ext cx="8185150" cy="4498975"/>
          </a:xfr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p:spPr>
        <p:txBody>
          <a:bodyPr/>
          <a:lstStyle/>
          <a:p>
            <a:r>
              <a:rPr lang="en-US"/>
              <a:t>Copyright Kaplan AEC Education, 2008</a:t>
            </a:r>
          </a:p>
        </p:txBody>
      </p:sp>
      <p:sp>
        <p:nvSpPr>
          <p:cNvPr id="22531" name="Rectangle 7"/>
          <p:cNvSpPr>
            <a:spLocks noGrp="1" noChangeArrowheads="1"/>
          </p:cNvSpPr>
          <p:nvPr>
            <p:ph type="title"/>
          </p:nvPr>
        </p:nvSpPr>
        <p:spPr/>
        <p:txBody>
          <a:bodyPr/>
          <a:lstStyle/>
          <a:p>
            <a:pPr eaLnBrk="1" hangingPunct="1"/>
            <a:r>
              <a:rPr lang="en-US" sz="3600" smtClean="0"/>
              <a:t>Equivalent Force Systems</a:t>
            </a:r>
          </a:p>
        </p:txBody>
      </p:sp>
      <p:sp>
        <p:nvSpPr>
          <p:cNvPr id="22532" name="Rectangle 8"/>
          <p:cNvSpPr>
            <a:spLocks noGrp="1" noChangeArrowheads="1"/>
          </p:cNvSpPr>
          <p:nvPr>
            <p:ph type="body" idx="1"/>
          </p:nvPr>
        </p:nvSpPr>
        <p:spPr/>
        <p:txBody>
          <a:bodyPr/>
          <a:lstStyle/>
          <a:p>
            <a:pPr eaLnBrk="1" hangingPunct="1"/>
            <a:endParaRPr lang="en-US" smtClean="0"/>
          </a:p>
        </p:txBody>
      </p:sp>
      <p:pic>
        <p:nvPicPr>
          <p:cNvPr id="22533" name="Picture 4" descr="02x64_q"/>
          <p:cNvPicPr>
            <a:picLocks noGrp="1" noChangeAspect="1" noChangeArrowheads="1"/>
          </p:cNvPicPr>
          <p:nvPr>
            <p:ph idx="4294967295"/>
          </p:nvPr>
        </p:nvPicPr>
        <p:blipFill>
          <a:blip r:embed="rId2" cstate="print"/>
          <a:srcRect/>
          <a:stretch>
            <a:fillRect/>
          </a:stretch>
        </p:blipFill>
        <p:spPr>
          <a:xfrm>
            <a:off x="481013" y="1638300"/>
            <a:ext cx="8205787" cy="4473575"/>
          </a:xfr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p:spPr>
        <p:txBody>
          <a:bodyPr/>
          <a:lstStyle/>
          <a:p>
            <a:r>
              <a:rPr lang="en-US"/>
              <a:t>Copyright Kaplan AEC Education, 2008</a:t>
            </a:r>
          </a:p>
        </p:txBody>
      </p:sp>
      <p:sp>
        <p:nvSpPr>
          <p:cNvPr id="23555" name="Rectangle 7"/>
          <p:cNvSpPr>
            <a:spLocks noGrp="1" noChangeArrowheads="1"/>
          </p:cNvSpPr>
          <p:nvPr>
            <p:ph type="title"/>
          </p:nvPr>
        </p:nvSpPr>
        <p:spPr/>
        <p:txBody>
          <a:bodyPr/>
          <a:lstStyle/>
          <a:p>
            <a:pPr eaLnBrk="1" hangingPunct="1"/>
            <a:r>
              <a:rPr lang="en-US" sz="3600" smtClean="0"/>
              <a:t>Solution</a:t>
            </a:r>
          </a:p>
        </p:txBody>
      </p:sp>
      <p:sp>
        <p:nvSpPr>
          <p:cNvPr id="23556" name="Rectangle 8"/>
          <p:cNvSpPr>
            <a:spLocks noGrp="1" noChangeArrowheads="1"/>
          </p:cNvSpPr>
          <p:nvPr>
            <p:ph type="body" idx="1"/>
          </p:nvPr>
        </p:nvSpPr>
        <p:spPr/>
        <p:txBody>
          <a:bodyPr/>
          <a:lstStyle/>
          <a:p>
            <a:pPr eaLnBrk="1" hangingPunct="1"/>
            <a:endParaRPr lang="en-US" smtClean="0"/>
          </a:p>
        </p:txBody>
      </p:sp>
      <p:pic>
        <p:nvPicPr>
          <p:cNvPr id="23557" name="Picture 4" descr="02x64_a1"/>
          <p:cNvPicPr>
            <a:picLocks noGrp="1" noChangeAspect="1" noChangeArrowheads="1"/>
          </p:cNvPicPr>
          <p:nvPr>
            <p:ph idx="4294967295"/>
          </p:nvPr>
        </p:nvPicPr>
        <p:blipFill>
          <a:blip r:embed="rId2" cstate="print"/>
          <a:srcRect/>
          <a:stretch>
            <a:fillRect/>
          </a:stretch>
        </p:blipFill>
        <p:spPr>
          <a:xfrm>
            <a:off x="479425" y="1628775"/>
            <a:ext cx="8207375" cy="4464050"/>
          </a:xfr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p:spPr>
        <p:txBody>
          <a:bodyPr/>
          <a:lstStyle/>
          <a:p>
            <a:r>
              <a:rPr lang="en-US"/>
              <a:t>Copyright Kaplan AEC Education, 2008</a:t>
            </a:r>
          </a:p>
        </p:txBody>
      </p:sp>
      <p:sp>
        <p:nvSpPr>
          <p:cNvPr id="24579" name="Rectangle 7"/>
          <p:cNvSpPr>
            <a:spLocks noGrp="1" noChangeArrowheads="1"/>
          </p:cNvSpPr>
          <p:nvPr>
            <p:ph type="title"/>
          </p:nvPr>
        </p:nvSpPr>
        <p:spPr/>
        <p:txBody>
          <a:bodyPr/>
          <a:lstStyle/>
          <a:p>
            <a:pPr eaLnBrk="1" hangingPunct="1"/>
            <a:r>
              <a:rPr lang="en-US" sz="3600" smtClean="0"/>
              <a:t>Solution (continued)</a:t>
            </a:r>
          </a:p>
        </p:txBody>
      </p:sp>
      <p:sp>
        <p:nvSpPr>
          <p:cNvPr id="24580" name="Rectangle 8"/>
          <p:cNvSpPr>
            <a:spLocks noGrp="1" noChangeArrowheads="1"/>
          </p:cNvSpPr>
          <p:nvPr>
            <p:ph type="body" idx="1"/>
          </p:nvPr>
        </p:nvSpPr>
        <p:spPr/>
        <p:txBody>
          <a:bodyPr/>
          <a:lstStyle/>
          <a:p>
            <a:pPr eaLnBrk="1" hangingPunct="1"/>
            <a:endParaRPr lang="en-US" smtClean="0"/>
          </a:p>
        </p:txBody>
      </p:sp>
      <p:pic>
        <p:nvPicPr>
          <p:cNvPr id="24581" name="Picture 4" descr="02x64_a2"/>
          <p:cNvPicPr>
            <a:picLocks noGrp="1" noChangeAspect="1" noChangeArrowheads="1"/>
          </p:cNvPicPr>
          <p:nvPr>
            <p:ph idx="4294967295"/>
          </p:nvPr>
        </p:nvPicPr>
        <p:blipFill>
          <a:blip r:embed="rId2" cstate="print"/>
          <a:srcRect/>
          <a:stretch>
            <a:fillRect/>
          </a:stretch>
        </p:blipFill>
        <p:spPr>
          <a:xfrm>
            <a:off x="479425" y="1635125"/>
            <a:ext cx="8207375" cy="4498975"/>
          </a:xfr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p:spPr>
        <p:txBody>
          <a:bodyPr/>
          <a:lstStyle/>
          <a:p>
            <a:r>
              <a:rPr lang="en-US"/>
              <a:t>Copyright Kaplan AEC Education, 2008</a:t>
            </a:r>
          </a:p>
        </p:txBody>
      </p:sp>
      <p:sp>
        <p:nvSpPr>
          <p:cNvPr id="25603" name="Rectangle 7"/>
          <p:cNvSpPr>
            <a:spLocks noGrp="1" noChangeArrowheads="1"/>
          </p:cNvSpPr>
          <p:nvPr>
            <p:ph type="title"/>
          </p:nvPr>
        </p:nvSpPr>
        <p:spPr/>
        <p:txBody>
          <a:bodyPr/>
          <a:lstStyle/>
          <a:p>
            <a:pPr eaLnBrk="1" hangingPunct="1"/>
            <a:r>
              <a:rPr lang="en-US" sz="3600" smtClean="0"/>
              <a:t>Equivalent Force Systems</a:t>
            </a:r>
          </a:p>
        </p:txBody>
      </p:sp>
      <p:sp>
        <p:nvSpPr>
          <p:cNvPr id="25604" name="Rectangle 8"/>
          <p:cNvSpPr>
            <a:spLocks noGrp="1" noChangeArrowheads="1"/>
          </p:cNvSpPr>
          <p:nvPr>
            <p:ph type="body" idx="1"/>
          </p:nvPr>
        </p:nvSpPr>
        <p:spPr/>
        <p:txBody>
          <a:bodyPr/>
          <a:lstStyle/>
          <a:p>
            <a:pPr eaLnBrk="1" hangingPunct="1"/>
            <a:endParaRPr lang="en-US" smtClean="0"/>
          </a:p>
        </p:txBody>
      </p:sp>
      <p:pic>
        <p:nvPicPr>
          <p:cNvPr id="25605" name="Picture 4" descr="02x76_q"/>
          <p:cNvPicPr>
            <a:picLocks noGrp="1" noChangeAspect="1" noChangeArrowheads="1"/>
          </p:cNvPicPr>
          <p:nvPr>
            <p:ph idx="4294967295"/>
          </p:nvPr>
        </p:nvPicPr>
        <p:blipFill>
          <a:blip r:embed="rId2" cstate="print"/>
          <a:srcRect/>
          <a:stretch>
            <a:fillRect/>
          </a:stretch>
        </p:blipFill>
        <p:spPr>
          <a:xfrm>
            <a:off x="479425" y="1628775"/>
            <a:ext cx="8207375" cy="4467225"/>
          </a:xfr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p:spPr>
        <p:txBody>
          <a:bodyPr/>
          <a:lstStyle/>
          <a:p>
            <a:r>
              <a:rPr lang="en-US"/>
              <a:t>Copyright Kaplan AEC Education, 2008</a:t>
            </a:r>
          </a:p>
        </p:txBody>
      </p:sp>
      <p:sp>
        <p:nvSpPr>
          <p:cNvPr id="26627" name="Rectangle 7"/>
          <p:cNvSpPr>
            <a:spLocks noGrp="1" noChangeArrowheads="1"/>
          </p:cNvSpPr>
          <p:nvPr>
            <p:ph type="title"/>
          </p:nvPr>
        </p:nvSpPr>
        <p:spPr/>
        <p:txBody>
          <a:bodyPr/>
          <a:lstStyle/>
          <a:p>
            <a:pPr eaLnBrk="1" hangingPunct="1"/>
            <a:r>
              <a:rPr lang="en-US" sz="3600" smtClean="0"/>
              <a:t>Solution</a:t>
            </a:r>
          </a:p>
        </p:txBody>
      </p:sp>
      <p:sp>
        <p:nvSpPr>
          <p:cNvPr id="26628" name="Rectangle 8"/>
          <p:cNvSpPr>
            <a:spLocks noGrp="1" noChangeArrowheads="1"/>
          </p:cNvSpPr>
          <p:nvPr>
            <p:ph type="body" idx="1"/>
          </p:nvPr>
        </p:nvSpPr>
        <p:spPr/>
        <p:txBody>
          <a:bodyPr/>
          <a:lstStyle/>
          <a:p>
            <a:pPr eaLnBrk="1" hangingPunct="1"/>
            <a:endParaRPr lang="en-US" smtClean="0"/>
          </a:p>
        </p:txBody>
      </p:sp>
      <p:pic>
        <p:nvPicPr>
          <p:cNvPr id="26629" name="Picture 4" descr="02x76_a"/>
          <p:cNvPicPr>
            <a:picLocks noGrp="1" noChangeAspect="1" noChangeArrowheads="1"/>
          </p:cNvPicPr>
          <p:nvPr>
            <p:ph idx="4294967295"/>
          </p:nvPr>
        </p:nvPicPr>
        <p:blipFill>
          <a:blip r:embed="rId2" cstate="print"/>
          <a:srcRect/>
          <a:stretch>
            <a:fillRect/>
          </a:stretch>
        </p:blipFill>
        <p:spPr>
          <a:xfrm>
            <a:off x="457200" y="1447800"/>
            <a:ext cx="7216775" cy="4765675"/>
          </a:xfr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noFill/>
        </p:spPr>
        <p:txBody>
          <a:bodyPr/>
          <a:lstStyle/>
          <a:p>
            <a:r>
              <a:rPr lang="en-US"/>
              <a:t>Copyright Kaplan AEC Education, 2008</a:t>
            </a:r>
          </a:p>
        </p:txBody>
      </p:sp>
      <p:sp>
        <p:nvSpPr>
          <p:cNvPr id="27651" name="Rectangle 7"/>
          <p:cNvSpPr>
            <a:spLocks noGrp="1" noChangeArrowheads="1"/>
          </p:cNvSpPr>
          <p:nvPr>
            <p:ph type="title"/>
          </p:nvPr>
        </p:nvSpPr>
        <p:spPr/>
        <p:txBody>
          <a:bodyPr/>
          <a:lstStyle/>
          <a:p>
            <a:pPr eaLnBrk="1" hangingPunct="1"/>
            <a:r>
              <a:rPr lang="en-US" sz="3600" smtClean="0"/>
              <a:t>Free Body Diagrams</a:t>
            </a:r>
          </a:p>
        </p:txBody>
      </p:sp>
      <p:sp>
        <p:nvSpPr>
          <p:cNvPr id="27652" name="Rectangle 8"/>
          <p:cNvSpPr>
            <a:spLocks noGrp="1" noChangeArrowheads="1"/>
          </p:cNvSpPr>
          <p:nvPr>
            <p:ph type="body" idx="1"/>
          </p:nvPr>
        </p:nvSpPr>
        <p:spPr/>
        <p:txBody>
          <a:bodyPr/>
          <a:lstStyle/>
          <a:p>
            <a:pPr eaLnBrk="1" hangingPunct="1"/>
            <a:endParaRPr lang="en-US" smtClean="0"/>
          </a:p>
        </p:txBody>
      </p:sp>
      <p:pic>
        <p:nvPicPr>
          <p:cNvPr id="27653" name="Picture 4" descr="03x01_q"/>
          <p:cNvPicPr>
            <a:picLocks noGrp="1" noChangeAspect="1" noChangeArrowheads="1"/>
          </p:cNvPicPr>
          <p:nvPr>
            <p:ph idx="4294967295"/>
          </p:nvPr>
        </p:nvPicPr>
        <p:blipFill>
          <a:blip r:embed="rId2" cstate="print"/>
          <a:srcRect/>
          <a:stretch>
            <a:fillRect/>
          </a:stretch>
        </p:blipFill>
        <p:spPr>
          <a:xfrm>
            <a:off x="479425" y="1635125"/>
            <a:ext cx="8207375" cy="4460875"/>
          </a:xfr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p:spPr>
        <p:txBody>
          <a:bodyPr/>
          <a:lstStyle/>
          <a:p>
            <a:r>
              <a:rPr lang="en-US"/>
              <a:t>Copyright Kaplan AEC Education, 2008</a:t>
            </a:r>
          </a:p>
        </p:txBody>
      </p:sp>
      <p:sp>
        <p:nvSpPr>
          <p:cNvPr id="28675" name="Rectangle 7"/>
          <p:cNvSpPr>
            <a:spLocks noGrp="1" noChangeArrowheads="1"/>
          </p:cNvSpPr>
          <p:nvPr>
            <p:ph type="title"/>
          </p:nvPr>
        </p:nvSpPr>
        <p:spPr/>
        <p:txBody>
          <a:bodyPr/>
          <a:lstStyle/>
          <a:p>
            <a:pPr eaLnBrk="1" hangingPunct="1"/>
            <a:r>
              <a:rPr lang="en-US" sz="3600" smtClean="0"/>
              <a:t>Solution</a:t>
            </a:r>
          </a:p>
        </p:txBody>
      </p:sp>
      <p:sp>
        <p:nvSpPr>
          <p:cNvPr id="28676" name="Rectangle 8"/>
          <p:cNvSpPr>
            <a:spLocks noGrp="1" noChangeArrowheads="1"/>
          </p:cNvSpPr>
          <p:nvPr>
            <p:ph type="body" idx="1"/>
          </p:nvPr>
        </p:nvSpPr>
        <p:spPr/>
        <p:txBody>
          <a:bodyPr/>
          <a:lstStyle/>
          <a:p>
            <a:pPr eaLnBrk="1" hangingPunct="1"/>
            <a:endParaRPr lang="en-US" smtClean="0"/>
          </a:p>
        </p:txBody>
      </p:sp>
      <p:pic>
        <p:nvPicPr>
          <p:cNvPr id="28677" name="Picture 4" descr="03x01_a"/>
          <p:cNvPicPr>
            <a:picLocks noGrp="1" noChangeAspect="1" noChangeArrowheads="1"/>
          </p:cNvPicPr>
          <p:nvPr>
            <p:ph idx="4294967295"/>
          </p:nvPr>
        </p:nvPicPr>
        <p:blipFill>
          <a:blip r:embed="rId2" cstate="print"/>
          <a:srcRect/>
          <a:stretch>
            <a:fillRect/>
          </a:stretch>
        </p:blipFill>
        <p:spPr>
          <a:xfrm>
            <a:off x="479425" y="1639888"/>
            <a:ext cx="8054975" cy="3008312"/>
          </a:xfr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p:spPr>
        <p:txBody>
          <a:bodyPr/>
          <a:lstStyle/>
          <a:p>
            <a:r>
              <a:rPr lang="en-US"/>
              <a:t>Copyright Kaplan AEC Education, 2008</a:t>
            </a:r>
          </a:p>
        </p:txBody>
      </p:sp>
      <p:sp>
        <p:nvSpPr>
          <p:cNvPr id="29699" name="Rectangle 7"/>
          <p:cNvSpPr>
            <a:spLocks noGrp="1" noChangeArrowheads="1"/>
          </p:cNvSpPr>
          <p:nvPr>
            <p:ph type="title"/>
          </p:nvPr>
        </p:nvSpPr>
        <p:spPr/>
        <p:txBody>
          <a:bodyPr/>
          <a:lstStyle/>
          <a:p>
            <a:pPr eaLnBrk="1" hangingPunct="1"/>
            <a:r>
              <a:rPr lang="en-US" sz="3600" smtClean="0"/>
              <a:t>Equilibrium of Particles</a:t>
            </a:r>
          </a:p>
        </p:txBody>
      </p:sp>
      <p:sp>
        <p:nvSpPr>
          <p:cNvPr id="29700" name="Rectangle 8"/>
          <p:cNvSpPr>
            <a:spLocks noGrp="1" noChangeArrowheads="1"/>
          </p:cNvSpPr>
          <p:nvPr>
            <p:ph type="body" idx="1"/>
          </p:nvPr>
        </p:nvSpPr>
        <p:spPr/>
        <p:txBody>
          <a:bodyPr/>
          <a:lstStyle/>
          <a:p>
            <a:pPr eaLnBrk="1" hangingPunct="1"/>
            <a:endParaRPr lang="en-US" smtClean="0"/>
          </a:p>
        </p:txBody>
      </p:sp>
      <p:pic>
        <p:nvPicPr>
          <p:cNvPr id="29701" name="Picture 4" descr="03x07_q"/>
          <p:cNvPicPr>
            <a:picLocks noGrp="1" noChangeAspect="1" noChangeArrowheads="1"/>
          </p:cNvPicPr>
          <p:nvPr>
            <p:ph idx="4294967295"/>
          </p:nvPr>
        </p:nvPicPr>
        <p:blipFill>
          <a:blip r:embed="rId2" cstate="print"/>
          <a:srcRect/>
          <a:stretch>
            <a:fillRect/>
          </a:stretch>
        </p:blipFill>
        <p:spPr>
          <a:xfrm>
            <a:off x="481013" y="1614488"/>
            <a:ext cx="8205787" cy="4481512"/>
          </a:xfr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p:spPr>
        <p:txBody>
          <a:bodyPr/>
          <a:lstStyle/>
          <a:p>
            <a:r>
              <a:rPr lang="en-US"/>
              <a:t>Copyright Kaplan AEC Education, 2008</a:t>
            </a:r>
          </a:p>
        </p:txBody>
      </p:sp>
      <p:sp>
        <p:nvSpPr>
          <p:cNvPr id="30723" name="Rectangle 7"/>
          <p:cNvSpPr>
            <a:spLocks noGrp="1" noChangeArrowheads="1"/>
          </p:cNvSpPr>
          <p:nvPr>
            <p:ph type="title"/>
          </p:nvPr>
        </p:nvSpPr>
        <p:spPr/>
        <p:txBody>
          <a:bodyPr/>
          <a:lstStyle/>
          <a:p>
            <a:pPr eaLnBrk="1" hangingPunct="1"/>
            <a:r>
              <a:rPr lang="en-US" sz="3600" smtClean="0"/>
              <a:t>Solution</a:t>
            </a:r>
          </a:p>
        </p:txBody>
      </p:sp>
      <p:sp>
        <p:nvSpPr>
          <p:cNvPr id="30724" name="Rectangle 8"/>
          <p:cNvSpPr>
            <a:spLocks noGrp="1" noChangeArrowheads="1"/>
          </p:cNvSpPr>
          <p:nvPr>
            <p:ph type="body" idx="1"/>
          </p:nvPr>
        </p:nvSpPr>
        <p:spPr/>
        <p:txBody>
          <a:bodyPr/>
          <a:lstStyle/>
          <a:p>
            <a:pPr eaLnBrk="1" hangingPunct="1"/>
            <a:endParaRPr lang="en-US" smtClean="0"/>
          </a:p>
        </p:txBody>
      </p:sp>
      <p:pic>
        <p:nvPicPr>
          <p:cNvPr id="30725" name="Picture 4" descr="03x07_a"/>
          <p:cNvPicPr>
            <a:picLocks noGrp="1" noChangeAspect="1" noChangeArrowheads="1"/>
          </p:cNvPicPr>
          <p:nvPr>
            <p:ph idx="4294967295"/>
          </p:nvPr>
        </p:nvPicPr>
        <p:blipFill>
          <a:blip r:embed="rId2" cstate="print"/>
          <a:srcRect/>
          <a:stretch>
            <a:fillRect/>
          </a:stretch>
        </p:blipFill>
        <p:spPr>
          <a:xfrm>
            <a:off x="457200" y="1371600"/>
            <a:ext cx="7824788" cy="4765675"/>
          </a:xfr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p:spPr>
        <p:txBody>
          <a:bodyPr/>
          <a:lstStyle/>
          <a:p>
            <a:r>
              <a:rPr lang="en-US"/>
              <a:t>Copyright Kaplan AEC Education, 2008</a:t>
            </a:r>
          </a:p>
        </p:txBody>
      </p:sp>
      <p:sp>
        <p:nvSpPr>
          <p:cNvPr id="4099" name="Rectangle 2"/>
          <p:cNvSpPr>
            <a:spLocks noGrp="1" noChangeArrowheads="1"/>
          </p:cNvSpPr>
          <p:nvPr>
            <p:ph type="title"/>
          </p:nvPr>
        </p:nvSpPr>
        <p:spPr/>
        <p:txBody>
          <a:bodyPr/>
          <a:lstStyle/>
          <a:p>
            <a:pPr eaLnBrk="1" hangingPunct="1"/>
            <a:r>
              <a:rPr lang="en-US" sz="3600" smtClean="0"/>
              <a:t>Statics Outline Overview Continued</a:t>
            </a:r>
          </a:p>
        </p:txBody>
      </p:sp>
      <p:sp>
        <p:nvSpPr>
          <p:cNvPr id="4100" name="Rectangle 3"/>
          <p:cNvSpPr>
            <a:spLocks noGrp="1" noChangeArrowheads="1"/>
          </p:cNvSpPr>
          <p:nvPr>
            <p:ph type="body" idx="1"/>
          </p:nvPr>
        </p:nvSpPr>
        <p:spPr/>
        <p:txBody>
          <a:bodyPr/>
          <a:lstStyle/>
          <a:p>
            <a:pPr eaLnBrk="1" hangingPunct="1">
              <a:buFontTx/>
              <a:buNone/>
            </a:pPr>
            <a:endParaRPr lang="en-US" smtClean="0"/>
          </a:p>
          <a:p>
            <a:pPr eaLnBrk="1" hangingPunct="1">
              <a:buFontTx/>
              <a:buNone/>
            </a:pPr>
            <a:r>
              <a:rPr lang="en-US" smtClean="0"/>
              <a:t>VECTOR GEOMETRY AND ALGEBRA</a:t>
            </a:r>
          </a:p>
          <a:p>
            <a:pPr eaLnBrk="1" hangingPunct="1">
              <a:buFontTx/>
              <a:buNone/>
            </a:pPr>
            <a:r>
              <a:rPr lang="en-US" smtClean="0"/>
              <a:t>(Continued)</a:t>
            </a:r>
          </a:p>
          <a:p>
            <a:pPr eaLnBrk="1" hangingPunct="1"/>
            <a:r>
              <a:rPr lang="en-US" smtClean="0"/>
              <a:t>Vector and Scalar Equations</a:t>
            </a:r>
          </a:p>
          <a:p>
            <a:pPr eaLnBrk="1" hangingPunct="1"/>
            <a:r>
              <a:rPr lang="en-US" smtClean="0"/>
              <a:t>The Cross Product</a:t>
            </a:r>
          </a:p>
          <a:p>
            <a:pPr eaLnBrk="1" hangingPunct="1"/>
            <a:r>
              <a:rPr lang="en-US" smtClean="0"/>
              <a:t>Rectangular Cartesian Components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p:spPr>
        <p:txBody>
          <a:bodyPr/>
          <a:lstStyle/>
          <a:p>
            <a:r>
              <a:rPr lang="en-US"/>
              <a:t>Copyright Kaplan AEC Education, 2008</a:t>
            </a:r>
          </a:p>
        </p:txBody>
      </p:sp>
      <p:sp>
        <p:nvSpPr>
          <p:cNvPr id="31747" name="Rectangle 7"/>
          <p:cNvSpPr>
            <a:spLocks noGrp="1" noChangeArrowheads="1"/>
          </p:cNvSpPr>
          <p:nvPr>
            <p:ph type="title"/>
          </p:nvPr>
        </p:nvSpPr>
        <p:spPr/>
        <p:txBody>
          <a:bodyPr/>
          <a:lstStyle/>
          <a:p>
            <a:pPr eaLnBrk="1" hangingPunct="1"/>
            <a:r>
              <a:rPr lang="en-US" sz="3600" smtClean="0"/>
              <a:t>Trusses: Method of Joints</a:t>
            </a:r>
          </a:p>
        </p:txBody>
      </p:sp>
      <p:sp>
        <p:nvSpPr>
          <p:cNvPr id="31748" name="Rectangle 8"/>
          <p:cNvSpPr>
            <a:spLocks noGrp="1" noChangeArrowheads="1"/>
          </p:cNvSpPr>
          <p:nvPr>
            <p:ph type="body" idx="1"/>
          </p:nvPr>
        </p:nvSpPr>
        <p:spPr/>
        <p:txBody>
          <a:bodyPr/>
          <a:lstStyle/>
          <a:p>
            <a:pPr eaLnBrk="1" hangingPunct="1"/>
            <a:endParaRPr lang="en-US" smtClean="0"/>
          </a:p>
        </p:txBody>
      </p:sp>
      <p:pic>
        <p:nvPicPr>
          <p:cNvPr id="31749" name="Picture 4" descr="04x02_q"/>
          <p:cNvPicPr>
            <a:picLocks noGrp="1" noChangeAspect="1" noChangeArrowheads="1"/>
          </p:cNvPicPr>
          <p:nvPr>
            <p:ph idx="4294967295"/>
          </p:nvPr>
        </p:nvPicPr>
        <p:blipFill>
          <a:blip r:embed="rId2" cstate="print"/>
          <a:srcRect/>
          <a:stretch>
            <a:fillRect/>
          </a:stretch>
        </p:blipFill>
        <p:spPr>
          <a:xfrm>
            <a:off x="479425" y="1625600"/>
            <a:ext cx="8207375" cy="4470400"/>
          </a:xfr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p:spPr>
        <p:txBody>
          <a:bodyPr/>
          <a:lstStyle/>
          <a:p>
            <a:r>
              <a:rPr lang="en-US"/>
              <a:t>Copyright Kaplan AEC Education, 2008</a:t>
            </a:r>
          </a:p>
        </p:txBody>
      </p:sp>
      <p:sp>
        <p:nvSpPr>
          <p:cNvPr id="32771" name="Rectangle 7"/>
          <p:cNvSpPr>
            <a:spLocks noGrp="1" noChangeArrowheads="1"/>
          </p:cNvSpPr>
          <p:nvPr>
            <p:ph type="title"/>
          </p:nvPr>
        </p:nvSpPr>
        <p:spPr>
          <a:xfrm>
            <a:off x="457200" y="0"/>
            <a:ext cx="8229600" cy="1143000"/>
          </a:xfrm>
        </p:spPr>
        <p:txBody>
          <a:bodyPr/>
          <a:lstStyle/>
          <a:p>
            <a:pPr eaLnBrk="1" hangingPunct="1"/>
            <a:r>
              <a:rPr lang="en-US" sz="3600" smtClean="0"/>
              <a:t>Solution</a:t>
            </a:r>
          </a:p>
        </p:txBody>
      </p:sp>
      <p:sp>
        <p:nvSpPr>
          <p:cNvPr id="32772" name="Rectangle 8"/>
          <p:cNvSpPr>
            <a:spLocks noGrp="1" noChangeArrowheads="1"/>
          </p:cNvSpPr>
          <p:nvPr>
            <p:ph type="body" idx="1"/>
          </p:nvPr>
        </p:nvSpPr>
        <p:spPr/>
        <p:txBody>
          <a:bodyPr/>
          <a:lstStyle/>
          <a:p>
            <a:pPr eaLnBrk="1" hangingPunct="1"/>
            <a:endParaRPr lang="en-US" smtClean="0"/>
          </a:p>
        </p:txBody>
      </p:sp>
      <p:pic>
        <p:nvPicPr>
          <p:cNvPr id="32773" name="Picture 4" descr="04x02_a"/>
          <p:cNvPicPr>
            <a:picLocks noGrp="1" noChangeAspect="1" noChangeArrowheads="1"/>
          </p:cNvPicPr>
          <p:nvPr>
            <p:ph idx="4294967295"/>
          </p:nvPr>
        </p:nvPicPr>
        <p:blipFill>
          <a:blip r:embed="rId2" cstate="print"/>
          <a:srcRect/>
          <a:stretch>
            <a:fillRect/>
          </a:stretch>
        </p:blipFill>
        <p:spPr>
          <a:xfrm>
            <a:off x="457200" y="1219200"/>
            <a:ext cx="6910388" cy="4937125"/>
          </a:xfr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p:spPr>
        <p:txBody>
          <a:bodyPr/>
          <a:lstStyle/>
          <a:p>
            <a:r>
              <a:rPr lang="en-US"/>
              <a:t>Copyright Kaplan AEC Education, 2008</a:t>
            </a:r>
          </a:p>
        </p:txBody>
      </p:sp>
      <p:sp>
        <p:nvSpPr>
          <p:cNvPr id="33795" name="Rectangle 7"/>
          <p:cNvSpPr>
            <a:spLocks noGrp="1" noChangeArrowheads="1"/>
          </p:cNvSpPr>
          <p:nvPr>
            <p:ph type="title"/>
          </p:nvPr>
        </p:nvSpPr>
        <p:spPr/>
        <p:txBody>
          <a:bodyPr/>
          <a:lstStyle/>
          <a:p>
            <a:pPr eaLnBrk="1" hangingPunct="1"/>
            <a:r>
              <a:rPr lang="en-US" sz="3600" smtClean="0"/>
              <a:t>Trusses: Method of Sections</a:t>
            </a:r>
          </a:p>
        </p:txBody>
      </p:sp>
      <p:sp>
        <p:nvSpPr>
          <p:cNvPr id="33796" name="Rectangle 8"/>
          <p:cNvSpPr>
            <a:spLocks noGrp="1" noChangeArrowheads="1"/>
          </p:cNvSpPr>
          <p:nvPr>
            <p:ph type="body" idx="1"/>
          </p:nvPr>
        </p:nvSpPr>
        <p:spPr/>
        <p:txBody>
          <a:bodyPr/>
          <a:lstStyle/>
          <a:p>
            <a:pPr eaLnBrk="1" hangingPunct="1"/>
            <a:endParaRPr lang="en-US" smtClean="0"/>
          </a:p>
        </p:txBody>
      </p:sp>
      <p:pic>
        <p:nvPicPr>
          <p:cNvPr id="33797" name="Picture 4" descr="04x15q"/>
          <p:cNvPicPr>
            <a:picLocks noGrp="1" noChangeAspect="1" noChangeArrowheads="1"/>
          </p:cNvPicPr>
          <p:nvPr>
            <p:ph idx="4294967295"/>
          </p:nvPr>
        </p:nvPicPr>
        <p:blipFill>
          <a:blip r:embed="rId2" cstate="print"/>
          <a:srcRect/>
          <a:stretch>
            <a:fillRect/>
          </a:stretch>
        </p:blipFill>
        <p:spPr>
          <a:xfrm>
            <a:off x="481013" y="1622425"/>
            <a:ext cx="8205787" cy="4244975"/>
          </a:xfr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p:spPr>
        <p:txBody>
          <a:bodyPr/>
          <a:lstStyle/>
          <a:p>
            <a:r>
              <a:rPr lang="en-US"/>
              <a:t>Copyright Kaplan AEC Education, 2008</a:t>
            </a:r>
          </a:p>
        </p:txBody>
      </p:sp>
      <p:sp>
        <p:nvSpPr>
          <p:cNvPr id="34819" name="Rectangle 7"/>
          <p:cNvSpPr>
            <a:spLocks noGrp="1" noChangeArrowheads="1"/>
          </p:cNvSpPr>
          <p:nvPr>
            <p:ph type="title"/>
          </p:nvPr>
        </p:nvSpPr>
        <p:spPr>
          <a:xfrm>
            <a:off x="457200" y="0"/>
            <a:ext cx="8229600" cy="1143000"/>
          </a:xfrm>
        </p:spPr>
        <p:txBody>
          <a:bodyPr/>
          <a:lstStyle/>
          <a:p>
            <a:pPr eaLnBrk="1" hangingPunct="1"/>
            <a:r>
              <a:rPr lang="en-US" sz="3600" smtClean="0"/>
              <a:t>Solution</a:t>
            </a:r>
          </a:p>
        </p:txBody>
      </p:sp>
      <p:sp>
        <p:nvSpPr>
          <p:cNvPr id="34820" name="Rectangle 8"/>
          <p:cNvSpPr>
            <a:spLocks noGrp="1" noChangeArrowheads="1"/>
          </p:cNvSpPr>
          <p:nvPr>
            <p:ph type="body" idx="1"/>
          </p:nvPr>
        </p:nvSpPr>
        <p:spPr/>
        <p:txBody>
          <a:bodyPr/>
          <a:lstStyle/>
          <a:p>
            <a:pPr eaLnBrk="1" hangingPunct="1"/>
            <a:endParaRPr lang="en-US" smtClean="0"/>
          </a:p>
        </p:txBody>
      </p:sp>
      <p:pic>
        <p:nvPicPr>
          <p:cNvPr id="34821" name="Picture 4" descr="04x15a"/>
          <p:cNvPicPr>
            <a:picLocks noGrp="1" noChangeAspect="1" noChangeArrowheads="1"/>
          </p:cNvPicPr>
          <p:nvPr>
            <p:ph idx="4294967295"/>
          </p:nvPr>
        </p:nvPicPr>
        <p:blipFill>
          <a:blip r:embed="rId2" cstate="print"/>
          <a:srcRect/>
          <a:stretch>
            <a:fillRect/>
          </a:stretch>
        </p:blipFill>
        <p:spPr>
          <a:xfrm>
            <a:off x="457200" y="1219200"/>
            <a:ext cx="7215188" cy="4927600"/>
          </a:xfr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4"/>
          <p:cNvSpPr>
            <a:spLocks noGrp="1"/>
          </p:cNvSpPr>
          <p:nvPr>
            <p:ph type="ftr" sz="quarter" idx="11"/>
          </p:nvPr>
        </p:nvSpPr>
        <p:spPr>
          <a:noFill/>
        </p:spPr>
        <p:txBody>
          <a:bodyPr/>
          <a:lstStyle/>
          <a:p>
            <a:r>
              <a:rPr lang="en-US"/>
              <a:t>Copyright Kaplan AEC Education, 2008</a:t>
            </a:r>
          </a:p>
        </p:txBody>
      </p:sp>
      <p:sp>
        <p:nvSpPr>
          <p:cNvPr id="35843" name="Rectangle 7"/>
          <p:cNvSpPr>
            <a:spLocks noGrp="1" noChangeArrowheads="1"/>
          </p:cNvSpPr>
          <p:nvPr>
            <p:ph type="title"/>
          </p:nvPr>
        </p:nvSpPr>
        <p:spPr/>
        <p:txBody>
          <a:bodyPr/>
          <a:lstStyle/>
          <a:p>
            <a:pPr eaLnBrk="1" hangingPunct="1"/>
            <a:r>
              <a:rPr lang="en-US" sz="3600" smtClean="0"/>
              <a:t>Centroids</a:t>
            </a:r>
          </a:p>
        </p:txBody>
      </p:sp>
      <p:sp>
        <p:nvSpPr>
          <p:cNvPr id="35844" name="Rectangle 8"/>
          <p:cNvSpPr>
            <a:spLocks noGrp="1" noChangeArrowheads="1"/>
          </p:cNvSpPr>
          <p:nvPr>
            <p:ph type="body" idx="1"/>
          </p:nvPr>
        </p:nvSpPr>
        <p:spPr/>
        <p:txBody>
          <a:bodyPr/>
          <a:lstStyle/>
          <a:p>
            <a:pPr eaLnBrk="1" hangingPunct="1"/>
            <a:endParaRPr lang="en-US" smtClean="0"/>
          </a:p>
        </p:txBody>
      </p:sp>
      <p:pic>
        <p:nvPicPr>
          <p:cNvPr id="35845" name="Picture 4" descr="05x12_q"/>
          <p:cNvPicPr>
            <a:picLocks noGrp="1" noChangeAspect="1" noChangeArrowheads="1"/>
          </p:cNvPicPr>
          <p:nvPr>
            <p:ph idx="4294967295"/>
          </p:nvPr>
        </p:nvPicPr>
        <p:blipFill>
          <a:blip r:embed="rId2" cstate="print"/>
          <a:srcRect/>
          <a:stretch>
            <a:fillRect/>
          </a:stretch>
        </p:blipFill>
        <p:spPr>
          <a:xfrm>
            <a:off x="479425" y="1609725"/>
            <a:ext cx="8207375" cy="4486275"/>
          </a:xfr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4"/>
          <p:cNvSpPr>
            <a:spLocks noGrp="1"/>
          </p:cNvSpPr>
          <p:nvPr>
            <p:ph type="ftr" sz="quarter" idx="11"/>
          </p:nvPr>
        </p:nvSpPr>
        <p:spPr>
          <a:noFill/>
        </p:spPr>
        <p:txBody>
          <a:bodyPr/>
          <a:lstStyle/>
          <a:p>
            <a:r>
              <a:rPr lang="en-US"/>
              <a:t>Copyright Kaplan AEC Education, 2008</a:t>
            </a:r>
          </a:p>
        </p:txBody>
      </p:sp>
      <p:sp>
        <p:nvSpPr>
          <p:cNvPr id="36867" name="Rectangle 7"/>
          <p:cNvSpPr>
            <a:spLocks noGrp="1" noChangeArrowheads="1"/>
          </p:cNvSpPr>
          <p:nvPr>
            <p:ph type="title"/>
          </p:nvPr>
        </p:nvSpPr>
        <p:spPr/>
        <p:txBody>
          <a:bodyPr/>
          <a:lstStyle/>
          <a:p>
            <a:pPr eaLnBrk="1" hangingPunct="1"/>
            <a:r>
              <a:rPr lang="en-US" sz="3600" smtClean="0"/>
              <a:t>Solution</a:t>
            </a:r>
          </a:p>
        </p:txBody>
      </p:sp>
      <p:sp>
        <p:nvSpPr>
          <p:cNvPr id="36868" name="Rectangle 8"/>
          <p:cNvSpPr>
            <a:spLocks noGrp="1" noChangeArrowheads="1"/>
          </p:cNvSpPr>
          <p:nvPr>
            <p:ph type="body" idx="1"/>
          </p:nvPr>
        </p:nvSpPr>
        <p:spPr/>
        <p:txBody>
          <a:bodyPr/>
          <a:lstStyle/>
          <a:p>
            <a:pPr eaLnBrk="1" hangingPunct="1"/>
            <a:endParaRPr lang="en-US" smtClean="0"/>
          </a:p>
        </p:txBody>
      </p:sp>
      <p:pic>
        <p:nvPicPr>
          <p:cNvPr id="36869" name="Picture 4" descr="05x12_a"/>
          <p:cNvPicPr>
            <a:picLocks noGrp="1" noChangeAspect="1" noChangeArrowheads="1"/>
          </p:cNvPicPr>
          <p:nvPr>
            <p:ph idx="4294967295"/>
          </p:nvPr>
        </p:nvPicPr>
        <p:blipFill>
          <a:blip r:embed="rId2" cstate="print"/>
          <a:srcRect/>
          <a:stretch>
            <a:fillRect/>
          </a:stretch>
        </p:blipFill>
        <p:spPr>
          <a:xfrm>
            <a:off x="481013" y="1633538"/>
            <a:ext cx="8205787" cy="4470400"/>
          </a:xfr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a:t>Copyright Kaplan AEC Education, 2008</a:t>
            </a:r>
          </a:p>
        </p:txBody>
      </p:sp>
      <p:sp>
        <p:nvSpPr>
          <p:cNvPr id="37891" name="Rectangle 7"/>
          <p:cNvSpPr>
            <a:spLocks noGrp="1" noChangeArrowheads="1"/>
          </p:cNvSpPr>
          <p:nvPr>
            <p:ph type="title"/>
          </p:nvPr>
        </p:nvSpPr>
        <p:spPr/>
        <p:txBody>
          <a:bodyPr/>
          <a:lstStyle/>
          <a:p>
            <a:pPr eaLnBrk="1" hangingPunct="1"/>
            <a:r>
              <a:rPr lang="en-US" sz="3600" smtClean="0"/>
              <a:t>Second Moments of Area</a:t>
            </a:r>
          </a:p>
        </p:txBody>
      </p:sp>
      <p:sp>
        <p:nvSpPr>
          <p:cNvPr id="37892" name="Rectangle 8"/>
          <p:cNvSpPr>
            <a:spLocks noGrp="1" noChangeArrowheads="1"/>
          </p:cNvSpPr>
          <p:nvPr>
            <p:ph type="body" idx="1"/>
          </p:nvPr>
        </p:nvSpPr>
        <p:spPr/>
        <p:txBody>
          <a:bodyPr/>
          <a:lstStyle/>
          <a:p>
            <a:pPr eaLnBrk="1" hangingPunct="1"/>
            <a:endParaRPr lang="en-US" smtClean="0"/>
          </a:p>
        </p:txBody>
      </p:sp>
      <p:pic>
        <p:nvPicPr>
          <p:cNvPr id="37893" name="Picture 4" descr="05x39_q"/>
          <p:cNvPicPr>
            <a:picLocks noGrp="1" noChangeAspect="1" noChangeArrowheads="1"/>
          </p:cNvPicPr>
          <p:nvPr>
            <p:ph idx="4294967295"/>
          </p:nvPr>
        </p:nvPicPr>
        <p:blipFill>
          <a:blip r:embed="rId2" cstate="print"/>
          <a:srcRect/>
          <a:stretch>
            <a:fillRect/>
          </a:stretch>
        </p:blipFill>
        <p:spPr>
          <a:xfrm>
            <a:off x="481013" y="1633538"/>
            <a:ext cx="8205787" cy="4462462"/>
          </a:xfr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p:spPr>
        <p:txBody>
          <a:bodyPr/>
          <a:lstStyle/>
          <a:p>
            <a:r>
              <a:rPr lang="en-US"/>
              <a:t>Copyright Kaplan AEC Education, 2008</a:t>
            </a:r>
          </a:p>
        </p:txBody>
      </p:sp>
      <p:sp>
        <p:nvSpPr>
          <p:cNvPr id="38915" name="Rectangle 7"/>
          <p:cNvSpPr>
            <a:spLocks noGrp="1" noChangeArrowheads="1"/>
          </p:cNvSpPr>
          <p:nvPr>
            <p:ph type="title"/>
          </p:nvPr>
        </p:nvSpPr>
        <p:spPr>
          <a:xfrm>
            <a:off x="457200" y="0"/>
            <a:ext cx="8229600" cy="1143000"/>
          </a:xfrm>
        </p:spPr>
        <p:txBody>
          <a:bodyPr/>
          <a:lstStyle/>
          <a:p>
            <a:pPr eaLnBrk="1" hangingPunct="1"/>
            <a:r>
              <a:rPr lang="en-US" sz="3600" smtClean="0"/>
              <a:t>Solution</a:t>
            </a:r>
          </a:p>
        </p:txBody>
      </p:sp>
      <p:sp>
        <p:nvSpPr>
          <p:cNvPr id="38916" name="Rectangle 8"/>
          <p:cNvSpPr>
            <a:spLocks noGrp="1" noChangeArrowheads="1"/>
          </p:cNvSpPr>
          <p:nvPr>
            <p:ph type="body" idx="1"/>
          </p:nvPr>
        </p:nvSpPr>
        <p:spPr/>
        <p:txBody>
          <a:bodyPr/>
          <a:lstStyle/>
          <a:p>
            <a:pPr eaLnBrk="1" hangingPunct="1"/>
            <a:endParaRPr lang="en-US" smtClean="0"/>
          </a:p>
        </p:txBody>
      </p:sp>
      <p:pic>
        <p:nvPicPr>
          <p:cNvPr id="38917" name="Picture 4" descr="05x39_a"/>
          <p:cNvPicPr>
            <a:picLocks noGrp="1" noChangeAspect="1" noChangeArrowheads="1"/>
          </p:cNvPicPr>
          <p:nvPr>
            <p:ph idx="4294967295"/>
          </p:nvPr>
        </p:nvPicPr>
        <p:blipFill>
          <a:blip r:embed="rId2" cstate="print"/>
          <a:srcRect/>
          <a:stretch>
            <a:fillRect/>
          </a:stretch>
        </p:blipFill>
        <p:spPr>
          <a:xfrm>
            <a:off x="457200" y="1219200"/>
            <a:ext cx="6759575" cy="4856163"/>
          </a:xfr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a:noFill/>
        </p:spPr>
        <p:txBody>
          <a:bodyPr/>
          <a:lstStyle/>
          <a:p>
            <a:r>
              <a:rPr lang="en-US"/>
              <a:t>Copyright Kaplan AEC Education, 2008</a:t>
            </a:r>
          </a:p>
        </p:txBody>
      </p:sp>
      <p:sp>
        <p:nvSpPr>
          <p:cNvPr id="39939" name="Rectangle 7"/>
          <p:cNvSpPr>
            <a:spLocks noGrp="1" noChangeArrowheads="1"/>
          </p:cNvSpPr>
          <p:nvPr>
            <p:ph type="title"/>
          </p:nvPr>
        </p:nvSpPr>
        <p:spPr/>
        <p:txBody>
          <a:bodyPr/>
          <a:lstStyle/>
          <a:p>
            <a:pPr eaLnBrk="1" hangingPunct="1"/>
            <a:r>
              <a:rPr lang="en-US" sz="3600" smtClean="0"/>
              <a:t>Friction</a:t>
            </a:r>
          </a:p>
        </p:txBody>
      </p:sp>
      <p:sp>
        <p:nvSpPr>
          <p:cNvPr id="39940" name="Rectangle 8"/>
          <p:cNvSpPr>
            <a:spLocks noGrp="1" noChangeArrowheads="1"/>
          </p:cNvSpPr>
          <p:nvPr>
            <p:ph type="body" idx="1"/>
          </p:nvPr>
        </p:nvSpPr>
        <p:spPr/>
        <p:txBody>
          <a:bodyPr/>
          <a:lstStyle/>
          <a:p>
            <a:pPr eaLnBrk="1" hangingPunct="1"/>
            <a:endParaRPr lang="en-US" smtClean="0"/>
          </a:p>
        </p:txBody>
      </p:sp>
      <p:pic>
        <p:nvPicPr>
          <p:cNvPr id="39941" name="Picture 4" descr="07x02_q"/>
          <p:cNvPicPr>
            <a:picLocks noGrp="1" noChangeAspect="1" noChangeArrowheads="1"/>
          </p:cNvPicPr>
          <p:nvPr>
            <p:ph idx="4294967295"/>
          </p:nvPr>
        </p:nvPicPr>
        <p:blipFill>
          <a:blip r:embed="rId2" cstate="print"/>
          <a:srcRect/>
          <a:stretch>
            <a:fillRect/>
          </a:stretch>
        </p:blipFill>
        <p:spPr>
          <a:xfrm>
            <a:off x="479425" y="1636713"/>
            <a:ext cx="8207375" cy="3849687"/>
          </a:xfr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4"/>
          <p:cNvSpPr>
            <a:spLocks noGrp="1"/>
          </p:cNvSpPr>
          <p:nvPr>
            <p:ph type="ftr" sz="quarter" idx="11"/>
          </p:nvPr>
        </p:nvSpPr>
        <p:spPr>
          <a:noFill/>
        </p:spPr>
        <p:txBody>
          <a:bodyPr/>
          <a:lstStyle/>
          <a:p>
            <a:r>
              <a:rPr lang="en-US"/>
              <a:t>Copyright Kaplan AEC Education, 2008</a:t>
            </a:r>
          </a:p>
        </p:txBody>
      </p:sp>
      <p:sp>
        <p:nvSpPr>
          <p:cNvPr id="40963" name="Rectangle 7"/>
          <p:cNvSpPr>
            <a:spLocks noGrp="1" noChangeArrowheads="1"/>
          </p:cNvSpPr>
          <p:nvPr>
            <p:ph type="title"/>
          </p:nvPr>
        </p:nvSpPr>
        <p:spPr>
          <a:xfrm>
            <a:off x="457200" y="152400"/>
            <a:ext cx="8229600" cy="1143000"/>
          </a:xfrm>
        </p:spPr>
        <p:txBody>
          <a:bodyPr/>
          <a:lstStyle/>
          <a:p>
            <a:pPr eaLnBrk="1" hangingPunct="1"/>
            <a:r>
              <a:rPr lang="en-US" sz="3600" smtClean="0"/>
              <a:t>Solution</a:t>
            </a:r>
          </a:p>
        </p:txBody>
      </p:sp>
      <p:sp>
        <p:nvSpPr>
          <p:cNvPr id="40964" name="Rectangle 8"/>
          <p:cNvSpPr>
            <a:spLocks noGrp="1" noChangeArrowheads="1"/>
          </p:cNvSpPr>
          <p:nvPr>
            <p:ph type="body" idx="1"/>
          </p:nvPr>
        </p:nvSpPr>
        <p:spPr/>
        <p:txBody>
          <a:bodyPr/>
          <a:lstStyle/>
          <a:p>
            <a:pPr eaLnBrk="1" hangingPunct="1"/>
            <a:endParaRPr lang="en-US" smtClean="0"/>
          </a:p>
        </p:txBody>
      </p:sp>
      <p:pic>
        <p:nvPicPr>
          <p:cNvPr id="40965" name="Picture 4" descr="07x02_a"/>
          <p:cNvPicPr>
            <a:picLocks noGrp="1" noChangeAspect="1" noChangeArrowheads="1"/>
          </p:cNvPicPr>
          <p:nvPr>
            <p:ph idx="4294967295"/>
          </p:nvPr>
        </p:nvPicPr>
        <p:blipFill>
          <a:blip r:embed="rId2" cstate="print"/>
          <a:srcRect/>
          <a:stretch>
            <a:fillRect/>
          </a:stretch>
        </p:blipFill>
        <p:spPr>
          <a:xfrm>
            <a:off x="457200" y="1295400"/>
            <a:ext cx="6629400" cy="4945063"/>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p:spPr>
        <p:txBody>
          <a:bodyPr/>
          <a:lstStyle/>
          <a:p>
            <a:r>
              <a:rPr lang="en-US"/>
              <a:t>Copyright Kaplan AEC Education, 2008</a:t>
            </a:r>
          </a:p>
        </p:txBody>
      </p:sp>
      <p:sp>
        <p:nvSpPr>
          <p:cNvPr id="5123" name="Rectangle 2"/>
          <p:cNvSpPr>
            <a:spLocks noGrp="1" noChangeArrowheads="1"/>
          </p:cNvSpPr>
          <p:nvPr>
            <p:ph type="title"/>
          </p:nvPr>
        </p:nvSpPr>
        <p:spPr/>
        <p:txBody>
          <a:bodyPr/>
          <a:lstStyle/>
          <a:p>
            <a:pPr eaLnBrk="1" hangingPunct="1"/>
            <a:r>
              <a:rPr lang="en-US" sz="3600" smtClean="0"/>
              <a:t>Statics Outline Overview Continued</a:t>
            </a:r>
          </a:p>
        </p:txBody>
      </p:sp>
      <p:sp>
        <p:nvSpPr>
          <p:cNvPr id="5124" name="Rectangle 3"/>
          <p:cNvSpPr>
            <a:spLocks noGrp="1" noChangeArrowheads="1"/>
          </p:cNvSpPr>
          <p:nvPr>
            <p:ph type="body" idx="1"/>
          </p:nvPr>
        </p:nvSpPr>
        <p:spPr/>
        <p:txBody>
          <a:bodyPr/>
          <a:lstStyle/>
          <a:p>
            <a:pPr eaLnBrk="1" hangingPunct="1">
              <a:buFontTx/>
              <a:buNone/>
            </a:pPr>
            <a:endParaRPr lang="en-US" smtClean="0"/>
          </a:p>
          <a:p>
            <a:pPr eaLnBrk="1" hangingPunct="1">
              <a:buFontTx/>
              <a:buNone/>
            </a:pPr>
            <a:r>
              <a:rPr lang="en-US" smtClean="0"/>
              <a:t>FORCE SYSTEMS, p. 139</a:t>
            </a:r>
          </a:p>
          <a:p>
            <a:pPr eaLnBrk="1" hangingPunct="1"/>
            <a:r>
              <a:rPr lang="en-US" smtClean="0"/>
              <a:t>Types of Forces</a:t>
            </a:r>
          </a:p>
          <a:p>
            <a:pPr eaLnBrk="1" hangingPunct="1"/>
            <a:r>
              <a:rPr lang="en-US" smtClean="0"/>
              <a:t>Point of Application and Line of Action</a:t>
            </a:r>
          </a:p>
          <a:p>
            <a:pPr eaLnBrk="1" hangingPunct="1"/>
            <a:r>
              <a:rPr lang="en-US" smtClean="0"/>
              <a:t>Moments of Forces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p:spPr>
        <p:txBody>
          <a:bodyPr/>
          <a:lstStyle/>
          <a:p>
            <a:r>
              <a:rPr lang="en-US"/>
              <a:t>Copyright Kaplan AEC Education, 2008</a:t>
            </a:r>
          </a:p>
        </p:txBody>
      </p:sp>
      <p:sp>
        <p:nvSpPr>
          <p:cNvPr id="6147" name="Rectangle 2"/>
          <p:cNvSpPr>
            <a:spLocks noGrp="1" noChangeArrowheads="1"/>
          </p:cNvSpPr>
          <p:nvPr>
            <p:ph type="title"/>
          </p:nvPr>
        </p:nvSpPr>
        <p:spPr/>
        <p:txBody>
          <a:bodyPr/>
          <a:lstStyle/>
          <a:p>
            <a:pPr eaLnBrk="1" hangingPunct="1"/>
            <a:r>
              <a:rPr lang="en-US" sz="3600" smtClean="0"/>
              <a:t>Statics Outline Overview Continued</a:t>
            </a:r>
          </a:p>
        </p:txBody>
      </p:sp>
      <p:sp>
        <p:nvSpPr>
          <p:cNvPr id="6148" name="Rectangle 3"/>
          <p:cNvSpPr>
            <a:spLocks noGrp="1" noChangeArrowheads="1"/>
          </p:cNvSpPr>
          <p:nvPr>
            <p:ph type="body" idx="1"/>
          </p:nvPr>
        </p:nvSpPr>
        <p:spPr/>
        <p:txBody>
          <a:bodyPr/>
          <a:lstStyle/>
          <a:p>
            <a:pPr eaLnBrk="1" hangingPunct="1">
              <a:buFontTx/>
              <a:buNone/>
            </a:pPr>
            <a:endParaRPr lang="en-US" smtClean="0"/>
          </a:p>
          <a:p>
            <a:pPr eaLnBrk="1" hangingPunct="1">
              <a:buFontTx/>
              <a:buNone/>
            </a:pPr>
            <a:r>
              <a:rPr lang="en-US" smtClean="0"/>
              <a:t>FORCE SYSTEMS (Continued)</a:t>
            </a:r>
          </a:p>
          <a:p>
            <a:pPr eaLnBrk="1" hangingPunct="1"/>
            <a:r>
              <a:rPr lang="en-US" smtClean="0"/>
              <a:t>Resultant Forces and Moments</a:t>
            </a:r>
          </a:p>
          <a:p>
            <a:pPr eaLnBrk="1" hangingPunct="1"/>
            <a:r>
              <a:rPr lang="en-US" smtClean="0"/>
              <a:t>Couples</a:t>
            </a:r>
          </a:p>
          <a:p>
            <a:pPr eaLnBrk="1" hangingPunct="1"/>
            <a:r>
              <a:rPr lang="en-US" smtClean="0"/>
              <a:t>Moments about Different Points</a:t>
            </a:r>
          </a:p>
          <a:p>
            <a:pPr eaLnBrk="1" hangingPunct="1"/>
            <a:r>
              <a:rPr lang="en-US" smtClean="0"/>
              <a:t>Equivalent Force Systems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p:spPr>
        <p:txBody>
          <a:bodyPr/>
          <a:lstStyle/>
          <a:p>
            <a:r>
              <a:rPr lang="en-US"/>
              <a:t>Copyright Kaplan AEC Education, 2008</a:t>
            </a:r>
          </a:p>
        </p:txBody>
      </p:sp>
      <p:sp>
        <p:nvSpPr>
          <p:cNvPr id="7171" name="Rectangle 2"/>
          <p:cNvSpPr>
            <a:spLocks noGrp="1" noChangeArrowheads="1"/>
          </p:cNvSpPr>
          <p:nvPr>
            <p:ph type="title"/>
          </p:nvPr>
        </p:nvSpPr>
        <p:spPr/>
        <p:txBody>
          <a:bodyPr/>
          <a:lstStyle/>
          <a:p>
            <a:pPr eaLnBrk="1" hangingPunct="1"/>
            <a:r>
              <a:rPr lang="en-US" sz="3600" smtClean="0"/>
              <a:t>Statics Outline Overview Continued</a:t>
            </a:r>
          </a:p>
        </p:txBody>
      </p:sp>
      <p:sp>
        <p:nvSpPr>
          <p:cNvPr id="7172" name="Rectangle 3"/>
          <p:cNvSpPr>
            <a:spLocks noGrp="1" noChangeArrowheads="1"/>
          </p:cNvSpPr>
          <p:nvPr>
            <p:ph type="body" idx="1"/>
          </p:nvPr>
        </p:nvSpPr>
        <p:spPr/>
        <p:txBody>
          <a:bodyPr/>
          <a:lstStyle/>
          <a:p>
            <a:pPr eaLnBrk="1" hangingPunct="1">
              <a:buFontTx/>
              <a:buNone/>
            </a:pPr>
            <a:endParaRPr lang="en-US" smtClean="0"/>
          </a:p>
          <a:p>
            <a:pPr eaLnBrk="1" hangingPunct="1">
              <a:buFontTx/>
              <a:buNone/>
            </a:pPr>
            <a:r>
              <a:rPr lang="en-US" smtClean="0"/>
              <a:t>EQUILIBRIUM, p. 143</a:t>
            </a:r>
          </a:p>
          <a:p>
            <a:pPr lvl="1" eaLnBrk="1" hangingPunct="1"/>
            <a:r>
              <a:rPr lang="en-US" smtClean="0"/>
              <a:t>Free-Body Diagrams</a:t>
            </a:r>
          </a:p>
          <a:p>
            <a:pPr lvl="1" eaLnBrk="1" hangingPunct="1"/>
            <a:r>
              <a:rPr lang="en-US" smtClean="0"/>
              <a:t>Equations of Equilibrium</a:t>
            </a:r>
          </a:p>
          <a:p>
            <a:pPr eaLnBrk="1" hangingPunct="1">
              <a:buFontTx/>
              <a:buNone/>
            </a:pPr>
            <a:endParaRPr lang="en-US" smtClean="0"/>
          </a:p>
          <a:p>
            <a:pPr eaLnBrk="1" hangingPunct="1">
              <a:buFontTx/>
              <a:buNone/>
            </a:pPr>
            <a:r>
              <a:rPr lang="en-US" smtClean="0"/>
              <a:t>TRUSSES, p. 150</a:t>
            </a:r>
          </a:p>
          <a:p>
            <a:pPr lvl="1" eaLnBrk="1" hangingPunct="1"/>
            <a:r>
              <a:rPr lang="en-US" smtClean="0"/>
              <a:t>Equations from Joints</a:t>
            </a:r>
          </a:p>
          <a:p>
            <a:pPr lvl="1" eaLnBrk="1" hangingPunct="1"/>
            <a:r>
              <a:rPr lang="en-US" smtClean="0"/>
              <a:t>Equation from Sections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p:spPr>
        <p:txBody>
          <a:bodyPr/>
          <a:lstStyle/>
          <a:p>
            <a:r>
              <a:rPr lang="en-US"/>
              <a:t>Copyright Kaplan AEC Education, 2008</a:t>
            </a:r>
          </a:p>
        </p:txBody>
      </p:sp>
      <p:sp>
        <p:nvSpPr>
          <p:cNvPr id="8195" name="Rectangle 2"/>
          <p:cNvSpPr>
            <a:spLocks noGrp="1" noChangeArrowheads="1"/>
          </p:cNvSpPr>
          <p:nvPr>
            <p:ph type="title"/>
          </p:nvPr>
        </p:nvSpPr>
        <p:spPr/>
        <p:txBody>
          <a:bodyPr/>
          <a:lstStyle/>
          <a:p>
            <a:pPr eaLnBrk="1" hangingPunct="1"/>
            <a:r>
              <a:rPr lang="en-US" sz="3600" smtClean="0"/>
              <a:t>Statics Outline Overview Continued</a:t>
            </a:r>
          </a:p>
        </p:txBody>
      </p:sp>
      <p:sp>
        <p:nvSpPr>
          <p:cNvPr id="8196" name="Rectangle 3"/>
          <p:cNvSpPr>
            <a:spLocks noGrp="1" noChangeArrowheads="1"/>
          </p:cNvSpPr>
          <p:nvPr>
            <p:ph type="body" idx="1"/>
          </p:nvPr>
        </p:nvSpPr>
        <p:spPr/>
        <p:txBody>
          <a:bodyPr/>
          <a:lstStyle/>
          <a:p>
            <a:pPr eaLnBrk="1" hangingPunct="1">
              <a:buFontTx/>
              <a:buNone/>
            </a:pPr>
            <a:endParaRPr lang="en-US" smtClean="0"/>
          </a:p>
          <a:p>
            <a:pPr eaLnBrk="1" hangingPunct="1">
              <a:buFontTx/>
              <a:buNone/>
            </a:pPr>
            <a:r>
              <a:rPr lang="en-US" smtClean="0"/>
              <a:t>COUPLE-SUPPORTING MEMBERS, p. 154</a:t>
            </a:r>
          </a:p>
          <a:p>
            <a:pPr eaLnBrk="1" hangingPunct="1"/>
            <a:r>
              <a:rPr lang="en-US" smtClean="0"/>
              <a:t>Twisting and Bending Moments</a:t>
            </a:r>
          </a:p>
          <a:p>
            <a:pPr eaLnBrk="1" hangingPunct="1">
              <a:buFontTx/>
              <a:buNone/>
            </a:pPr>
            <a:endParaRPr lang="en-US" smtClean="0"/>
          </a:p>
          <a:p>
            <a:pPr eaLnBrk="1" hangingPunct="1">
              <a:buFontTx/>
              <a:buNone/>
            </a:pPr>
            <a:r>
              <a:rPr lang="en-US" smtClean="0"/>
              <a:t>SYSTEMS WITH FRICTION, p. 157</a:t>
            </a:r>
          </a:p>
          <a:p>
            <a:pPr eaLnBrk="1" hangingPunct="1">
              <a:buFontTx/>
              <a:buNone/>
            </a:pPr>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en-US"/>
              <a:t>Copyright Kaplan AEC Education, 2008</a:t>
            </a:r>
          </a:p>
        </p:txBody>
      </p:sp>
      <p:sp>
        <p:nvSpPr>
          <p:cNvPr id="9219" name="Rectangle 2"/>
          <p:cNvSpPr>
            <a:spLocks noGrp="1" noChangeArrowheads="1"/>
          </p:cNvSpPr>
          <p:nvPr>
            <p:ph type="title"/>
          </p:nvPr>
        </p:nvSpPr>
        <p:spPr/>
        <p:txBody>
          <a:bodyPr/>
          <a:lstStyle/>
          <a:p>
            <a:pPr eaLnBrk="1" hangingPunct="1"/>
            <a:r>
              <a:rPr lang="en-US" sz="3600" smtClean="0"/>
              <a:t>Statics Outline Overview Continued</a:t>
            </a:r>
          </a:p>
        </p:txBody>
      </p:sp>
      <p:sp>
        <p:nvSpPr>
          <p:cNvPr id="9220" name="Rectangle 3"/>
          <p:cNvSpPr>
            <a:spLocks noGrp="1" noChangeArrowheads="1"/>
          </p:cNvSpPr>
          <p:nvPr>
            <p:ph type="body" idx="1"/>
          </p:nvPr>
        </p:nvSpPr>
        <p:spPr/>
        <p:txBody>
          <a:bodyPr/>
          <a:lstStyle/>
          <a:p>
            <a:pPr eaLnBrk="1" hangingPunct="1">
              <a:buFontTx/>
              <a:buNone/>
            </a:pPr>
            <a:endParaRPr lang="en-US" smtClean="0"/>
          </a:p>
          <a:p>
            <a:pPr eaLnBrk="1" hangingPunct="1">
              <a:buFontTx/>
              <a:buNone/>
            </a:pPr>
            <a:r>
              <a:rPr lang="en-US" smtClean="0"/>
              <a:t>DISTRIBUTED FORCES, p. 160</a:t>
            </a:r>
          </a:p>
          <a:p>
            <a:pPr eaLnBrk="1" hangingPunct="1"/>
            <a:r>
              <a:rPr lang="en-US" smtClean="0"/>
              <a:t>Single Force Equivalents</a:t>
            </a:r>
          </a:p>
          <a:p>
            <a:pPr eaLnBrk="1" hangingPunct="1"/>
            <a:r>
              <a:rPr lang="en-US" smtClean="0"/>
              <a:t>Center of Mass and Center of Gravity</a:t>
            </a:r>
          </a:p>
          <a:p>
            <a:pPr eaLnBrk="1" hangingPunct="1"/>
            <a:r>
              <a:rPr lang="en-US" smtClean="0"/>
              <a:t>Centroids</a:t>
            </a:r>
          </a:p>
          <a:p>
            <a:pPr eaLnBrk="1" hangingPunct="1"/>
            <a:r>
              <a:rPr lang="en-US" smtClean="0"/>
              <a:t>Second Moments of Area</a:t>
            </a:r>
          </a:p>
          <a:p>
            <a:pPr lvl="1" eaLnBrk="1" hangingPunct="1"/>
            <a:r>
              <a:rPr lang="en-US" smtClean="0"/>
              <a:t>	Parallel Axis Formulas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p:spPr>
        <p:txBody>
          <a:bodyPr/>
          <a:lstStyle/>
          <a:p>
            <a:r>
              <a:rPr lang="en-US"/>
              <a:t>Copyright Kaplan AEC Education, 2008</a:t>
            </a:r>
          </a:p>
        </p:txBody>
      </p:sp>
      <p:sp>
        <p:nvSpPr>
          <p:cNvPr id="10243" name="Rectangle 9"/>
          <p:cNvSpPr>
            <a:spLocks noGrp="1" noChangeArrowheads="1"/>
          </p:cNvSpPr>
          <p:nvPr>
            <p:ph type="title"/>
          </p:nvPr>
        </p:nvSpPr>
        <p:spPr/>
        <p:txBody>
          <a:bodyPr/>
          <a:lstStyle/>
          <a:p>
            <a:pPr eaLnBrk="1" hangingPunct="1"/>
            <a:r>
              <a:rPr lang="en-US" sz="3600" smtClean="0"/>
              <a:t>Basic Concepts</a:t>
            </a:r>
          </a:p>
        </p:txBody>
      </p:sp>
      <p:sp>
        <p:nvSpPr>
          <p:cNvPr id="10244" name="Rectangle 10"/>
          <p:cNvSpPr>
            <a:spLocks noGrp="1" noChangeArrowheads="1"/>
          </p:cNvSpPr>
          <p:nvPr>
            <p:ph type="body" idx="1"/>
          </p:nvPr>
        </p:nvSpPr>
        <p:spPr/>
        <p:txBody>
          <a:bodyPr/>
          <a:lstStyle/>
          <a:p>
            <a:pPr eaLnBrk="1" hangingPunct="1"/>
            <a:endParaRPr lang="en-US" smtClean="0"/>
          </a:p>
        </p:txBody>
      </p:sp>
      <p:pic>
        <p:nvPicPr>
          <p:cNvPr id="10245" name="Picture 6" descr="01x09_q"/>
          <p:cNvPicPr>
            <a:picLocks noGrp="1" noChangeAspect="1" noChangeArrowheads="1"/>
          </p:cNvPicPr>
          <p:nvPr>
            <p:ph idx="4294967295"/>
          </p:nvPr>
        </p:nvPicPr>
        <p:blipFill>
          <a:blip r:embed="rId2" cstate="print"/>
          <a:srcRect/>
          <a:stretch>
            <a:fillRect/>
          </a:stretch>
        </p:blipFill>
        <p:spPr>
          <a:xfrm>
            <a:off x="479425" y="1630363"/>
            <a:ext cx="8153400" cy="3475037"/>
          </a:xfr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488</TotalTime>
  <Words>2225</Words>
  <Application>Microsoft Office PowerPoint</Application>
  <PresentationFormat>On-screen Show (4:3)</PresentationFormat>
  <Paragraphs>238</Paragraphs>
  <Slides>39</Slides>
  <Notes>8</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Default Design</vt:lpstr>
      <vt:lpstr>Statics Outline Overview</vt:lpstr>
      <vt:lpstr>Statics Outline Overview Continued</vt:lpstr>
      <vt:lpstr>Statics Outline Overview Continued</vt:lpstr>
      <vt:lpstr>Statics Outline Overview Continued</vt:lpstr>
      <vt:lpstr>Statics Outline Overview Continued</vt:lpstr>
      <vt:lpstr>Statics Outline Overview Continued</vt:lpstr>
      <vt:lpstr>Statics Outline Overview Continued</vt:lpstr>
      <vt:lpstr>Statics Outline Overview Continued</vt:lpstr>
      <vt:lpstr>Basic Concepts</vt:lpstr>
      <vt:lpstr>Solution</vt:lpstr>
      <vt:lpstr>Resolving Forces in Two Dimensions</vt:lpstr>
      <vt:lpstr>Solution</vt:lpstr>
      <vt:lpstr>Resolving Forces in Three Dimensions</vt:lpstr>
      <vt:lpstr>Solution</vt:lpstr>
      <vt:lpstr>Solution (continued)</vt:lpstr>
      <vt:lpstr>Moments of Forces</vt:lpstr>
      <vt:lpstr>Solution</vt:lpstr>
      <vt:lpstr>Moments of Forces</vt:lpstr>
      <vt:lpstr>Solution</vt:lpstr>
      <vt:lpstr>Solution (continued)</vt:lpstr>
      <vt:lpstr>Equivalent Force Systems</vt:lpstr>
      <vt:lpstr>Solution</vt:lpstr>
      <vt:lpstr>Solution (continued)</vt:lpstr>
      <vt:lpstr>Equivalent Force Systems</vt:lpstr>
      <vt:lpstr>Solution</vt:lpstr>
      <vt:lpstr>Free Body Diagrams</vt:lpstr>
      <vt:lpstr>Solution</vt:lpstr>
      <vt:lpstr>Equilibrium of Particles</vt:lpstr>
      <vt:lpstr>Solution</vt:lpstr>
      <vt:lpstr>Trusses: Method of Joints</vt:lpstr>
      <vt:lpstr>Solution</vt:lpstr>
      <vt:lpstr>Trusses: Method of Sections</vt:lpstr>
      <vt:lpstr>Solution</vt:lpstr>
      <vt:lpstr>Centroids</vt:lpstr>
      <vt:lpstr>Solution</vt:lpstr>
      <vt:lpstr>Second Moments of Area</vt:lpstr>
      <vt:lpstr>Solution</vt:lpstr>
      <vt:lpstr>Friction</vt:lpstr>
      <vt:lpstr>Solution</vt:lpstr>
    </vt:vector>
  </TitlesOfParts>
  <Company>American Devices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Om Singh</dc:creator>
  <cp:lastModifiedBy>CWEB</cp:lastModifiedBy>
  <cp:revision>42</cp:revision>
  <dcterms:created xsi:type="dcterms:W3CDTF">2005-03-19T16:09:10Z</dcterms:created>
  <dcterms:modified xsi:type="dcterms:W3CDTF">2010-03-13T04:19:14Z</dcterms:modified>
</cp:coreProperties>
</file>