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9"/>
  </p:notesMasterIdLst>
  <p:handoutMasterIdLst>
    <p:handoutMasterId r:id="rId30"/>
  </p:handoutMasterIdLst>
  <p:sldIdLst>
    <p:sldId id="275" r:id="rId2"/>
    <p:sldId id="256" r:id="rId3"/>
    <p:sldId id="264" r:id="rId4"/>
    <p:sldId id="257" r:id="rId5"/>
    <p:sldId id="276" r:id="rId6"/>
    <p:sldId id="278" r:id="rId7"/>
    <p:sldId id="279" r:id="rId8"/>
    <p:sldId id="280" r:id="rId9"/>
    <p:sldId id="281" r:id="rId10"/>
    <p:sldId id="282" r:id="rId11"/>
    <p:sldId id="277" r:id="rId12"/>
    <p:sldId id="266" r:id="rId13"/>
    <p:sldId id="265" r:id="rId14"/>
    <p:sldId id="258" r:id="rId15"/>
    <p:sldId id="268" r:id="rId16"/>
    <p:sldId id="267" r:id="rId17"/>
    <p:sldId id="259" r:id="rId18"/>
    <p:sldId id="269" r:id="rId19"/>
    <p:sldId id="260" r:id="rId20"/>
    <p:sldId id="270" r:id="rId21"/>
    <p:sldId id="274" r:id="rId22"/>
    <p:sldId id="261" r:id="rId23"/>
    <p:sldId id="262" r:id="rId24"/>
    <p:sldId id="271" r:id="rId25"/>
    <p:sldId id="272" r:id="rId26"/>
    <p:sldId id="263" r:id="rId27"/>
    <p:sldId id="273" r:id="rId2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CCFFFF"/>
    <a:srgbClr val="99CCFF"/>
    <a:srgbClr val="66FFFF"/>
    <a:srgbClr val="FF00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0" autoAdjust="0"/>
    <p:restoredTop sz="94700" autoAdjust="0"/>
  </p:normalViewPr>
  <p:slideViewPr>
    <p:cSldViewPr>
      <p:cViewPr varScale="1">
        <p:scale>
          <a:sx n="78" d="100"/>
          <a:sy n="78" d="100"/>
        </p:scale>
        <p:origin x="-92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8.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image" Target="../media/image42.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45.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47.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50.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53.wmf"/><Relationship Id="rId1" Type="http://schemas.openxmlformats.org/officeDocument/2006/relationships/image" Target="../media/image5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4"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image" Target="../media/image31.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image" Target="../media/image3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3555" name="Rectangle 1027"/>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3556" name="Rectangle 1028"/>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3557" name="Rectangle 1029"/>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0C7864E-FD7F-4DD2-A35E-84C13EA1E046}"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76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76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76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76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D159304-CEAB-473C-81F8-24085668277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20878D67-8881-4AB2-A01C-5991EA4F826D}" type="slidenum">
              <a:rPr lang="en-US" smtClean="0"/>
              <a:pPr/>
              <a:t>1</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D159304-CEAB-473C-81F8-24085668277E}"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D159304-CEAB-473C-81F8-24085668277E}"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C3E3787B-9EE3-407E-9A26-1DD0595C139E}" type="slidenum">
              <a:rPr lang="en-US" smtClean="0"/>
              <a:pPr/>
              <a:t>12</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AAC11522-F6BF-4D11-A150-48AB85EE1DD2}" type="slidenum">
              <a:rPr lang="en-US" smtClean="0"/>
              <a:pPr/>
              <a:t>13</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426B1FF2-1B72-46D9-9C85-B2C2B01F0034}" type="slidenum">
              <a:rPr lang="en-US" smtClean="0"/>
              <a:pPr/>
              <a:t>14</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864F91A0-5517-4F68-8116-D285048C8EA2}" type="slidenum">
              <a:rPr lang="en-US" smtClean="0"/>
              <a:pPr/>
              <a:t>15</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107EA05E-532B-4140-9768-27A42223CCA0}" type="slidenum">
              <a:rPr lang="en-US" smtClean="0"/>
              <a:pPr/>
              <a:t>16</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9886F715-5CDB-4D81-A69A-6CA7A44EE407}" type="slidenum">
              <a:rPr lang="en-US" smtClean="0"/>
              <a:pPr/>
              <a:t>17</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EB11BFB3-34C2-43A3-B794-D48231915653}" type="slidenum">
              <a:rPr lang="en-US" smtClean="0"/>
              <a:pPr/>
              <a:t>18</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065B46CE-30A9-49A1-AB7C-BDD265DCA797}" type="slidenum">
              <a:rPr lang="en-US" smtClean="0"/>
              <a:pPr/>
              <a:t>19</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515BB414-EEC6-4E8C-8C0E-43C6276A67D1}" type="slidenum">
              <a:rPr lang="en-US" smtClean="0"/>
              <a:pPr/>
              <a:t>2</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7C6F8818-8BB5-41E3-B0E8-4957725A0EB0}" type="slidenum">
              <a:rPr lang="en-US" smtClean="0"/>
              <a:pPr/>
              <a:t>20</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AA6B4315-6890-4FAF-BB40-859A113CCD71}" type="slidenum">
              <a:rPr lang="en-US" smtClean="0"/>
              <a:pPr/>
              <a:t>21</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A26B6C0B-2ECE-417F-BDB3-EE0299CE35C7}" type="slidenum">
              <a:rPr lang="en-US" smtClean="0"/>
              <a:pPr/>
              <a:t>22</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72191E2D-9104-46A2-B0EE-76CFE530CC2B}" type="slidenum">
              <a:rPr lang="en-US" smtClean="0"/>
              <a:pPr/>
              <a:t>23</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C339EE4A-A4CC-4300-8939-BBDE8DC65552}" type="slidenum">
              <a:rPr lang="en-US" smtClean="0"/>
              <a:pPr/>
              <a:t>24</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45302210-60D4-4334-AB36-404EC415DD63}" type="slidenum">
              <a:rPr lang="en-US" smtClean="0"/>
              <a:pPr/>
              <a:t>25</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E18796F4-8BA7-4829-9B47-A35EF393D30B}" type="slidenum">
              <a:rPr lang="en-US" smtClean="0"/>
              <a:pPr/>
              <a:t>26</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FE7D44B4-E1CA-45BD-BFF9-E64F81D4B0EC}" type="slidenum">
              <a:rPr lang="en-US" smtClean="0"/>
              <a:pPr/>
              <a:t>27</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3AE90823-89CE-4A3A-88B5-B25884F405E9}" type="slidenum">
              <a:rPr lang="en-US" smtClean="0"/>
              <a:pPr/>
              <a:t>3</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F4E22193-A465-49E5-90DF-E972F64DC5ED}" type="slidenum">
              <a:rPr lang="en-US" smtClean="0"/>
              <a:pPr/>
              <a:t>4</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D159304-CEAB-473C-81F8-24085668277E}"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D159304-CEAB-473C-81F8-24085668277E}"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D159304-CEAB-473C-81F8-24085668277E}"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D159304-CEAB-473C-81F8-24085668277E}"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D159304-CEAB-473C-81F8-24085668277E}"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44DD273-7D15-4B0B-BBB1-7BE395F37D9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E2AB482-22D7-4C9F-9D08-2B4C83ED057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46240F2-CB89-4773-9631-38A1DE2D925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pPr>
              <a:defRPr/>
            </a:pPr>
            <a:fld id="{11DD7C30-B1A0-4D7F-A908-BBCF517DFC6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DBA41EA-57FA-4146-9C66-16684587904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00C91B-6274-45C3-B22F-9DFB86D2A91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C09BB3F-A78E-401F-967D-1220E48322A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6F3ACF0-E49E-4A31-93F0-C1EB93ECBA6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654229A-0950-46D3-AC0A-3AE4C15CEF6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22985AA-388D-4658-8DA5-44D987F4245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D300127-8399-4450-AF89-38326AF00AB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392CBEC-3398-418B-B5ED-8EBE0A10263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43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843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F0B1F0C4-4D17-463A-BDBA-A75F32F25D4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25.e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2.bin"/><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29.emf"/><Relationship Id="rId2" Type="http://schemas.openxmlformats.org/officeDocument/2006/relationships/slideLayout" Target="../slideLayouts/slideLayout12.xml"/><Relationship Id="rId1" Type="http://schemas.openxmlformats.org/officeDocument/2006/relationships/vmlDrawing" Target="../drawings/vmlDrawing6.vml"/><Relationship Id="rId6" Type="http://schemas.openxmlformats.org/officeDocument/2006/relationships/oleObject" Target="../embeddings/oleObject15.bin"/><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oleObject" Target="../embeddings/oleObject16.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image" Target="../media/image34.e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33.emf"/><Relationship Id="rId5" Type="http://schemas.openxmlformats.org/officeDocument/2006/relationships/oleObject" Target="../embeddings/oleObject18.bin"/><Relationship Id="rId4" Type="http://schemas.openxmlformats.org/officeDocument/2006/relationships/oleObject" Target="../embeddings/oleObject17.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37.emf"/><Relationship Id="rId5" Type="http://schemas.openxmlformats.org/officeDocument/2006/relationships/oleObject" Target="../embeddings/oleObject20.bin"/><Relationship Id="rId4" Type="http://schemas.openxmlformats.org/officeDocument/2006/relationships/oleObject" Target="../embeddings/oleObject19.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oleObject" Target="../embeddings/oleObject21.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40.emf"/><Relationship Id="rId4" Type="http://schemas.openxmlformats.org/officeDocument/2006/relationships/oleObject" Target="../embeddings/oleObject22.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oleObject" Target="../embeddings/oleObject23.bin"/></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44.emf"/><Relationship Id="rId5" Type="http://schemas.openxmlformats.org/officeDocument/2006/relationships/oleObject" Target="../embeddings/oleObject25.bin"/><Relationship Id="rId4" Type="http://schemas.openxmlformats.org/officeDocument/2006/relationships/oleObject" Target="../embeddings/oleObject24.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14.vml"/><Relationship Id="rId5" Type="http://schemas.openxmlformats.org/officeDocument/2006/relationships/image" Target="../media/image46.emf"/><Relationship Id="rId4" Type="http://schemas.openxmlformats.org/officeDocument/2006/relationships/oleObject" Target="../embeddings/oleObject26.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oleObject" Target="../embeddings/oleObject27.bin"/></Relationships>
</file>

<file path=ppt/slides/_rels/slide23.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49.e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image" Target="../media/image51.emf"/><Relationship Id="rId4" Type="http://schemas.openxmlformats.org/officeDocument/2006/relationships/oleObject" Target="../embeddings/oleObject28.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image" Target="../media/image51.emf"/><Relationship Id="rId5" Type="http://schemas.openxmlformats.org/officeDocument/2006/relationships/oleObject" Target="../embeddings/oleObject30.bin"/><Relationship Id="rId4" Type="http://schemas.openxmlformats.org/officeDocument/2006/relationships/oleObject" Target="../embeddings/oleObject29.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8.bin"/><Relationship Id="rId13" Type="http://schemas.openxmlformats.org/officeDocument/2006/relationships/image" Target="../media/image13.png"/><Relationship Id="rId3" Type="http://schemas.openxmlformats.org/officeDocument/2006/relationships/notesSlide" Target="../notesSlides/notesSlide5.xml"/><Relationship Id="rId7" Type="http://schemas.openxmlformats.org/officeDocument/2006/relationships/oleObject" Target="../embeddings/oleObject7.bin"/><Relationship Id="rId12"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6.bin"/><Relationship Id="rId11" Type="http://schemas.openxmlformats.org/officeDocument/2006/relationships/image" Target="../media/image11.png"/><Relationship Id="rId5" Type="http://schemas.openxmlformats.org/officeDocument/2006/relationships/oleObject" Target="../embeddings/oleObject5.bin"/><Relationship Id="rId15" Type="http://schemas.openxmlformats.org/officeDocument/2006/relationships/image" Target="../media/image15.png"/><Relationship Id="rId10" Type="http://schemas.openxmlformats.org/officeDocument/2006/relationships/image" Target="../media/image10.png"/><Relationship Id="rId4" Type="http://schemas.openxmlformats.org/officeDocument/2006/relationships/oleObject" Target="../embeddings/oleObject4.bin"/><Relationship Id="rId9" Type="http://schemas.openxmlformats.org/officeDocument/2006/relationships/oleObject" Target="../embeddings/oleObject9.bin"/><Relationship Id="rId1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6.png"/><Relationship Id="rId7"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8.png"/><Relationship Id="rId4" Type="http://schemas.openxmlformats.org/officeDocument/2006/relationships/image" Target="../media/image17.png"/></Relationships>
</file>

<file path=ppt/slides/_rels/slide9.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3.png"/><Relationship Id="rId7" Type="http://schemas.openxmlformats.org/officeDocument/2006/relationships/image" Target="../media/image19.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609600" y="1143000"/>
            <a:ext cx="7772400" cy="1143000"/>
          </a:xfrm>
        </p:spPr>
        <p:txBody>
          <a:bodyPr rtlCol="0">
            <a:normAutofit fontScale="90000"/>
          </a:bodyPr>
          <a:lstStyle/>
          <a:p>
            <a:pPr eaLnBrk="1" fontAlgn="auto" hangingPunct="1">
              <a:spcAft>
                <a:spcPts val="0"/>
              </a:spcAft>
              <a:defRPr/>
            </a:pPr>
            <a:r>
              <a:rPr lang="en-US" dirty="0" smtClean="0"/>
              <a:t>FE </a:t>
            </a:r>
            <a:br>
              <a:rPr lang="en-US" dirty="0" smtClean="0"/>
            </a:br>
            <a:r>
              <a:rPr lang="en-US" dirty="0" smtClean="0"/>
              <a:t>Hydraulics/Fluid Mechanics Review</a:t>
            </a:r>
          </a:p>
        </p:txBody>
      </p:sp>
      <p:sp>
        <p:nvSpPr>
          <p:cNvPr id="20483" name="Rectangle 3"/>
          <p:cNvSpPr>
            <a:spLocks noGrp="1" noChangeArrowheads="1"/>
          </p:cNvSpPr>
          <p:nvPr>
            <p:ph type="subTitle" idx="1"/>
          </p:nvPr>
        </p:nvSpPr>
        <p:spPr>
          <a:xfrm>
            <a:off x="1295400" y="3352800"/>
            <a:ext cx="7467600" cy="2895600"/>
          </a:xfrm>
        </p:spPr>
        <p:txBody>
          <a:bodyPr/>
          <a:lstStyle/>
          <a:p>
            <a:pPr eaLnBrk="1" hangingPunct="1"/>
            <a:r>
              <a:rPr lang="en-US" dirty="0" smtClean="0">
                <a:solidFill>
                  <a:schemeClr val="tx1"/>
                </a:solidFill>
              </a:rPr>
              <a:t>School of Civil Engineering</a:t>
            </a:r>
          </a:p>
          <a:p>
            <a:pPr eaLnBrk="1" hangingPunct="1"/>
            <a:r>
              <a:rPr lang="en-US" dirty="0" smtClean="0">
                <a:solidFill>
                  <a:schemeClr val="tx1"/>
                </a:solidFill>
              </a:rPr>
              <a:t>Hydraulics/Hydrology Group</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forces on inclined planes</a:t>
            </a:r>
            <a:endParaRPr lang="en-US" dirty="0"/>
          </a:p>
        </p:txBody>
      </p:sp>
      <p:sp>
        <p:nvSpPr>
          <p:cNvPr id="3" name="Content Placeholder 2"/>
          <p:cNvSpPr>
            <a:spLocks noGrp="1"/>
          </p:cNvSpPr>
          <p:nvPr>
            <p:ph idx="1"/>
          </p:nvPr>
        </p:nvSpPr>
        <p:spPr>
          <a:xfrm>
            <a:off x="457200" y="1600200"/>
            <a:ext cx="4724400" cy="4525963"/>
          </a:xfrm>
        </p:spPr>
        <p:txBody>
          <a:bodyPr/>
          <a:lstStyle/>
          <a:p>
            <a:pPr marL="514350" indent="-514350">
              <a:buAutoNum type="arabicPeriod" startAt="3"/>
            </a:pPr>
            <a:r>
              <a:rPr lang="en-US" dirty="0" smtClean="0"/>
              <a:t>Sum moments about hinge</a:t>
            </a:r>
          </a:p>
          <a:p>
            <a:pPr marL="914400" lvl="1" indent="-514350"/>
            <a:r>
              <a:rPr lang="en-US" dirty="0" smtClean="0"/>
              <a:t>Use geometry to figure out moment arms from </a:t>
            </a:r>
            <a:r>
              <a:rPr lang="en-US" dirty="0" err="1" smtClean="0"/>
              <a:t>y</a:t>
            </a:r>
            <a:r>
              <a:rPr lang="en-US" baseline="-25000" dirty="0" err="1" smtClean="0"/>
              <a:t>cp</a:t>
            </a:r>
            <a:endParaRPr lang="en-US" dirty="0"/>
          </a:p>
        </p:txBody>
      </p:sp>
      <p:pic>
        <p:nvPicPr>
          <p:cNvPr id="4" name="Picture 2"/>
          <p:cNvPicPr>
            <a:picLocks noChangeAspect="1" noChangeArrowheads="1"/>
          </p:cNvPicPr>
          <p:nvPr/>
        </p:nvPicPr>
        <p:blipFill>
          <a:blip r:embed="rId3" cstate="print"/>
          <a:srcRect l="11368" t="2726"/>
          <a:stretch>
            <a:fillRect/>
          </a:stretch>
        </p:blipFill>
        <p:spPr bwMode="auto">
          <a:xfrm>
            <a:off x="5181600" y="2286000"/>
            <a:ext cx="3329580" cy="3810000"/>
          </a:xfrm>
          <a:prstGeom prst="rect">
            <a:avLst/>
          </a:prstGeom>
          <a:noFill/>
          <a:ln w="9525">
            <a:noFill/>
            <a:miter lim="800000"/>
            <a:headEnd/>
            <a:tailEnd/>
          </a:ln>
          <a:effectLst/>
        </p:spPr>
      </p:pic>
      <p:cxnSp>
        <p:nvCxnSpPr>
          <p:cNvPr id="6" name="Straight Arrow Connector 5"/>
          <p:cNvCxnSpPr/>
          <p:nvPr/>
        </p:nvCxnSpPr>
        <p:spPr>
          <a:xfrm rot="16200000" flipH="1">
            <a:off x="5562600" y="4038600"/>
            <a:ext cx="457200" cy="457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6705600" y="52578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rot="10800000" flipV="1">
            <a:off x="6096000" y="2667000"/>
            <a:ext cx="2155918" cy="1958882"/>
          </a:xfrm>
          <a:prstGeom prst="straightConnector1">
            <a:avLst/>
          </a:prstGeom>
          <a:ln w="2222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pic>
        <p:nvPicPr>
          <p:cNvPr id="9" name="Picture 6"/>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934200" y="3657600"/>
            <a:ext cx="409575" cy="5715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762000" y="381000"/>
            <a:ext cx="7772400" cy="609600"/>
          </a:xfrm>
        </p:spPr>
        <p:txBody>
          <a:bodyPr/>
          <a:lstStyle/>
          <a:p>
            <a:pPr eaLnBrk="1" hangingPunct="1"/>
            <a:r>
              <a:rPr lang="en-US" sz="4800" smtClean="0"/>
              <a:t>Buoyancy principles</a:t>
            </a:r>
          </a:p>
        </p:txBody>
      </p:sp>
      <p:sp>
        <p:nvSpPr>
          <p:cNvPr id="3" name="Content Placeholder 2"/>
          <p:cNvSpPr>
            <a:spLocks noGrp="1"/>
          </p:cNvSpPr>
          <p:nvPr>
            <p:ph idx="1"/>
          </p:nvPr>
        </p:nvSpPr>
        <p:spPr>
          <a:xfrm>
            <a:off x="685800" y="1219200"/>
            <a:ext cx="3505200" cy="4876800"/>
          </a:xfrm>
        </p:spPr>
        <p:txBody>
          <a:bodyPr rtlCol="0">
            <a:normAutofit/>
          </a:bodyPr>
          <a:lstStyle/>
          <a:p>
            <a:pPr eaLnBrk="1" fontAlgn="auto" hangingPunct="1">
              <a:spcAft>
                <a:spcPts val="0"/>
              </a:spcAft>
              <a:buFont typeface="Arial" pitchFamily="34" charset="0"/>
              <a:buChar char="•"/>
              <a:defRPr/>
            </a:pPr>
            <a:r>
              <a:rPr lang="en-US" sz="1800" dirty="0" smtClean="0"/>
              <a:t>Buoyancy: vertical force on a partially or fully submerged body in a fluid of different density.</a:t>
            </a:r>
          </a:p>
          <a:p>
            <a:pPr eaLnBrk="1" fontAlgn="auto" hangingPunct="1">
              <a:spcAft>
                <a:spcPts val="0"/>
              </a:spcAft>
              <a:buFont typeface="Arial" pitchFamily="34" charset="0"/>
              <a:buChar char="•"/>
              <a:defRPr/>
            </a:pPr>
            <a:endParaRPr lang="en-US" sz="1800" dirty="0" smtClean="0"/>
          </a:p>
          <a:p>
            <a:pPr eaLnBrk="1" fontAlgn="auto" hangingPunct="1">
              <a:spcAft>
                <a:spcPts val="0"/>
              </a:spcAft>
              <a:buFont typeface="Arial" pitchFamily="34" charset="0"/>
              <a:buChar char="•"/>
              <a:defRPr/>
            </a:pPr>
            <a:r>
              <a:rPr lang="en-US" sz="1800" dirty="0" smtClean="0"/>
              <a:t>Net horizontal force = ? zero</a:t>
            </a:r>
          </a:p>
          <a:p>
            <a:pPr eaLnBrk="1" fontAlgn="auto" hangingPunct="1">
              <a:spcAft>
                <a:spcPts val="0"/>
              </a:spcAft>
              <a:buFont typeface="Arial" pitchFamily="34" charset="0"/>
              <a:buChar char="•"/>
              <a:defRPr/>
            </a:pPr>
            <a:endParaRPr lang="en-US" sz="1800" dirty="0" smtClean="0"/>
          </a:p>
          <a:p>
            <a:pPr eaLnBrk="1" fontAlgn="auto" hangingPunct="1">
              <a:spcAft>
                <a:spcPts val="0"/>
              </a:spcAft>
              <a:buFont typeface="Arial" pitchFamily="34" charset="0"/>
              <a:buChar char="•"/>
              <a:defRPr/>
            </a:pPr>
            <a:r>
              <a:rPr lang="en-US" sz="1800" dirty="0" smtClean="0"/>
              <a:t>Net vertical buoyant force (F</a:t>
            </a:r>
            <a:r>
              <a:rPr lang="en-US" sz="1800" baseline="-25000" dirty="0" smtClean="0"/>
              <a:t>B</a:t>
            </a:r>
            <a:r>
              <a:rPr lang="en-US" sz="1800" dirty="0" smtClean="0"/>
              <a:t>): the magnitude of the net vertical force is equal to the </a:t>
            </a:r>
            <a:r>
              <a:rPr lang="en-US" sz="1800" dirty="0" smtClean="0">
                <a:solidFill>
                  <a:schemeClr val="accent6"/>
                </a:solidFill>
              </a:rPr>
              <a:t>weight of the fluid displaced </a:t>
            </a:r>
            <a:r>
              <a:rPr lang="en-US" sz="1800" dirty="0" smtClean="0"/>
              <a:t>by the body; the line of action is </a:t>
            </a:r>
            <a:r>
              <a:rPr lang="en-US" sz="1800" dirty="0" smtClean="0">
                <a:solidFill>
                  <a:schemeClr val="accent6"/>
                </a:solidFill>
              </a:rPr>
              <a:t>upwards</a:t>
            </a:r>
            <a:r>
              <a:rPr lang="en-US" sz="1800" dirty="0" smtClean="0"/>
              <a:t> through the </a:t>
            </a:r>
            <a:r>
              <a:rPr lang="en-US" sz="1800" dirty="0" smtClean="0">
                <a:solidFill>
                  <a:schemeClr val="accent6"/>
                </a:solidFill>
              </a:rPr>
              <a:t>center of buoyancy </a:t>
            </a:r>
            <a:r>
              <a:rPr lang="en-US" sz="1800" dirty="0" smtClean="0"/>
              <a:t>(</a:t>
            </a:r>
            <a:r>
              <a:rPr lang="en-US" sz="1800" dirty="0" err="1" smtClean="0"/>
              <a:t>centroid</a:t>
            </a:r>
            <a:r>
              <a:rPr lang="en-US" sz="1800" dirty="0" smtClean="0"/>
              <a:t> of the fluid volume that is displaced) of the body </a:t>
            </a:r>
            <a:endParaRPr lang="en-US" sz="1800" dirty="0"/>
          </a:p>
        </p:txBody>
      </p:sp>
      <p:pic>
        <p:nvPicPr>
          <p:cNvPr id="21508" name="Picture 4"/>
          <p:cNvPicPr>
            <a:picLocks noChangeAspect="1" noChangeArrowheads="1"/>
          </p:cNvPicPr>
          <p:nvPr/>
        </p:nvPicPr>
        <p:blipFill>
          <a:blip r:embed="rId3" cstate="print"/>
          <a:srcRect/>
          <a:stretch>
            <a:fillRect/>
          </a:stretch>
        </p:blipFill>
        <p:spPr bwMode="auto">
          <a:xfrm>
            <a:off x="4495800" y="1295400"/>
            <a:ext cx="3594100" cy="4076700"/>
          </a:xfrm>
          <a:prstGeom prst="rect">
            <a:avLst/>
          </a:prstGeom>
          <a:noFill/>
          <a:ln w="9525">
            <a:noFill/>
            <a:miter lim="800000"/>
            <a:headEnd/>
            <a:tailEnd/>
          </a:ln>
        </p:spPr>
      </p:pic>
      <p:sp>
        <p:nvSpPr>
          <p:cNvPr id="6" name="Freeform 5"/>
          <p:cNvSpPr/>
          <p:nvPr/>
        </p:nvSpPr>
        <p:spPr bwMode="auto">
          <a:xfrm>
            <a:off x="5994400" y="2717800"/>
            <a:ext cx="1270000" cy="889000"/>
          </a:xfrm>
          <a:custGeom>
            <a:avLst/>
            <a:gdLst>
              <a:gd name="connsiteX0" fmla="*/ 63500 w 1270000"/>
              <a:gd name="connsiteY0" fmla="*/ 203200 h 889000"/>
              <a:gd name="connsiteX1" fmla="*/ 0 w 1270000"/>
              <a:gd name="connsiteY1" fmla="*/ 279400 h 889000"/>
              <a:gd name="connsiteX2" fmla="*/ 76200 w 1270000"/>
              <a:gd name="connsiteY2" fmla="*/ 495300 h 889000"/>
              <a:gd name="connsiteX3" fmla="*/ 152400 w 1270000"/>
              <a:gd name="connsiteY3" fmla="*/ 787400 h 889000"/>
              <a:gd name="connsiteX4" fmla="*/ 457200 w 1270000"/>
              <a:gd name="connsiteY4" fmla="*/ 850900 h 889000"/>
              <a:gd name="connsiteX5" fmla="*/ 711200 w 1270000"/>
              <a:gd name="connsiteY5" fmla="*/ 889000 h 889000"/>
              <a:gd name="connsiteX6" fmla="*/ 863600 w 1270000"/>
              <a:gd name="connsiteY6" fmla="*/ 889000 h 889000"/>
              <a:gd name="connsiteX7" fmla="*/ 1079500 w 1270000"/>
              <a:gd name="connsiteY7" fmla="*/ 876300 h 889000"/>
              <a:gd name="connsiteX8" fmla="*/ 1181100 w 1270000"/>
              <a:gd name="connsiteY8" fmla="*/ 825500 h 889000"/>
              <a:gd name="connsiteX9" fmla="*/ 1270000 w 1270000"/>
              <a:gd name="connsiteY9" fmla="*/ 774700 h 889000"/>
              <a:gd name="connsiteX10" fmla="*/ 1257300 w 1270000"/>
              <a:gd name="connsiteY10" fmla="*/ 622300 h 889000"/>
              <a:gd name="connsiteX11" fmla="*/ 1168400 w 1270000"/>
              <a:gd name="connsiteY11" fmla="*/ 406400 h 889000"/>
              <a:gd name="connsiteX12" fmla="*/ 1054100 w 1270000"/>
              <a:gd name="connsiteY12" fmla="*/ 190500 h 889000"/>
              <a:gd name="connsiteX13" fmla="*/ 876300 w 1270000"/>
              <a:gd name="connsiteY13" fmla="*/ 88900 h 889000"/>
              <a:gd name="connsiteX14" fmla="*/ 596900 w 1270000"/>
              <a:gd name="connsiteY14" fmla="*/ 12700 h 889000"/>
              <a:gd name="connsiteX15" fmla="*/ 520700 w 1270000"/>
              <a:gd name="connsiteY15" fmla="*/ 0 h 889000"/>
              <a:gd name="connsiteX16" fmla="*/ 469900 w 1270000"/>
              <a:gd name="connsiteY16" fmla="*/ 0 h 889000"/>
              <a:gd name="connsiteX17" fmla="*/ 292100 w 1270000"/>
              <a:gd name="connsiteY17" fmla="*/ 76200 h 889000"/>
              <a:gd name="connsiteX18" fmla="*/ 215900 w 1270000"/>
              <a:gd name="connsiteY18" fmla="*/ 127000 h 889000"/>
              <a:gd name="connsiteX19" fmla="*/ 165100 w 1270000"/>
              <a:gd name="connsiteY19" fmla="*/ 139700 h 889000"/>
              <a:gd name="connsiteX20" fmla="*/ 76200 w 1270000"/>
              <a:gd name="connsiteY20" fmla="*/ 152400 h 889000"/>
              <a:gd name="connsiteX21" fmla="*/ 63500 w 1270000"/>
              <a:gd name="connsiteY21" fmla="*/ 203200 h 889000"/>
              <a:gd name="connsiteX0" fmla="*/ 63500 w 1270000"/>
              <a:gd name="connsiteY0" fmla="*/ 203200 h 889000"/>
              <a:gd name="connsiteX1" fmla="*/ 0 w 1270000"/>
              <a:gd name="connsiteY1" fmla="*/ 279400 h 889000"/>
              <a:gd name="connsiteX2" fmla="*/ 76200 w 1270000"/>
              <a:gd name="connsiteY2" fmla="*/ 495300 h 889000"/>
              <a:gd name="connsiteX3" fmla="*/ 76200 w 1270000"/>
              <a:gd name="connsiteY3" fmla="*/ 508000 h 889000"/>
              <a:gd name="connsiteX4" fmla="*/ 152400 w 1270000"/>
              <a:gd name="connsiteY4" fmla="*/ 787400 h 889000"/>
              <a:gd name="connsiteX5" fmla="*/ 457200 w 1270000"/>
              <a:gd name="connsiteY5" fmla="*/ 850900 h 889000"/>
              <a:gd name="connsiteX6" fmla="*/ 711200 w 1270000"/>
              <a:gd name="connsiteY6" fmla="*/ 889000 h 889000"/>
              <a:gd name="connsiteX7" fmla="*/ 863600 w 1270000"/>
              <a:gd name="connsiteY7" fmla="*/ 889000 h 889000"/>
              <a:gd name="connsiteX8" fmla="*/ 1079500 w 1270000"/>
              <a:gd name="connsiteY8" fmla="*/ 876300 h 889000"/>
              <a:gd name="connsiteX9" fmla="*/ 1181100 w 1270000"/>
              <a:gd name="connsiteY9" fmla="*/ 825500 h 889000"/>
              <a:gd name="connsiteX10" fmla="*/ 1270000 w 1270000"/>
              <a:gd name="connsiteY10" fmla="*/ 774700 h 889000"/>
              <a:gd name="connsiteX11" fmla="*/ 1257300 w 1270000"/>
              <a:gd name="connsiteY11" fmla="*/ 622300 h 889000"/>
              <a:gd name="connsiteX12" fmla="*/ 1168400 w 1270000"/>
              <a:gd name="connsiteY12" fmla="*/ 406400 h 889000"/>
              <a:gd name="connsiteX13" fmla="*/ 1054100 w 1270000"/>
              <a:gd name="connsiteY13" fmla="*/ 190500 h 889000"/>
              <a:gd name="connsiteX14" fmla="*/ 876300 w 1270000"/>
              <a:gd name="connsiteY14" fmla="*/ 88900 h 889000"/>
              <a:gd name="connsiteX15" fmla="*/ 596900 w 1270000"/>
              <a:gd name="connsiteY15" fmla="*/ 12700 h 889000"/>
              <a:gd name="connsiteX16" fmla="*/ 520700 w 1270000"/>
              <a:gd name="connsiteY16" fmla="*/ 0 h 889000"/>
              <a:gd name="connsiteX17" fmla="*/ 469900 w 1270000"/>
              <a:gd name="connsiteY17" fmla="*/ 0 h 889000"/>
              <a:gd name="connsiteX18" fmla="*/ 292100 w 1270000"/>
              <a:gd name="connsiteY18" fmla="*/ 76200 h 889000"/>
              <a:gd name="connsiteX19" fmla="*/ 215900 w 1270000"/>
              <a:gd name="connsiteY19" fmla="*/ 127000 h 889000"/>
              <a:gd name="connsiteX20" fmla="*/ 165100 w 1270000"/>
              <a:gd name="connsiteY20" fmla="*/ 139700 h 889000"/>
              <a:gd name="connsiteX21" fmla="*/ 76200 w 1270000"/>
              <a:gd name="connsiteY21" fmla="*/ 152400 h 889000"/>
              <a:gd name="connsiteX22" fmla="*/ 63500 w 1270000"/>
              <a:gd name="connsiteY22" fmla="*/ 203200 h 889000"/>
              <a:gd name="connsiteX0" fmla="*/ 63500 w 1270000"/>
              <a:gd name="connsiteY0" fmla="*/ 203200 h 889000"/>
              <a:gd name="connsiteX1" fmla="*/ 0 w 1270000"/>
              <a:gd name="connsiteY1" fmla="*/ 279400 h 889000"/>
              <a:gd name="connsiteX2" fmla="*/ 76200 w 1270000"/>
              <a:gd name="connsiteY2" fmla="*/ 495300 h 889000"/>
              <a:gd name="connsiteX3" fmla="*/ 76200 w 1270000"/>
              <a:gd name="connsiteY3" fmla="*/ 508000 h 889000"/>
              <a:gd name="connsiteX4" fmla="*/ 152400 w 1270000"/>
              <a:gd name="connsiteY4" fmla="*/ 787400 h 889000"/>
              <a:gd name="connsiteX5" fmla="*/ 457200 w 1270000"/>
              <a:gd name="connsiteY5" fmla="*/ 850900 h 889000"/>
              <a:gd name="connsiteX6" fmla="*/ 711200 w 1270000"/>
              <a:gd name="connsiteY6" fmla="*/ 889000 h 889000"/>
              <a:gd name="connsiteX7" fmla="*/ 863600 w 1270000"/>
              <a:gd name="connsiteY7" fmla="*/ 889000 h 889000"/>
              <a:gd name="connsiteX8" fmla="*/ 1079500 w 1270000"/>
              <a:gd name="connsiteY8" fmla="*/ 876300 h 889000"/>
              <a:gd name="connsiteX9" fmla="*/ 1181100 w 1270000"/>
              <a:gd name="connsiteY9" fmla="*/ 825500 h 889000"/>
              <a:gd name="connsiteX10" fmla="*/ 1270000 w 1270000"/>
              <a:gd name="connsiteY10" fmla="*/ 774700 h 889000"/>
              <a:gd name="connsiteX11" fmla="*/ 1257300 w 1270000"/>
              <a:gd name="connsiteY11" fmla="*/ 622300 h 889000"/>
              <a:gd name="connsiteX12" fmla="*/ 1168400 w 1270000"/>
              <a:gd name="connsiteY12" fmla="*/ 406400 h 889000"/>
              <a:gd name="connsiteX13" fmla="*/ 1054100 w 1270000"/>
              <a:gd name="connsiteY13" fmla="*/ 190500 h 889000"/>
              <a:gd name="connsiteX14" fmla="*/ 876300 w 1270000"/>
              <a:gd name="connsiteY14" fmla="*/ 88900 h 889000"/>
              <a:gd name="connsiteX15" fmla="*/ 596900 w 1270000"/>
              <a:gd name="connsiteY15" fmla="*/ 12700 h 889000"/>
              <a:gd name="connsiteX16" fmla="*/ 520700 w 1270000"/>
              <a:gd name="connsiteY16" fmla="*/ 0 h 889000"/>
              <a:gd name="connsiteX17" fmla="*/ 469900 w 1270000"/>
              <a:gd name="connsiteY17" fmla="*/ 0 h 889000"/>
              <a:gd name="connsiteX18" fmla="*/ 292100 w 1270000"/>
              <a:gd name="connsiteY18" fmla="*/ 76200 h 889000"/>
              <a:gd name="connsiteX19" fmla="*/ 215900 w 1270000"/>
              <a:gd name="connsiteY19" fmla="*/ 127000 h 889000"/>
              <a:gd name="connsiteX20" fmla="*/ 165100 w 1270000"/>
              <a:gd name="connsiteY20" fmla="*/ 139700 h 889000"/>
              <a:gd name="connsiteX21" fmla="*/ 76200 w 1270000"/>
              <a:gd name="connsiteY21" fmla="*/ 152400 h 889000"/>
              <a:gd name="connsiteX22" fmla="*/ 63500 w 1270000"/>
              <a:gd name="connsiteY22" fmla="*/ 203200 h 889000"/>
              <a:gd name="connsiteX0" fmla="*/ 63500 w 1270000"/>
              <a:gd name="connsiteY0" fmla="*/ 203200 h 889000"/>
              <a:gd name="connsiteX1" fmla="*/ 0 w 1270000"/>
              <a:gd name="connsiteY1" fmla="*/ 279400 h 889000"/>
              <a:gd name="connsiteX2" fmla="*/ 76200 w 1270000"/>
              <a:gd name="connsiteY2" fmla="*/ 495300 h 889000"/>
              <a:gd name="connsiteX3" fmla="*/ 76200 w 1270000"/>
              <a:gd name="connsiteY3" fmla="*/ 508000 h 889000"/>
              <a:gd name="connsiteX4" fmla="*/ 88900 w 1270000"/>
              <a:gd name="connsiteY4" fmla="*/ 508000 h 889000"/>
              <a:gd name="connsiteX5" fmla="*/ 152400 w 1270000"/>
              <a:gd name="connsiteY5" fmla="*/ 787400 h 889000"/>
              <a:gd name="connsiteX6" fmla="*/ 457200 w 1270000"/>
              <a:gd name="connsiteY6" fmla="*/ 850900 h 889000"/>
              <a:gd name="connsiteX7" fmla="*/ 711200 w 1270000"/>
              <a:gd name="connsiteY7" fmla="*/ 889000 h 889000"/>
              <a:gd name="connsiteX8" fmla="*/ 863600 w 1270000"/>
              <a:gd name="connsiteY8" fmla="*/ 889000 h 889000"/>
              <a:gd name="connsiteX9" fmla="*/ 1079500 w 1270000"/>
              <a:gd name="connsiteY9" fmla="*/ 876300 h 889000"/>
              <a:gd name="connsiteX10" fmla="*/ 1181100 w 1270000"/>
              <a:gd name="connsiteY10" fmla="*/ 825500 h 889000"/>
              <a:gd name="connsiteX11" fmla="*/ 1270000 w 1270000"/>
              <a:gd name="connsiteY11" fmla="*/ 774700 h 889000"/>
              <a:gd name="connsiteX12" fmla="*/ 1257300 w 1270000"/>
              <a:gd name="connsiteY12" fmla="*/ 622300 h 889000"/>
              <a:gd name="connsiteX13" fmla="*/ 1168400 w 1270000"/>
              <a:gd name="connsiteY13" fmla="*/ 406400 h 889000"/>
              <a:gd name="connsiteX14" fmla="*/ 1054100 w 1270000"/>
              <a:gd name="connsiteY14" fmla="*/ 190500 h 889000"/>
              <a:gd name="connsiteX15" fmla="*/ 876300 w 1270000"/>
              <a:gd name="connsiteY15" fmla="*/ 88900 h 889000"/>
              <a:gd name="connsiteX16" fmla="*/ 596900 w 1270000"/>
              <a:gd name="connsiteY16" fmla="*/ 12700 h 889000"/>
              <a:gd name="connsiteX17" fmla="*/ 520700 w 1270000"/>
              <a:gd name="connsiteY17" fmla="*/ 0 h 889000"/>
              <a:gd name="connsiteX18" fmla="*/ 469900 w 1270000"/>
              <a:gd name="connsiteY18" fmla="*/ 0 h 889000"/>
              <a:gd name="connsiteX19" fmla="*/ 292100 w 1270000"/>
              <a:gd name="connsiteY19" fmla="*/ 76200 h 889000"/>
              <a:gd name="connsiteX20" fmla="*/ 215900 w 1270000"/>
              <a:gd name="connsiteY20" fmla="*/ 127000 h 889000"/>
              <a:gd name="connsiteX21" fmla="*/ 165100 w 1270000"/>
              <a:gd name="connsiteY21" fmla="*/ 139700 h 889000"/>
              <a:gd name="connsiteX22" fmla="*/ 76200 w 1270000"/>
              <a:gd name="connsiteY22" fmla="*/ 152400 h 889000"/>
              <a:gd name="connsiteX23" fmla="*/ 63500 w 1270000"/>
              <a:gd name="connsiteY23" fmla="*/ 203200 h 889000"/>
              <a:gd name="connsiteX0" fmla="*/ 63500 w 1270000"/>
              <a:gd name="connsiteY0" fmla="*/ 203200 h 889000"/>
              <a:gd name="connsiteX1" fmla="*/ 0 w 1270000"/>
              <a:gd name="connsiteY1" fmla="*/ 279400 h 889000"/>
              <a:gd name="connsiteX2" fmla="*/ 76200 w 1270000"/>
              <a:gd name="connsiteY2" fmla="*/ 495300 h 889000"/>
              <a:gd name="connsiteX3" fmla="*/ 76200 w 1270000"/>
              <a:gd name="connsiteY3" fmla="*/ 508000 h 889000"/>
              <a:gd name="connsiteX4" fmla="*/ 88900 w 1270000"/>
              <a:gd name="connsiteY4" fmla="*/ 508000 h 889000"/>
              <a:gd name="connsiteX5" fmla="*/ 152400 w 1270000"/>
              <a:gd name="connsiteY5" fmla="*/ 787400 h 889000"/>
              <a:gd name="connsiteX6" fmla="*/ 457200 w 1270000"/>
              <a:gd name="connsiteY6" fmla="*/ 850900 h 889000"/>
              <a:gd name="connsiteX7" fmla="*/ 711200 w 1270000"/>
              <a:gd name="connsiteY7" fmla="*/ 889000 h 889000"/>
              <a:gd name="connsiteX8" fmla="*/ 863600 w 1270000"/>
              <a:gd name="connsiteY8" fmla="*/ 889000 h 889000"/>
              <a:gd name="connsiteX9" fmla="*/ 1079500 w 1270000"/>
              <a:gd name="connsiteY9" fmla="*/ 876300 h 889000"/>
              <a:gd name="connsiteX10" fmla="*/ 1181100 w 1270000"/>
              <a:gd name="connsiteY10" fmla="*/ 825500 h 889000"/>
              <a:gd name="connsiteX11" fmla="*/ 1270000 w 1270000"/>
              <a:gd name="connsiteY11" fmla="*/ 774700 h 889000"/>
              <a:gd name="connsiteX12" fmla="*/ 1257300 w 1270000"/>
              <a:gd name="connsiteY12" fmla="*/ 622300 h 889000"/>
              <a:gd name="connsiteX13" fmla="*/ 1168400 w 1270000"/>
              <a:gd name="connsiteY13" fmla="*/ 406400 h 889000"/>
              <a:gd name="connsiteX14" fmla="*/ 1054100 w 1270000"/>
              <a:gd name="connsiteY14" fmla="*/ 190500 h 889000"/>
              <a:gd name="connsiteX15" fmla="*/ 876300 w 1270000"/>
              <a:gd name="connsiteY15" fmla="*/ 88900 h 889000"/>
              <a:gd name="connsiteX16" fmla="*/ 596900 w 1270000"/>
              <a:gd name="connsiteY16" fmla="*/ 12700 h 889000"/>
              <a:gd name="connsiteX17" fmla="*/ 520700 w 1270000"/>
              <a:gd name="connsiteY17" fmla="*/ 0 h 889000"/>
              <a:gd name="connsiteX18" fmla="*/ 469900 w 1270000"/>
              <a:gd name="connsiteY18" fmla="*/ 0 h 889000"/>
              <a:gd name="connsiteX19" fmla="*/ 292100 w 1270000"/>
              <a:gd name="connsiteY19" fmla="*/ 76200 h 889000"/>
              <a:gd name="connsiteX20" fmla="*/ 215900 w 1270000"/>
              <a:gd name="connsiteY20" fmla="*/ 127000 h 889000"/>
              <a:gd name="connsiteX21" fmla="*/ 165100 w 1270000"/>
              <a:gd name="connsiteY21" fmla="*/ 139700 h 889000"/>
              <a:gd name="connsiteX22" fmla="*/ 76200 w 1270000"/>
              <a:gd name="connsiteY22" fmla="*/ 152400 h 889000"/>
              <a:gd name="connsiteX23" fmla="*/ 63500 w 1270000"/>
              <a:gd name="connsiteY23" fmla="*/ 203200 h 889000"/>
              <a:gd name="connsiteX0" fmla="*/ 63500 w 1270000"/>
              <a:gd name="connsiteY0" fmla="*/ 203200 h 889000"/>
              <a:gd name="connsiteX1" fmla="*/ 0 w 1270000"/>
              <a:gd name="connsiteY1" fmla="*/ 279400 h 889000"/>
              <a:gd name="connsiteX2" fmla="*/ 76200 w 1270000"/>
              <a:gd name="connsiteY2" fmla="*/ 495300 h 889000"/>
              <a:gd name="connsiteX3" fmla="*/ 76200 w 1270000"/>
              <a:gd name="connsiteY3" fmla="*/ 508000 h 889000"/>
              <a:gd name="connsiteX4" fmla="*/ 88900 w 1270000"/>
              <a:gd name="connsiteY4" fmla="*/ 508000 h 889000"/>
              <a:gd name="connsiteX5" fmla="*/ 152400 w 1270000"/>
              <a:gd name="connsiteY5" fmla="*/ 787400 h 889000"/>
              <a:gd name="connsiteX6" fmla="*/ 457200 w 1270000"/>
              <a:gd name="connsiteY6" fmla="*/ 850900 h 889000"/>
              <a:gd name="connsiteX7" fmla="*/ 711200 w 1270000"/>
              <a:gd name="connsiteY7" fmla="*/ 889000 h 889000"/>
              <a:gd name="connsiteX8" fmla="*/ 863600 w 1270000"/>
              <a:gd name="connsiteY8" fmla="*/ 889000 h 889000"/>
              <a:gd name="connsiteX9" fmla="*/ 1079500 w 1270000"/>
              <a:gd name="connsiteY9" fmla="*/ 876300 h 889000"/>
              <a:gd name="connsiteX10" fmla="*/ 1181100 w 1270000"/>
              <a:gd name="connsiteY10" fmla="*/ 825500 h 889000"/>
              <a:gd name="connsiteX11" fmla="*/ 1270000 w 1270000"/>
              <a:gd name="connsiteY11" fmla="*/ 774700 h 889000"/>
              <a:gd name="connsiteX12" fmla="*/ 1257300 w 1270000"/>
              <a:gd name="connsiteY12" fmla="*/ 622300 h 889000"/>
              <a:gd name="connsiteX13" fmla="*/ 1168400 w 1270000"/>
              <a:gd name="connsiteY13" fmla="*/ 406400 h 889000"/>
              <a:gd name="connsiteX14" fmla="*/ 1054100 w 1270000"/>
              <a:gd name="connsiteY14" fmla="*/ 190500 h 889000"/>
              <a:gd name="connsiteX15" fmla="*/ 876300 w 1270000"/>
              <a:gd name="connsiteY15" fmla="*/ 88900 h 889000"/>
              <a:gd name="connsiteX16" fmla="*/ 596900 w 1270000"/>
              <a:gd name="connsiteY16" fmla="*/ 12700 h 889000"/>
              <a:gd name="connsiteX17" fmla="*/ 520700 w 1270000"/>
              <a:gd name="connsiteY17" fmla="*/ 0 h 889000"/>
              <a:gd name="connsiteX18" fmla="*/ 469900 w 1270000"/>
              <a:gd name="connsiteY18" fmla="*/ 0 h 889000"/>
              <a:gd name="connsiteX19" fmla="*/ 292100 w 1270000"/>
              <a:gd name="connsiteY19" fmla="*/ 76200 h 889000"/>
              <a:gd name="connsiteX20" fmla="*/ 215900 w 1270000"/>
              <a:gd name="connsiteY20" fmla="*/ 127000 h 889000"/>
              <a:gd name="connsiteX21" fmla="*/ 165100 w 1270000"/>
              <a:gd name="connsiteY21" fmla="*/ 139700 h 889000"/>
              <a:gd name="connsiteX22" fmla="*/ 76200 w 1270000"/>
              <a:gd name="connsiteY22" fmla="*/ 152400 h 889000"/>
              <a:gd name="connsiteX23" fmla="*/ 63500 w 1270000"/>
              <a:gd name="connsiteY23" fmla="*/ 203200 h 889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270000" h="889000">
                <a:moveTo>
                  <a:pt x="63500" y="203200"/>
                </a:moveTo>
                <a:cubicBezTo>
                  <a:pt x="4233" y="190500"/>
                  <a:pt x="21167" y="254000"/>
                  <a:pt x="0" y="279400"/>
                </a:cubicBezTo>
                <a:lnTo>
                  <a:pt x="76200" y="495300"/>
                </a:lnTo>
                <a:lnTo>
                  <a:pt x="76200" y="508000"/>
                </a:lnTo>
                <a:lnTo>
                  <a:pt x="88900" y="508000"/>
                </a:lnTo>
                <a:lnTo>
                  <a:pt x="152400" y="787400"/>
                </a:lnTo>
                <a:lnTo>
                  <a:pt x="457200" y="850900"/>
                </a:lnTo>
                <a:lnTo>
                  <a:pt x="711200" y="889000"/>
                </a:lnTo>
                <a:lnTo>
                  <a:pt x="863600" y="889000"/>
                </a:lnTo>
                <a:lnTo>
                  <a:pt x="1079500" y="876300"/>
                </a:lnTo>
                <a:lnTo>
                  <a:pt x="1181100" y="825500"/>
                </a:lnTo>
                <a:lnTo>
                  <a:pt x="1270000" y="774700"/>
                </a:lnTo>
                <a:lnTo>
                  <a:pt x="1257300" y="622300"/>
                </a:lnTo>
                <a:lnTo>
                  <a:pt x="1168400" y="406400"/>
                </a:lnTo>
                <a:lnTo>
                  <a:pt x="1054100" y="190500"/>
                </a:lnTo>
                <a:lnTo>
                  <a:pt x="876300" y="88900"/>
                </a:lnTo>
                <a:lnTo>
                  <a:pt x="596900" y="12700"/>
                </a:lnTo>
                <a:lnTo>
                  <a:pt x="520700" y="0"/>
                </a:lnTo>
                <a:lnTo>
                  <a:pt x="469900" y="0"/>
                </a:lnTo>
                <a:lnTo>
                  <a:pt x="292100" y="76200"/>
                </a:lnTo>
                <a:lnTo>
                  <a:pt x="215900" y="127000"/>
                </a:lnTo>
                <a:lnTo>
                  <a:pt x="165100" y="139700"/>
                </a:lnTo>
                <a:lnTo>
                  <a:pt x="76200" y="152400"/>
                </a:lnTo>
                <a:lnTo>
                  <a:pt x="63500" y="203200"/>
                </a:lnTo>
                <a:close/>
              </a:path>
            </a:pathLst>
          </a:cu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18900000" scaled="1"/>
            <a:tileRect/>
          </a:gradFill>
          <a:ln w="28575" cap="flat" cmpd="sng" algn="ctr">
            <a:solidFill>
              <a:schemeClr val="tx1"/>
            </a:solidFill>
            <a:prstDash val="solid"/>
            <a:round/>
            <a:headEnd type="none" w="med" len="med"/>
            <a:tailEnd type="none" w="med" len="med"/>
          </a:ln>
          <a:effectLst/>
        </p:spPr>
        <p:txBody>
          <a:bodyPr/>
          <a:lstStyle/>
          <a:p>
            <a:pPr>
              <a:defRPr/>
            </a:pPr>
            <a:endParaRPr lang="en-US"/>
          </a:p>
        </p:txBody>
      </p:sp>
      <p:sp>
        <p:nvSpPr>
          <p:cNvPr id="21510" name="Oval 6"/>
          <p:cNvSpPr>
            <a:spLocks noChangeArrowheads="1"/>
          </p:cNvSpPr>
          <p:nvPr/>
        </p:nvSpPr>
        <p:spPr bwMode="auto">
          <a:xfrm>
            <a:off x="6324600" y="3200400"/>
            <a:ext cx="152400" cy="152400"/>
          </a:xfrm>
          <a:prstGeom prst="ellipse">
            <a:avLst/>
          </a:prstGeom>
          <a:solidFill>
            <a:schemeClr val="tx1"/>
          </a:solidFill>
          <a:ln w="9525" algn="ctr">
            <a:solidFill>
              <a:schemeClr val="tx1"/>
            </a:solidFill>
            <a:round/>
            <a:headEnd/>
            <a:tailEnd/>
          </a:ln>
        </p:spPr>
        <p:txBody>
          <a:bodyPr/>
          <a:lstStyle/>
          <a:p>
            <a:endParaRPr lang="en-US"/>
          </a:p>
        </p:txBody>
      </p:sp>
      <p:sp>
        <p:nvSpPr>
          <p:cNvPr id="21511" name="TextBox 7"/>
          <p:cNvSpPr txBox="1">
            <a:spLocks noChangeArrowheads="1"/>
          </p:cNvSpPr>
          <p:nvPr/>
        </p:nvSpPr>
        <p:spPr bwMode="auto">
          <a:xfrm>
            <a:off x="6477000" y="2984500"/>
            <a:ext cx="304800" cy="461963"/>
          </a:xfrm>
          <a:prstGeom prst="rect">
            <a:avLst/>
          </a:prstGeom>
          <a:noFill/>
          <a:ln w="9525">
            <a:noFill/>
            <a:miter lim="800000"/>
            <a:headEnd/>
            <a:tailEnd/>
          </a:ln>
        </p:spPr>
        <p:txBody>
          <a:bodyPr>
            <a:spAutoFit/>
          </a:bodyPr>
          <a:lstStyle/>
          <a:p>
            <a:r>
              <a:rPr lang="en-US" b="1"/>
              <a:t>+</a:t>
            </a:r>
          </a:p>
        </p:txBody>
      </p:sp>
      <p:cxnSp>
        <p:nvCxnSpPr>
          <p:cNvPr id="21512" name="Straight Arrow Connector 9"/>
          <p:cNvCxnSpPr>
            <a:cxnSpLocks noChangeShapeType="1"/>
            <a:stCxn id="21510" idx="0"/>
          </p:cNvCxnSpPr>
          <p:nvPr/>
        </p:nvCxnSpPr>
        <p:spPr bwMode="auto">
          <a:xfrm rot="16200000" flipH="1">
            <a:off x="5867401" y="3733800"/>
            <a:ext cx="1066800" cy="3175"/>
          </a:xfrm>
          <a:prstGeom prst="straightConnector1">
            <a:avLst/>
          </a:prstGeom>
          <a:noFill/>
          <a:ln w="38100" algn="ctr">
            <a:solidFill>
              <a:schemeClr val="tx1"/>
            </a:solidFill>
            <a:round/>
            <a:headEnd/>
            <a:tailEnd type="triangle" w="med" len="med"/>
          </a:ln>
        </p:spPr>
      </p:cxnSp>
      <p:cxnSp>
        <p:nvCxnSpPr>
          <p:cNvPr id="21513" name="Straight Arrow Connector 11"/>
          <p:cNvCxnSpPr>
            <a:cxnSpLocks noChangeShapeType="1"/>
          </p:cNvCxnSpPr>
          <p:nvPr/>
        </p:nvCxnSpPr>
        <p:spPr bwMode="auto">
          <a:xfrm rot="5400000" flipH="1" flipV="1">
            <a:off x="6261894" y="2805906"/>
            <a:ext cx="762000" cy="1588"/>
          </a:xfrm>
          <a:prstGeom prst="straightConnector1">
            <a:avLst/>
          </a:prstGeom>
          <a:noFill/>
          <a:ln w="38100" algn="ctr">
            <a:solidFill>
              <a:schemeClr val="tx1"/>
            </a:solidFill>
            <a:round/>
            <a:headEnd/>
            <a:tailEnd type="triangle" w="med" len="med"/>
          </a:ln>
        </p:spPr>
      </p:cxnSp>
      <p:sp>
        <p:nvSpPr>
          <p:cNvPr id="21514" name="TextBox 12"/>
          <p:cNvSpPr txBox="1">
            <a:spLocks noChangeArrowheads="1"/>
          </p:cNvSpPr>
          <p:nvPr/>
        </p:nvSpPr>
        <p:spPr bwMode="auto">
          <a:xfrm>
            <a:off x="6172200" y="4191000"/>
            <a:ext cx="403225" cy="369888"/>
          </a:xfrm>
          <a:prstGeom prst="rect">
            <a:avLst/>
          </a:prstGeom>
          <a:noFill/>
          <a:ln w="9525">
            <a:noFill/>
            <a:miter lim="800000"/>
            <a:headEnd/>
            <a:tailEnd/>
          </a:ln>
        </p:spPr>
        <p:txBody>
          <a:bodyPr wrap="none">
            <a:spAutoFit/>
          </a:bodyPr>
          <a:lstStyle/>
          <a:p>
            <a:r>
              <a:rPr lang="en-US" sz="1800"/>
              <a:t>W</a:t>
            </a:r>
          </a:p>
        </p:txBody>
      </p:sp>
      <p:sp>
        <p:nvSpPr>
          <p:cNvPr id="21515" name="TextBox 13"/>
          <p:cNvSpPr txBox="1">
            <a:spLocks noChangeArrowheads="1"/>
          </p:cNvSpPr>
          <p:nvPr/>
        </p:nvSpPr>
        <p:spPr bwMode="auto">
          <a:xfrm>
            <a:off x="6604000" y="2057400"/>
            <a:ext cx="415925" cy="369888"/>
          </a:xfrm>
          <a:prstGeom prst="rect">
            <a:avLst/>
          </a:prstGeom>
          <a:noFill/>
          <a:ln w="9525">
            <a:noFill/>
            <a:miter lim="800000"/>
            <a:headEnd/>
            <a:tailEnd/>
          </a:ln>
        </p:spPr>
        <p:txBody>
          <a:bodyPr wrap="none">
            <a:spAutoFit/>
          </a:bodyPr>
          <a:lstStyle/>
          <a:p>
            <a:r>
              <a:rPr lang="en-US" sz="1800"/>
              <a:t>F</a:t>
            </a:r>
            <a:r>
              <a:rPr lang="en-US" sz="1800" baseline="-25000"/>
              <a:t>B</a:t>
            </a:r>
          </a:p>
        </p:txBody>
      </p:sp>
      <p:sp>
        <p:nvSpPr>
          <p:cNvPr id="15" name="Text Box 16"/>
          <p:cNvSpPr txBox="1">
            <a:spLocks noChangeArrowheads="1"/>
          </p:cNvSpPr>
          <p:nvPr/>
        </p:nvSpPr>
        <p:spPr bwMode="auto">
          <a:xfrm>
            <a:off x="5029200" y="5486400"/>
            <a:ext cx="3581400" cy="838200"/>
          </a:xfrm>
          <a:prstGeom prst="rect">
            <a:avLst/>
          </a:prstGeom>
          <a:noFill/>
          <a:ln w="9525">
            <a:noFill/>
            <a:miter lim="800000"/>
            <a:headEnd/>
            <a:tailEnd/>
          </a:ln>
        </p:spPr>
        <p:txBody>
          <a:bodyPr>
            <a:spAutoFit/>
          </a:bodyPr>
          <a:lstStyle/>
          <a:p>
            <a:r>
              <a:rPr lang="en-US" dirty="0"/>
              <a:t>For submerged bodies:</a:t>
            </a:r>
          </a:p>
          <a:p>
            <a:r>
              <a:rPr lang="en-US" i="1" dirty="0"/>
              <a:t>F</a:t>
            </a:r>
            <a:r>
              <a:rPr lang="en-US" i="1" baseline="-25000" dirty="0"/>
              <a:t>B</a:t>
            </a:r>
            <a:r>
              <a:rPr lang="en-US" i="1" dirty="0"/>
              <a:t>&lt;W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ox(in)">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pPr eaLnBrk="1" hangingPunct="1"/>
            <a:r>
              <a:rPr lang="en-US" smtClean="0"/>
              <a:t>Statics force problem </a:t>
            </a:r>
          </a:p>
        </p:txBody>
      </p:sp>
      <p:sp>
        <p:nvSpPr>
          <p:cNvPr id="12291" name="Rectangle 3"/>
          <p:cNvSpPr>
            <a:spLocks noGrp="1" noChangeArrowheads="1"/>
          </p:cNvSpPr>
          <p:nvPr>
            <p:ph idx="1"/>
          </p:nvPr>
        </p:nvSpPr>
        <p:spPr>
          <a:xfrm>
            <a:off x="685800" y="1752600"/>
            <a:ext cx="7772400" cy="1219200"/>
          </a:xfrm>
        </p:spPr>
        <p:txBody>
          <a:bodyPr/>
          <a:lstStyle/>
          <a:p>
            <a:pPr eaLnBrk="1" hangingPunct="1"/>
            <a:r>
              <a:rPr lang="en-US" sz="2400" smtClean="0"/>
              <a:t>(p. 2, #4) What is the resultant force on one side of a 10 in diameter vertical circular plate standing at the bottom of 10 ft pool of water?  </a:t>
            </a:r>
          </a:p>
        </p:txBody>
      </p:sp>
      <p:graphicFrame>
        <p:nvGraphicFramePr>
          <p:cNvPr id="12292" name="Object 4"/>
          <p:cNvGraphicFramePr>
            <a:graphicFrameLocks noChangeAspect="1"/>
          </p:cNvGraphicFramePr>
          <p:nvPr/>
        </p:nvGraphicFramePr>
        <p:xfrm>
          <a:off x="1863725" y="2971800"/>
          <a:ext cx="5356225" cy="704850"/>
        </p:xfrm>
        <a:graphic>
          <a:graphicData uri="http://schemas.openxmlformats.org/presentationml/2006/ole">
            <p:oleObj spid="_x0000_s5122" name="Equation" r:id="rId4" imgW="1930320" imgH="253800" progId="">
              <p:embed/>
            </p:oleObj>
          </a:graphicData>
        </a:graphic>
      </p:graphicFrame>
      <p:graphicFrame>
        <p:nvGraphicFramePr>
          <p:cNvPr id="12293" name="Object 5"/>
          <p:cNvGraphicFramePr>
            <a:graphicFrameLocks noChangeAspect="1"/>
          </p:cNvGraphicFramePr>
          <p:nvPr/>
        </p:nvGraphicFramePr>
        <p:xfrm>
          <a:off x="1154113" y="3733800"/>
          <a:ext cx="5100637" cy="1323975"/>
        </p:xfrm>
        <a:graphic>
          <a:graphicData uri="http://schemas.openxmlformats.org/presentationml/2006/ole">
            <p:oleObj spid="_x0000_s5123" name="Equation" r:id="rId5" imgW="2933640" imgH="698400" progId="">
              <p:embed/>
            </p:oleObj>
          </a:graphicData>
        </a:graphic>
      </p:graphicFrame>
      <p:graphicFrame>
        <p:nvGraphicFramePr>
          <p:cNvPr id="12294" name="Object 6"/>
          <p:cNvGraphicFramePr>
            <a:graphicFrameLocks noChangeAspect="1"/>
          </p:cNvGraphicFramePr>
          <p:nvPr/>
        </p:nvGraphicFramePr>
        <p:xfrm>
          <a:off x="1230313" y="5105400"/>
          <a:ext cx="2274887" cy="423863"/>
        </p:xfrm>
        <a:graphic>
          <a:graphicData uri="http://schemas.openxmlformats.org/presentationml/2006/ole">
            <p:oleObj spid="_x0000_s5124" name="Equation" r:id="rId6" imgW="1295280" imgH="241200" progId="">
              <p:embed/>
            </p:oleObj>
          </a:graphicData>
        </a:graphic>
      </p:graphicFrame>
      <p:sp>
        <p:nvSpPr>
          <p:cNvPr id="12297" name="Text Box 9"/>
          <p:cNvSpPr txBox="1">
            <a:spLocks noChangeArrowheads="1"/>
          </p:cNvSpPr>
          <p:nvPr/>
        </p:nvSpPr>
        <p:spPr bwMode="auto">
          <a:xfrm>
            <a:off x="1143000" y="5715000"/>
            <a:ext cx="1331455" cy="461665"/>
          </a:xfrm>
          <a:prstGeom prst="rect">
            <a:avLst/>
          </a:prstGeom>
          <a:noFill/>
          <a:ln w="9525">
            <a:noFill/>
            <a:miter lim="800000"/>
            <a:headEnd/>
            <a:tailEnd/>
          </a:ln>
        </p:spPr>
        <p:txBody>
          <a:bodyPr wrap="none">
            <a:spAutoFit/>
          </a:bodyPr>
          <a:lstStyle/>
          <a:p>
            <a:pPr>
              <a:defRPr/>
            </a:pPr>
            <a:r>
              <a:rPr lang="en-US" dirty="0" err="1"/>
              <a:t>Ans</a:t>
            </a:r>
            <a:r>
              <a:rPr lang="en-US" dirty="0"/>
              <a:t>: </a:t>
            </a:r>
            <a:r>
              <a:rPr lang="en-US" strike="sngStrike" dirty="0"/>
              <a:t>C </a:t>
            </a:r>
            <a:r>
              <a:rPr lang="en-US" dirty="0"/>
              <a:t>A</a:t>
            </a:r>
          </a:p>
        </p:txBody>
      </p:sp>
      <p:pic>
        <p:nvPicPr>
          <p:cNvPr id="12300" name="Picture 12"/>
          <p:cNvPicPr>
            <a:picLocks noChangeAspect="1" noChangeArrowheads="1"/>
          </p:cNvPicPr>
          <p:nvPr/>
        </p:nvPicPr>
        <p:blipFill>
          <a:blip r:embed="rId7" cstate="print"/>
          <a:srcRect/>
          <a:stretch>
            <a:fillRect/>
          </a:stretch>
        </p:blipFill>
        <p:spPr bwMode="auto">
          <a:xfrm>
            <a:off x="6248400" y="3733800"/>
            <a:ext cx="2116138" cy="2209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291">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0"/>
                                  </p:stCondLst>
                                  <p:childTnLst>
                                    <p:set>
                                      <p:cBhvr>
                                        <p:cTn id="9" dur="1" fill="hold">
                                          <p:stCondLst>
                                            <p:cond delay="499"/>
                                          </p:stCondLst>
                                        </p:cTn>
                                        <p:tgtEl>
                                          <p:spTgt spid="12300"/>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499"/>
                                          </p:stCondLst>
                                        </p:cTn>
                                        <p:tgtEl>
                                          <p:spTgt spid="12292"/>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499"/>
                                          </p:stCondLst>
                                        </p:cTn>
                                        <p:tgtEl>
                                          <p:spTgt spid="12293"/>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499"/>
                                          </p:stCondLst>
                                        </p:cTn>
                                        <p:tgtEl>
                                          <p:spTgt spid="12294"/>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499"/>
                                          </p:stCondLst>
                                        </p:cTn>
                                        <p:tgtEl>
                                          <p:spTgt spid="122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p:txBody>
          <a:bodyPr/>
          <a:lstStyle/>
          <a:p>
            <a:pPr eaLnBrk="1" hangingPunct="1"/>
            <a:r>
              <a:rPr lang="en-US" smtClean="0"/>
              <a:t>Manometer problem</a:t>
            </a:r>
          </a:p>
        </p:txBody>
      </p:sp>
      <p:sp>
        <p:nvSpPr>
          <p:cNvPr id="11267" name="Rectangle 3"/>
          <p:cNvSpPr>
            <a:spLocks noGrp="1" noChangeArrowheads="1"/>
          </p:cNvSpPr>
          <p:nvPr>
            <p:ph type="body" sz="half" idx="1"/>
          </p:nvPr>
        </p:nvSpPr>
        <p:spPr>
          <a:xfrm>
            <a:off x="685800" y="1447800"/>
            <a:ext cx="7848600" cy="4114800"/>
          </a:xfrm>
        </p:spPr>
        <p:txBody>
          <a:bodyPr/>
          <a:lstStyle/>
          <a:p>
            <a:pPr eaLnBrk="1" hangingPunct="1"/>
            <a:r>
              <a:rPr lang="en-US" sz="2800" smtClean="0"/>
              <a:t>(p. 2, #3) One leg of a mercury U-tube manometer is connected to a pipe containing water under a gage pressure of 14.2 lbf/in</a:t>
            </a:r>
            <a:r>
              <a:rPr lang="en-US" sz="2800" baseline="30000" smtClean="0"/>
              <a:t>2</a:t>
            </a:r>
            <a:r>
              <a:rPr lang="en-US" sz="2800" smtClean="0"/>
              <a:t>.  The mercury in this leg stands 30 in below the water.  What is the height of the mercury in the other leg, which is open to the air?  The specific gravity of mercury is 13.6.  </a:t>
            </a:r>
            <a:endParaRPr lang="en-US" sz="2800" smtClean="0">
              <a:solidFill>
                <a:srgbClr val="FF0000"/>
              </a:solidFill>
            </a:endParaRPr>
          </a:p>
        </p:txBody>
      </p:sp>
      <p:graphicFrame>
        <p:nvGraphicFramePr>
          <p:cNvPr id="11276" name="Object 12"/>
          <p:cNvGraphicFramePr>
            <a:graphicFrameLocks noChangeAspect="1"/>
          </p:cNvGraphicFramePr>
          <p:nvPr>
            <p:ph sz="half" idx="2"/>
          </p:nvPr>
        </p:nvGraphicFramePr>
        <p:xfrm>
          <a:off x="7315200" y="228600"/>
          <a:ext cx="1581150" cy="1481138"/>
        </p:xfrm>
        <a:graphic>
          <a:graphicData uri="http://schemas.openxmlformats.org/presentationml/2006/ole">
            <p:oleObj spid="_x0000_s6146" name="CorelDRAW" r:id="rId4" imgW="1493640" imgH="1399320" progId="">
              <p:embed/>
            </p:oleObj>
          </a:graphicData>
        </a:graphic>
      </p:graphicFrame>
      <p:graphicFrame>
        <p:nvGraphicFramePr>
          <p:cNvPr id="11268" name="Object 4"/>
          <p:cNvGraphicFramePr>
            <a:graphicFrameLocks noChangeAspect="1"/>
          </p:cNvGraphicFramePr>
          <p:nvPr/>
        </p:nvGraphicFramePr>
        <p:xfrm>
          <a:off x="914400" y="4876800"/>
          <a:ext cx="4419600" cy="549275"/>
        </p:xfrm>
        <a:graphic>
          <a:graphicData uri="http://schemas.openxmlformats.org/presentationml/2006/ole">
            <p:oleObj spid="_x0000_s6147" name="Equation" r:id="rId5" imgW="1942920" imgH="241200" progId="">
              <p:embed/>
            </p:oleObj>
          </a:graphicData>
        </a:graphic>
      </p:graphicFrame>
      <p:graphicFrame>
        <p:nvGraphicFramePr>
          <p:cNvPr id="11269" name="Object 5"/>
          <p:cNvGraphicFramePr>
            <a:graphicFrameLocks noChangeAspect="1"/>
          </p:cNvGraphicFramePr>
          <p:nvPr/>
        </p:nvGraphicFramePr>
        <p:xfrm>
          <a:off x="990600" y="4343400"/>
          <a:ext cx="3365500" cy="527050"/>
        </p:xfrm>
        <a:graphic>
          <a:graphicData uri="http://schemas.openxmlformats.org/presentationml/2006/ole">
            <p:oleObj spid="_x0000_s6148" name="Equation" r:id="rId6" imgW="1460160" imgH="228600" progId="">
              <p:embed/>
            </p:oleObj>
          </a:graphicData>
        </a:graphic>
      </p:graphicFrame>
      <p:pic>
        <p:nvPicPr>
          <p:cNvPr id="11271" name="Picture 7"/>
          <p:cNvPicPr>
            <a:picLocks noChangeAspect="1" noChangeArrowheads="1"/>
          </p:cNvPicPr>
          <p:nvPr/>
        </p:nvPicPr>
        <p:blipFill>
          <a:blip r:embed="rId7" cstate="print"/>
          <a:srcRect/>
          <a:stretch>
            <a:fillRect/>
          </a:stretch>
        </p:blipFill>
        <p:spPr bwMode="auto">
          <a:xfrm>
            <a:off x="5486400" y="4267200"/>
            <a:ext cx="2971800" cy="1781175"/>
          </a:xfrm>
          <a:prstGeom prst="rect">
            <a:avLst/>
          </a:prstGeom>
          <a:noFill/>
          <a:ln w="9525">
            <a:noFill/>
            <a:miter lim="800000"/>
            <a:headEnd/>
            <a:tailEnd/>
          </a:ln>
        </p:spPr>
      </p:pic>
      <p:sp>
        <p:nvSpPr>
          <p:cNvPr id="11272" name="Text Box 8"/>
          <p:cNvSpPr txBox="1">
            <a:spLocks noChangeArrowheads="1"/>
          </p:cNvSpPr>
          <p:nvPr/>
        </p:nvSpPr>
        <p:spPr bwMode="auto">
          <a:xfrm>
            <a:off x="914400" y="5334000"/>
            <a:ext cx="3389313" cy="457200"/>
          </a:xfrm>
          <a:prstGeom prst="rect">
            <a:avLst/>
          </a:prstGeom>
          <a:noFill/>
          <a:ln w="9525">
            <a:noFill/>
            <a:miter lim="800000"/>
            <a:headEnd/>
            <a:tailEnd/>
          </a:ln>
        </p:spPr>
        <p:txBody>
          <a:bodyPr wrap="none">
            <a:spAutoFit/>
          </a:bodyPr>
          <a:lstStyle/>
          <a:p>
            <a:r>
              <a:rPr lang="en-US"/>
              <a:t>add together to get Ans: 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267">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0"/>
                                  </p:stCondLst>
                                  <p:childTnLst>
                                    <p:set>
                                      <p:cBhvr>
                                        <p:cTn id="9" dur="1" fill="hold">
                                          <p:stCondLst>
                                            <p:cond delay="499"/>
                                          </p:stCondLst>
                                        </p:cTn>
                                        <p:tgtEl>
                                          <p:spTgt spid="11271"/>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499"/>
                                          </p:stCondLst>
                                        </p:cTn>
                                        <p:tgtEl>
                                          <p:spTgt spid="11269"/>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499"/>
                                          </p:stCondLst>
                                        </p:cTn>
                                        <p:tgtEl>
                                          <p:spTgt spid="11268"/>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11272"/>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112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P spid="11272"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685800" y="381000"/>
            <a:ext cx="7772400" cy="1143000"/>
          </a:xfrm>
        </p:spPr>
        <p:txBody>
          <a:bodyPr/>
          <a:lstStyle/>
          <a:p>
            <a:pPr eaLnBrk="1" hangingPunct="1"/>
            <a:r>
              <a:rPr lang="en-US" smtClean="0"/>
              <a:t>Kinematics and dynamics</a:t>
            </a:r>
          </a:p>
        </p:txBody>
      </p:sp>
      <p:sp>
        <p:nvSpPr>
          <p:cNvPr id="4099" name="Rectangle 3"/>
          <p:cNvSpPr>
            <a:spLocks noGrp="1" noChangeArrowheads="1"/>
          </p:cNvSpPr>
          <p:nvPr>
            <p:ph idx="1"/>
          </p:nvPr>
        </p:nvSpPr>
        <p:spPr>
          <a:xfrm>
            <a:off x="533400" y="1447800"/>
            <a:ext cx="7772400" cy="1676400"/>
          </a:xfrm>
        </p:spPr>
        <p:txBody>
          <a:bodyPr/>
          <a:lstStyle/>
          <a:p>
            <a:pPr eaLnBrk="1" hangingPunct="1"/>
            <a:r>
              <a:rPr lang="en-US" smtClean="0"/>
              <a:t>non-uniform motion, streamlines, control volumes and surfaces</a:t>
            </a:r>
          </a:p>
          <a:p>
            <a:pPr eaLnBrk="1" hangingPunct="1"/>
            <a:r>
              <a:rPr lang="en-US" smtClean="0"/>
              <a:t>discharge, </a:t>
            </a:r>
            <a:r>
              <a:rPr lang="en-US" i="1" smtClean="0">
                <a:solidFill>
                  <a:srgbClr val="FF0000"/>
                </a:solidFill>
              </a:rPr>
              <a:t>Q</a:t>
            </a:r>
            <a:r>
              <a:rPr lang="en-US" smtClean="0"/>
              <a:t>, average velocity, </a:t>
            </a:r>
            <a:r>
              <a:rPr lang="en-US" i="1" smtClean="0">
                <a:solidFill>
                  <a:srgbClr val="FF0000"/>
                </a:solidFill>
              </a:rPr>
              <a:t>V</a:t>
            </a:r>
            <a:r>
              <a:rPr lang="en-US" smtClean="0"/>
              <a:t>: </a:t>
            </a:r>
            <a:r>
              <a:rPr lang="en-US" i="1" smtClean="0">
                <a:solidFill>
                  <a:srgbClr val="FF0000"/>
                </a:solidFill>
              </a:rPr>
              <a:t>Q</a:t>
            </a:r>
            <a:r>
              <a:rPr lang="en-US" smtClean="0">
                <a:solidFill>
                  <a:srgbClr val="FF0000"/>
                </a:solidFill>
              </a:rPr>
              <a:t> = </a:t>
            </a:r>
            <a:r>
              <a:rPr lang="en-US" i="1" smtClean="0">
                <a:solidFill>
                  <a:srgbClr val="FF0000"/>
                </a:solidFill>
              </a:rPr>
              <a:t>VA</a:t>
            </a:r>
          </a:p>
        </p:txBody>
      </p:sp>
      <p:graphicFrame>
        <p:nvGraphicFramePr>
          <p:cNvPr id="4100" name="Object 4"/>
          <p:cNvGraphicFramePr>
            <a:graphicFrameLocks noChangeAspect="1"/>
          </p:cNvGraphicFramePr>
          <p:nvPr/>
        </p:nvGraphicFramePr>
        <p:xfrm>
          <a:off x="914400" y="4800600"/>
          <a:ext cx="6718300" cy="685800"/>
        </p:xfrm>
        <a:graphic>
          <a:graphicData uri="http://schemas.openxmlformats.org/presentationml/2006/ole">
            <p:oleObj spid="_x0000_s7170" name="Equation" r:id="rId4" imgW="2070000" imgH="253800" progId="">
              <p:embed/>
            </p:oleObj>
          </a:graphicData>
        </a:graphic>
      </p:graphicFrame>
      <p:sp>
        <p:nvSpPr>
          <p:cNvPr id="4103" name="Rectangle 7"/>
          <p:cNvSpPr>
            <a:spLocks noChangeArrowheads="1"/>
          </p:cNvSpPr>
          <p:nvPr/>
        </p:nvSpPr>
        <p:spPr bwMode="auto">
          <a:xfrm>
            <a:off x="533400" y="3200400"/>
            <a:ext cx="7772400" cy="1676400"/>
          </a:xfrm>
          <a:prstGeom prst="rect">
            <a:avLst/>
          </a:prstGeom>
          <a:noFill/>
          <a:ln w="9525">
            <a:noFill/>
            <a:miter lim="800000"/>
            <a:headEnd/>
            <a:tailEnd/>
          </a:ln>
        </p:spPr>
        <p:txBody>
          <a:bodyPr/>
          <a:lstStyle/>
          <a:p>
            <a:pPr marL="342900" indent="-342900">
              <a:spcBef>
                <a:spcPct val="20000"/>
              </a:spcBef>
              <a:buFontTx/>
              <a:buChar char="•"/>
            </a:pPr>
            <a:r>
              <a:rPr lang="en-US" sz="3200"/>
              <a:t>momentum balance (</a:t>
            </a:r>
            <a:r>
              <a:rPr lang="en-US" sz="3200" i="1">
                <a:solidFill>
                  <a:srgbClr val="FF0000"/>
                </a:solidFill>
              </a:rPr>
              <a:t>ma</a:t>
            </a:r>
            <a:r>
              <a:rPr lang="en-US" sz="3200">
                <a:solidFill>
                  <a:srgbClr val="FF0000"/>
                </a:solidFill>
              </a:rPr>
              <a:t>=</a:t>
            </a:r>
            <a:r>
              <a:rPr lang="en-US" sz="3200" i="1">
                <a:solidFill>
                  <a:srgbClr val="FF0000"/>
                </a:solidFill>
              </a:rPr>
              <a:t>F</a:t>
            </a:r>
            <a:r>
              <a:rPr lang="en-US" sz="3200"/>
              <a:t>) for steady flows (single-inlet, single-outlet)</a:t>
            </a:r>
          </a:p>
          <a:p>
            <a:pPr marL="742950" lvl="1" indent="-285750">
              <a:spcBef>
                <a:spcPct val="20000"/>
              </a:spcBef>
              <a:buFontTx/>
              <a:buChar char="–"/>
            </a:pPr>
            <a:r>
              <a:rPr lang="en-US" sz="2800"/>
              <a:t>vector equation: direction and components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103">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410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499"/>
                                          </p:stCondLst>
                                        </p:cTn>
                                        <p:tgtEl>
                                          <p:spTgt spid="41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P spid="4103"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p:txBody>
          <a:bodyPr/>
          <a:lstStyle/>
          <a:p>
            <a:pPr eaLnBrk="1" hangingPunct="1"/>
            <a:r>
              <a:rPr lang="en-US" smtClean="0"/>
              <a:t>Mass flow problems</a:t>
            </a:r>
          </a:p>
        </p:txBody>
      </p:sp>
      <p:sp>
        <p:nvSpPr>
          <p:cNvPr id="14339" name="Rectangle 3"/>
          <p:cNvSpPr>
            <a:spLocks noGrp="1" noChangeArrowheads="1"/>
          </p:cNvSpPr>
          <p:nvPr>
            <p:ph idx="1"/>
          </p:nvPr>
        </p:nvSpPr>
        <p:spPr>
          <a:xfrm>
            <a:off x="685800" y="1981200"/>
            <a:ext cx="7772400" cy="838200"/>
          </a:xfrm>
        </p:spPr>
        <p:txBody>
          <a:bodyPr rtlCol="0">
            <a:normAutofit fontScale="92500"/>
          </a:bodyPr>
          <a:lstStyle/>
          <a:p>
            <a:pPr eaLnBrk="1" fontAlgn="auto" hangingPunct="1">
              <a:lnSpc>
                <a:spcPct val="90000"/>
              </a:lnSpc>
              <a:spcAft>
                <a:spcPts val="0"/>
              </a:spcAft>
              <a:buFont typeface="Arial" pitchFamily="34" charset="0"/>
              <a:buChar char="•"/>
              <a:defRPr/>
            </a:pPr>
            <a:r>
              <a:rPr lang="en-US" sz="2400" smtClean="0"/>
              <a:t>(p. 3, #2) What is the mass flow rate of a liquid (</a:t>
            </a:r>
            <a:r>
              <a:rPr lang="en-US" sz="2400" smtClean="0">
                <a:latin typeface="Symbol" pitchFamily="18" charset="2"/>
              </a:rPr>
              <a:t>r</a:t>
            </a:r>
            <a:r>
              <a:rPr lang="en-US" sz="2400" smtClean="0"/>
              <a:t> = 0.690 g/cm</a:t>
            </a:r>
            <a:r>
              <a:rPr lang="en-US" sz="2400" baseline="30000" smtClean="0"/>
              <a:t>3</a:t>
            </a:r>
            <a:r>
              <a:rPr lang="en-US" sz="2400" smtClean="0"/>
              <a:t>) flowing through a 5 cm (inside diam.) pipe at 8.3 m/s? </a:t>
            </a:r>
            <a:endParaRPr lang="en-US" sz="2400" smtClean="0">
              <a:solidFill>
                <a:srgbClr val="FF0000"/>
              </a:solidFill>
            </a:endParaRPr>
          </a:p>
        </p:txBody>
      </p:sp>
      <p:graphicFrame>
        <p:nvGraphicFramePr>
          <p:cNvPr id="14340" name="Object 4"/>
          <p:cNvGraphicFramePr>
            <a:graphicFrameLocks noChangeAspect="1"/>
          </p:cNvGraphicFramePr>
          <p:nvPr/>
        </p:nvGraphicFramePr>
        <p:xfrm>
          <a:off x="1143000" y="2895600"/>
          <a:ext cx="4876800" cy="600075"/>
        </p:xfrm>
        <a:graphic>
          <a:graphicData uri="http://schemas.openxmlformats.org/presentationml/2006/ole">
            <p:oleObj spid="_x0000_s8194" name="Equation" r:id="rId4" imgW="1854000" imgH="228600" progId="">
              <p:embed/>
            </p:oleObj>
          </a:graphicData>
        </a:graphic>
      </p:graphicFrame>
      <p:graphicFrame>
        <p:nvGraphicFramePr>
          <p:cNvPr id="14341" name="Object 5"/>
          <p:cNvGraphicFramePr>
            <a:graphicFrameLocks noChangeAspect="1"/>
          </p:cNvGraphicFramePr>
          <p:nvPr/>
        </p:nvGraphicFramePr>
        <p:xfrm>
          <a:off x="1066800" y="5181600"/>
          <a:ext cx="6172200" cy="555625"/>
        </p:xfrm>
        <a:graphic>
          <a:graphicData uri="http://schemas.openxmlformats.org/presentationml/2006/ole">
            <p:oleObj spid="_x0000_s8195" name="Equation" r:id="rId5" imgW="2679480" imgH="241200" progId="">
              <p:embed/>
            </p:oleObj>
          </a:graphicData>
        </a:graphic>
      </p:graphicFrame>
      <p:sp>
        <p:nvSpPr>
          <p:cNvPr id="14343" name="Rectangle 7"/>
          <p:cNvSpPr>
            <a:spLocks noChangeArrowheads="1"/>
          </p:cNvSpPr>
          <p:nvPr/>
        </p:nvSpPr>
        <p:spPr bwMode="auto">
          <a:xfrm>
            <a:off x="609600" y="3733800"/>
            <a:ext cx="7772400" cy="1143000"/>
          </a:xfrm>
          <a:prstGeom prst="rect">
            <a:avLst/>
          </a:prstGeom>
          <a:noFill/>
          <a:ln w="9525">
            <a:noFill/>
            <a:miter lim="800000"/>
            <a:headEnd/>
            <a:tailEnd/>
          </a:ln>
        </p:spPr>
        <p:txBody>
          <a:bodyPr/>
          <a:lstStyle/>
          <a:p>
            <a:pPr marL="342900" indent="-342900">
              <a:spcBef>
                <a:spcPct val="20000"/>
              </a:spcBef>
              <a:buFontTx/>
              <a:buChar char="•"/>
            </a:pPr>
            <a:r>
              <a:rPr lang="en-US"/>
              <a:t>(p. 6, #4) Water flows at 10 ft/s in a 1” diam. pipe  What is the velocity if the pipe diameter suddenly increases to 2”?  </a:t>
            </a:r>
          </a:p>
        </p:txBody>
      </p:sp>
      <p:sp>
        <p:nvSpPr>
          <p:cNvPr id="14344" name="Text Box 8"/>
          <p:cNvSpPr txBox="1">
            <a:spLocks noChangeArrowheads="1"/>
          </p:cNvSpPr>
          <p:nvPr/>
        </p:nvSpPr>
        <p:spPr bwMode="auto">
          <a:xfrm>
            <a:off x="1143000" y="3352800"/>
            <a:ext cx="1057275" cy="457200"/>
          </a:xfrm>
          <a:prstGeom prst="rect">
            <a:avLst/>
          </a:prstGeom>
          <a:noFill/>
          <a:ln w="9525">
            <a:noFill/>
            <a:miter lim="800000"/>
            <a:headEnd/>
            <a:tailEnd/>
          </a:ln>
        </p:spPr>
        <p:txBody>
          <a:bodyPr wrap="none">
            <a:spAutoFit/>
          </a:bodyPr>
          <a:lstStyle/>
          <a:p>
            <a:r>
              <a:rPr lang="en-US"/>
              <a:t>Ans: A</a:t>
            </a:r>
          </a:p>
        </p:txBody>
      </p:sp>
      <p:sp>
        <p:nvSpPr>
          <p:cNvPr id="14345" name="Text Box 9"/>
          <p:cNvSpPr txBox="1">
            <a:spLocks noChangeArrowheads="1"/>
          </p:cNvSpPr>
          <p:nvPr/>
        </p:nvSpPr>
        <p:spPr bwMode="auto">
          <a:xfrm>
            <a:off x="990600" y="5715000"/>
            <a:ext cx="1600200" cy="461665"/>
          </a:xfrm>
          <a:prstGeom prst="rect">
            <a:avLst/>
          </a:prstGeom>
          <a:noFill/>
          <a:ln w="9525">
            <a:noFill/>
            <a:miter lim="800000"/>
            <a:headEnd/>
            <a:tailEnd/>
          </a:ln>
        </p:spPr>
        <p:txBody>
          <a:bodyPr>
            <a:spAutoFit/>
          </a:bodyPr>
          <a:lstStyle/>
          <a:p>
            <a:pPr>
              <a:defRPr/>
            </a:pPr>
            <a:r>
              <a:rPr lang="en-US" dirty="0" err="1"/>
              <a:t>Ans</a:t>
            </a:r>
            <a:r>
              <a:rPr lang="en-US" dirty="0"/>
              <a:t>: </a:t>
            </a:r>
            <a:r>
              <a:rPr lang="en-US" strike="sngStrike" dirty="0"/>
              <a:t>A</a:t>
            </a:r>
            <a:r>
              <a:rPr lang="en-US" dirty="0"/>
              <a:t> B</a:t>
            </a:r>
          </a:p>
        </p:txBody>
      </p:sp>
      <p:pic>
        <p:nvPicPr>
          <p:cNvPr id="14347" name="Picture 11"/>
          <p:cNvPicPr>
            <a:picLocks noChangeAspect="1" noChangeArrowheads="1"/>
          </p:cNvPicPr>
          <p:nvPr/>
        </p:nvPicPr>
        <p:blipFill>
          <a:blip r:embed="rId6" cstate="print"/>
          <a:srcRect/>
          <a:stretch>
            <a:fillRect/>
          </a:stretch>
        </p:blipFill>
        <p:spPr bwMode="auto">
          <a:xfrm>
            <a:off x="6172200" y="4495800"/>
            <a:ext cx="2057400" cy="747713"/>
          </a:xfrm>
          <a:prstGeom prst="rect">
            <a:avLst/>
          </a:prstGeom>
          <a:noFill/>
          <a:ln w="9525">
            <a:noFill/>
            <a:miter lim="800000"/>
            <a:headEnd/>
            <a:tailEnd/>
          </a:ln>
        </p:spPr>
      </p:pic>
      <p:pic>
        <p:nvPicPr>
          <p:cNvPr id="14348" name="Picture 12"/>
          <p:cNvPicPr>
            <a:picLocks noChangeAspect="1" noChangeArrowheads="1"/>
          </p:cNvPicPr>
          <p:nvPr/>
        </p:nvPicPr>
        <p:blipFill>
          <a:blip r:embed="rId7" cstate="print"/>
          <a:srcRect/>
          <a:stretch>
            <a:fillRect/>
          </a:stretch>
        </p:blipFill>
        <p:spPr bwMode="auto">
          <a:xfrm>
            <a:off x="6172200" y="2971800"/>
            <a:ext cx="2057400" cy="6238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339">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0"/>
                                  </p:stCondLst>
                                  <p:childTnLst>
                                    <p:set>
                                      <p:cBhvr>
                                        <p:cTn id="9" dur="1" fill="hold">
                                          <p:stCondLst>
                                            <p:cond delay="499"/>
                                          </p:stCondLst>
                                        </p:cTn>
                                        <p:tgtEl>
                                          <p:spTgt spid="14348"/>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499"/>
                                          </p:stCondLst>
                                        </p:cTn>
                                        <p:tgtEl>
                                          <p:spTgt spid="14340"/>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499"/>
                                          </p:stCondLst>
                                        </p:cTn>
                                        <p:tgtEl>
                                          <p:spTgt spid="14344"/>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14343"/>
                                        </p:tgtEl>
                                        <p:attrNameLst>
                                          <p:attrName>style.visibility</p:attrName>
                                        </p:attrNameLst>
                                      </p:cBhvr>
                                      <p:to>
                                        <p:strVal val="visible"/>
                                      </p:to>
                                    </p:set>
                                  </p:childTnLst>
                                </p:cTn>
                              </p:par>
                            </p:childTnLst>
                          </p:cTn>
                        </p:par>
                        <p:par>
                          <p:cTn id="22" fill="hold">
                            <p:stCondLst>
                              <p:cond delay="500"/>
                            </p:stCondLst>
                            <p:childTnLst>
                              <p:par>
                                <p:cTn id="23" presetID="1" presetClass="entr" presetSubtype="0" fill="hold" nodeType="afterEffect">
                                  <p:stCondLst>
                                    <p:cond delay="0"/>
                                  </p:stCondLst>
                                  <p:childTnLst>
                                    <p:set>
                                      <p:cBhvr>
                                        <p:cTn id="24" dur="1" fill="hold">
                                          <p:stCondLst>
                                            <p:cond delay="499"/>
                                          </p:stCondLst>
                                        </p:cTn>
                                        <p:tgtEl>
                                          <p:spTgt spid="1434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499"/>
                                          </p:stCondLst>
                                        </p:cTn>
                                        <p:tgtEl>
                                          <p:spTgt spid="1434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499"/>
                                          </p:stCondLst>
                                        </p:cTn>
                                        <p:tgtEl>
                                          <p:spTgt spid="143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P spid="14343" grpId="0" autoUpdateAnimBg="0"/>
      <p:bldP spid="14344"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p:txBody>
          <a:bodyPr/>
          <a:lstStyle/>
          <a:p>
            <a:pPr eaLnBrk="1" hangingPunct="1"/>
            <a:r>
              <a:rPr lang="en-US" smtClean="0"/>
              <a:t>Momentum problem</a:t>
            </a:r>
          </a:p>
        </p:txBody>
      </p:sp>
      <p:sp>
        <p:nvSpPr>
          <p:cNvPr id="13315" name="Rectangle 3"/>
          <p:cNvSpPr>
            <a:spLocks noGrp="1" noChangeArrowheads="1"/>
          </p:cNvSpPr>
          <p:nvPr>
            <p:ph idx="1"/>
          </p:nvPr>
        </p:nvSpPr>
        <p:spPr>
          <a:xfrm>
            <a:off x="609600" y="1752600"/>
            <a:ext cx="7772400" cy="1219200"/>
          </a:xfrm>
        </p:spPr>
        <p:txBody>
          <a:bodyPr rtlCol="0">
            <a:normAutofit lnSpcReduction="10000"/>
          </a:bodyPr>
          <a:lstStyle/>
          <a:p>
            <a:pPr eaLnBrk="1" fontAlgn="auto" hangingPunct="1">
              <a:lnSpc>
                <a:spcPct val="90000"/>
              </a:lnSpc>
              <a:spcAft>
                <a:spcPts val="0"/>
              </a:spcAft>
              <a:buFont typeface="Arial" pitchFamily="34" charset="0"/>
              <a:buChar char="•"/>
              <a:defRPr/>
            </a:pPr>
            <a:r>
              <a:rPr lang="en-US" sz="2800" smtClean="0"/>
              <a:t>(p. 3, #6) What horizontal force is required to hold the plate stationary against the water jet?  All of the water leaves parallel to the plate.  </a:t>
            </a:r>
            <a:endParaRPr lang="en-US" sz="2800" smtClean="0">
              <a:solidFill>
                <a:srgbClr val="FF0000"/>
              </a:solidFill>
            </a:endParaRPr>
          </a:p>
        </p:txBody>
      </p:sp>
      <p:graphicFrame>
        <p:nvGraphicFramePr>
          <p:cNvPr id="13316" name="Object 4"/>
          <p:cNvGraphicFramePr>
            <a:graphicFrameLocks noChangeAspect="1"/>
          </p:cNvGraphicFramePr>
          <p:nvPr/>
        </p:nvGraphicFramePr>
        <p:xfrm>
          <a:off x="838200" y="3276600"/>
          <a:ext cx="4267200" cy="674688"/>
        </p:xfrm>
        <a:graphic>
          <a:graphicData uri="http://schemas.openxmlformats.org/presentationml/2006/ole">
            <p:oleObj spid="_x0000_s9218" name="Equation" r:id="rId4" imgW="1447560" imgH="228600" progId="">
              <p:embed/>
            </p:oleObj>
          </a:graphicData>
        </a:graphic>
      </p:graphicFrame>
      <p:graphicFrame>
        <p:nvGraphicFramePr>
          <p:cNvPr id="13317" name="Object 5"/>
          <p:cNvGraphicFramePr>
            <a:graphicFrameLocks noChangeAspect="1"/>
          </p:cNvGraphicFramePr>
          <p:nvPr/>
        </p:nvGraphicFramePr>
        <p:xfrm>
          <a:off x="762000" y="3962400"/>
          <a:ext cx="4572000" cy="717550"/>
        </p:xfrm>
        <a:graphic>
          <a:graphicData uri="http://schemas.openxmlformats.org/presentationml/2006/ole">
            <p:oleObj spid="_x0000_s9219" name="Equation" r:id="rId5" imgW="1536480" imgH="241200" progId="">
              <p:embed/>
            </p:oleObj>
          </a:graphicData>
        </a:graphic>
      </p:graphicFrame>
      <p:pic>
        <p:nvPicPr>
          <p:cNvPr id="13319" name="Picture 7"/>
          <p:cNvPicPr>
            <a:picLocks noChangeAspect="1" noChangeArrowheads="1"/>
          </p:cNvPicPr>
          <p:nvPr/>
        </p:nvPicPr>
        <p:blipFill>
          <a:blip r:embed="rId6" cstate="print"/>
          <a:srcRect/>
          <a:stretch>
            <a:fillRect/>
          </a:stretch>
        </p:blipFill>
        <p:spPr bwMode="auto">
          <a:xfrm>
            <a:off x="5410200" y="3276600"/>
            <a:ext cx="3048000" cy="1708150"/>
          </a:xfrm>
          <a:prstGeom prst="rect">
            <a:avLst/>
          </a:prstGeom>
          <a:noFill/>
          <a:ln w="9525">
            <a:noFill/>
            <a:miter lim="800000"/>
            <a:headEnd/>
            <a:tailEnd/>
          </a:ln>
        </p:spPr>
      </p:pic>
      <p:sp>
        <p:nvSpPr>
          <p:cNvPr id="13320" name="Rectangle 8"/>
          <p:cNvSpPr>
            <a:spLocks noChangeArrowheads="1"/>
          </p:cNvSpPr>
          <p:nvPr/>
        </p:nvSpPr>
        <p:spPr bwMode="auto">
          <a:xfrm>
            <a:off x="7086600" y="3657600"/>
            <a:ext cx="914400" cy="762000"/>
          </a:xfrm>
          <a:prstGeom prst="rect">
            <a:avLst/>
          </a:prstGeom>
          <a:noFill/>
          <a:ln w="12700">
            <a:solidFill>
              <a:schemeClr val="tx1"/>
            </a:solidFill>
            <a:prstDash val="dash"/>
            <a:miter lim="800000"/>
            <a:headEnd/>
            <a:tailEnd/>
          </a:ln>
        </p:spPr>
        <p:txBody>
          <a:bodyPr wrap="none" anchor="ctr"/>
          <a:lstStyle/>
          <a:p>
            <a:endParaRPr lang="en-US"/>
          </a:p>
        </p:txBody>
      </p:sp>
      <p:sp>
        <p:nvSpPr>
          <p:cNvPr id="13321" name="Line 9"/>
          <p:cNvSpPr>
            <a:spLocks noChangeShapeType="1"/>
          </p:cNvSpPr>
          <p:nvPr/>
        </p:nvSpPr>
        <p:spPr bwMode="auto">
          <a:xfrm>
            <a:off x="5715000" y="4648200"/>
            <a:ext cx="457200" cy="0"/>
          </a:xfrm>
          <a:prstGeom prst="line">
            <a:avLst/>
          </a:prstGeom>
          <a:noFill/>
          <a:ln w="9525">
            <a:solidFill>
              <a:schemeClr val="tx1"/>
            </a:solidFill>
            <a:round/>
            <a:headEnd/>
            <a:tailEnd type="triangle" w="med" len="med"/>
          </a:ln>
        </p:spPr>
        <p:txBody>
          <a:bodyPr/>
          <a:lstStyle/>
          <a:p>
            <a:endParaRPr lang="en-US"/>
          </a:p>
        </p:txBody>
      </p:sp>
      <p:sp>
        <p:nvSpPr>
          <p:cNvPr id="13322" name="Text Box 10"/>
          <p:cNvSpPr txBox="1">
            <a:spLocks noChangeArrowheads="1"/>
          </p:cNvSpPr>
          <p:nvPr/>
        </p:nvSpPr>
        <p:spPr bwMode="auto">
          <a:xfrm>
            <a:off x="6172200" y="4572000"/>
            <a:ext cx="274638" cy="336550"/>
          </a:xfrm>
          <a:prstGeom prst="rect">
            <a:avLst/>
          </a:prstGeom>
          <a:noFill/>
          <a:ln w="9525">
            <a:noFill/>
            <a:miter lim="800000"/>
            <a:headEnd/>
            <a:tailEnd/>
          </a:ln>
        </p:spPr>
        <p:txBody>
          <a:bodyPr wrap="none">
            <a:spAutoFit/>
          </a:bodyPr>
          <a:lstStyle/>
          <a:p>
            <a:r>
              <a:rPr lang="en-US" sz="1600" i="1"/>
              <a:t>x</a:t>
            </a:r>
          </a:p>
        </p:txBody>
      </p:sp>
      <p:sp>
        <p:nvSpPr>
          <p:cNvPr id="13323" name="Text Box 11"/>
          <p:cNvSpPr txBox="1">
            <a:spLocks noChangeArrowheads="1"/>
          </p:cNvSpPr>
          <p:nvPr/>
        </p:nvSpPr>
        <p:spPr bwMode="auto">
          <a:xfrm>
            <a:off x="8153400" y="3733800"/>
            <a:ext cx="323850" cy="366713"/>
          </a:xfrm>
          <a:prstGeom prst="rect">
            <a:avLst/>
          </a:prstGeom>
          <a:noFill/>
          <a:ln w="9525">
            <a:noFill/>
            <a:miter lim="800000"/>
            <a:headEnd/>
            <a:tailEnd/>
          </a:ln>
        </p:spPr>
        <p:txBody>
          <a:bodyPr wrap="none">
            <a:spAutoFit/>
          </a:bodyPr>
          <a:lstStyle/>
          <a:p>
            <a:r>
              <a:rPr lang="en-US" sz="1800" i="1"/>
              <a:t>F</a:t>
            </a:r>
          </a:p>
        </p:txBody>
      </p:sp>
      <p:sp>
        <p:nvSpPr>
          <p:cNvPr id="13324" name="Text Box 12"/>
          <p:cNvSpPr txBox="1">
            <a:spLocks noChangeArrowheads="1"/>
          </p:cNvSpPr>
          <p:nvPr/>
        </p:nvSpPr>
        <p:spPr bwMode="auto">
          <a:xfrm>
            <a:off x="838200" y="4648200"/>
            <a:ext cx="1039813" cy="457200"/>
          </a:xfrm>
          <a:prstGeom prst="rect">
            <a:avLst/>
          </a:prstGeom>
          <a:noFill/>
          <a:ln w="9525">
            <a:noFill/>
            <a:miter lim="800000"/>
            <a:headEnd/>
            <a:tailEnd/>
          </a:ln>
        </p:spPr>
        <p:txBody>
          <a:bodyPr wrap="none">
            <a:spAutoFit/>
          </a:bodyPr>
          <a:lstStyle/>
          <a:p>
            <a:r>
              <a:rPr lang="en-US"/>
              <a:t>Ans: B</a:t>
            </a:r>
          </a:p>
        </p:txBody>
      </p:sp>
      <p:sp>
        <p:nvSpPr>
          <p:cNvPr id="13325" name="Text Box 13"/>
          <p:cNvSpPr txBox="1">
            <a:spLocks noChangeArrowheads="1"/>
          </p:cNvSpPr>
          <p:nvPr/>
        </p:nvSpPr>
        <p:spPr bwMode="auto">
          <a:xfrm>
            <a:off x="6934200" y="3352800"/>
            <a:ext cx="285750" cy="336550"/>
          </a:xfrm>
          <a:prstGeom prst="rect">
            <a:avLst/>
          </a:prstGeom>
          <a:noFill/>
          <a:ln w="9525">
            <a:noFill/>
            <a:miter lim="800000"/>
            <a:headEnd/>
            <a:tailEnd/>
          </a:ln>
        </p:spPr>
        <p:txBody>
          <a:bodyPr wrap="none">
            <a:spAutoFit/>
          </a:bodyPr>
          <a:lstStyle/>
          <a:p>
            <a:r>
              <a:rPr lang="en-US" sz="1600"/>
              <a:t>1</a:t>
            </a:r>
          </a:p>
        </p:txBody>
      </p:sp>
      <p:sp>
        <p:nvSpPr>
          <p:cNvPr id="13326" name="Text Box 14"/>
          <p:cNvSpPr txBox="1">
            <a:spLocks noChangeArrowheads="1"/>
          </p:cNvSpPr>
          <p:nvPr/>
        </p:nvSpPr>
        <p:spPr bwMode="auto">
          <a:xfrm>
            <a:off x="7772400" y="3352800"/>
            <a:ext cx="285750" cy="336550"/>
          </a:xfrm>
          <a:prstGeom prst="rect">
            <a:avLst/>
          </a:prstGeom>
          <a:noFill/>
          <a:ln w="9525">
            <a:noFill/>
            <a:miter lim="800000"/>
            <a:headEnd/>
            <a:tailEnd/>
          </a:ln>
        </p:spPr>
        <p:txBody>
          <a:bodyPr wrap="none">
            <a:spAutoFit/>
          </a:bodyPr>
          <a:lstStyle/>
          <a:p>
            <a:r>
              <a:rPr lang="en-US" sz="1600"/>
              <a:t>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315">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0"/>
                                  </p:stCondLst>
                                  <p:childTnLst>
                                    <p:set>
                                      <p:cBhvr>
                                        <p:cTn id="9" dur="1" fill="hold">
                                          <p:stCondLst>
                                            <p:cond delay="499"/>
                                          </p:stCondLst>
                                        </p:cTn>
                                        <p:tgtEl>
                                          <p:spTgt spid="13319"/>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499"/>
                                          </p:stCondLst>
                                        </p:cTn>
                                        <p:tgtEl>
                                          <p:spTgt spid="13320"/>
                                        </p:tgtEl>
                                        <p:attrNameLst>
                                          <p:attrName>style.visibility</p:attrName>
                                        </p:attrNameLst>
                                      </p:cBhvr>
                                      <p:to>
                                        <p:strVal val="visible"/>
                                      </p:to>
                                    </p:set>
                                  </p:childTnLst>
                                </p:cTn>
                              </p:par>
                            </p:childTnLst>
                          </p:cTn>
                        </p:par>
                        <p:par>
                          <p:cTn id="14" fill="hold">
                            <p:stCondLst>
                              <p:cond delay="500"/>
                            </p:stCondLst>
                            <p:childTnLst>
                              <p:par>
                                <p:cTn id="15" presetID="1" presetClass="entr" presetSubtype="0" fill="hold" grpId="0" nodeType="afterEffect">
                                  <p:stCondLst>
                                    <p:cond delay="0"/>
                                  </p:stCondLst>
                                  <p:childTnLst>
                                    <p:set>
                                      <p:cBhvr>
                                        <p:cTn id="16" dur="1" fill="hold">
                                          <p:stCondLst>
                                            <p:cond delay="499"/>
                                          </p:stCondLst>
                                        </p:cTn>
                                        <p:tgtEl>
                                          <p:spTgt spid="13325"/>
                                        </p:tgtEl>
                                        <p:attrNameLst>
                                          <p:attrName>style.visibility</p:attrName>
                                        </p:attrNameLst>
                                      </p:cBhvr>
                                      <p:to>
                                        <p:strVal val="visible"/>
                                      </p:to>
                                    </p:set>
                                  </p:childTnLst>
                                </p:cTn>
                              </p:par>
                            </p:childTnLst>
                          </p:cTn>
                        </p:par>
                        <p:par>
                          <p:cTn id="17" fill="hold">
                            <p:stCondLst>
                              <p:cond delay="1000"/>
                            </p:stCondLst>
                            <p:childTnLst>
                              <p:par>
                                <p:cTn id="18" presetID="1" presetClass="entr" presetSubtype="0" fill="hold" grpId="0" nodeType="afterEffect">
                                  <p:stCondLst>
                                    <p:cond delay="0"/>
                                  </p:stCondLst>
                                  <p:childTnLst>
                                    <p:set>
                                      <p:cBhvr>
                                        <p:cTn id="19" dur="1" fill="hold">
                                          <p:stCondLst>
                                            <p:cond delay="499"/>
                                          </p:stCondLst>
                                        </p:cTn>
                                        <p:tgtEl>
                                          <p:spTgt spid="13326"/>
                                        </p:tgtEl>
                                        <p:attrNameLst>
                                          <p:attrName>style.visibility</p:attrName>
                                        </p:attrNameLst>
                                      </p:cBhvr>
                                      <p:to>
                                        <p:strVal val="visible"/>
                                      </p:to>
                                    </p:set>
                                  </p:childTnLst>
                                </p:cTn>
                              </p:par>
                            </p:childTnLst>
                          </p:cTn>
                        </p:par>
                        <p:par>
                          <p:cTn id="20" fill="hold">
                            <p:stCondLst>
                              <p:cond delay="1500"/>
                            </p:stCondLst>
                            <p:childTnLst>
                              <p:par>
                                <p:cTn id="21" presetID="1" presetClass="entr" presetSubtype="0" fill="hold" grpId="0" nodeType="afterEffect">
                                  <p:stCondLst>
                                    <p:cond delay="0"/>
                                  </p:stCondLst>
                                  <p:childTnLst>
                                    <p:set>
                                      <p:cBhvr>
                                        <p:cTn id="22" dur="1" fill="hold">
                                          <p:stCondLst>
                                            <p:cond delay="499"/>
                                          </p:stCondLst>
                                        </p:cTn>
                                        <p:tgtEl>
                                          <p:spTgt spid="13321"/>
                                        </p:tgtEl>
                                        <p:attrNameLst>
                                          <p:attrName>style.visibility</p:attrName>
                                        </p:attrNameLst>
                                      </p:cBhvr>
                                      <p:to>
                                        <p:strVal val="visible"/>
                                      </p:to>
                                    </p:set>
                                  </p:childTnLst>
                                </p:cTn>
                              </p:par>
                            </p:childTnLst>
                          </p:cTn>
                        </p:par>
                        <p:par>
                          <p:cTn id="23" fill="hold">
                            <p:stCondLst>
                              <p:cond delay="2000"/>
                            </p:stCondLst>
                            <p:childTnLst>
                              <p:par>
                                <p:cTn id="24" presetID="1" presetClass="entr" presetSubtype="0" fill="hold" grpId="0" nodeType="afterEffect">
                                  <p:stCondLst>
                                    <p:cond delay="0"/>
                                  </p:stCondLst>
                                  <p:childTnLst>
                                    <p:set>
                                      <p:cBhvr>
                                        <p:cTn id="25" dur="1" fill="hold">
                                          <p:stCondLst>
                                            <p:cond delay="499"/>
                                          </p:stCondLst>
                                        </p:cTn>
                                        <p:tgtEl>
                                          <p:spTgt spid="13322"/>
                                        </p:tgtEl>
                                        <p:attrNameLst>
                                          <p:attrName>style.visibility</p:attrName>
                                        </p:attrNameLst>
                                      </p:cBhvr>
                                      <p:to>
                                        <p:strVal val="visible"/>
                                      </p:to>
                                    </p:set>
                                  </p:childTnLst>
                                </p:cTn>
                              </p:par>
                            </p:childTnLst>
                          </p:cTn>
                        </p:par>
                        <p:par>
                          <p:cTn id="26" fill="hold">
                            <p:stCondLst>
                              <p:cond delay="2500"/>
                            </p:stCondLst>
                            <p:childTnLst>
                              <p:par>
                                <p:cTn id="27" presetID="1" presetClass="entr" presetSubtype="0" fill="hold" grpId="0" nodeType="afterEffect">
                                  <p:stCondLst>
                                    <p:cond delay="0"/>
                                  </p:stCondLst>
                                  <p:childTnLst>
                                    <p:set>
                                      <p:cBhvr>
                                        <p:cTn id="28" dur="1" fill="hold">
                                          <p:stCondLst>
                                            <p:cond delay="499"/>
                                          </p:stCondLst>
                                        </p:cTn>
                                        <p:tgtEl>
                                          <p:spTgt spid="1332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499"/>
                                          </p:stCondLst>
                                        </p:cTn>
                                        <p:tgtEl>
                                          <p:spTgt spid="1331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499"/>
                                          </p:stCondLst>
                                        </p:cTn>
                                        <p:tgtEl>
                                          <p:spTgt spid="1331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499"/>
                                          </p:stCondLst>
                                        </p:cTn>
                                        <p:tgtEl>
                                          <p:spTgt spid="133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P spid="13320" grpId="0" animBg="1"/>
      <p:bldP spid="13321" grpId="0" animBg="1"/>
      <p:bldP spid="13322" grpId="0" autoUpdateAnimBg="0"/>
      <p:bldP spid="13323" grpId="0" autoUpdateAnimBg="0"/>
      <p:bldP spid="13324" grpId="0" autoUpdateAnimBg="0"/>
      <p:bldP spid="13325" grpId="0" autoUpdateAnimBg="0"/>
      <p:bldP spid="13326"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lstStyle/>
          <a:p>
            <a:pPr eaLnBrk="1" hangingPunct="1"/>
            <a:r>
              <a:rPr lang="en-US" smtClean="0"/>
              <a:t>Energy equation</a:t>
            </a:r>
          </a:p>
        </p:txBody>
      </p:sp>
      <p:sp>
        <p:nvSpPr>
          <p:cNvPr id="5123" name="Rectangle 3"/>
          <p:cNvSpPr>
            <a:spLocks noGrp="1" noChangeArrowheads="1"/>
          </p:cNvSpPr>
          <p:nvPr>
            <p:ph idx="1"/>
          </p:nvPr>
        </p:nvSpPr>
        <p:spPr>
          <a:xfrm>
            <a:off x="457200" y="1752600"/>
            <a:ext cx="7924800" cy="1676400"/>
          </a:xfrm>
        </p:spPr>
        <p:txBody>
          <a:bodyPr/>
          <a:lstStyle/>
          <a:p>
            <a:pPr eaLnBrk="1" hangingPunct="1"/>
            <a:r>
              <a:rPr lang="en-US" smtClean="0"/>
              <a:t>total head, </a:t>
            </a:r>
            <a:r>
              <a:rPr lang="en-US" i="1" smtClean="0">
                <a:solidFill>
                  <a:srgbClr val="FF0000"/>
                </a:solidFill>
              </a:rPr>
              <a:t>H</a:t>
            </a:r>
            <a:r>
              <a:rPr lang="en-US" smtClean="0">
                <a:solidFill>
                  <a:srgbClr val="FF0000"/>
                </a:solidFill>
              </a:rPr>
              <a:t>=(</a:t>
            </a:r>
            <a:r>
              <a:rPr lang="en-US" i="1" smtClean="0">
                <a:solidFill>
                  <a:srgbClr val="FF0000"/>
                </a:solidFill>
              </a:rPr>
              <a:t>p</a:t>
            </a:r>
            <a:r>
              <a:rPr lang="en-US" smtClean="0">
                <a:solidFill>
                  <a:srgbClr val="FF0000"/>
                </a:solidFill>
              </a:rPr>
              <a:t>/</a:t>
            </a:r>
            <a:r>
              <a:rPr lang="en-US" smtClean="0">
                <a:solidFill>
                  <a:srgbClr val="FF0000"/>
                </a:solidFill>
                <a:latin typeface="Symbol" pitchFamily="18" charset="2"/>
              </a:rPr>
              <a:t>g</a:t>
            </a:r>
            <a:r>
              <a:rPr lang="en-US" smtClean="0">
                <a:solidFill>
                  <a:srgbClr val="FF0000"/>
                </a:solidFill>
              </a:rPr>
              <a:t>)+</a:t>
            </a:r>
            <a:r>
              <a:rPr lang="en-US" i="1" smtClean="0">
                <a:solidFill>
                  <a:srgbClr val="FF0000"/>
                </a:solidFill>
              </a:rPr>
              <a:t>z</a:t>
            </a:r>
            <a:r>
              <a:rPr lang="en-US" smtClean="0">
                <a:solidFill>
                  <a:srgbClr val="FF0000"/>
                </a:solidFill>
              </a:rPr>
              <a:t>+</a:t>
            </a:r>
            <a:r>
              <a:rPr lang="en-US" i="1" smtClean="0">
                <a:solidFill>
                  <a:srgbClr val="FF0000"/>
                </a:solidFill>
              </a:rPr>
              <a:t>V</a:t>
            </a:r>
            <a:r>
              <a:rPr lang="en-US" i="1" baseline="30000" smtClean="0">
                <a:solidFill>
                  <a:srgbClr val="FF0000"/>
                </a:solidFill>
              </a:rPr>
              <a:t>2</a:t>
            </a:r>
            <a:r>
              <a:rPr lang="en-US" smtClean="0">
                <a:solidFill>
                  <a:srgbClr val="FF0000"/>
                </a:solidFill>
              </a:rPr>
              <a:t>/2</a:t>
            </a:r>
            <a:r>
              <a:rPr lang="en-US" i="1" smtClean="0">
                <a:solidFill>
                  <a:srgbClr val="FF0000"/>
                </a:solidFill>
              </a:rPr>
              <a:t>g</a:t>
            </a:r>
            <a:r>
              <a:rPr lang="en-US" smtClean="0"/>
              <a:t>, head delivered by pump, </a:t>
            </a:r>
            <a:r>
              <a:rPr lang="en-US" i="1" smtClean="0">
                <a:solidFill>
                  <a:srgbClr val="FF0000"/>
                </a:solidFill>
              </a:rPr>
              <a:t>h</a:t>
            </a:r>
            <a:r>
              <a:rPr lang="en-US" i="1" baseline="-25000" smtClean="0">
                <a:solidFill>
                  <a:srgbClr val="FF0000"/>
                </a:solidFill>
              </a:rPr>
              <a:t>p</a:t>
            </a:r>
            <a:r>
              <a:rPr lang="en-US" smtClean="0"/>
              <a:t>, head losses, </a:t>
            </a:r>
            <a:r>
              <a:rPr lang="en-US" i="1" smtClean="0">
                <a:solidFill>
                  <a:srgbClr val="FF0000"/>
                </a:solidFill>
              </a:rPr>
              <a:t>h</a:t>
            </a:r>
            <a:r>
              <a:rPr lang="en-US" i="1" baseline="-25000" smtClean="0">
                <a:solidFill>
                  <a:srgbClr val="FF0000"/>
                </a:solidFill>
              </a:rPr>
              <a:t>L</a:t>
            </a:r>
            <a:r>
              <a:rPr lang="en-US" smtClean="0"/>
              <a:t>, head loss due to turbine work, </a:t>
            </a:r>
            <a:r>
              <a:rPr lang="en-US" i="1" smtClean="0">
                <a:solidFill>
                  <a:srgbClr val="FF0000"/>
                </a:solidFill>
              </a:rPr>
              <a:t>h</a:t>
            </a:r>
            <a:r>
              <a:rPr lang="en-US" i="1" baseline="-25000" smtClean="0">
                <a:solidFill>
                  <a:srgbClr val="FF0000"/>
                </a:solidFill>
              </a:rPr>
              <a:t>t</a:t>
            </a:r>
          </a:p>
          <a:p>
            <a:pPr eaLnBrk="1" hangingPunct="1">
              <a:buFontTx/>
              <a:buNone/>
            </a:pPr>
            <a:endParaRPr lang="en-US" i="1" baseline="-25000" smtClean="0"/>
          </a:p>
        </p:txBody>
      </p:sp>
      <p:graphicFrame>
        <p:nvGraphicFramePr>
          <p:cNvPr id="5124" name="Object 4"/>
          <p:cNvGraphicFramePr>
            <a:graphicFrameLocks noChangeAspect="1"/>
          </p:cNvGraphicFramePr>
          <p:nvPr/>
        </p:nvGraphicFramePr>
        <p:xfrm>
          <a:off x="1066800" y="3352800"/>
          <a:ext cx="6972300" cy="1209675"/>
        </p:xfrm>
        <a:graphic>
          <a:graphicData uri="http://schemas.openxmlformats.org/presentationml/2006/ole">
            <p:oleObj spid="_x0000_s10242" name="Equation" r:id="rId4" imgW="2781000" imgH="482400" progId="">
              <p:embed/>
            </p:oleObj>
          </a:graphicData>
        </a:graphic>
      </p:graphicFrame>
      <p:sp>
        <p:nvSpPr>
          <p:cNvPr id="5126" name="Rectangle 6"/>
          <p:cNvSpPr>
            <a:spLocks noChangeArrowheads="1"/>
          </p:cNvSpPr>
          <p:nvPr/>
        </p:nvSpPr>
        <p:spPr bwMode="auto">
          <a:xfrm>
            <a:off x="533400" y="4495800"/>
            <a:ext cx="7924800" cy="1219200"/>
          </a:xfrm>
          <a:prstGeom prst="rect">
            <a:avLst/>
          </a:prstGeom>
          <a:noFill/>
          <a:ln w="9525">
            <a:noFill/>
            <a:miter lim="800000"/>
            <a:headEnd/>
            <a:tailEnd/>
          </a:ln>
        </p:spPr>
        <p:txBody>
          <a:bodyPr/>
          <a:lstStyle/>
          <a:p>
            <a:pPr marL="342900" indent="-342900">
              <a:spcBef>
                <a:spcPct val="20000"/>
              </a:spcBef>
              <a:buFontTx/>
              <a:buChar char="•"/>
            </a:pPr>
            <a:r>
              <a:rPr lang="en-US" sz="3200"/>
              <a:t>grade lines: hydraulic (piezometric head) and energy (total head)</a:t>
            </a:r>
            <a:endParaRPr lang="en-US" sz="3200" i="1" baseline="-25000"/>
          </a:p>
          <a:p>
            <a:pPr marL="342900" indent="-342900">
              <a:spcBef>
                <a:spcPct val="20000"/>
              </a:spcBef>
            </a:pPr>
            <a:endParaRPr lang="en-US" sz="3200" i="1" baseline="-25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51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P spid="5126"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pPr eaLnBrk="1" hangingPunct="1"/>
            <a:r>
              <a:rPr lang="en-US" smtClean="0"/>
              <a:t>Energy equation problem </a:t>
            </a:r>
          </a:p>
        </p:txBody>
      </p:sp>
      <p:sp>
        <p:nvSpPr>
          <p:cNvPr id="15363" name="Rectangle 3"/>
          <p:cNvSpPr>
            <a:spLocks noGrp="1" noChangeArrowheads="1"/>
          </p:cNvSpPr>
          <p:nvPr>
            <p:ph idx="1"/>
          </p:nvPr>
        </p:nvSpPr>
        <p:spPr>
          <a:xfrm>
            <a:off x="685800" y="1752600"/>
            <a:ext cx="7772400" cy="3810000"/>
          </a:xfrm>
        </p:spPr>
        <p:txBody>
          <a:bodyPr/>
          <a:lstStyle/>
          <a:p>
            <a:pPr eaLnBrk="1" hangingPunct="1"/>
            <a:r>
              <a:rPr lang="en-US" sz="2400" smtClean="0"/>
              <a:t>(p. 3, #1) Water flows through a multisectional pipe placed horizontally on the ground.  The velocity is 3.0 m/s at the entrance, and 2.1 m/s at the exit.  What is the pressure difference between these two points.  Neglect friction. </a:t>
            </a:r>
            <a:endParaRPr lang="en-US" sz="2400" smtClean="0">
              <a:solidFill>
                <a:srgbClr val="FF0000"/>
              </a:solidFill>
            </a:endParaRPr>
          </a:p>
        </p:txBody>
      </p:sp>
      <p:graphicFrame>
        <p:nvGraphicFramePr>
          <p:cNvPr id="15364" name="Object 4"/>
          <p:cNvGraphicFramePr>
            <a:graphicFrameLocks noChangeAspect="1"/>
          </p:cNvGraphicFramePr>
          <p:nvPr/>
        </p:nvGraphicFramePr>
        <p:xfrm>
          <a:off x="1066800" y="3276600"/>
          <a:ext cx="4256088" cy="1936750"/>
        </p:xfrm>
        <a:graphic>
          <a:graphicData uri="http://schemas.openxmlformats.org/presentationml/2006/ole">
            <p:oleObj spid="_x0000_s11266" name="Equation" r:id="rId4" imgW="2120760" imgH="965160" progId="">
              <p:embed/>
            </p:oleObj>
          </a:graphicData>
        </a:graphic>
      </p:graphicFrame>
      <p:pic>
        <p:nvPicPr>
          <p:cNvPr id="15367" name="Picture 7"/>
          <p:cNvPicPr>
            <a:picLocks noChangeAspect="1" noChangeArrowheads="1"/>
          </p:cNvPicPr>
          <p:nvPr/>
        </p:nvPicPr>
        <p:blipFill>
          <a:blip r:embed="rId5" cstate="print"/>
          <a:srcRect/>
          <a:stretch>
            <a:fillRect/>
          </a:stretch>
        </p:blipFill>
        <p:spPr bwMode="auto">
          <a:xfrm>
            <a:off x="5410200" y="3352800"/>
            <a:ext cx="2667000" cy="1147763"/>
          </a:xfrm>
          <a:prstGeom prst="rect">
            <a:avLst/>
          </a:prstGeom>
          <a:noFill/>
          <a:ln w="9525">
            <a:noFill/>
            <a:miter lim="800000"/>
            <a:headEnd/>
            <a:tailEnd/>
          </a:ln>
        </p:spPr>
      </p:pic>
      <p:sp>
        <p:nvSpPr>
          <p:cNvPr id="15368" name="Text Box 8"/>
          <p:cNvSpPr txBox="1">
            <a:spLocks noChangeArrowheads="1"/>
          </p:cNvSpPr>
          <p:nvPr/>
        </p:nvSpPr>
        <p:spPr bwMode="auto">
          <a:xfrm>
            <a:off x="974725" y="5146675"/>
            <a:ext cx="1039813" cy="457200"/>
          </a:xfrm>
          <a:prstGeom prst="rect">
            <a:avLst/>
          </a:prstGeom>
          <a:noFill/>
          <a:ln w="9525">
            <a:noFill/>
            <a:miter lim="800000"/>
            <a:headEnd/>
            <a:tailEnd/>
          </a:ln>
        </p:spPr>
        <p:txBody>
          <a:bodyPr wrap="none">
            <a:spAutoFit/>
          </a:bodyPr>
          <a:lstStyle/>
          <a:p>
            <a:r>
              <a:rPr lang="en-US"/>
              <a:t>Ans: 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363">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0"/>
                                  </p:stCondLst>
                                  <p:childTnLst>
                                    <p:set>
                                      <p:cBhvr>
                                        <p:cTn id="9" dur="1" fill="hold">
                                          <p:stCondLst>
                                            <p:cond delay="499"/>
                                          </p:stCondLst>
                                        </p:cTn>
                                        <p:tgtEl>
                                          <p:spTgt spid="15367"/>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499"/>
                                          </p:stCondLst>
                                        </p:cTn>
                                        <p:tgtEl>
                                          <p:spTgt spid="15364"/>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499"/>
                                          </p:stCondLst>
                                        </p:cTn>
                                        <p:tgtEl>
                                          <p:spTgt spid="153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P spid="15368"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685800" y="457200"/>
            <a:ext cx="7772400" cy="1143000"/>
          </a:xfrm>
        </p:spPr>
        <p:txBody>
          <a:bodyPr/>
          <a:lstStyle/>
          <a:p>
            <a:pPr eaLnBrk="1" hangingPunct="1"/>
            <a:r>
              <a:rPr lang="en-US" smtClean="0"/>
              <a:t>Flow measurement</a:t>
            </a:r>
          </a:p>
        </p:txBody>
      </p:sp>
      <p:sp>
        <p:nvSpPr>
          <p:cNvPr id="6147" name="Rectangle 3"/>
          <p:cNvSpPr>
            <a:spLocks noGrp="1" noChangeArrowheads="1"/>
          </p:cNvSpPr>
          <p:nvPr>
            <p:ph idx="1"/>
          </p:nvPr>
        </p:nvSpPr>
        <p:spPr>
          <a:xfrm>
            <a:off x="609600" y="1447800"/>
            <a:ext cx="7772400" cy="1219200"/>
          </a:xfrm>
        </p:spPr>
        <p:txBody>
          <a:bodyPr/>
          <a:lstStyle/>
          <a:p>
            <a:pPr eaLnBrk="1" hangingPunct="1"/>
            <a:r>
              <a:rPr lang="en-US" smtClean="0"/>
              <a:t>measurement of flow by measuring difference in piezometric head or depth</a:t>
            </a:r>
          </a:p>
        </p:txBody>
      </p:sp>
      <p:graphicFrame>
        <p:nvGraphicFramePr>
          <p:cNvPr id="6148" name="Object 4"/>
          <p:cNvGraphicFramePr>
            <a:graphicFrameLocks noChangeAspect="1"/>
          </p:cNvGraphicFramePr>
          <p:nvPr/>
        </p:nvGraphicFramePr>
        <p:xfrm>
          <a:off x="2667000" y="3200400"/>
          <a:ext cx="2997200" cy="766763"/>
        </p:xfrm>
        <a:graphic>
          <a:graphicData uri="http://schemas.openxmlformats.org/presentationml/2006/ole">
            <p:oleObj spid="_x0000_s12290" name="Equation" r:id="rId4" imgW="1091880" imgH="279360" progId="">
              <p:embed/>
            </p:oleObj>
          </a:graphicData>
        </a:graphic>
      </p:graphicFrame>
      <p:sp>
        <p:nvSpPr>
          <p:cNvPr id="6149" name="Rectangle 5"/>
          <p:cNvSpPr>
            <a:spLocks noChangeArrowheads="1"/>
          </p:cNvSpPr>
          <p:nvPr/>
        </p:nvSpPr>
        <p:spPr bwMode="auto">
          <a:xfrm>
            <a:off x="457200" y="4419600"/>
            <a:ext cx="7772400" cy="1828800"/>
          </a:xfrm>
          <a:prstGeom prst="rect">
            <a:avLst/>
          </a:prstGeom>
          <a:noFill/>
          <a:ln w="9525">
            <a:noFill/>
            <a:miter lim="800000"/>
            <a:headEnd/>
            <a:tailEnd/>
          </a:ln>
        </p:spPr>
        <p:txBody>
          <a:bodyPr/>
          <a:lstStyle/>
          <a:p>
            <a:pPr marL="342900" indent="-342900">
              <a:lnSpc>
                <a:spcPct val="90000"/>
              </a:lnSpc>
              <a:spcBef>
                <a:spcPct val="20000"/>
              </a:spcBef>
              <a:buFontTx/>
              <a:buChar char="•"/>
            </a:pPr>
            <a:r>
              <a:rPr lang="en-US" sz="3200" dirty="0"/>
              <a:t>discharge coefficient, </a:t>
            </a:r>
            <a:r>
              <a:rPr lang="en-US" sz="3200" i="1" dirty="0" err="1">
                <a:solidFill>
                  <a:srgbClr val="FF0000"/>
                </a:solidFill>
              </a:rPr>
              <a:t>C</a:t>
            </a:r>
            <a:r>
              <a:rPr lang="en-US" sz="3200" i="1" baseline="-25000" dirty="0" err="1">
                <a:solidFill>
                  <a:srgbClr val="FF0000"/>
                </a:solidFill>
              </a:rPr>
              <a:t>d</a:t>
            </a:r>
            <a:r>
              <a:rPr lang="en-US" sz="3200" dirty="0">
                <a:solidFill>
                  <a:srgbClr val="FF0000"/>
                </a:solidFill>
              </a:rPr>
              <a:t> = </a:t>
            </a:r>
            <a:r>
              <a:rPr lang="en-US" sz="3200" i="1" dirty="0" err="1">
                <a:solidFill>
                  <a:srgbClr val="FF0000"/>
                </a:solidFill>
              </a:rPr>
              <a:t>C</a:t>
            </a:r>
            <a:r>
              <a:rPr lang="en-US" sz="3200" i="1" baseline="-25000" dirty="0" err="1">
                <a:solidFill>
                  <a:srgbClr val="FF0000"/>
                </a:solidFill>
              </a:rPr>
              <a:t>c</a:t>
            </a:r>
            <a:r>
              <a:rPr lang="en-US" sz="3200" i="1" dirty="0" err="1">
                <a:solidFill>
                  <a:srgbClr val="FF0000"/>
                </a:solidFill>
              </a:rPr>
              <a:t>C</a:t>
            </a:r>
            <a:r>
              <a:rPr lang="en-US" sz="3200" i="1" baseline="-25000" dirty="0" err="1">
                <a:solidFill>
                  <a:srgbClr val="FF0000"/>
                </a:solidFill>
              </a:rPr>
              <a:t>v</a:t>
            </a:r>
            <a:r>
              <a:rPr lang="en-US" sz="3200" dirty="0">
                <a:solidFill>
                  <a:srgbClr val="FF0000"/>
                </a:solidFill>
              </a:rPr>
              <a:t>, </a:t>
            </a:r>
            <a:endParaRPr lang="en-US" sz="3200" dirty="0" smtClean="0">
              <a:solidFill>
                <a:srgbClr val="FF0000"/>
              </a:solidFill>
            </a:endParaRPr>
          </a:p>
          <a:p>
            <a:pPr marL="800100" lvl="1" indent="-342900">
              <a:lnSpc>
                <a:spcPct val="90000"/>
              </a:lnSpc>
              <a:spcBef>
                <a:spcPct val="20000"/>
              </a:spcBef>
              <a:buFontTx/>
              <a:buChar char="•"/>
            </a:pPr>
            <a:r>
              <a:rPr lang="en-US" sz="3200" i="1" dirty="0" smtClean="0">
                <a:solidFill>
                  <a:srgbClr val="FF0000"/>
                </a:solidFill>
              </a:rPr>
              <a:t>C</a:t>
            </a:r>
            <a:r>
              <a:rPr lang="en-US" sz="3200" i="1" baseline="-25000" dirty="0" smtClean="0">
                <a:solidFill>
                  <a:srgbClr val="FF0000"/>
                </a:solidFill>
              </a:rPr>
              <a:t>c</a:t>
            </a:r>
            <a:r>
              <a:rPr lang="en-US" sz="3200" dirty="0"/>
              <a:t>: contraction coefficient, </a:t>
            </a:r>
            <a:endParaRPr lang="en-US" sz="3200" dirty="0" smtClean="0"/>
          </a:p>
          <a:p>
            <a:pPr marL="800100" lvl="1" indent="-342900">
              <a:lnSpc>
                <a:spcPct val="90000"/>
              </a:lnSpc>
              <a:spcBef>
                <a:spcPct val="20000"/>
              </a:spcBef>
              <a:buFontTx/>
              <a:buChar char="•"/>
            </a:pPr>
            <a:r>
              <a:rPr lang="en-US" sz="3200" i="1" dirty="0" err="1" smtClean="0">
                <a:solidFill>
                  <a:srgbClr val="FF0000"/>
                </a:solidFill>
              </a:rPr>
              <a:t>C</a:t>
            </a:r>
            <a:r>
              <a:rPr lang="en-US" sz="3200" i="1" baseline="-25000" dirty="0" err="1" smtClean="0">
                <a:solidFill>
                  <a:srgbClr val="FF0000"/>
                </a:solidFill>
              </a:rPr>
              <a:t>v</a:t>
            </a:r>
            <a:r>
              <a:rPr lang="en-US" sz="3200" dirty="0"/>
              <a:t>: coefficient of velocity</a:t>
            </a:r>
          </a:p>
        </p:txBody>
      </p:sp>
      <p:sp>
        <p:nvSpPr>
          <p:cNvPr id="6150" name="Rectangle 6"/>
          <p:cNvSpPr>
            <a:spLocks noChangeArrowheads="1"/>
          </p:cNvSpPr>
          <p:nvPr/>
        </p:nvSpPr>
        <p:spPr bwMode="auto">
          <a:xfrm>
            <a:off x="533400" y="2514600"/>
            <a:ext cx="7772400" cy="1066800"/>
          </a:xfrm>
          <a:prstGeom prst="rect">
            <a:avLst/>
          </a:prstGeom>
          <a:noFill/>
          <a:ln w="9525">
            <a:noFill/>
            <a:miter lim="800000"/>
            <a:headEnd/>
            <a:tailEnd/>
          </a:ln>
        </p:spPr>
        <p:txBody>
          <a:bodyPr/>
          <a:lstStyle/>
          <a:p>
            <a:pPr marL="342900" indent="-342900">
              <a:lnSpc>
                <a:spcPct val="90000"/>
              </a:lnSpc>
              <a:spcBef>
                <a:spcPct val="20000"/>
              </a:spcBef>
              <a:buFontTx/>
              <a:buChar char="•"/>
            </a:pPr>
            <a:r>
              <a:rPr lang="en-US" sz="3200"/>
              <a:t>Venturi and orifice flow (Torricelli’s theorem): </a:t>
            </a:r>
          </a:p>
        </p:txBody>
      </p:sp>
      <p:sp>
        <p:nvSpPr>
          <p:cNvPr id="6151" name="Rectangle 7"/>
          <p:cNvSpPr>
            <a:spLocks noChangeArrowheads="1"/>
          </p:cNvSpPr>
          <p:nvPr/>
        </p:nvSpPr>
        <p:spPr bwMode="auto">
          <a:xfrm>
            <a:off x="762000" y="3886200"/>
            <a:ext cx="7772400" cy="685800"/>
          </a:xfrm>
          <a:prstGeom prst="rect">
            <a:avLst/>
          </a:prstGeom>
          <a:noFill/>
          <a:ln w="9525">
            <a:noFill/>
            <a:miter lim="800000"/>
            <a:headEnd/>
            <a:tailEnd/>
          </a:ln>
        </p:spPr>
        <p:txBody>
          <a:bodyPr/>
          <a:lstStyle/>
          <a:p>
            <a:pPr marL="742950" lvl="1" indent="-285750">
              <a:lnSpc>
                <a:spcPct val="90000"/>
              </a:lnSpc>
              <a:spcBef>
                <a:spcPct val="20000"/>
              </a:spcBef>
              <a:buFontTx/>
              <a:buChar char="-"/>
            </a:pPr>
            <a:r>
              <a:rPr lang="en-US" sz="2800">
                <a:solidFill>
                  <a:srgbClr val="FF0000"/>
                </a:solidFill>
                <a:latin typeface="Symbol" pitchFamily="18" charset="2"/>
              </a:rPr>
              <a:t>D</a:t>
            </a:r>
            <a:r>
              <a:rPr lang="en-US" sz="2800" i="1">
                <a:solidFill>
                  <a:srgbClr val="FF0000"/>
                </a:solidFill>
              </a:rPr>
              <a:t>h</a:t>
            </a:r>
            <a:r>
              <a:rPr lang="en-US" sz="2800" i="1" baseline="-25000">
                <a:solidFill>
                  <a:srgbClr val="FF0000"/>
                </a:solidFill>
              </a:rPr>
              <a:t>p</a:t>
            </a:r>
            <a:r>
              <a:rPr lang="en-US" sz="2800"/>
              <a:t>, change in piezometric head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1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614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15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1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P spid="6149" grpId="0" autoUpdateAnimBg="0"/>
      <p:bldP spid="6150" grpId="0" autoUpdateAnimBg="0"/>
      <p:bldP spid="6151"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685800" y="-76200"/>
            <a:ext cx="7772400" cy="1143000"/>
          </a:xfrm>
        </p:spPr>
        <p:txBody>
          <a:bodyPr/>
          <a:lstStyle/>
          <a:p>
            <a:pPr eaLnBrk="1" hangingPunct="1"/>
            <a:r>
              <a:rPr lang="en-US" dirty="0" smtClean="0"/>
              <a:t>Preliminaries, Fluid properties</a:t>
            </a:r>
          </a:p>
        </p:txBody>
      </p:sp>
      <p:sp>
        <p:nvSpPr>
          <p:cNvPr id="2051" name="Rectangle 3"/>
          <p:cNvSpPr>
            <a:spLocks noGrp="1" noChangeArrowheads="1"/>
          </p:cNvSpPr>
          <p:nvPr>
            <p:ph type="body" sz="half" idx="1"/>
          </p:nvPr>
        </p:nvSpPr>
        <p:spPr>
          <a:xfrm>
            <a:off x="762000" y="1219200"/>
            <a:ext cx="7620000" cy="4724400"/>
          </a:xfrm>
        </p:spPr>
        <p:txBody>
          <a:bodyPr/>
          <a:lstStyle/>
          <a:p>
            <a:pPr eaLnBrk="1" hangingPunct="1">
              <a:lnSpc>
                <a:spcPct val="90000"/>
              </a:lnSpc>
            </a:pPr>
            <a:r>
              <a:rPr lang="en-US" dirty="0" smtClean="0"/>
              <a:t>Preliminaries</a:t>
            </a:r>
          </a:p>
          <a:p>
            <a:pPr lvl="1" eaLnBrk="1" hangingPunct="1">
              <a:lnSpc>
                <a:spcPct val="90000"/>
              </a:lnSpc>
            </a:pPr>
            <a:r>
              <a:rPr lang="en-US" sz="2400" dirty="0" smtClean="0"/>
              <a:t>Units and dimensions</a:t>
            </a:r>
          </a:p>
          <a:p>
            <a:pPr lvl="1" eaLnBrk="1" hangingPunct="1">
              <a:lnSpc>
                <a:spcPct val="90000"/>
              </a:lnSpc>
            </a:pPr>
            <a:r>
              <a:rPr lang="en-US" sz="2400" dirty="0" smtClean="0"/>
              <a:t>Forces and stresses</a:t>
            </a:r>
          </a:p>
          <a:p>
            <a:pPr lvl="2" eaLnBrk="1" hangingPunct="1">
              <a:lnSpc>
                <a:spcPct val="90000"/>
              </a:lnSpc>
            </a:pPr>
            <a:r>
              <a:rPr lang="en-US" sz="2000" dirty="0" smtClean="0"/>
              <a:t>gage and absolute pressures: </a:t>
            </a:r>
            <a:r>
              <a:rPr lang="en-US" sz="2000" i="1" dirty="0" err="1" smtClean="0">
                <a:solidFill>
                  <a:srgbClr val="FF0000"/>
                </a:solidFill>
              </a:rPr>
              <a:t>p</a:t>
            </a:r>
            <a:r>
              <a:rPr lang="en-US" sz="2000" baseline="-25000" dirty="0" err="1" smtClean="0">
                <a:solidFill>
                  <a:srgbClr val="FF0000"/>
                </a:solidFill>
              </a:rPr>
              <a:t>abs</a:t>
            </a:r>
            <a:r>
              <a:rPr lang="en-US" sz="2000" dirty="0" smtClean="0">
                <a:solidFill>
                  <a:srgbClr val="FF0000"/>
                </a:solidFill>
              </a:rPr>
              <a:t>=</a:t>
            </a:r>
            <a:r>
              <a:rPr lang="en-US" sz="2000" i="1" dirty="0" err="1" smtClean="0">
                <a:solidFill>
                  <a:srgbClr val="FF0000"/>
                </a:solidFill>
              </a:rPr>
              <a:t>p</a:t>
            </a:r>
            <a:r>
              <a:rPr lang="en-US" sz="2000" baseline="-25000" dirty="0" err="1" smtClean="0">
                <a:solidFill>
                  <a:srgbClr val="FF0000"/>
                </a:solidFill>
              </a:rPr>
              <a:t>gage</a:t>
            </a:r>
            <a:r>
              <a:rPr lang="en-US" sz="2000" dirty="0" err="1" smtClean="0">
                <a:solidFill>
                  <a:srgbClr val="FF0000"/>
                </a:solidFill>
              </a:rPr>
              <a:t>+</a:t>
            </a:r>
            <a:r>
              <a:rPr lang="en-US" sz="2000" i="1" dirty="0" err="1" smtClean="0">
                <a:solidFill>
                  <a:srgbClr val="FF0000"/>
                </a:solidFill>
              </a:rPr>
              <a:t>p</a:t>
            </a:r>
            <a:r>
              <a:rPr lang="en-US" sz="2000" baseline="-25000" dirty="0" err="1" smtClean="0">
                <a:solidFill>
                  <a:srgbClr val="FF0000"/>
                </a:solidFill>
              </a:rPr>
              <a:t>atm</a:t>
            </a:r>
            <a:endParaRPr lang="en-US" sz="2000" dirty="0" smtClean="0">
              <a:solidFill>
                <a:srgbClr val="FF0000"/>
              </a:solidFill>
            </a:endParaRPr>
          </a:p>
          <a:p>
            <a:pPr eaLnBrk="1" hangingPunct="1">
              <a:lnSpc>
                <a:spcPct val="90000"/>
              </a:lnSpc>
            </a:pPr>
            <a:r>
              <a:rPr lang="en-US" dirty="0" smtClean="0"/>
              <a:t>Fluid properties</a:t>
            </a:r>
          </a:p>
          <a:p>
            <a:pPr lvl="1" eaLnBrk="1" hangingPunct="1">
              <a:lnSpc>
                <a:spcPct val="90000"/>
              </a:lnSpc>
            </a:pPr>
            <a:r>
              <a:rPr lang="en-US" sz="2400" dirty="0" smtClean="0"/>
              <a:t>Density (</a:t>
            </a:r>
            <a:r>
              <a:rPr lang="en-US" sz="2400" dirty="0" smtClean="0">
                <a:solidFill>
                  <a:srgbClr val="FF0000"/>
                </a:solidFill>
                <a:latin typeface="Symbol" pitchFamily="18" charset="2"/>
              </a:rPr>
              <a:t>r</a:t>
            </a:r>
            <a:r>
              <a:rPr lang="en-US" sz="2400" dirty="0" smtClean="0"/>
              <a:t>), specific gravity (</a:t>
            </a:r>
            <a:r>
              <a:rPr lang="en-US" sz="2400" i="1" dirty="0" smtClean="0">
                <a:solidFill>
                  <a:srgbClr val="FF0000"/>
                </a:solidFill>
              </a:rPr>
              <a:t>s</a:t>
            </a:r>
            <a:r>
              <a:rPr lang="en-US" sz="2400" dirty="0" smtClean="0"/>
              <a:t>), specific weight (</a:t>
            </a:r>
            <a:r>
              <a:rPr lang="en-US" sz="2400" dirty="0" smtClean="0">
                <a:solidFill>
                  <a:srgbClr val="FF0000"/>
                </a:solidFill>
                <a:latin typeface="Symbol" pitchFamily="18" charset="2"/>
              </a:rPr>
              <a:t>g=</a:t>
            </a:r>
            <a:r>
              <a:rPr lang="en-US" sz="2400" dirty="0" err="1" smtClean="0">
                <a:solidFill>
                  <a:srgbClr val="FF0000"/>
                </a:solidFill>
                <a:latin typeface="Symbol" pitchFamily="18" charset="2"/>
              </a:rPr>
              <a:t>r</a:t>
            </a:r>
            <a:r>
              <a:rPr lang="en-US" sz="2400" i="1" dirty="0" err="1" smtClean="0">
                <a:solidFill>
                  <a:srgbClr val="FF0000"/>
                </a:solidFill>
              </a:rPr>
              <a:t>g</a:t>
            </a:r>
            <a:r>
              <a:rPr lang="en-US" sz="2400" dirty="0" smtClean="0"/>
              <a:t>)</a:t>
            </a:r>
          </a:p>
          <a:p>
            <a:pPr lvl="1" eaLnBrk="1" hangingPunct="1">
              <a:lnSpc>
                <a:spcPct val="90000"/>
              </a:lnSpc>
            </a:pPr>
            <a:r>
              <a:rPr lang="en-US" sz="2400" dirty="0" smtClean="0"/>
              <a:t>Dynamic (absolute) viscosity (</a:t>
            </a:r>
            <a:r>
              <a:rPr lang="en-US" sz="2400" dirty="0" smtClean="0">
                <a:solidFill>
                  <a:srgbClr val="FF0000"/>
                </a:solidFill>
                <a:latin typeface="Symbol" pitchFamily="18" charset="2"/>
              </a:rPr>
              <a:t>m</a:t>
            </a:r>
            <a:r>
              <a:rPr lang="en-US" sz="2400" dirty="0" smtClean="0"/>
              <a:t>)</a:t>
            </a:r>
          </a:p>
          <a:p>
            <a:pPr lvl="2" eaLnBrk="1" hangingPunct="1">
              <a:lnSpc>
                <a:spcPct val="90000"/>
              </a:lnSpc>
            </a:pPr>
            <a:r>
              <a:rPr lang="en-US" sz="1800" dirty="0" smtClean="0"/>
              <a:t>relationship to shear stress, </a:t>
            </a:r>
            <a:r>
              <a:rPr lang="en-US" sz="1800" dirty="0" smtClean="0">
                <a:solidFill>
                  <a:srgbClr val="FF0000"/>
                </a:solidFill>
                <a:latin typeface="Symbol" pitchFamily="18" charset="2"/>
              </a:rPr>
              <a:t>t</a:t>
            </a:r>
            <a:r>
              <a:rPr lang="en-US" sz="1800" dirty="0" smtClean="0">
                <a:solidFill>
                  <a:srgbClr val="FF0000"/>
                </a:solidFill>
              </a:rPr>
              <a:t>=</a:t>
            </a:r>
            <a:r>
              <a:rPr lang="en-US" sz="1800" dirty="0" smtClean="0">
                <a:solidFill>
                  <a:srgbClr val="FF0000"/>
                </a:solidFill>
                <a:latin typeface="Symbol" pitchFamily="18" charset="2"/>
              </a:rPr>
              <a:t>m</a:t>
            </a:r>
            <a:r>
              <a:rPr lang="en-US" sz="1800" dirty="0" smtClean="0">
                <a:solidFill>
                  <a:srgbClr val="FF0000"/>
                </a:solidFill>
              </a:rPr>
              <a:t>(du/</a:t>
            </a:r>
            <a:r>
              <a:rPr lang="en-US" sz="1800" dirty="0" err="1" smtClean="0">
                <a:solidFill>
                  <a:srgbClr val="FF0000"/>
                </a:solidFill>
              </a:rPr>
              <a:t>dy</a:t>
            </a:r>
            <a:r>
              <a:rPr lang="en-US" sz="1800" dirty="0" smtClean="0">
                <a:solidFill>
                  <a:srgbClr val="FF0000"/>
                </a:solidFill>
              </a:rPr>
              <a:t>)</a:t>
            </a:r>
            <a:r>
              <a:rPr lang="en-US" sz="1800" dirty="0" smtClean="0"/>
              <a:t> </a:t>
            </a:r>
          </a:p>
          <a:p>
            <a:pPr lvl="1" eaLnBrk="1" hangingPunct="1">
              <a:lnSpc>
                <a:spcPct val="90000"/>
              </a:lnSpc>
            </a:pPr>
            <a:r>
              <a:rPr lang="en-US" sz="2400" dirty="0" smtClean="0"/>
              <a:t>Kinematic viscosity (</a:t>
            </a:r>
            <a:r>
              <a:rPr lang="en-US" sz="2400" dirty="0" smtClean="0">
                <a:solidFill>
                  <a:srgbClr val="FF0000"/>
                </a:solidFill>
                <a:latin typeface="Symbol" pitchFamily="18" charset="2"/>
              </a:rPr>
              <a:t>n</a:t>
            </a:r>
            <a:r>
              <a:rPr lang="en-US" sz="2400" dirty="0" smtClean="0">
                <a:solidFill>
                  <a:srgbClr val="FF0000"/>
                </a:solidFill>
              </a:rPr>
              <a:t> = </a:t>
            </a:r>
            <a:r>
              <a:rPr lang="en-US" sz="2400" dirty="0" smtClean="0">
                <a:solidFill>
                  <a:srgbClr val="FF0000"/>
                </a:solidFill>
                <a:latin typeface="Symbol" pitchFamily="18" charset="2"/>
              </a:rPr>
              <a:t>m</a:t>
            </a:r>
            <a:r>
              <a:rPr lang="en-US" sz="2400" dirty="0" smtClean="0">
                <a:solidFill>
                  <a:srgbClr val="FF0000"/>
                </a:solidFill>
              </a:rPr>
              <a:t>/</a:t>
            </a:r>
            <a:r>
              <a:rPr lang="en-US" sz="2400" dirty="0" smtClean="0">
                <a:solidFill>
                  <a:srgbClr val="FF0000"/>
                </a:solidFill>
                <a:latin typeface="Symbol" pitchFamily="18" charset="2"/>
              </a:rPr>
              <a:t>r</a:t>
            </a:r>
            <a:r>
              <a:rPr lang="en-US" sz="2400" dirty="0" smtClean="0"/>
              <a:t>)</a:t>
            </a:r>
          </a:p>
          <a:p>
            <a:pPr lvl="2" eaLnBrk="1" hangingPunct="1">
              <a:lnSpc>
                <a:spcPct val="90000"/>
              </a:lnSpc>
            </a:pPr>
            <a:endParaRPr lang="en-US" sz="2000" dirty="0" smtClean="0">
              <a:solidFill>
                <a:srgbClr val="FF0000"/>
              </a:solidFill>
            </a:endParaRPr>
          </a:p>
          <a:p>
            <a:pPr lvl="1" eaLnBrk="1" hangingPunct="1">
              <a:lnSpc>
                <a:spcPct val="90000"/>
              </a:lnSpc>
            </a:pPr>
            <a:r>
              <a:rPr lang="en-US" sz="2400" dirty="0" smtClean="0"/>
              <a:t>idealizations: ideal fluid (</a:t>
            </a:r>
            <a:r>
              <a:rPr lang="en-US" sz="2400" dirty="0" smtClean="0">
                <a:solidFill>
                  <a:srgbClr val="FF0000"/>
                </a:solidFill>
                <a:latin typeface="Symbol" pitchFamily="18" charset="2"/>
              </a:rPr>
              <a:t>m</a:t>
            </a:r>
            <a:r>
              <a:rPr lang="en-US" sz="2400" dirty="0" smtClean="0">
                <a:solidFill>
                  <a:srgbClr val="FF0000"/>
                </a:solidFill>
              </a:rPr>
              <a:t>=0</a:t>
            </a:r>
            <a:r>
              <a:rPr lang="en-US" sz="2400" dirty="0" smtClean="0"/>
              <a:t>), incompressible (</a:t>
            </a:r>
            <a:r>
              <a:rPr lang="en-US" sz="2400" dirty="0" smtClean="0">
                <a:solidFill>
                  <a:srgbClr val="FF0000"/>
                </a:solidFill>
                <a:latin typeface="Symbol" pitchFamily="18" charset="2"/>
              </a:rPr>
              <a:t>r</a:t>
            </a:r>
            <a:r>
              <a:rPr lang="en-US" sz="2400" dirty="0" smtClean="0"/>
              <a:t>=constant)			</a:t>
            </a:r>
            <a:endParaRPr lang="en-US" sz="2000" dirty="0" smtClean="0">
              <a:solidFill>
                <a:srgbClr val="FF0000"/>
              </a:solidFill>
            </a:endParaRPr>
          </a:p>
        </p:txBody>
      </p:sp>
      <p:graphicFrame>
        <p:nvGraphicFramePr>
          <p:cNvPr id="2053" name="Object 5"/>
          <p:cNvGraphicFramePr>
            <a:graphicFrameLocks noChangeAspect="1"/>
          </p:cNvGraphicFramePr>
          <p:nvPr>
            <p:ph sz="half" idx="2"/>
          </p:nvPr>
        </p:nvGraphicFramePr>
        <p:xfrm>
          <a:off x="7010400" y="3886200"/>
          <a:ext cx="1787525" cy="838200"/>
        </p:xfrm>
        <a:graphic>
          <a:graphicData uri="http://schemas.openxmlformats.org/presentationml/2006/ole">
            <p:oleObj spid="_x0000_s1026" name="CorelDRAW" r:id="rId4" imgW="1198080" imgH="561600"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5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205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205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205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205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205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5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2051">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2051">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2051">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205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a:xfrm>
            <a:off x="609600" y="304800"/>
            <a:ext cx="7772400" cy="1143000"/>
          </a:xfrm>
        </p:spPr>
        <p:txBody>
          <a:bodyPr/>
          <a:lstStyle/>
          <a:p>
            <a:pPr eaLnBrk="1" hangingPunct="1"/>
            <a:r>
              <a:rPr lang="en-US" smtClean="0"/>
              <a:t>Venturi meter problem</a:t>
            </a:r>
          </a:p>
        </p:txBody>
      </p:sp>
      <p:sp>
        <p:nvSpPr>
          <p:cNvPr id="16387" name="Rectangle 3"/>
          <p:cNvSpPr>
            <a:spLocks noGrp="1" noChangeArrowheads="1"/>
          </p:cNvSpPr>
          <p:nvPr>
            <p:ph idx="1"/>
          </p:nvPr>
        </p:nvSpPr>
        <p:spPr>
          <a:xfrm>
            <a:off x="533400" y="1219200"/>
            <a:ext cx="7696200" cy="2590800"/>
          </a:xfrm>
        </p:spPr>
        <p:txBody>
          <a:bodyPr/>
          <a:lstStyle/>
          <a:p>
            <a:pPr eaLnBrk="1" hangingPunct="1"/>
            <a:r>
              <a:rPr lang="en-US" sz="2000" smtClean="0"/>
              <a:t>(p. 4, #5) A Venturi meter with a diam. 6” at the throat is installed in a water main.  A differential manometer is partly filled with mercury (the remainder of the tube is filled with water), and connected to the meter at the throat and inlet.  The mercury column stands 15” higher in one leg than in the other.  Neglecting friction, what is the flow through the main?  The specific gravity of mercury is 13.6. </a:t>
            </a:r>
          </a:p>
          <a:p>
            <a:pPr lvl="1" eaLnBrk="1" hangingPunct="1"/>
            <a:r>
              <a:rPr lang="en-US" sz="1800" smtClean="0"/>
              <a:t>apply energy equation between inlet and throat plus manometer analysis to relate manometer info to flow rate</a:t>
            </a:r>
          </a:p>
        </p:txBody>
      </p:sp>
      <p:graphicFrame>
        <p:nvGraphicFramePr>
          <p:cNvPr id="50176" name="Object 0"/>
          <p:cNvGraphicFramePr>
            <a:graphicFrameLocks noChangeAspect="1"/>
          </p:cNvGraphicFramePr>
          <p:nvPr/>
        </p:nvGraphicFramePr>
        <p:xfrm>
          <a:off x="990600" y="3810000"/>
          <a:ext cx="4184650" cy="1511300"/>
        </p:xfrm>
        <a:graphic>
          <a:graphicData uri="http://schemas.openxmlformats.org/presentationml/2006/ole">
            <p:oleObj spid="_x0000_s13314" name="Equation" r:id="rId4" imgW="2882880" imgH="1041120" progId="">
              <p:embed/>
            </p:oleObj>
          </a:graphicData>
        </a:graphic>
      </p:graphicFrame>
      <p:graphicFrame>
        <p:nvGraphicFramePr>
          <p:cNvPr id="50177" name="Object 1"/>
          <p:cNvGraphicFramePr>
            <a:graphicFrameLocks noChangeAspect="1"/>
          </p:cNvGraphicFramePr>
          <p:nvPr/>
        </p:nvGraphicFramePr>
        <p:xfrm>
          <a:off x="914400" y="5486400"/>
          <a:ext cx="3238500" cy="725488"/>
        </p:xfrm>
        <a:graphic>
          <a:graphicData uri="http://schemas.openxmlformats.org/presentationml/2006/ole">
            <p:oleObj spid="_x0000_s13315" name="Equation" r:id="rId5" imgW="2095200" imgH="469800" progId="">
              <p:embed/>
            </p:oleObj>
          </a:graphicData>
        </a:graphic>
      </p:graphicFrame>
      <p:pic>
        <p:nvPicPr>
          <p:cNvPr id="16391" name="Picture 7"/>
          <p:cNvPicPr>
            <a:picLocks noChangeAspect="1" noChangeArrowheads="1"/>
          </p:cNvPicPr>
          <p:nvPr/>
        </p:nvPicPr>
        <p:blipFill>
          <a:blip r:embed="rId6" cstate="print"/>
          <a:srcRect/>
          <a:stretch>
            <a:fillRect/>
          </a:stretch>
        </p:blipFill>
        <p:spPr bwMode="auto">
          <a:xfrm>
            <a:off x="5562600" y="3962400"/>
            <a:ext cx="3276600" cy="1185863"/>
          </a:xfrm>
          <a:prstGeom prst="rect">
            <a:avLst/>
          </a:prstGeom>
          <a:noFill/>
          <a:ln w="9525">
            <a:noFill/>
            <a:miter lim="800000"/>
            <a:headEnd/>
            <a:tailEnd/>
          </a:ln>
        </p:spPr>
      </p:pic>
      <p:sp>
        <p:nvSpPr>
          <p:cNvPr id="16392" name="Text Box 8"/>
          <p:cNvSpPr txBox="1">
            <a:spLocks noChangeArrowheads="1"/>
          </p:cNvSpPr>
          <p:nvPr/>
        </p:nvSpPr>
        <p:spPr bwMode="auto">
          <a:xfrm>
            <a:off x="4953000" y="5562600"/>
            <a:ext cx="1039813" cy="457200"/>
          </a:xfrm>
          <a:prstGeom prst="rect">
            <a:avLst/>
          </a:prstGeom>
          <a:noFill/>
          <a:ln w="9525">
            <a:noFill/>
            <a:miter lim="800000"/>
            <a:headEnd/>
            <a:tailEnd/>
          </a:ln>
        </p:spPr>
        <p:txBody>
          <a:bodyPr wrap="none">
            <a:spAutoFit/>
          </a:bodyPr>
          <a:lstStyle/>
          <a:p>
            <a:r>
              <a:rPr lang="en-US"/>
              <a:t>Ans: 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38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6387">
                                            <p:txEl>
                                              <p:pRg st="1" end="1"/>
                                            </p:txEl>
                                          </p:spTgt>
                                        </p:tgtEl>
                                        <p:attrNameLst>
                                          <p:attrName>style.visibility</p:attrName>
                                        </p:attrNameLst>
                                      </p:cBhvr>
                                      <p:to>
                                        <p:strVal val="visible"/>
                                      </p:to>
                                    </p:set>
                                  </p:childTnLst>
                                </p:cTn>
                              </p:par>
                            </p:childTnLst>
                          </p:cTn>
                        </p:par>
                        <p:par>
                          <p:cTn id="9" fill="hold">
                            <p:stCondLst>
                              <p:cond delay="500"/>
                            </p:stCondLst>
                            <p:childTnLst>
                              <p:par>
                                <p:cTn id="10" presetID="1" presetClass="entr" presetSubtype="0" fill="hold" nodeType="afterEffect">
                                  <p:stCondLst>
                                    <p:cond delay="0"/>
                                  </p:stCondLst>
                                  <p:childTnLst>
                                    <p:set>
                                      <p:cBhvr>
                                        <p:cTn id="11" dur="1" fill="hold">
                                          <p:stCondLst>
                                            <p:cond delay="499"/>
                                          </p:stCondLst>
                                        </p:cTn>
                                        <p:tgtEl>
                                          <p:spTgt spid="16391"/>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499"/>
                                          </p:stCondLst>
                                        </p:cTn>
                                        <p:tgtEl>
                                          <p:spTgt spid="5017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499"/>
                                          </p:stCondLst>
                                        </p:cTn>
                                        <p:tgtEl>
                                          <p:spTgt spid="50177"/>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499"/>
                                          </p:stCondLst>
                                        </p:cTn>
                                        <p:tgtEl>
                                          <p:spTgt spid="163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P spid="16392"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pPr eaLnBrk="1" hangingPunct="1"/>
            <a:r>
              <a:rPr lang="en-US" smtClean="0"/>
              <a:t>Orifice problem</a:t>
            </a:r>
          </a:p>
        </p:txBody>
      </p:sp>
      <p:sp>
        <p:nvSpPr>
          <p:cNvPr id="20483" name="Rectangle 3"/>
          <p:cNvSpPr>
            <a:spLocks noGrp="1" noChangeArrowheads="1"/>
          </p:cNvSpPr>
          <p:nvPr>
            <p:ph idx="1"/>
          </p:nvPr>
        </p:nvSpPr>
        <p:spPr>
          <a:xfrm>
            <a:off x="609600" y="1752600"/>
            <a:ext cx="7772400" cy="1981200"/>
          </a:xfrm>
        </p:spPr>
        <p:txBody>
          <a:bodyPr/>
          <a:lstStyle/>
          <a:p>
            <a:pPr eaLnBrk="1" hangingPunct="1"/>
            <a:r>
              <a:rPr lang="en-US" sz="2400" smtClean="0"/>
              <a:t>(p. 5, #9) A sharp-edged orifice with a 2-in diam. opening is located in the vertical side of a large tank.  The coefficient of contraction is 0.62,  and the coefficient of velocity is 0.98.  The orifice discharges under a hydraulic head of 16 ft.  What is the velocity at the vena contracta?  </a:t>
            </a:r>
            <a:endParaRPr lang="en-US" sz="2400" smtClean="0">
              <a:solidFill>
                <a:srgbClr val="FF0000"/>
              </a:solidFill>
            </a:endParaRPr>
          </a:p>
        </p:txBody>
      </p:sp>
      <p:graphicFrame>
        <p:nvGraphicFramePr>
          <p:cNvPr id="51200" name="Object 0"/>
          <p:cNvGraphicFramePr>
            <a:graphicFrameLocks noChangeAspect="1"/>
          </p:cNvGraphicFramePr>
          <p:nvPr/>
        </p:nvGraphicFramePr>
        <p:xfrm>
          <a:off x="1066800" y="3886200"/>
          <a:ext cx="3913188" cy="1212850"/>
        </p:xfrm>
        <a:graphic>
          <a:graphicData uri="http://schemas.openxmlformats.org/presentationml/2006/ole">
            <p:oleObj spid="_x0000_s14338" name="Equation" r:id="rId4" imgW="1803240" imgH="558720" progId="">
              <p:embed/>
            </p:oleObj>
          </a:graphicData>
        </a:graphic>
      </p:graphicFrame>
      <p:pic>
        <p:nvPicPr>
          <p:cNvPr id="20486" name="Picture 6"/>
          <p:cNvPicPr>
            <a:picLocks noChangeAspect="1" noChangeArrowheads="1"/>
          </p:cNvPicPr>
          <p:nvPr/>
        </p:nvPicPr>
        <p:blipFill>
          <a:blip r:embed="rId5" cstate="print"/>
          <a:srcRect/>
          <a:stretch>
            <a:fillRect/>
          </a:stretch>
        </p:blipFill>
        <p:spPr bwMode="auto">
          <a:xfrm>
            <a:off x="5943600" y="3581400"/>
            <a:ext cx="2133600" cy="2047875"/>
          </a:xfrm>
          <a:prstGeom prst="rect">
            <a:avLst/>
          </a:prstGeom>
          <a:noFill/>
          <a:ln w="9525">
            <a:noFill/>
            <a:miter lim="800000"/>
            <a:headEnd/>
            <a:tailEnd/>
          </a:ln>
        </p:spPr>
      </p:pic>
      <p:sp>
        <p:nvSpPr>
          <p:cNvPr id="20487" name="Text Box 7"/>
          <p:cNvSpPr txBox="1">
            <a:spLocks noChangeArrowheads="1"/>
          </p:cNvSpPr>
          <p:nvPr/>
        </p:nvSpPr>
        <p:spPr bwMode="auto">
          <a:xfrm>
            <a:off x="1050925" y="5222875"/>
            <a:ext cx="1057275" cy="457200"/>
          </a:xfrm>
          <a:prstGeom prst="rect">
            <a:avLst/>
          </a:prstGeom>
          <a:noFill/>
          <a:ln w="9525">
            <a:noFill/>
            <a:miter lim="800000"/>
            <a:headEnd/>
            <a:tailEnd/>
          </a:ln>
        </p:spPr>
        <p:txBody>
          <a:bodyPr wrap="none">
            <a:spAutoFit/>
          </a:bodyPr>
          <a:lstStyle/>
          <a:p>
            <a:r>
              <a:rPr lang="en-US"/>
              <a:t>Ans: 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483">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0"/>
                                  </p:stCondLst>
                                  <p:childTnLst>
                                    <p:set>
                                      <p:cBhvr>
                                        <p:cTn id="9" dur="1" fill="hold">
                                          <p:stCondLst>
                                            <p:cond delay="499"/>
                                          </p:stCondLst>
                                        </p:cTn>
                                        <p:tgtEl>
                                          <p:spTgt spid="20486"/>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499"/>
                                          </p:stCondLst>
                                        </p:cTn>
                                        <p:tgtEl>
                                          <p:spTgt spid="51200"/>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499"/>
                                          </p:stCondLst>
                                        </p:cTn>
                                        <p:tgtEl>
                                          <p:spTgt spid="204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P spid="20487"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p:txBody>
          <a:bodyPr/>
          <a:lstStyle/>
          <a:p>
            <a:pPr eaLnBrk="1" hangingPunct="1"/>
            <a:r>
              <a:rPr lang="en-US" smtClean="0"/>
              <a:t>Dimensional analysis</a:t>
            </a:r>
          </a:p>
        </p:txBody>
      </p:sp>
      <p:sp>
        <p:nvSpPr>
          <p:cNvPr id="7171" name="Rectangle 3"/>
          <p:cNvSpPr>
            <a:spLocks noGrp="1" noChangeArrowheads="1"/>
          </p:cNvSpPr>
          <p:nvPr>
            <p:ph idx="1"/>
          </p:nvPr>
        </p:nvSpPr>
        <p:spPr/>
        <p:txBody>
          <a:bodyPr/>
          <a:lstStyle/>
          <a:p>
            <a:pPr eaLnBrk="1" hangingPunct="1"/>
            <a:r>
              <a:rPr lang="en-US" smtClean="0"/>
              <a:t>dimensional homogeneity</a:t>
            </a:r>
          </a:p>
          <a:p>
            <a:pPr eaLnBrk="1" hangingPunct="1"/>
            <a:r>
              <a:rPr lang="en-US" smtClean="0"/>
              <a:t>Buckingham-Pi theorem and determining dimensionless groups</a:t>
            </a:r>
          </a:p>
          <a:p>
            <a:pPr eaLnBrk="1" hangingPunct="1"/>
            <a:r>
              <a:rPr lang="en-US" smtClean="0"/>
              <a:t>standard dimensionless groups: Reynolds number, </a:t>
            </a:r>
            <a:r>
              <a:rPr lang="en-US" smtClean="0">
                <a:solidFill>
                  <a:srgbClr val="FF0000"/>
                </a:solidFill>
              </a:rPr>
              <a:t>Re = </a:t>
            </a:r>
            <a:r>
              <a:rPr lang="en-US" smtClean="0">
                <a:solidFill>
                  <a:srgbClr val="FF0000"/>
                </a:solidFill>
                <a:latin typeface="Symbol" pitchFamily="18" charset="2"/>
              </a:rPr>
              <a:t>r</a:t>
            </a:r>
            <a:r>
              <a:rPr lang="en-US" i="1" smtClean="0">
                <a:solidFill>
                  <a:srgbClr val="FF0000"/>
                </a:solidFill>
              </a:rPr>
              <a:t>VL</a:t>
            </a:r>
            <a:r>
              <a:rPr lang="en-US" smtClean="0">
                <a:solidFill>
                  <a:srgbClr val="FF0000"/>
                </a:solidFill>
              </a:rPr>
              <a:t>/</a:t>
            </a:r>
            <a:r>
              <a:rPr lang="en-US" smtClean="0">
                <a:solidFill>
                  <a:srgbClr val="FF0000"/>
                </a:solidFill>
                <a:latin typeface="Symbol" pitchFamily="18" charset="2"/>
              </a:rPr>
              <a:t>m</a:t>
            </a:r>
            <a:r>
              <a:rPr lang="en-US" smtClean="0"/>
              <a:t>, and Froude number, </a:t>
            </a:r>
            <a:endParaRPr lang="en-US" i="1" smtClean="0"/>
          </a:p>
        </p:txBody>
      </p:sp>
      <p:graphicFrame>
        <p:nvGraphicFramePr>
          <p:cNvPr id="7172" name="Object 4"/>
          <p:cNvGraphicFramePr>
            <a:graphicFrameLocks noChangeAspect="1"/>
          </p:cNvGraphicFramePr>
          <p:nvPr/>
        </p:nvGraphicFramePr>
        <p:xfrm>
          <a:off x="914400" y="4343400"/>
          <a:ext cx="2057400" cy="631825"/>
        </p:xfrm>
        <a:graphic>
          <a:graphicData uri="http://schemas.openxmlformats.org/presentationml/2006/ole">
            <p:oleObj spid="_x0000_s15362" name="Equation" r:id="rId4" imgW="825480" imgH="253800"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71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Flow in pressure conduits</a:t>
            </a:r>
          </a:p>
        </p:txBody>
      </p:sp>
      <p:sp>
        <p:nvSpPr>
          <p:cNvPr id="8195" name="Rectangle 3"/>
          <p:cNvSpPr>
            <a:spLocks noGrp="1" noChangeArrowheads="1"/>
          </p:cNvSpPr>
          <p:nvPr>
            <p:ph idx="1"/>
          </p:nvPr>
        </p:nvSpPr>
        <p:spPr>
          <a:xfrm>
            <a:off x="609600" y="1752600"/>
            <a:ext cx="7772400" cy="3352800"/>
          </a:xfrm>
        </p:spPr>
        <p:txBody>
          <a:bodyPr/>
          <a:lstStyle/>
          <a:p>
            <a:pPr eaLnBrk="1" hangingPunct="1"/>
            <a:r>
              <a:rPr lang="en-US" sz="3000" dirty="0" smtClean="0"/>
              <a:t>continuous head loss or friction relationship, </a:t>
            </a:r>
            <a:r>
              <a:rPr lang="en-US" sz="3000" i="1" dirty="0" err="1" smtClean="0">
                <a:solidFill>
                  <a:srgbClr val="FF0000"/>
                </a:solidFill>
              </a:rPr>
              <a:t>h</a:t>
            </a:r>
            <a:r>
              <a:rPr lang="en-US" sz="3000" i="1" baseline="-25000" dirty="0" err="1" smtClean="0">
                <a:solidFill>
                  <a:srgbClr val="FF0000"/>
                </a:solidFill>
              </a:rPr>
              <a:t>f</a:t>
            </a:r>
            <a:r>
              <a:rPr lang="en-US" sz="3000" i="1" dirty="0" smtClean="0">
                <a:solidFill>
                  <a:srgbClr val="FF0000"/>
                </a:solidFill>
              </a:rPr>
              <a:t>=f(L/D)(V</a:t>
            </a:r>
            <a:r>
              <a:rPr lang="en-US" sz="3000" i="1" baseline="30000" dirty="0" smtClean="0">
                <a:solidFill>
                  <a:srgbClr val="FF0000"/>
                </a:solidFill>
              </a:rPr>
              <a:t>2</a:t>
            </a:r>
            <a:r>
              <a:rPr lang="en-US" sz="3000" i="1" dirty="0" smtClean="0">
                <a:solidFill>
                  <a:srgbClr val="FF0000"/>
                </a:solidFill>
              </a:rPr>
              <a:t>/2g)</a:t>
            </a:r>
            <a:r>
              <a:rPr lang="en-US" sz="3000" i="1" dirty="0" smtClean="0"/>
              <a:t>,</a:t>
            </a:r>
            <a:r>
              <a:rPr lang="en-US" sz="3000" dirty="0" smtClean="0"/>
              <a:t> </a:t>
            </a:r>
            <a:r>
              <a:rPr lang="en-US" sz="3000" i="1" dirty="0" smtClean="0">
                <a:solidFill>
                  <a:srgbClr val="FF0000"/>
                </a:solidFill>
              </a:rPr>
              <a:t>f</a:t>
            </a:r>
            <a:r>
              <a:rPr lang="en-US" sz="3000" dirty="0" smtClean="0"/>
              <a:t> : friction factor</a:t>
            </a:r>
            <a:endParaRPr lang="en-US" sz="3000" i="1" dirty="0" smtClean="0"/>
          </a:p>
          <a:p>
            <a:pPr eaLnBrk="1" hangingPunct="1"/>
            <a:r>
              <a:rPr lang="en-US" sz="3000" dirty="0" smtClean="0"/>
              <a:t>laminar flow:  </a:t>
            </a:r>
            <a:r>
              <a:rPr lang="en-US" sz="3000" i="1" dirty="0" smtClean="0">
                <a:solidFill>
                  <a:srgbClr val="FF0000"/>
                </a:solidFill>
              </a:rPr>
              <a:t>f</a:t>
            </a:r>
            <a:r>
              <a:rPr lang="en-US" sz="3000" dirty="0" smtClean="0">
                <a:solidFill>
                  <a:srgbClr val="FF0000"/>
                </a:solidFill>
              </a:rPr>
              <a:t>=64/Re</a:t>
            </a:r>
          </a:p>
          <a:p>
            <a:pPr eaLnBrk="1" hangingPunct="1"/>
            <a:r>
              <a:rPr lang="en-US" sz="3000" dirty="0" smtClean="0"/>
              <a:t>turbulent flow: </a:t>
            </a:r>
            <a:r>
              <a:rPr lang="en-US" sz="3000" dirty="0" smtClean="0">
                <a:hlinkClick r:id="rId3" action="ppaction://hlinksldjump"/>
              </a:rPr>
              <a:t>Moody diagram</a:t>
            </a:r>
            <a:r>
              <a:rPr lang="en-US" sz="3000" dirty="0" smtClean="0"/>
              <a:t>, </a:t>
            </a:r>
            <a:r>
              <a:rPr lang="en-US" sz="3000" i="1" dirty="0" smtClean="0">
                <a:solidFill>
                  <a:srgbClr val="FF0000"/>
                </a:solidFill>
              </a:rPr>
              <a:t>f</a:t>
            </a:r>
            <a:r>
              <a:rPr lang="en-US" sz="3000" dirty="0" smtClean="0">
                <a:solidFill>
                  <a:srgbClr val="FF0000"/>
                </a:solidFill>
              </a:rPr>
              <a:t>=fn(</a:t>
            </a:r>
            <a:r>
              <a:rPr lang="en-US" sz="3000" dirty="0" err="1" smtClean="0">
                <a:solidFill>
                  <a:srgbClr val="FF0000"/>
                </a:solidFill>
              </a:rPr>
              <a:t>Re,</a:t>
            </a:r>
            <a:r>
              <a:rPr lang="en-US" sz="3000" i="1" dirty="0" err="1" smtClean="0">
                <a:solidFill>
                  <a:srgbClr val="FF0000"/>
                </a:solidFill>
              </a:rPr>
              <a:t>k</a:t>
            </a:r>
            <a:r>
              <a:rPr lang="en-US" sz="3000" i="1" baseline="-25000" dirty="0" err="1" smtClean="0">
                <a:solidFill>
                  <a:srgbClr val="FF0000"/>
                </a:solidFill>
              </a:rPr>
              <a:t>s</a:t>
            </a:r>
            <a:r>
              <a:rPr lang="en-US" sz="3000" dirty="0" smtClean="0">
                <a:solidFill>
                  <a:srgbClr val="FF0000"/>
                </a:solidFill>
              </a:rPr>
              <a:t>/</a:t>
            </a:r>
            <a:r>
              <a:rPr lang="en-US" sz="3000" i="1" dirty="0" smtClean="0">
                <a:solidFill>
                  <a:srgbClr val="FF0000"/>
                </a:solidFill>
              </a:rPr>
              <a:t>D</a:t>
            </a:r>
            <a:r>
              <a:rPr lang="en-US" sz="3000" dirty="0" smtClean="0">
                <a:solidFill>
                  <a:srgbClr val="FF0000"/>
                </a:solidFill>
              </a:rPr>
              <a:t>)</a:t>
            </a:r>
            <a:r>
              <a:rPr lang="en-US" sz="3000" dirty="0" smtClean="0"/>
              <a:t>, </a:t>
            </a:r>
            <a:r>
              <a:rPr lang="en-US" sz="3000" i="1" dirty="0" err="1" smtClean="0">
                <a:solidFill>
                  <a:srgbClr val="FF0000"/>
                </a:solidFill>
              </a:rPr>
              <a:t>k</a:t>
            </a:r>
            <a:r>
              <a:rPr lang="en-US" sz="3000" i="1" baseline="-25000" dirty="0" err="1" smtClean="0">
                <a:solidFill>
                  <a:srgbClr val="FF0000"/>
                </a:solidFill>
              </a:rPr>
              <a:t>s</a:t>
            </a:r>
            <a:r>
              <a:rPr lang="en-US" sz="3000" dirty="0" smtClean="0"/>
              <a:t>: roughness height of pipe material</a:t>
            </a:r>
          </a:p>
          <a:p>
            <a:pPr eaLnBrk="1" hangingPunct="1"/>
            <a:r>
              <a:rPr lang="en-US" sz="3000" dirty="0" smtClean="0"/>
              <a:t>minor losses, </a:t>
            </a:r>
            <a:r>
              <a:rPr lang="en-US" sz="3000" i="1" dirty="0" err="1" smtClean="0">
                <a:solidFill>
                  <a:srgbClr val="FF0000"/>
                </a:solidFill>
              </a:rPr>
              <a:t>h</a:t>
            </a:r>
            <a:r>
              <a:rPr lang="en-US" sz="3000" i="1" baseline="-25000" dirty="0" err="1" smtClean="0">
                <a:solidFill>
                  <a:srgbClr val="FF0000"/>
                </a:solidFill>
              </a:rPr>
              <a:t>m</a:t>
            </a:r>
            <a:r>
              <a:rPr lang="en-US" sz="3000" dirty="0" smtClean="0">
                <a:solidFill>
                  <a:srgbClr val="FF0000"/>
                </a:solidFill>
              </a:rPr>
              <a:t>=</a:t>
            </a:r>
            <a:r>
              <a:rPr lang="en-US" sz="3000" i="1" dirty="0" smtClean="0">
                <a:solidFill>
                  <a:srgbClr val="FF0000"/>
                </a:solidFill>
              </a:rPr>
              <a:t>K(V</a:t>
            </a:r>
            <a:r>
              <a:rPr lang="en-US" sz="3000" i="1" baseline="30000" dirty="0" smtClean="0">
                <a:solidFill>
                  <a:srgbClr val="FF0000"/>
                </a:solidFill>
              </a:rPr>
              <a:t>2</a:t>
            </a:r>
            <a:r>
              <a:rPr lang="en-US" sz="3000" i="1" dirty="0" smtClean="0">
                <a:solidFill>
                  <a:srgbClr val="FF0000"/>
                </a:solidFill>
              </a:rPr>
              <a:t>/2g)</a:t>
            </a:r>
            <a:r>
              <a:rPr lang="en-US" sz="3000" i="1" dirty="0" smtClean="0"/>
              <a:t>, </a:t>
            </a:r>
            <a:r>
              <a:rPr lang="en-US" sz="3000" i="1" dirty="0" smtClean="0">
                <a:solidFill>
                  <a:srgbClr val="FF0000"/>
                </a:solidFill>
              </a:rPr>
              <a:t>K</a:t>
            </a:r>
            <a:r>
              <a:rPr lang="en-US" sz="3000" i="1" dirty="0" smtClean="0"/>
              <a:t> : </a:t>
            </a:r>
            <a:r>
              <a:rPr lang="en-US" sz="3000" dirty="0" smtClean="0"/>
              <a:t>loss coefficient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1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0"/>
            <a:ext cx="7772400" cy="1143000"/>
          </a:xfrm>
        </p:spPr>
        <p:txBody>
          <a:bodyPr/>
          <a:lstStyle/>
          <a:p>
            <a:pPr eaLnBrk="1" hangingPunct="1"/>
            <a:r>
              <a:rPr lang="en-US" smtClean="0"/>
              <a:t>Moody diagram</a:t>
            </a:r>
          </a:p>
        </p:txBody>
      </p:sp>
      <p:pic>
        <p:nvPicPr>
          <p:cNvPr id="23555" name="Picture 3" descr="Moody_crowe"/>
          <p:cNvPicPr>
            <a:picLocks noChangeAspect="1" noChangeArrowheads="1"/>
          </p:cNvPicPr>
          <p:nvPr/>
        </p:nvPicPr>
        <p:blipFill>
          <a:blip r:embed="rId3" cstate="print"/>
          <a:srcRect/>
          <a:stretch>
            <a:fillRect/>
          </a:stretch>
        </p:blipFill>
        <p:spPr bwMode="auto">
          <a:xfrm>
            <a:off x="990600" y="990600"/>
            <a:ext cx="7478713" cy="533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Using Moody’s diagram</a:t>
            </a:r>
          </a:p>
        </p:txBody>
      </p:sp>
      <p:sp>
        <p:nvSpPr>
          <p:cNvPr id="18435" name="Rectangle 3"/>
          <p:cNvSpPr>
            <a:spLocks noGrp="1" noChangeArrowheads="1"/>
          </p:cNvSpPr>
          <p:nvPr>
            <p:ph idx="1"/>
          </p:nvPr>
        </p:nvSpPr>
        <p:spPr>
          <a:xfrm>
            <a:off x="609600" y="1752600"/>
            <a:ext cx="7772400" cy="2286000"/>
          </a:xfrm>
        </p:spPr>
        <p:txBody>
          <a:bodyPr/>
          <a:lstStyle/>
          <a:p>
            <a:pPr eaLnBrk="1" hangingPunct="1"/>
            <a:r>
              <a:rPr lang="en-US" sz="2400" dirty="0" smtClean="0"/>
              <a:t>(p. 3, #7) Water flows with a velocity of 17 ft/s through 18 ft of cast-iron pipe (roughness = 0.00085 ft).  The pipe has an inside diameter of 1.7 in.  The kinematic viscosity of the water is 5.94 </a:t>
            </a:r>
            <a:r>
              <a:rPr lang="en-US" sz="2400" dirty="0" smtClean="0">
                <a:cs typeface="Times New Roman" pitchFamily="18" charset="0"/>
              </a:rPr>
              <a:t>× 10</a:t>
            </a:r>
            <a:r>
              <a:rPr lang="en-US" sz="2400" baseline="30000" dirty="0" smtClean="0">
                <a:cs typeface="Times New Roman" pitchFamily="18" charset="0"/>
              </a:rPr>
              <a:t>-6</a:t>
            </a:r>
            <a:r>
              <a:rPr lang="en-US" sz="2400" dirty="0" smtClean="0">
                <a:cs typeface="Times New Roman" pitchFamily="18" charset="0"/>
              </a:rPr>
              <a:t> ft</a:t>
            </a:r>
            <a:r>
              <a:rPr lang="en-US" sz="2400" baseline="30000" dirty="0" smtClean="0">
                <a:cs typeface="Times New Roman" pitchFamily="18" charset="0"/>
              </a:rPr>
              <a:t>2</a:t>
            </a:r>
            <a:r>
              <a:rPr lang="en-US" sz="2400" dirty="0" smtClean="0">
                <a:cs typeface="Times New Roman" pitchFamily="18" charset="0"/>
              </a:rPr>
              <a:t>/s.  The loss coefficient for the standard elbow is 0.9.  What percentage of the total head loss is caused by the elbow?  </a:t>
            </a:r>
            <a:endParaRPr lang="en-US" sz="2400" dirty="0" smtClean="0">
              <a:solidFill>
                <a:srgbClr val="FF0000"/>
              </a:solidFill>
              <a:cs typeface="Times New Roman" pitchFamily="18" charset="0"/>
            </a:endParaRPr>
          </a:p>
        </p:txBody>
      </p:sp>
      <p:pic>
        <p:nvPicPr>
          <p:cNvPr id="18437" name="Picture 5"/>
          <p:cNvPicPr>
            <a:picLocks noChangeAspect="1" noChangeArrowheads="1"/>
          </p:cNvPicPr>
          <p:nvPr/>
        </p:nvPicPr>
        <p:blipFill>
          <a:blip r:embed="rId3" cstate="print"/>
          <a:srcRect/>
          <a:stretch>
            <a:fillRect/>
          </a:stretch>
        </p:blipFill>
        <p:spPr bwMode="auto">
          <a:xfrm>
            <a:off x="5181600" y="3733800"/>
            <a:ext cx="3505200" cy="1978025"/>
          </a:xfrm>
          <a:prstGeom prst="rect">
            <a:avLst/>
          </a:prstGeom>
          <a:noFill/>
          <a:ln w="9525">
            <a:noFill/>
            <a:miter lim="800000"/>
            <a:headEnd/>
            <a:tailEnd/>
          </a:ln>
        </p:spPr>
      </p:pic>
      <p:sp>
        <p:nvSpPr>
          <p:cNvPr id="18438" name="Text Box 6"/>
          <p:cNvSpPr txBox="1">
            <a:spLocks noChangeArrowheads="1"/>
          </p:cNvSpPr>
          <p:nvPr/>
        </p:nvSpPr>
        <p:spPr bwMode="auto">
          <a:xfrm>
            <a:off x="990600" y="5715000"/>
            <a:ext cx="1057275" cy="457200"/>
          </a:xfrm>
          <a:prstGeom prst="rect">
            <a:avLst/>
          </a:prstGeom>
          <a:noFill/>
          <a:ln w="9525">
            <a:noFill/>
            <a:miter lim="800000"/>
            <a:headEnd/>
            <a:tailEnd/>
          </a:ln>
        </p:spPr>
        <p:txBody>
          <a:bodyPr wrap="none">
            <a:spAutoFit/>
          </a:bodyPr>
          <a:lstStyle/>
          <a:p>
            <a:r>
              <a:rPr lang="en-US"/>
              <a:t>Ans: D</a:t>
            </a:r>
          </a:p>
        </p:txBody>
      </p:sp>
      <p:sp>
        <p:nvSpPr>
          <p:cNvPr id="18439" name="Rectangle 7"/>
          <p:cNvSpPr>
            <a:spLocks noChangeArrowheads="1"/>
          </p:cNvSpPr>
          <p:nvPr/>
        </p:nvSpPr>
        <p:spPr bwMode="auto">
          <a:xfrm>
            <a:off x="609600" y="4038600"/>
            <a:ext cx="4876800" cy="1752600"/>
          </a:xfrm>
          <a:prstGeom prst="rect">
            <a:avLst/>
          </a:prstGeom>
          <a:noFill/>
          <a:ln w="9525">
            <a:noFill/>
            <a:miter lim="800000"/>
            <a:headEnd/>
            <a:tailEnd/>
          </a:ln>
        </p:spPr>
        <p:txBody>
          <a:bodyPr/>
          <a:lstStyle/>
          <a:p>
            <a:pPr marL="742950" lvl="1" indent="-285750">
              <a:spcBef>
                <a:spcPct val="20000"/>
              </a:spcBef>
              <a:buFontTx/>
              <a:buChar char="–"/>
            </a:pPr>
            <a:r>
              <a:rPr lang="en-US" sz="2000"/>
              <a:t>determine the friction factor,</a:t>
            </a:r>
            <a:r>
              <a:rPr lang="en-US" sz="2000">
                <a:solidFill>
                  <a:srgbClr val="FF0000"/>
                </a:solidFill>
              </a:rPr>
              <a:t> </a:t>
            </a:r>
            <a:r>
              <a:rPr lang="en-US" sz="2000" i="1">
                <a:solidFill>
                  <a:srgbClr val="FF0000"/>
                </a:solidFill>
              </a:rPr>
              <a:t>f</a:t>
            </a:r>
            <a:r>
              <a:rPr lang="en-US" sz="2000"/>
              <a:t>, and compare </a:t>
            </a:r>
            <a:r>
              <a:rPr lang="en-US" sz="2000" i="1">
                <a:solidFill>
                  <a:srgbClr val="FF0000"/>
                </a:solidFill>
              </a:rPr>
              <a:t>K</a:t>
            </a:r>
            <a:r>
              <a:rPr lang="en-US" sz="2000"/>
              <a:t> with </a:t>
            </a:r>
            <a:r>
              <a:rPr lang="en-US" sz="2000">
                <a:solidFill>
                  <a:srgbClr val="FF0000"/>
                </a:solidFill>
              </a:rPr>
              <a:t>(</a:t>
            </a:r>
            <a:r>
              <a:rPr lang="en-US" sz="2000" i="1">
                <a:solidFill>
                  <a:srgbClr val="FF0000"/>
                </a:solidFill>
              </a:rPr>
              <a:t>fL/D+K</a:t>
            </a:r>
            <a:r>
              <a:rPr lang="en-US" sz="2000">
                <a:solidFill>
                  <a:srgbClr val="FF0000"/>
                </a:solidFill>
              </a:rPr>
              <a:t>)</a:t>
            </a:r>
          </a:p>
          <a:p>
            <a:pPr marL="742950" lvl="1" indent="-285750">
              <a:spcBef>
                <a:spcPct val="20000"/>
              </a:spcBef>
              <a:buFontTx/>
              <a:buChar char="–"/>
            </a:pPr>
            <a:r>
              <a:rPr lang="en-US" sz="2000"/>
              <a:t>compute </a:t>
            </a:r>
            <a:r>
              <a:rPr lang="en-US" sz="2000">
                <a:solidFill>
                  <a:srgbClr val="FF0000"/>
                </a:solidFill>
              </a:rPr>
              <a:t>Re=</a:t>
            </a:r>
            <a:r>
              <a:rPr lang="en-US" sz="2000" i="1">
                <a:solidFill>
                  <a:srgbClr val="FF0000"/>
                </a:solidFill>
              </a:rPr>
              <a:t>VD/</a:t>
            </a:r>
            <a:r>
              <a:rPr lang="en-US" sz="2000" i="1">
                <a:solidFill>
                  <a:srgbClr val="FF0000"/>
                </a:solidFill>
                <a:latin typeface="Symbol" pitchFamily="18" charset="2"/>
              </a:rPr>
              <a:t>n</a:t>
            </a:r>
            <a:r>
              <a:rPr lang="en-US" sz="2000">
                <a:latin typeface="Symbol" pitchFamily="18" charset="2"/>
              </a:rPr>
              <a:t>=4</a:t>
            </a:r>
            <a:r>
              <a:rPr lang="en-US" sz="2000">
                <a:latin typeface="Symbol" pitchFamily="18" charset="2"/>
                <a:sym typeface="Symbol" pitchFamily="18" charset="2"/>
              </a:rPr>
              <a:t>10</a:t>
            </a:r>
            <a:r>
              <a:rPr lang="en-US" sz="2000" baseline="30000">
                <a:latin typeface="Symbol" pitchFamily="18" charset="2"/>
                <a:sym typeface="Symbol" pitchFamily="18" charset="2"/>
              </a:rPr>
              <a:t>5</a:t>
            </a:r>
            <a:r>
              <a:rPr lang="en-US" sz="2000">
                <a:latin typeface="Symbol" pitchFamily="18" charset="2"/>
              </a:rPr>
              <a:t>,</a:t>
            </a:r>
            <a:r>
              <a:rPr lang="en-US" sz="2000"/>
              <a:t> and </a:t>
            </a:r>
            <a:r>
              <a:rPr lang="en-US" sz="2000" i="1">
                <a:solidFill>
                  <a:srgbClr val="FF0000"/>
                </a:solidFill>
              </a:rPr>
              <a:t>k</a:t>
            </a:r>
            <a:r>
              <a:rPr lang="en-US" sz="2000" i="1" baseline="-25000">
                <a:solidFill>
                  <a:srgbClr val="FF0000"/>
                </a:solidFill>
              </a:rPr>
              <a:t>s</a:t>
            </a:r>
            <a:r>
              <a:rPr lang="en-US" sz="2000" i="1">
                <a:solidFill>
                  <a:srgbClr val="FF0000"/>
                </a:solidFill>
              </a:rPr>
              <a:t>/D</a:t>
            </a:r>
            <a:r>
              <a:rPr lang="en-US" sz="2000"/>
              <a:t>=0.006, and find </a:t>
            </a:r>
            <a:r>
              <a:rPr lang="en-US" sz="2000" i="1"/>
              <a:t>f</a:t>
            </a:r>
            <a:r>
              <a:rPr lang="en-US" sz="2000"/>
              <a:t> =0.034 from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435">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0"/>
                                  </p:stCondLst>
                                  <p:childTnLst>
                                    <p:set>
                                      <p:cBhvr>
                                        <p:cTn id="9" dur="1" fill="hold">
                                          <p:stCondLst>
                                            <p:cond delay="499"/>
                                          </p:stCondLst>
                                        </p:cTn>
                                        <p:tgtEl>
                                          <p:spTgt spid="18437"/>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499"/>
                                          </p:stCondLst>
                                        </p:cTn>
                                        <p:tgtEl>
                                          <p:spTgt spid="18439">
                                            <p:txEl>
                                              <p:pRg st="0" end="0"/>
                                            </p:txEl>
                                          </p:spTgt>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499"/>
                                          </p:stCondLst>
                                        </p:cTn>
                                        <p:tgtEl>
                                          <p:spTgt spid="18439">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184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P spid="18438" grpId="0" autoUpdateAnimBg="0"/>
      <p:bldP spid="18439"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685800" y="685800"/>
            <a:ext cx="5867400" cy="1143000"/>
          </a:xfrm>
        </p:spPr>
        <p:txBody>
          <a:bodyPr/>
          <a:lstStyle/>
          <a:p>
            <a:pPr eaLnBrk="1" hangingPunct="1"/>
            <a:r>
              <a:rPr lang="en-US" smtClean="0"/>
              <a:t>Flow in open channels</a:t>
            </a:r>
          </a:p>
        </p:txBody>
      </p:sp>
      <p:sp>
        <p:nvSpPr>
          <p:cNvPr id="9219" name="Rectangle 3"/>
          <p:cNvSpPr>
            <a:spLocks noGrp="1" noChangeArrowheads="1"/>
          </p:cNvSpPr>
          <p:nvPr>
            <p:ph idx="1"/>
          </p:nvPr>
        </p:nvSpPr>
        <p:spPr>
          <a:xfrm>
            <a:off x="609600" y="1828800"/>
            <a:ext cx="7772400" cy="2667000"/>
          </a:xfrm>
        </p:spPr>
        <p:txBody>
          <a:bodyPr/>
          <a:lstStyle/>
          <a:p>
            <a:pPr eaLnBrk="1" hangingPunct="1">
              <a:lnSpc>
                <a:spcPct val="90000"/>
              </a:lnSpc>
            </a:pPr>
            <a:r>
              <a:rPr lang="en-US" sz="2800" dirty="0" smtClean="0"/>
              <a:t>geometry: wetted perimeter, </a:t>
            </a:r>
            <a:r>
              <a:rPr lang="en-US" sz="2800" i="1" dirty="0" smtClean="0">
                <a:solidFill>
                  <a:srgbClr val="FF0000"/>
                </a:solidFill>
              </a:rPr>
              <a:t>P</a:t>
            </a:r>
            <a:r>
              <a:rPr lang="en-US" sz="2800" dirty="0" smtClean="0"/>
              <a:t>, and hydraulic radius, </a:t>
            </a:r>
            <a:r>
              <a:rPr lang="en-US" sz="2800" i="1" dirty="0" err="1" smtClean="0">
                <a:solidFill>
                  <a:srgbClr val="FF0000"/>
                </a:solidFill>
              </a:rPr>
              <a:t>R</a:t>
            </a:r>
            <a:r>
              <a:rPr lang="en-US" sz="2800" i="1" baseline="-25000" dirty="0" err="1" smtClean="0">
                <a:solidFill>
                  <a:srgbClr val="FF0000"/>
                </a:solidFill>
              </a:rPr>
              <a:t>h</a:t>
            </a:r>
            <a:r>
              <a:rPr lang="en-US" sz="2800" dirty="0" smtClean="0">
                <a:solidFill>
                  <a:srgbClr val="FF0000"/>
                </a:solidFill>
              </a:rPr>
              <a:t> = </a:t>
            </a:r>
            <a:r>
              <a:rPr lang="en-US" sz="2800" i="1" dirty="0" smtClean="0">
                <a:solidFill>
                  <a:srgbClr val="FF0000"/>
                </a:solidFill>
              </a:rPr>
              <a:t>A/P</a:t>
            </a:r>
            <a:endParaRPr lang="en-US" sz="2800" dirty="0" smtClean="0">
              <a:solidFill>
                <a:srgbClr val="FF0000"/>
              </a:solidFill>
            </a:endParaRPr>
          </a:p>
          <a:p>
            <a:pPr eaLnBrk="1" hangingPunct="1">
              <a:lnSpc>
                <a:spcPct val="90000"/>
              </a:lnSpc>
            </a:pPr>
            <a:r>
              <a:rPr lang="en-US" sz="2800" dirty="0" smtClean="0"/>
              <a:t>uniform flow: </a:t>
            </a:r>
            <a:r>
              <a:rPr lang="en-US" sz="2800" i="1" dirty="0" err="1" smtClean="0">
                <a:solidFill>
                  <a:srgbClr val="FF0000"/>
                </a:solidFill>
              </a:rPr>
              <a:t>S</a:t>
            </a:r>
            <a:r>
              <a:rPr lang="en-US" sz="2800" i="1" baseline="-25000" dirty="0" err="1" smtClean="0">
                <a:solidFill>
                  <a:srgbClr val="FF0000"/>
                </a:solidFill>
              </a:rPr>
              <a:t>f</a:t>
            </a:r>
            <a:r>
              <a:rPr lang="en-US" sz="2800" dirty="0" smtClean="0">
                <a:solidFill>
                  <a:srgbClr val="FF0000"/>
                </a:solidFill>
              </a:rPr>
              <a:t> = </a:t>
            </a:r>
            <a:r>
              <a:rPr lang="en-US" sz="2800" i="1" dirty="0" smtClean="0">
                <a:solidFill>
                  <a:srgbClr val="FF0000"/>
                </a:solidFill>
              </a:rPr>
              <a:t>S</a:t>
            </a:r>
            <a:r>
              <a:rPr lang="en-US" sz="2800" i="1" baseline="-25000" dirty="0" smtClean="0">
                <a:solidFill>
                  <a:srgbClr val="FF0000"/>
                </a:solidFill>
              </a:rPr>
              <a:t>0</a:t>
            </a:r>
            <a:r>
              <a:rPr lang="en-US" sz="2800" i="1" baseline="-25000" dirty="0" smtClean="0"/>
              <a:t> </a:t>
            </a:r>
            <a:r>
              <a:rPr lang="en-US" sz="2800" i="1" dirty="0" smtClean="0"/>
              <a:t>, </a:t>
            </a:r>
            <a:r>
              <a:rPr lang="en-US" sz="2800" dirty="0" smtClean="0"/>
              <a:t>where</a:t>
            </a:r>
            <a:r>
              <a:rPr lang="en-US" sz="2800" i="1" dirty="0" smtClean="0"/>
              <a:t> </a:t>
            </a:r>
            <a:r>
              <a:rPr lang="en-US" sz="2800" i="1" dirty="0" smtClean="0">
                <a:solidFill>
                  <a:srgbClr val="FF0000"/>
                </a:solidFill>
              </a:rPr>
              <a:t>S</a:t>
            </a:r>
            <a:r>
              <a:rPr lang="en-US" sz="2800" i="1" baseline="-25000" dirty="0" smtClean="0">
                <a:solidFill>
                  <a:srgbClr val="FF0000"/>
                </a:solidFill>
              </a:rPr>
              <a:t>0</a:t>
            </a:r>
            <a:r>
              <a:rPr lang="en-US" sz="2800" i="1" dirty="0" smtClean="0"/>
              <a:t> </a:t>
            </a:r>
            <a:r>
              <a:rPr lang="en-US" sz="2800" dirty="0" smtClean="0"/>
              <a:t>is channel slope</a:t>
            </a:r>
          </a:p>
          <a:p>
            <a:pPr eaLnBrk="1" hangingPunct="1">
              <a:lnSpc>
                <a:spcPct val="90000"/>
              </a:lnSpc>
            </a:pPr>
            <a:r>
              <a:rPr lang="en-US" sz="2800" dirty="0" smtClean="0"/>
              <a:t>concept of critical flow and importance of Froude number</a:t>
            </a:r>
          </a:p>
          <a:p>
            <a:pPr lvl="1" eaLnBrk="1" hangingPunct="1">
              <a:lnSpc>
                <a:spcPct val="90000"/>
              </a:lnSpc>
            </a:pPr>
            <a:r>
              <a:rPr lang="en-US" sz="2600" dirty="0" smtClean="0"/>
              <a:t>for </a:t>
            </a:r>
            <a:r>
              <a:rPr lang="en-US" sz="2600" i="1" dirty="0" smtClean="0"/>
              <a:t>rectangular</a:t>
            </a:r>
            <a:r>
              <a:rPr lang="en-US" sz="2600" dirty="0" smtClean="0"/>
              <a:t> channels of width, </a:t>
            </a:r>
            <a:r>
              <a:rPr lang="en-US" sz="2600" i="1" dirty="0" smtClean="0">
                <a:solidFill>
                  <a:srgbClr val="FF0000"/>
                </a:solidFill>
              </a:rPr>
              <a:t>B</a:t>
            </a:r>
            <a:r>
              <a:rPr lang="en-US" sz="2600" dirty="0" smtClean="0"/>
              <a:t>, and depth, </a:t>
            </a:r>
            <a:r>
              <a:rPr lang="en-US" sz="2600" i="1" dirty="0" smtClean="0">
                <a:solidFill>
                  <a:srgbClr val="FF0000"/>
                </a:solidFill>
              </a:rPr>
              <a:t>y</a:t>
            </a:r>
            <a:r>
              <a:rPr lang="en-US" sz="2600" dirty="0" smtClean="0">
                <a:solidFill>
                  <a:srgbClr val="FF0000"/>
                </a:solidFill>
              </a:rPr>
              <a:t>:</a:t>
            </a:r>
            <a:endParaRPr lang="en-US" sz="2000" dirty="0" smtClean="0"/>
          </a:p>
        </p:txBody>
      </p:sp>
      <p:sp>
        <p:nvSpPr>
          <p:cNvPr id="9220" name="Rectangle 4"/>
          <p:cNvSpPr>
            <a:spLocks noChangeArrowheads="1"/>
          </p:cNvSpPr>
          <p:nvPr/>
        </p:nvSpPr>
        <p:spPr bwMode="auto">
          <a:xfrm>
            <a:off x="609600" y="4953000"/>
            <a:ext cx="7772400" cy="914400"/>
          </a:xfrm>
          <a:prstGeom prst="rect">
            <a:avLst/>
          </a:prstGeom>
          <a:noFill/>
          <a:ln w="9525">
            <a:noFill/>
            <a:miter lim="800000"/>
            <a:headEnd/>
            <a:tailEnd/>
          </a:ln>
        </p:spPr>
        <p:txBody>
          <a:bodyPr/>
          <a:lstStyle/>
          <a:p>
            <a:pPr marL="1200150" lvl="2" indent="-285750">
              <a:lnSpc>
                <a:spcPct val="90000"/>
              </a:lnSpc>
              <a:spcBef>
                <a:spcPct val="20000"/>
              </a:spcBef>
              <a:buFontTx/>
              <a:buChar char="–"/>
            </a:pPr>
            <a:r>
              <a:rPr lang="en-US" sz="2600" dirty="0"/>
              <a:t>subcritical flow (</a:t>
            </a:r>
            <a:r>
              <a:rPr lang="en-US" sz="2600" dirty="0">
                <a:solidFill>
                  <a:srgbClr val="FF0000"/>
                </a:solidFill>
              </a:rPr>
              <a:t>Fr &lt; 1 or </a:t>
            </a:r>
            <a:r>
              <a:rPr lang="en-US" sz="2600" i="1" dirty="0">
                <a:solidFill>
                  <a:srgbClr val="FF0000"/>
                </a:solidFill>
              </a:rPr>
              <a:t>y</a:t>
            </a:r>
            <a:r>
              <a:rPr lang="en-US" sz="2600" dirty="0">
                <a:solidFill>
                  <a:srgbClr val="FF0000"/>
                </a:solidFill>
              </a:rPr>
              <a:t> &gt; </a:t>
            </a:r>
            <a:r>
              <a:rPr lang="en-US" sz="2600" i="1" dirty="0" err="1">
                <a:solidFill>
                  <a:srgbClr val="FF0000"/>
                </a:solidFill>
              </a:rPr>
              <a:t>y</a:t>
            </a:r>
            <a:r>
              <a:rPr lang="en-US" sz="2600" i="1" baseline="-25000" dirty="0" err="1">
                <a:solidFill>
                  <a:srgbClr val="FF0000"/>
                </a:solidFill>
              </a:rPr>
              <a:t>c</a:t>
            </a:r>
            <a:r>
              <a:rPr lang="en-US" sz="2600" dirty="0"/>
              <a:t>), </a:t>
            </a:r>
            <a:endParaRPr lang="en-US" sz="2600" dirty="0" smtClean="0"/>
          </a:p>
          <a:p>
            <a:pPr marL="1200150" lvl="2" indent="-285750">
              <a:lnSpc>
                <a:spcPct val="90000"/>
              </a:lnSpc>
              <a:spcBef>
                <a:spcPct val="20000"/>
              </a:spcBef>
              <a:buFontTx/>
              <a:buChar char="–"/>
            </a:pPr>
            <a:r>
              <a:rPr lang="en-US" sz="2600" dirty="0" smtClean="0"/>
              <a:t>supercritical </a:t>
            </a:r>
            <a:r>
              <a:rPr lang="en-US" sz="2600" dirty="0"/>
              <a:t>flow (</a:t>
            </a:r>
            <a:r>
              <a:rPr lang="en-US" sz="2600" dirty="0">
                <a:solidFill>
                  <a:srgbClr val="FF0000"/>
                </a:solidFill>
              </a:rPr>
              <a:t>Fr &gt; 1 or </a:t>
            </a:r>
            <a:r>
              <a:rPr lang="en-US" sz="2600" i="1" dirty="0">
                <a:solidFill>
                  <a:srgbClr val="FF0000"/>
                </a:solidFill>
              </a:rPr>
              <a:t>y</a:t>
            </a:r>
            <a:r>
              <a:rPr lang="en-US" sz="2600" dirty="0">
                <a:solidFill>
                  <a:srgbClr val="FF0000"/>
                </a:solidFill>
              </a:rPr>
              <a:t> &lt; </a:t>
            </a:r>
            <a:r>
              <a:rPr lang="en-US" sz="2600" i="1" dirty="0" err="1">
                <a:solidFill>
                  <a:srgbClr val="FF0000"/>
                </a:solidFill>
              </a:rPr>
              <a:t>y</a:t>
            </a:r>
            <a:r>
              <a:rPr lang="en-US" sz="2600" i="1" baseline="-25000" dirty="0" err="1">
                <a:solidFill>
                  <a:srgbClr val="FF0000"/>
                </a:solidFill>
              </a:rPr>
              <a:t>c</a:t>
            </a:r>
            <a:r>
              <a:rPr lang="en-US" sz="2600" dirty="0"/>
              <a:t>)		</a:t>
            </a:r>
            <a:endParaRPr lang="en-US" sz="2000" dirty="0"/>
          </a:p>
        </p:txBody>
      </p:sp>
      <p:graphicFrame>
        <p:nvGraphicFramePr>
          <p:cNvPr id="9221" name="Object 5"/>
          <p:cNvGraphicFramePr>
            <a:graphicFrameLocks noChangeAspect="1"/>
          </p:cNvGraphicFramePr>
          <p:nvPr/>
        </p:nvGraphicFramePr>
        <p:xfrm>
          <a:off x="1219200" y="4343400"/>
          <a:ext cx="6951663" cy="661988"/>
        </p:xfrm>
        <a:graphic>
          <a:graphicData uri="http://schemas.openxmlformats.org/presentationml/2006/ole">
            <p:oleObj spid="_x0000_s16386" name="Equation" r:id="rId4" imgW="3340080" imgH="317160" progId="">
              <p:embed/>
            </p:oleObj>
          </a:graphicData>
        </a:graphic>
      </p:graphicFrame>
      <p:pic>
        <p:nvPicPr>
          <p:cNvPr id="9222" name="Picture 6"/>
          <p:cNvPicPr>
            <a:picLocks noChangeAspect="1" noChangeArrowheads="1"/>
          </p:cNvPicPr>
          <p:nvPr/>
        </p:nvPicPr>
        <p:blipFill>
          <a:blip r:embed="rId5" cstate="print"/>
          <a:srcRect/>
          <a:stretch>
            <a:fillRect/>
          </a:stretch>
        </p:blipFill>
        <p:spPr bwMode="auto">
          <a:xfrm>
            <a:off x="6400800" y="533400"/>
            <a:ext cx="1905000" cy="14795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9222"/>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9219">
                                            <p:txEl>
                                              <p:pRg st="0" end="0"/>
                                            </p:txEl>
                                          </p:spTgt>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9219">
                                            <p:txEl>
                                              <p:pRg st="1" end="1"/>
                                            </p:txEl>
                                          </p:spTgt>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grpId="0" nodeType="afterEffect">
                                  <p:stCondLst>
                                    <p:cond delay="0"/>
                                  </p:stCondLst>
                                  <p:childTnLst>
                                    <p:set>
                                      <p:cBhvr>
                                        <p:cTn id="15" dur="1" fill="hold">
                                          <p:stCondLst>
                                            <p:cond delay="499"/>
                                          </p:stCondLst>
                                        </p:cTn>
                                        <p:tgtEl>
                                          <p:spTgt spid="9219">
                                            <p:txEl>
                                              <p:pRg st="2" end="2"/>
                                            </p:txEl>
                                          </p:spTgt>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499"/>
                                          </p:stCondLst>
                                        </p:cTn>
                                        <p:tgtEl>
                                          <p:spTgt spid="9219">
                                            <p:txEl>
                                              <p:pRg st="3" end="3"/>
                                            </p:txEl>
                                          </p:spTgt>
                                        </p:tgtEl>
                                        <p:attrNameLst>
                                          <p:attrName>style.visibility</p:attrName>
                                        </p:attrNameLst>
                                      </p:cBhvr>
                                      <p:to>
                                        <p:strVal val="visible"/>
                                      </p:to>
                                    </p:set>
                                  </p:childTnLst>
                                </p:cTn>
                              </p:par>
                            </p:childTnLst>
                          </p:cTn>
                        </p:par>
                        <p:par>
                          <p:cTn id="18" fill="hold">
                            <p:stCondLst>
                              <p:cond delay="2000"/>
                            </p:stCondLst>
                            <p:childTnLst>
                              <p:par>
                                <p:cTn id="19" presetID="1" presetClass="entr" presetSubtype="0" fill="hold" nodeType="afterEffect">
                                  <p:stCondLst>
                                    <p:cond delay="0"/>
                                  </p:stCondLst>
                                  <p:childTnLst>
                                    <p:set>
                                      <p:cBhvr>
                                        <p:cTn id="20" dur="1" fill="hold">
                                          <p:stCondLst>
                                            <p:cond delay="499"/>
                                          </p:stCondLst>
                                        </p:cTn>
                                        <p:tgtEl>
                                          <p:spTgt spid="9221"/>
                                        </p:tgtEl>
                                        <p:attrNameLst>
                                          <p:attrName>style.visibility</p:attrName>
                                        </p:attrNameLst>
                                      </p:cBhvr>
                                      <p:to>
                                        <p:strVal val="visible"/>
                                      </p:to>
                                    </p:set>
                                  </p:childTnLst>
                                </p:cTn>
                              </p:par>
                            </p:childTnLst>
                          </p:cTn>
                        </p:par>
                        <p:par>
                          <p:cTn id="21" fill="hold">
                            <p:stCondLst>
                              <p:cond delay="2500"/>
                            </p:stCondLst>
                            <p:childTnLst>
                              <p:par>
                                <p:cTn id="22" presetID="1" presetClass="entr" presetSubtype="0" fill="hold" grpId="0" nodeType="afterEffect">
                                  <p:stCondLst>
                                    <p:cond delay="0"/>
                                  </p:stCondLst>
                                  <p:childTnLst>
                                    <p:set>
                                      <p:cBhvr>
                                        <p:cTn id="23" dur="1" fill="hold">
                                          <p:stCondLst>
                                            <p:cond delay="499"/>
                                          </p:stCondLst>
                                        </p:cTn>
                                        <p:tgtEl>
                                          <p:spTgt spid="9220">
                                            <p:txEl>
                                              <p:pRg st="0" end="0"/>
                                            </p:txEl>
                                          </p:spTgt>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499"/>
                                          </p:stCondLst>
                                        </p:cTn>
                                        <p:tgtEl>
                                          <p:spTgt spid="922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advAuto="0"/>
      <p:bldP spid="9220" grpId="0" build="p" autoUpdateAnimBg="0" advAuto="0"/>
    </p:bldLst>
  </p:timing>
</p:sld>
</file>

<file path=ppt/slides/slide2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p:txBody>
          <a:bodyPr/>
          <a:lstStyle/>
          <a:p>
            <a:pPr eaLnBrk="1" hangingPunct="1"/>
            <a:r>
              <a:rPr lang="en-US" smtClean="0"/>
              <a:t>Open channel problems</a:t>
            </a:r>
          </a:p>
        </p:txBody>
      </p:sp>
      <p:sp>
        <p:nvSpPr>
          <p:cNvPr id="19459" name="Rectangle 3"/>
          <p:cNvSpPr>
            <a:spLocks noGrp="1" noChangeArrowheads="1"/>
          </p:cNvSpPr>
          <p:nvPr>
            <p:ph idx="1"/>
          </p:nvPr>
        </p:nvSpPr>
        <p:spPr>
          <a:xfrm>
            <a:off x="533400" y="1600200"/>
            <a:ext cx="7772400" cy="990600"/>
          </a:xfrm>
        </p:spPr>
        <p:txBody>
          <a:bodyPr/>
          <a:lstStyle/>
          <a:p>
            <a:pPr eaLnBrk="1" hangingPunct="1"/>
            <a:r>
              <a:rPr lang="en-US" sz="2400" smtClean="0"/>
              <a:t>(p. 6, #3)</a:t>
            </a:r>
            <a:r>
              <a:rPr lang="en-US" sz="2800" smtClean="0"/>
              <a:t> </a:t>
            </a:r>
            <a:r>
              <a:rPr lang="en-US" sz="2400" smtClean="0"/>
              <a:t>What is the hydraulic radius of a rectangular flume 2 ft high and 4 ft wide, which is running half full?</a:t>
            </a:r>
            <a:endParaRPr lang="en-US" sz="2400" smtClean="0">
              <a:solidFill>
                <a:srgbClr val="FF0000"/>
              </a:solidFill>
            </a:endParaRPr>
          </a:p>
          <a:p>
            <a:pPr eaLnBrk="1" hangingPunct="1"/>
            <a:endParaRPr lang="en-US" sz="2800" smtClean="0">
              <a:solidFill>
                <a:srgbClr val="FF0000"/>
              </a:solidFill>
            </a:endParaRPr>
          </a:p>
          <a:p>
            <a:pPr eaLnBrk="1" hangingPunct="1"/>
            <a:endParaRPr lang="en-US" sz="2800" smtClean="0">
              <a:solidFill>
                <a:srgbClr val="FF0000"/>
              </a:solidFill>
            </a:endParaRPr>
          </a:p>
        </p:txBody>
      </p:sp>
      <p:graphicFrame>
        <p:nvGraphicFramePr>
          <p:cNvPr id="19460" name="Object 4"/>
          <p:cNvGraphicFramePr>
            <a:graphicFrameLocks noChangeAspect="1"/>
          </p:cNvGraphicFramePr>
          <p:nvPr/>
        </p:nvGraphicFramePr>
        <p:xfrm>
          <a:off x="914400" y="2590800"/>
          <a:ext cx="4495800" cy="657225"/>
        </p:xfrm>
        <a:graphic>
          <a:graphicData uri="http://schemas.openxmlformats.org/presentationml/2006/ole">
            <p:oleObj spid="_x0000_s17410" name="Equation" r:id="rId4" imgW="1562040" imgH="228600" progId="">
              <p:embed/>
            </p:oleObj>
          </a:graphicData>
        </a:graphic>
      </p:graphicFrame>
      <p:graphicFrame>
        <p:nvGraphicFramePr>
          <p:cNvPr id="19461" name="Object 5"/>
          <p:cNvGraphicFramePr>
            <a:graphicFrameLocks noChangeAspect="1"/>
          </p:cNvGraphicFramePr>
          <p:nvPr/>
        </p:nvGraphicFramePr>
        <p:xfrm>
          <a:off x="990600" y="5029200"/>
          <a:ext cx="5518150" cy="665163"/>
        </p:xfrm>
        <a:graphic>
          <a:graphicData uri="http://schemas.openxmlformats.org/presentationml/2006/ole">
            <p:oleObj spid="_x0000_s17411" name="Equation" r:id="rId5" imgW="2209680" imgH="266400" progId="">
              <p:embed/>
            </p:oleObj>
          </a:graphicData>
        </a:graphic>
      </p:graphicFrame>
      <p:sp>
        <p:nvSpPr>
          <p:cNvPr id="19463" name="Rectangle 7"/>
          <p:cNvSpPr>
            <a:spLocks noChangeArrowheads="1"/>
          </p:cNvSpPr>
          <p:nvPr/>
        </p:nvSpPr>
        <p:spPr bwMode="auto">
          <a:xfrm>
            <a:off x="533400" y="3962400"/>
            <a:ext cx="7772400" cy="990600"/>
          </a:xfrm>
          <a:prstGeom prst="rect">
            <a:avLst/>
          </a:prstGeom>
          <a:noFill/>
          <a:ln w="9525">
            <a:noFill/>
            <a:miter lim="800000"/>
            <a:headEnd/>
            <a:tailEnd/>
          </a:ln>
        </p:spPr>
        <p:txBody>
          <a:bodyPr/>
          <a:lstStyle/>
          <a:p>
            <a:pPr marL="342900" indent="-342900">
              <a:spcBef>
                <a:spcPct val="20000"/>
              </a:spcBef>
              <a:buFontTx/>
              <a:buChar char="•"/>
            </a:pPr>
            <a:r>
              <a:rPr lang="en-US"/>
              <a:t>(p. 6, #12) The critical depth in a rectangular channel 8 ft wide flowing at a critical velocity of 2 ft/s is approximately? </a:t>
            </a:r>
            <a:endParaRPr lang="en-US">
              <a:solidFill>
                <a:srgbClr val="FF0000"/>
              </a:solidFill>
            </a:endParaRPr>
          </a:p>
        </p:txBody>
      </p:sp>
      <p:pic>
        <p:nvPicPr>
          <p:cNvPr id="19465" name="Picture 9"/>
          <p:cNvPicPr>
            <a:picLocks noChangeAspect="1" noChangeArrowheads="1"/>
          </p:cNvPicPr>
          <p:nvPr/>
        </p:nvPicPr>
        <p:blipFill>
          <a:blip r:embed="rId6" cstate="print"/>
          <a:srcRect/>
          <a:stretch>
            <a:fillRect/>
          </a:stretch>
        </p:blipFill>
        <p:spPr bwMode="auto">
          <a:xfrm>
            <a:off x="6096000" y="2438400"/>
            <a:ext cx="1905000" cy="1479550"/>
          </a:xfrm>
          <a:prstGeom prst="rect">
            <a:avLst/>
          </a:prstGeom>
          <a:noFill/>
          <a:ln w="9525">
            <a:noFill/>
            <a:miter lim="800000"/>
            <a:headEnd/>
            <a:tailEnd/>
          </a:ln>
        </p:spPr>
      </p:pic>
      <p:sp>
        <p:nvSpPr>
          <p:cNvPr id="19466" name="Text Box 10"/>
          <p:cNvSpPr txBox="1">
            <a:spLocks noChangeArrowheads="1"/>
          </p:cNvSpPr>
          <p:nvPr/>
        </p:nvSpPr>
        <p:spPr bwMode="auto">
          <a:xfrm>
            <a:off x="974725" y="3241675"/>
            <a:ext cx="1313180" cy="461665"/>
          </a:xfrm>
          <a:prstGeom prst="rect">
            <a:avLst/>
          </a:prstGeom>
          <a:noFill/>
          <a:ln w="9525">
            <a:noFill/>
            <a:miter lim="800000"/>
            <a:headEnd/>
            <a:tailEnd/>
          </a:ln>
        </p:spPr>
        <p:txBody>
          <a:bodyPr wrap="none">
            <a:spAutoFit/>
          </a:bodyPr>
          <a:lstStyle/>
          <a:p>
            <a:pPr>
              <a:defRPr/>
            </a:pPr>
            <a:r>
              <a:rPr lang="en-US" dirty="0" err="1"/>
              <a:t>Ans</a:t>
            </a:r>
            <a:r>
              <a:rPr lang="en-US" dirty="0"/>
              <a:t>: </a:t>
            </a:r>
            <a:r>
              <a:rPr lang="en-US" strike="sngStrike" dirty="0"/>
              <a:t>B </a:t>
            </a:r>
            <a:r>
              <a:rPr lang="en-US" dirty="0" smtClean="0"/>
              <a:t>E</a:t>
            </a:r>
            <a:endParaRPr lang="en-US" dirty="0"/>
          </a:p>
        </p:txBody>
      </p:sp>
      <p:sp>
        <p:nvSpPr>
          <p:cNvPr id="19467" name="Text Box 11"/>
          <p:cNvSpPr txBox="1">
            <a:spLocks noChangeArrowheads="1"/>
          </p:cNvSpPr>
          <p:nvPr/>
        </p:nvSpPr>
        <p:spPr bwMode="auto">
          <a:xfrm>
            <a:off x="990600" y="5638800"/>
            <a:ext cx="1057275" cy="457200"/>
          </a:xfrm>
          <a:prstGeom prst="rect">
            <a:avLst/>
          </a:prstGeom>
          <a:noFill/>
          <a:ln w="9525">
            <a:noFill/>
            <a:miter lim="800000"/>
            <a:headEnd/>
            <a:tailEnd/>
          </a:ln>
        </p:spPr>
        <p:txBody>
          <a:bodyPr wrap="none">
            <a:spAutoFit/>
          </a:bodyPr>
          <a:lstStyle/>
          <a:p>
            <a:r>
              <a:rPr lang="en-US"/>
              <a:t>Ans: 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459">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0"/>
                                  </p:stCondLst>
                                  <p:childTnLst>
                                    <p:set>
                                      <p:cBhvr>
                                        <p:cTn id="9" dur="1" fill="hold">
                                          <p:stCondLst>
                                            <p:cond delay="499"/>
                                          </p:stCondLst>
                                        </p:cTn>
                                        <p:tgtEl>
                                          <p:spTgt spid="19465"/>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499"/>
                                          </p:stCondLst>
                                        </p:cTn>
                                        <p:tgtEl>
                                          <p:spTgt spid="19460"/>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499"/>
                                          </p:stCondLst>
                                        </p:cTn>
                                        <p:tgtEl>
                                          <p:spTgt spid="19466"/>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19463"/>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499"/>
                                          </p:stCondLst>
                                        </p:cTn>
                                        <p:tgtEl>
                                          <p:spTgt spid="19461"/>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499"/>
                                          </p:stCondLst>
                                        </p:cTn>
                                        <p:tgtEl>
                                          <p:spTgt spid="194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P spid="19463" grpId="0" autoUpdateAnimBg="0"/>
      <p:bldP spid="19467"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pPr eaLnBrk="1" hangingPunct="1"/>
            <a:r>
              <a:rPr lang="en-US" smtClean="0"/>
              <a:t>Fluid properties problems</a:t>
            </a:r>
          </a:p>
        </p:txBody>
      </p:sp>
      <p:sp>
        <p:nvSpPr>
          <p:cNvPr id="10243" name="Rectangle 3"/>
          <p:cNvSpPr>
            <a:spLocks noGrp="1" noChangeArrowheads="1"/>
          </p:cNvSpPr>
          <p:nvPr>
            <p:ph idx="1"/>
          </p:nvPr>
        </p:nvSpPr>
        <p:spPr>
          <a:xfrm>
            <a:off x="762000" y="4876800"/>
            <a:ext cx="7772400" cy="533400"/>
          </a:xfrm>
        </p:spPr>
        <p:txBody>
          <a:bodyPr rtlCol="0">
            <a:normAutofit fontScale="85000" lnSpcReduction="20000"/>
          </a:bodyPr>
          <a:lstStyle/>
          <a:p>
            <a:pPr eaLnBrk="1" fontAlgn="auto" hangingPunct="1">
              <a:lnSpc>
                <a:spcPct val="90000"/>
              </a:lnSpc>
              <a:spcAft>
                <a:spcPts val="0"/>
              </a:spcAft>
              <a:buFont typeface="Arial" pitchFamily="34" charset="0"/>
              <a:buChar char="•"/>
              <a:defRPr/>
            </a:pPr>
            <a:r>
              <a:rPr lang="en-US" sz="2400" smtClean="0"/>
              <a:t>(p. 1, #4) Kinematic viscosity can be expressed in which units?			</a:t>
            </a:r>
          </a:p>
        </p:txBody>
      </p:sp>
      <p:graphicFrame>
        <p:nvGraphicFramePr>
          <p:cNvPr id="10244" name="Object 4"/>
          <p:cNvGraphicFramePr>
            <a:graphicFrameLocks noChangeAspect="1"/>
          </p:cNvGraphicFramePr>
          <p:nvPr/>
        </p:nvGraphicFramePr>
        <p:xfrm>
          <a:off x="1066800" y="4419600"/>
          <a:ext cx="6553200" cy="392113"/>
        </p:xfrm>
        <a:graphic>
          <a:graphicData uri="http://schemas.openxmlformats.org/presentationml/2006/ole">
            <p:oleObj spid="_x0000_s2050" name="Equation" r:id="rId4" imgW="3822480" imgH="228600" progId="">
              <p:embed/>
            </p:oleObj>
          </a:graphicData>
        </a:graphic>
      </p:graphicFrame>
      <p:sp>
        <p:nvSpPr>
          <p:cNvPr id="10247" name="Rectangle 7"/>
          <p:cNvSpPr>
            <a:spLocks noChangeArrowheads="1"/>
          </p:cNvSpPr>
          <p:nvPr/>
        </p:nvSpPr>
        <p:spPr bwMode="auto">
          <a:xfrm>
            <a:off x="762000" y="1752600"/>
            <a:ext cx="7772400" cy="1219200"/>
          </a:xfrm>
          <a:prstGeom prst="rect">
            <a:avLst/>
          </a:prstGeom>
          <a:noFill/>
          <a:ln w="9525">
            <a:noFill/>
            <a:miter lim="800000"/>
            <a:headEnd/>
            <a:tailEnd/>
          </a:ln>
        </p:spPr>
        <p:txBody>
          <a:bodyPr/>
          <a:lstStyle/>
          <a:p>
            <a:pPr marL="342900" indent="-342900">
              <a:spcBef>
                <a:spcPct val="20000"/>
              </a:spcBef>
              <a:buFontTx/>
              <a:buChar char="•"/>
            </a:pPr>
            <a:r>
              <a:rPr lang="en-US"/>
              <a:t>(p. 1, #1) What is the atmospheric pressure on a planet if the absolute pressure is 100 kPa and the gage pressure is 10 kPa?  </a:t>
            </a:r>
          </a:p>
        </p:txBody>
      </p:sp>
      <p:sp>
        <p:nvSpPr>
          <p:cNvPr id="10249" name="Text Box 9"/>
          <p:cNvSpPr txBox="1">
            <a:spLocks noChangeArrowheads="1"/>
          </p:cNvSpPr>
          <p:nvPr/>
        </p:nvSpPr>
        <p:spPr bwMode="auto">
          <a:xfrm>
            <a:off x="2362200" y="2514600"/>
            <a:ext cx="2079625" cy="457200"/>
          </a:xfrm>
          <a:prstGeom prst="rect">
            <a:avLst/>
          </a:prstGeom>
          <a:noFill/>
          <a:ln w="9525">
            <a:noFill/>
            <a:miter lim="800000"/>
            <a:headEnd/>
            <a:tailEnd/>
          </a:ln>
        </p:spPr>
        <p:txBody>
          <a:bodyPr wrap="none">
            <a:spAutoFit/>
          </a:bodyPr>
          <a:lstStyle/>
          <a:p>
            <a:r>
              <a:rPr lang="en-US"/>
              <a:t>(</a:t>
            </a:r>
            <a:r>
              <a:rPr lang="en-US" i="1">
                <a:solidFill>
                  <a:srgbClr val="FF0000"/>
                </a:solidFill>
              </a:rPr>
              <a:t>p</a:t>
            </a:r>
            <a:r>
              <a:rPr lang="en-US" baseline="-25000">
                <a:solidFill>
                  <a:srgbClr val="FF0000"/>
                </a:solidFill>
              </a:rPr>
              <a:t>atm</a:t>
            </a:r>
            <a:r>
              <a:rPr lang="en-US">
                <a:solidFill>
                  <a:srgbClr val="FF0000"/>
                </a:solidFill>
              </a:rPr>
              <a:t>=</a:t>
            </a:r>
            <a:r>
              <a:rPr lang="en-US" i="1">
                <a:solidFill>
                  <a:srgbClr val="FF0000"/>
                </a:solidFill>
              </a:rPr>
              <a:t>p</a:t>
            </a:r>
            <a:r>
              <a:rPr lang="en-US" baseline="-25000">
                <a:solidFill>
                  <a:srgbClr val="FF0000"/>
                </a:solidFill>
              </a:rPr>
              <a:t>abs</a:t>
            </a:r>
            <a:r>
              <a:rPr lang="en-US">
                <a:solidFill>
                  <a:srgbClr val="FF0000"/>
                </a:solidFill>
              </a:rPr>
              <a:t>-</a:t>
            </a:r>
            <a:r>
              <a:rPr lang="en-US" i="1">
                <a:solidFill>
                  <a:srgbClr val="FF0000"/>
                </a:solidFill>
              </a:rPr>
              <a:t>p</a:t>
            </a:r>
            <a:r>
              <a:rPr lang="en-US" baseline="-25000">
                <a:solidFill>
                  <a:srgbClr val="FF0000"/>
                </a:solidFill>
              </a:rPr>
              <a:t>gage</a:t>
            </a:r>
            <a:r>
              <a:rPr lang="en-US"/>
              <a:t>)</a:t>
            </a:r>
          </a:p>
        </p:txBody>
      </p:sp>
      <p:sp>
        <p:nvSpPr>
          <p:cNvPr id="10250" name="Text Box 10"/>
          <p:cNvSpPr txBox="1">
            <a:spLocks noChangeArrowheads="1"/>
          </p:cNvSpPr>
          <p:nvPr/>
        </p:nvSpPr>
        <p:spPr bwMode="auto">
          <a:xfrm>
            <a:off x="4648200" y="2514600"/>
            <a:ext cx="1039813" cy="457200"/>
          </a:xfrm>
          <a:prstGeom prst="rect">
            <a:avLst/>
          </a:prstGeom>
          <a:noFill/>
          <a:ln w="9525">
            <a:noFill/>
            <a:miter lim="800000"/>
            <a:headEnd/>
            <a:tailEnd/>
          </a:ln>
        </p:spPr>
        <p:txBody>
          <a:bodyPr wrap="none">
            <a:spAutoFit/>
          </a:bodyPr>
          <a:lstStyle/>
          <a:p>
            <a:r>
              <a:rPr lang="en-US"/>
              <a:t>Ans: C</a:t>
            </a:r>
          </a:p>
        </p:txBody>
      </p:sp>
      <p:sp>
        <p:nvSpPr>
          <p:cNvPr id="10252" name="Rectangle 12"/>
          <p:cNvSpPr>
            <a:spLocks noChangeArrowheads="1"/>
          </p:cNvSpPr>
          <p:nvPr/>
        </p:nvSpPr>
        <p:spPr bwMode="auto">
          <a:xfrm>
            <a:off x="685800" y="3124200"/>
            <a:ext cx="7772400" cy="1219200"/>
          </a:xfrm>
          <a:prstGeom prst="rect">
            <a:avLst/>
          </a:prstGeom>
          <a:noFill/>
          <a:ln w="9525">
            <a:noFill/>
            <a:miter lim="800000"/>
            <a:headEnd/>
            <a:tailEnd/>
          </a:ln>
        </p:spPr>
        <p:txBody>
          <a:bodyPr/>
          <a:lstStyle/>
          <a:p>
            <a:pPr marL="342900" indent="-342900">
              <a:spcBef>
                <a:spcPct val="20000"/>
              </a:spcBef>
              <a:buFontTx/>
              <a:buChar char="•"/>
            </a:pPr>
            <a:r>
              <a:rPr lang="en-US"/>
              <a:t>(p. 1, #3) 100 g of water are mixed with 150 g of alcohol (</a:t>
            </a:r>
            <a:r>
              <a:rPr lang="en-US">
                <a:latin typeface="Symbol" pitchFamily="18" charset="2"/>
              </a:rPr>
              <a:t>r</a:t>
            </a:r>
            <a:r>
              <a:rPr lang="en-US"/>
              <a:t> = 790 kg/m</a:t>
            </a:r>
            <a:r>
              <a:rPr lang="en-US" baseline="30000"/>
              <a:t>3</a:t>
            </a:r>
            <a:r>
              <a:rPr lang="en-US"/>
              <a:t>).  What is the specific gravity of the resulting mixture, assuming the fluids mix completely? </a:t>
            </a:r>
          </a:p>
        </p:txBody>
      </p:sp>
      <p:sp>
        <p:nvSpPr>
          <p:cNvPr id="10253" name="Text Box 13"/>
          <p:cNvSpPr txBox="1">
            <a:spLocks noChangeArrowheads="1"/>
          </p:cNvSpPr>
          <p:nvPr/>
        </p:nvSpPr>
        <p:spPr bwMode="auto">
          <a:xfrm>
            <a:off x="7696200" y="4343400"/>
            <a:ext cx="1039813" cy="457200"/>
          </a:xfrm>
          <a:prstGeom prst="rect">
            <a:avLst/>
          </a:prstGeom>
          <a:noFill/>
          <a:ln w="9525">
            <a:noFill/>
            <a:miter lim="800000"/>
            <a:headEnd/>
            <a:tailEnd/>
          </a:ln>
        </p:spPr>
        <p:txBody>
          <a:bodyPr wrap="none">
            <a:spAutoFit/>
          </a:bodyPr>
          <a:lstStyle/>
          <a:p>
            <a:r>
              <a:rPr lang="en-US"/>
              <a:t>Ans: C</a:t>
            </a:r>
          </a:p>
        </p:txBody>
      </p:sp>
      <p:sp>
        <p:nvSpPr>
          <p:cNvPr id="10254" name="Text Box 14"/>
          <p:cNvSpPr txBox="1">
            <a:spLocks noChangeArrowheads="1"/>
          </p:cNvSpPr>
          <p:nvPr/>
        </p:nvSpPr>
        <p:spPr bwMode="auto">
          <a:xfrm>
            <a:off x="2209800" y="5181600"/>
            <a:ext cx="877888" cy="457200"/>
          </a:xfrm>
          <a:prstGeom prst="rect">
            <a:avLst/>
          </a:prstGeom>
          <a:noFill/>
          <a:ln w="9525">
            <a:noFill/>
            <a:miter lim="800000"/>
            <a:headEnd/>
            <a:tailEnd/>
          </a:ln>
        </p:spPr>
        <p:txBody>
          <a:bodyPr wrap="none">
            <a:spAutoFit/>
          </a:bodyPr>
          <a:lstStyle/>
          <a:p>
            <a:r>
              <a:rPr lang="en-US"/>
              <a:t>(ft</a:t>
            </a:r>
            <a:r>
              <a:rPr lang="en-US" baseline="30000"/>
              <a:t>2</a:t>
            </a:r>
            <a:r>
              <a:rPr lang="en-US"/>
              <a:t>/s)</a:t>
            </a:r>
          </a:p>
        </p:txBody>
      </p:sp>
      <p:sp>
        <p:nvSpPr>
          <p:cNvPr id="10255" name="Text Box 15"/>
          <p:cNvSpPr txBox="1">
            <a:spLocks noChangeArrowheads="1"/>
          </p:cNvSpPr>
          <p:nvPr/>
        </p:nvSpPr>
        <p:spPr bwMode="auto">
          <a:xfrm>
            <a:off x="4038600" y="5181600"/>
            <a:ext cx="1057275" cy="457200"/>
          </a:xfrm>
          <a:prstGeom prst="rect">
            <a:avLst/>
          </a:prstGeom>
          <a:noFill/>
          <a:ln w="9525">
            <a:noFill/>
            <a:miter lim="800000"/>
            <a:headEnd/>
            <a:tailEnd/>
          </a:ln>
        </p:spPr>
        <p:txBody>
          <a:bodyPr wrap="none">
            <a:spAutoFit/>
          </a:bodyPr>
          <a:lstStyle/>
          <a:p>
            <a:r>
              <a:rPr lang="en-US"/>
              <a:t>Ans: 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24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25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252">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1024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025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024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025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02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P spid="10247" grpId="0" build="p" autoUpdateAnimBg="0"/>
      <p:bldP spid="10249" grpId="0" autoUpdateAnimBg="0"/>
      <p:bldP spid="10250" grpId="0" autoUpdateAnimBg="0"/>
      <p:bldP spid="10252" grpId="0" build="p" autoUpdateAnimBg="0"/>
      <p:bldP spid="10253" grpId="0" autoUpdateAnimBg="0"/>
      <p:bldP spid="10254" grpId="0" autoUpdateAnimBg="0"/>
      <p:bldP spid="10255"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609600" y="457200"/>
            <a:ext cx="7772400" cy="1143000"/>
          </a:xfrm>
        </p:spPr>
        <p:txBody>
          <a:bodyPr/>
          <a:lstStyle/>
          <a:p>
            <a:pPr eaLnBrk="1" hangingPunct="1"/>
            <a:r>
              <a:rPr lang="en-US" smtClean="0"/>
              <a:t>Fluid statics</a:t>
            </a:r>
          </a:p>
        </p:txBody>
      </p:sp>
      <p:sp>
        <p:nvSpPr>
          <p:cNvPr id="3" name="Rectangle 3"/>
          <p:cNvSpPr>
            <a:spLocks noGrp="1" noChangeArrowheads="1"/>
          </p:cNvSpPr>
          <p:nvPr>
            <p:ph idx="1"/>
          </p:nvPr>
        </p:nvSpPr>
        <p:spPr>
          <a:xfrm>
            <a:off x="457200" y="1371600"/>
            <a:ext cx="7772400" cy="1676400"/>
          </a:xfrm>
        </p:spPr>
        <p:txBody>
          <a:bodyPr/>
          <a:lstStyle/>
          <a:p>
            <a:pPr eaLnBrk="1" hangingPunct="1">
              <a:lnSpc>
                <a:spcPct val="90000"/>
              </a:lnSpc>
            </a:pPr>
            <a:r>
              <a:rPr lang="en-US" smtClean="0"/>
              <a:t>pressure at depth, </a:t>
            </a:r>
            <a:r>
              <a:rPr lang="en-US" i="1" smtClean="0"/>
              <a:t>h</a:t>
            </a:r>
            <a:r>
              <a:rPr lang="en-US" smtClean="0"/>
              <a:t>: </a:t>
            </a:r>
            <a:r>
              <a:rPr lang="en-US" i="1" smtClean="0">
                <a:solidFill>
                  <a:srgbClr val="FF0000"/>
                </a:solidFill>
              </a:rPr>
              <a:t>p</a:t>
            </a:r>
            <a:r>
              <a:rPr lang="en-US" smtClean="0">
                <a:solidFill>
                  <a:srgbClr val="FF0000"/>
                </a:solidFill>
              </a:rPr>
              <a:t> = </a:t>
            </a:r>
            <a:r>
              <a:rPr lang="en-US" smtClean="0">
                <a:solidFill>
                  <a:srgbClr val="FF0000"/>
                </a:solidFill>
                <a:latin typeface="Symbol" pitchFamily="18" charset="2"/>
              </a:rPr>
              <a:t>g</a:t>
            </a:r>
            <a:r>
              <a:rPr lang="en-US" i="1" smtClean="0">
                <a:solidFill>
                  <a:srgbClr val="FF0000"/>
                </a:solidFill>
              </a:rPr>
              <a:t>h</a:t>
            </a:r>
          </a:p>
          <a:p>
            <a:pPr eaLnBrk="1" hangingPunct="1">
              <a:lnSpc>
                <a:spcPct val="90000"/>
              </a:lnSpc>
            </a:pPr>
            <a:r>
              <a:rPr lang="en-US" smtClean="0"/>
              <a:t>manometer eqn.: </a:t>
            </a:r>
            <a:r>
              <a:rPr lang="en-US" i="1" smtClean="0">
                <a:solidFill>
                  <a:srgbClr val="FF0000"/>
                </a:solidFill>
              </a:rPr>
              <a:t>p</a:t>
            </a:r>
            <a:r>
              <a:rPr lang="en-US" i="1" baseline="-25000" smtClean="0">
                <a:solidFill>
                  <a:srgbClr val="FF0000"/>
                </a:solidFill>
              </a:rPr>
              <a:t>2</a:t>
            </a:r>
            <a:r>
              <a:rPr lang="en-US" smtClean="0">
                <a:solidFill>
                  <a:srgbClr val="FF0000"/>
                </a:solidFill>
              </a:rPr>
              <a:t>-</a:t>
            </a:r>
            <a:r>
              <a:rPr lang="en-US" i="1" smtClean="0">
                <a:solidFill>
                  <a:srgbClr val="FF0000"/>
                </a:solidFill>
              </a:rPr>
              <a:t>p</a:t>
            </a:r>
            <a:r>
              <a:rPr lang="en-US" i="1" baseline="-25000" smtClean="0">
                <a:solidFill>
                  <a:srgbClr val="FF0000"/>
                </a:solidFill>
              </a:rPr>
              <a:t>1</a:t>
            </a:r>
            <a:r>
              <a:rPr lang="en-US" smtClean="0">
                <a:solidFill>
                  <a:srgbClr val="FF0000"/>
                </a:solidFill>
              </a:rPr>
              <a:t>=-</a:t>
            </a:r>
            <a:r>
              <a:rPr lang="en-US" smtClean="0">
                <a:solidFill>
                  <a:srgbClr val="FF0000"/>
                </a:solidFill>
                <a:latin typeface="Symbol" pitchFamily="18" charset="2"/>
              </a:rPr>
              <a:t>g</a:t>
            </a:r>
            <a:r>
              <a:rPr lang="en-US" smtClean="0">
                <a:solidFill>
                  <a:srgbClr val="FF0000"/>
                </a:solidFill>
              </a:rPr>
              <a:t>(</a:t>
            </a:r>
            <a:r>
              <a:rPr lang="en-US" i="1" smtClean="0">
                <a:solidFill>
                  <a:srgbClr val="FF0000"/>
                </a:solidFill>
              </a:rPr>
              <a:t>z</a:t>
            </a:r>
            <a:r>
              <a:rPr lang="en-US" i="1" baseline="-25000" smtClean="0">
                <a:solidFill>
                  <a:srgbClr val="FF0000"/>
                </a:solidFill>
              </a:rPr>
              <a:t>2</a:t>
            </a:r>
            <a:r>
              <a:rPr lang="en-US" smtClean="0">
                <a:solidFill>
                  <a:srgbClr val="FF0000"/>
                </a:solidFill>
              </a:rPr>
              <a:t>-</a:t>
            </a:r>
            <a:r>
              <a:rPr lang="en-US" i="1" smtClean="0">
                <a:solidFill>
                  <a:srgbClr val="FF0000"/>
                </a:solidFill>
              </a:rPr>
              <a:t>z</a:t>
            </a:r>
            <a:r>
              <a:rPr lang="en-US" i="1" baseline="-25000" smtClean="0">
                <a:solidFill>
                  <a:srgbClr val="FF0000"/>
                </a:solidFill>
              </a:rPr>
              <a:t>1</a:t>
            </a:r>
            <a:r>
              <a:rPr lang="en-US" smtClean="0">
                <a:solidFill>
                  <a:srgbClr val="FF0000"/>
                </a:solidFill>
              </a:rPr>
              <a:t>)</a:t>
            </a:r>
            <a:r>
              <a:rPr lang="en-US" smtClean="0"/>
              <a:t>	</a:t>
            </a:r>
            <a:endParaRPr lang="en-US" sz="2000" smtClean="0"/>
          </a:p>
          <a:p>
            <a:pPr eaLnBrk="1" hangingPunct="1">
              <a:lnSpc>
                <a:spcPct val="90000"/>
              </a:lnSpc>
            </a:pPr>
            <a:r>
              <a:rPr lang="en-US" smtClean="0"/>
              <a:t>heads: pressure </a:t>
            </a:r>
            <a:r>
              <a:rPr lang="en-US" smtClean="0">
                <a:solidFill>
                  <a:srgbClr val="FF0000"/>
                </a:solidFill>
              </a:rPr>
              <a:t>(</a:t>
            </a:r>
            <a:r>
              <a:rPr lang="en-US" i="1" smtClean="0">
                <a:solidFill>
                  <a:srgbClr val="FF0000"/>
                </a:solidFill>
              </a:rPr>
              <a:t>p</a:t>
            </a:r>
            <a:r>
              <a:rPr lang="en-US" smtClean="0">
                <a:solidFill>
                  <a:srgbClr val="FF0000"/>
                </a:solidFill>
              </a:rPr>
              <a:t>/</a:t>
            </a:r>
            <a:r>
              <a:rPr lang="en-US" smtClean="0">
                <a:solidFill>
                  <a:srgbClr val="FF0000"/>
                </a:solidFill>
                <a:latin typeface="Symbol" pitchFamily="18" charset="2"/>
              </a:rPr>
              <a:t>g</a:t>
            </a:r>
            <a:r>
              <a:rPr lang="en-US" smtClean="0">
                <a:solidFill>
                  <a:srgbClr val="FF0000"/>
                </a:solidFill>
              </a:rPr>
              <a:t>)</a:t>
            </a:r>
            <a:r>
              <a:rPr lang="en-US" smtClean="0"/>
              <a:t>, piezometric,</a:t>
            </a:r>
            <a:r>
              <a:rPr lang="en-US" smtClean="0">
                <a:solidFill>
                  <a:srgbClr val="FF0000"/>
                </a:solidFill>
              </a:rPr>
              <a:t> (</a:t>
            </a:r>
            <a:r>
              <a:rPr lang="en-US" i="1" smtClean="0">
                <a:solidFill>
                  <a:srgbClr val="FF0000"/>
                </a:solidFill>
              </a:rPr>
              <a:t>p</a:t>
            </a:r>
            <a:r>
              <a:rPr lang="en-US" smtClean="0">
                <a:solidFill>
                  <a:srgbClr val="FF0000"/>
                </a:solidFill>
              </a:rPr>
              <a:t>/</a:t>
            </a:r>
            <a:r>
              <a:rPr lang="en-US" smtClean="0">
                <a:solidFill>
                  <a:srgbClr val="FF0000"/>
                </a:solidFill>
                <a:latin typeface="Symbol" pitchFamily="18" charset="2"/>
              </a:rPr>
              <a:t>g</a:t>
            </a:r>
            <a:r>
              <a:rPr lang="en-US" smtClean="0">
                <a:solidFill>
                  <a:srgbClr val="FF0000"/>
                </a:solidFill>
              </a:rPr>
              <a:t>)+</a:t>
            </a:r>
            <a:r>
              <a:rPr lang="en-US" i="1" smtClean="0">
                <a:solidFill>
                  <a:srgbClr val="FF0000"/>
                </a:solidFill>
              </a:rPr>
              <a:t>z</a:t>
            </a:r>
            <a:endParaRPr lang="en-US" smtClean="0"/>
          </a:p>
        </p:txBody>
      </p:sp>
      <p:grpSp>
        <p:nvGrpSpPr>
          <p:cNvPr id="2" name="Group 33"/>
          <p:cNvGrpSpPr>
            <a:grpSpLocks/>
          </p:cNvGrpSpPr>
          <p:nvPr/>
        </p:nvGrpSpPr>
        <p:grpSpPr bwMode="auto">
          <a:xfrm>
            <a:off x="228600" y="3200400"/>
            <a:ext cx="4724400" cy="3125788"/>
            <a:chOff x="228600" y="3200400"/>
            <a:chExt cx="4724400" cy="3125788"/>
          </a:xfrm>
        </p:grpSpPr>
        <p:sp>
          <p:nvSpPr>
            <p:cNvPr id="12" name="Rectangle 11"/>
            <p:cNvSpPr/>
            <p:nvPr/>
          </p:nvSpPr>
          <p:spPr bwMode="auto">
            <a:xfrm>
              <a:off x="762000" y="3429000"/>
              <a:ext cx="3352800" cy="2667000"/>
            </a:xfrm>
            <a:prstGeom prst="rect">
              <a:avLst/>
            </a:prstGeom>
            <a:gradFill flip="none" rotWithShape="1">
              <a:gsLst>
                <a:gs pos="0">
                  <a:srgbClr val="00B0F0">
                    <a:shade val="30000"/>
                    <a:satMod val="115000"/>
                    <a:alpha val="5000"/>
                  </a:srgbClr>
                </a:gs>
                <a:gs pos="50000">
                  <a:srgbClr val="00B0F0">
                    <a:shade val="67500"/>
                    <a:satMod val="115000"/>
                  </a:srgbClr>
                </a:gs>
                <a:gs pos="100000">
                  <a:srgbClr val="00B0F0">
                    <a:shade val="100000"/>
                    <a:satMod val="115000"/>
                  </a:srgbClr>
                </a:gs>
              </a:gsLst>
              <a:lin ang="5400000" scaled="1"/>
              <a:tileRect/>
            </a:gradFill>
            <a:ln w="9525" cap="flat" cmpd="sng" algn="ctr">
              <a:noFill/>
              <a:prstDash val="solid"/>
              <a:round/>
              <a:headEnd type="none" w="med" len="med"/>
              <a:tailEnd type="none" w="med" len="med"/>
            </a:ln>
            <a:effectLst/>
          </p:spPr>
          <p:txBody>
            <a:bodyPr/>
            <a:lstStyle/>
            <a:p>
              <a:pPr>
                <a:defRPr/>
              </a:pPr>
              <a:endParaRPr lang="en-US"/>
            </a:p>
          </p:txBody>
        </p:sp>
        <p:grpSp>
          <p:nvGrpSpPr>
            <p:cNvPr id="3081" name="Group 17"/>
            <p:cNvGrpSpPr>
              <a:grpSpLocks/>
            </p:cNvGrpSpPr>
            <p:nvPr/>
          </p:nvGrpSpPr>
          <p:grpSpPr bwMode="auto">
            <a:xfrm>
              <a:off x="1371600" y="3276600"/>
              <a:ext cx="685800" cy="306388"/>
              <a:chOff x="5410200" y="4343400"/>
              <a:chExt cx="685800" cy="306388"/>
            </a:xfrm>
          </p:grpSpPr>
          <p:sp>
            <p:nvSpPr>
              <p:cNvPr id="3107" name="Isosceles Triangle 12"/>
              <p:cNvSpPr>
                <a:spLocks noChangeArrowheads="1"/>
              </p:cNvSpPr>
              <p:nvPr/>
            </p:nvSpPr>
            <p:spPr bwMode="auto">
              <a:xfrm rot="10800000">
                <a:off x="5562600" y="4343400"/>
                <a:ext cx="228600" cy="152400"/>
              </a:xfrm>
              <a:prstGeom prst="triangle">
                <a:avLst>
                  <a:gd name="adj" fmla="val 50000"/>
                </a:avLst>
              </a:prstGeom>
              <a:solidFill>
                <a:schemeClr val="tx1"/>
              </a:solidFill>
              <a:ln w="9525" algn="ctr">
                <a:solidFill>
                  <a:schemeClr val="tx1"/>
                </a:solidFill>
                <a:round/>
                <a:headEnd/>
                <a:tailEnd/>
              </a:ln>
            </p:spPr>
            <p:txBody>
              <a:bodyPr/>
              <a:lstStyle/>
              <a:p>
                <a:endParaRPr lang="en-US"/>
              </a:p>
            </p:txBody>
          </p:sp>
          <p:cxnSp>
            <p:nvCxnSpPr>
              <p:cNvPr id="3108" name="Straight Connector 14"/>
              <p:cNvCxnSpPr>
                <a:cxnSpLocks noChangeShapeType="1"/>
              </p:cNvCxnSpPr>
              <p:nvPr/>
            </p:nvCxnSpPr>
            <p:spPr bwMode="auto">
              <a:xfrm>
                <a:off x="5410200" y="4572000"/>
                <a:ext cx="685800" cy="1588"/>
              </a:xfrm>
              <a:prstGeom prst="line">
                <a:avLst/>
              </a:prstGeom>
              <a:noFill/>
              <a:ln w="9525" algn="ctr">
                <a:solidFill>
                  <a:schemeClr val="tx1"/>
                </a:solidFill>
                <a:round/>
                <a:headEnd/>
                <a:tailEnd/>
              </a:ln>
            </p:spPr>
          </p:cxnSp>
          <p:cxnSp>
            <p:nvCxnSpPr>
              <p:cNvPr id="3109" name="Straight Connector 16"/>
              <p:cNvCxnSpPr>
                <a:cxnSpLocks noChangeShapeType="1"/>
              </p:cNvCxnSpPr>
              <p:nvPr/>
            </p:nvCxnSpPr>
            <p:spPr bwMode="auto">
              <a:xfrm>
                <a:off x="5638800" y="4648200"/>
                <a:ext cx="228600" cy="1588"/>
              </a:xfrm>
              <a:prstGeom prst="line">
                <a:avLst/>
              </a:prstGeom>
              <a:noFill/>
              <a:ln w="9525" algn="ctr">
                <a:solidFill>
                  <a:schemeClr val="tx1"/>
                </a:solidFill>
                <a:round/>
                <a:headEnd/>
                <a:tailEnd/>
              </a:ln>
            </p:spPr>
          </p:cxnSp>
        </p:grpSp>
        <p:grpSp>
          <p:nvGrpSpPr>
            <p:cNvPr id="3082" name="Group 21"/>
            <p:cNvGrpSpPr>
              <a:grpSpLocks/>
            </p:cNvGrpSpPr>
            <p:nvPr/>
          </p:nvGrpSpPr>
          <p:grpSpPr bwMode="auto">
            <a:xfrm>
              <a:off x="3581400" y="5105400"/>
              <a:ext cx="261938" cy="276225"/>
              <a:chOff x="7239000" y="4267200"/>
              <a:chExt cx="261610" cy="276999"/>
            </a:xfrm>
          </p:grpSpPr>
          <p:sp>
            <p:nvSpPr>
              <p:cNvPr id="3105" name="Oval 19"/>
              <p:cNvSpPr>
                <a:spLocks noChangeArrowheads="1"/>
              </p:cNvSpPr>
              <p:nvPr/>
            </p:nvSpPr>
            <p:spPr bwMode="auto">
              <a:xfrm>
                <a:off x="7239000" y="4267200"/>
                <a:ext cx="228600" cy="228600"/>
              </a:xfrm>
              <a:prstGeom prst="ellipse">
                <a:avLst/>
              </a:prstGeom>
              <a:noFill/>
              <a:ln w="9525" algn="ctr">
                <a:solidFill>
                  <a:schemeClr val="tx1"/>
                </a:solidFill>
                <a:round/>
                <a:headEnd/>
                <a:tailEnd/>
              </a:ln>
            </p:spPr>
            <p:txBody>
              <a:bodyPr/>
              <a:lstStyle/>
              <a:p>
                <a:endParaRPr lang="en-US"/>
              </a:p>
            </p:txBody>
          </p:sp>
          <p:sp>
            <p:nvSpPr>
              <p:cNvPr id="3106" name="TextBox 20"/>
              <p:cNvSpPr txBox="1">
                <a:spLocks noChangeArrowheads="1"/>
              </p:cNvSpPr>
              <p:nvPr/>
            </p:nvSpPr>
            <p:spPr bwMode="auto">
              <a:xfrm>
                <a:off x="7239000" y="4267200"/>
                <a:ext cx="261610" cy="276999"/>
              </a:xfrm>
              <a:prstGeom prst="rect">
                <a:avLst/>
              </a:prstGeom>
              <a:noFill/>
              <a:ln w="9525">
                <a:noFill/>
                <a:miter lim="800000"/>
                <a:headEnd/>
                <a:tailEnd/>
              </a:ln>
            </p:spPr>
            <p:txBody>
              <a:bodyPr wrap="none">
                <a:spAutoFit/>
              </a:bodyPr>
              <a:lstStyle/>
              <a:p>
                <a:r>
                  <a:rPr lang="en-US" sz="1200"/>
                  <a:t>3</a:t>
                </a:r>
              </a:p>
            </p:txBody>
          </p:sp>
        </p:grpSp>
        <p:grpSp>
          <p:nvGrpSpPr>
            <p:cNvPr id="3083" name="Group 22"/>
            <p:cNvGrpSpPr>
              <a:grpSpLocks/>
            </p:cNvGrpSpPr>
            <p:nvPr/>
          </p:nvGrpSpPr>
          <p:grpSpPr bwMode="auto">
            <a:xfrm>
              <a:off x="1143000" y="4038600"/>
              <a:ext cx="261938" cy="276225"/>
              <a:chOff x="7239000" y="4267200"/>
              <a:chExt cx="261610" cy="276999"/>
            </a:xfrm>
          </p:grpSpPr>
          <p:sp>
            <p:nvSpPr>
              <p:cNvPr id="3103" name="Oval 23"/>
              <p:cNvSpPr>
                <a:spLocks noChangeArrowheads="1"/>
              </p:cNvSpPr>
              <p:nvPr/>
            </p:nvSpPr>
            <p:spPr bwMode="auto">
              <a:xfrm>
                <a:off x="7239000" y="4267200"/>
                <a:ext cx="228600" cy="228600"/>
              </a:xfrm>
              <a:prstGeom prst="ellipse">
                <a:avLst/>
              </a:prstGeom>
              <a:noFill/>
              <a:ln w="9525" algn="ctr">
                <a:solidFill>
                  <a:schemeClr val="tx1"/>
                </a:solidFill>
                <a:round/>
                <a:headEnd/>
                <a:tailEnd/>
              </a:ln>
            </p:spPr>
            <p:txBody>
              <a:bodyPr/>
              <a:lstStyle/>
              <a:p>
                <a:endParaRPr lang="en-US"/>
              </a:p>
            </p:txBody>
          </p:sp>
          <p:sp>
            <p:nvSpPr>
              <p:cNvPr id="3104" name="TextBox 24"/>
              <p:cNvSpPr txBox="1">
                <a:spLocks noChangeArrowheads="1"/>
              </p:cNvSpPr>
              <p:nvPr/>
            </p:nvSpPr>
            <p:spPr bwMode="auto">
              <a:xfrm>
                <a:off x="7239000" y="4267200"/>
                <a:ext cx="261610" cy="276999"/>
              </a:xfrm>
              <a:prstGeom prst="rect">
                <a:avLst/>
              </a:prstGeom>
              <a:noFill/>
              <a:ln w="9525">
                <a:noFill/>
                <a:miter lim="800000"/>
                <a:headEnd/>
                <a:tailEnd/>
              </a:ln>
            </p:spPr>
            <p:txBody>
              <a:bodyPr wrap="none">
                <a:spAutoFit/>
              </a:bodyPr>
              <a:lstStyle/>
              <a:p>
                <a:r>
                  <a:rPr lang="en-US" sz="1200"/>
                  <a:t>2</a:t>
                </a:r>
              </a:p>
            </p:txBody>
          </p:sp>
        </p:grpSp>
        <p:grpSp>
          <p:nvGrpSpPr>
            <p:cNvPr id="3084" name="Group 25"/>
            <p:cNvGrpSpPr>
              <a:grpSpLocks/>
            </p:cNvGrpSpPr>
            <p:nvPr/>
          </p:nvGrpSpPr>
          <p:grpSpPr bwMode="auto">
            <a:xfrm>
              <a:off x="2667000" y="3200400"/>
              <a:ext cx="261938" cy="276225"/>
              <a:chOff x="7239000" y="4267200"/>
              <a:chExt cx="261610" cy="276999"/>
            </a:xfrm>
          </p:grpSpPr>
          <p:sp>
            <p:nvSpPr>
              <p:cNvPr id="3101" name="Oval 26"/>
              <p:cNvSpPr>
                <a:spLocks noChangeArrowheads="1"/>
              </p:cNvSpPr>
              <p:nvPr/>
            </p:nvSpPr>
            <p:spPr bwMode="auto">
              <a:xfrm>
                <a:off x="7239000" y="4267200"/>
                <a:ext cx="228600" cy="228600"/>
              </a:xfrm>
              <a:prstGeom prst="ellipse">
                <a:avLst/>
              </a:prstGeom>
              <a:noFill/>
              <a:ln w="9525" algn="ctr">
                <a:solidFill>
                  <a:schemeClr val="tx1"/>
                </a:solidFill>
                <a:round/>
                <a:headEnd/>
                <a:tailEnd/>
              </a:ln>
            </p:spPr>
            <p:txBody>
              <a:bodyPr/>
              <a:lstStyle/>
              <a:p>
                <a:endParaRPr lang="en-US"/>
              </a:p>
            </p:txBody>
          </p:sp>
          <p:sp>
            <p:nvSpPr>
              <p:cNvPr id="3102" name="TextBox 27"/>
              <p:cNvSpPr txBox="1">
                <a:spLocks noChangeArrowheads="1"/>
              </p:cNvSpPr>
              <p:nvPr/>
            </p:nvSpPr>
            <p:spPr bwMode="auto">
              <a:xfrm>
                <a:off x="7239000" y="4267200"/>
                <a:ext cx="261610" cy="276999"/>
              </a:xfrm>
              <a:prstGeom prst="rect">
                <a:avLst/>
              </a:prstGeom>
              <a:noFill/>
              <a:ln w="9525">
                <a:noFill/>
                <a:miter lim="800000"/>
                <a:headEnd/>
                <a:tailEnd/>
              </a:ln>
            </p:spPr>
            <p:txBody>
              <a:bodyPr wrap="none">
                <a:spAutoFit/>
              </a:bodyPr>
              <a:lstStyle/>
              <a:p>
                <a:r>
                  <a:rPr lang="en-US" sz="1200"/>
                  <a:t>1</a:t>
                </a:r>
              </a:p>
            </p:txBody>
          </p:sp>
        </p:grpSp>
        <p:sp>
          <p:nvSpPr>
            <p:cNvPr id="3085" name="Oval 28"/>
            <p:cNvSpPr>
              <a:spLocks noChangeArrowheads="1"/>
            </p:cNvSpPr>
            <p:nvPr/>
          </p:nvSpPr>
          <p:spPr bwMode="auto">
            <a:xfrm>
              <a:off x="2971800" y="3352800"/>
              <a:ext cx="152400" cy="152400"/>
            </a:xfrm>
            <a:prstGeom prst="ellipse">
              <a:avLst/>
            </a:prstGeom>
            <a:solidFill>
              <a:schemeClr val="tx1"/>
            </a:solidFill>
            <a:ln w="9525" algn="ctr">
              <a:solidFill>
                <a:schemeClr val="tx1"/>
              </a:solidFill>
              <a:round/>
              <a:headEnd/>
              <a:tailEnd/>
            </a:ln>
          </p:spPr>
          <p:txBody>
            <a:bodyPr/>
            <a:lstStyle/>
            <a:p>
              <a:endParaRPr lang="en-US"/>
            </a:p>
          </p:txBody>
        </p:sp>
        <p:sp>
          <p:nvSpPr>
            <p:cNvPr id="3086" name="Oval 29"/>
            <p:cNvSpPr>
              <a:spLocks noChangeArrowheads="1"/>
            </p:cNvSpPr>
            <p:nvPr/>
          </p:nvSpPr>
          <p:spPr bwMode="auto">
            <a:xfrm>
              <a:off x="946150" y="4094163"/>
              <a:ext cx="152400" cy="152400"/>
            </a:xfrm>
            <a:prstGeom prst="ellipse">
              <a:avLst/>
            </a:prstGeom>
            <a:solidFill>
              <a:schemeClr val="tx1"/>
            </a:solidFill>
            <a:ln w="9525" algn="ctr">
              <a:solidFill>
                <a:schemeClr val="tx1"/>
              </a:solidFill>
              <a:round/>
              <a:headEnd/>
              <a:tailEnd/>
            </a:ln>
          </p:spPr>
          <p:txBody>
            <a:bodyPr/>
            <a:lstStyle/>
            <a:p>
              <a:endParaRPr lang="en-US"/>
            </a:p>
          </p:txBody>
        </p:sp>
        <p:sp>
          <p:nvSpPr>
            <p:cNvPr id="3087" name="Oval 30"/>
            <p:cNvSpPr>
              <a:spLocks noChangeArrowheads="1"/>
            </p:cNvSpPr>
            <p:nvPr/>
          </p:nvSpPr>
          <p:spPr bwMode="auto">
            <a:xfrm>
              <a:off x="3394075" y="5157788"/>
              <a:ext cx="152400" cy="152400"/>
            </a:xfrm>
            <a:prstGeom prst="ellipse">
              <a:avLst/>
            </a:prstGeom>
            <a:solidFill>
              <a:schemeClr val="tx1"/>
            </a:solidFill>
            <a:ln w="9525" algn="ctr">
              <a:solidFill>
                <a:schemeClr val="tx1"/>
              </a:solidFill>
              <a:round/>
              <a:headEnd/>
              <a:tailEnd/>
            </a:ln>
          </p:spPr>
          <p:txBody>
            <a:bodyPr/>
            <a:lstStyle/>
            <a:p>
              <a:endParaRPr lang="en-US"/>
            </a:p>
          </p:txBody>
        </p:sp>
        <p:cxnSp>
          <p:nvCxnSpPr>
            <p:cNvPr id="3088" name="Straight Connector 32"/>
            <p:cNvCxnSpPr>
              <a:cxnSpLocks noChangeShapeType="1"/>
            </p:cNvCxnSpPr>
            <p:nvPr/>
          </p:nvCxnSpPr>
          <p:spPr bwMode="auto">
            <a:xfrm>
              <a:off x="4267200" y="3429000"/>
              <a:ext cx="685800" cy="1588"/>
            </a:xfrm>
            <a:prstGeom prst="line">
              <a:avLst/>
            </a:prstGeom>
            <a:noFill/>
            <a:ln w="9525" algn="ctr">
              <a:solidFill>
                <a:schemeClr val="tx1"/>
              </a:solidFill>
              <a:round/>
              <a:headEnd/>
              <a:tailEnd/>
            </a:ln>
          </p:spPr>
        </p:cxnSp>
        <p:cxnSp>
          <p:nvCxnSpPr>
            <p:cNvPr id="3089" name="Straight Connector 34"/>
            <p:cNvCxnSpPr>
              <a:cxnSpLocks noChangeShapeType="1"/>
            </p:cNvCxnSpPr>
            <p:nvPr/>
          </p:nvCxnSpPr>
          <p:spPr bwMode="auto">
            <a:xfrm>
              <a:off x="4267200" y="5257800"/>
              <a:ext cx="685800" cy="1588"/>
            </a:xfrm>
            <a:prstGeom prst="line">
              <a:avLst/>
            </a:prstGeom>
            <a:noFill/>
            <a:ln w="9525" algn="ctr">
              <a:solidFill>
                <a:schemeClr val="tx1"/>
              </a:solidFill>
              <a:round/>
              <a:headEnd/>
              <a:tailEnd/>
            </a:ln>
          </p:spPr>
        </p:cxnSp>
        <p:cxnSp>
          <p:nvCxnSpPr>
            <p:cNvPr id="3090" name="Straight Connector 36"/>
            <p:cNvCxnSpPr>
              <a:cxnSpLocks noChangeShapeType="1"/>
            </p:cNvCxnSpPr>
            <p:nvPr/>
          </p:nvCxnSpPr>
          <p:spPr bwMode="auto">
            <a:xfrm rot="10800000">
              <a:off x="304800" y="4191000"/>
              <a:ext cx="304800" cy="1588"/>
            </a:xfrm>
            <a:prstGeom prst="line">
              <a:avLst/>
            </a:prstGeom>
            <a:noFill/>
            <a:ln w="9525" algn="ctr">
              <a:solidFill>
                <a:schemeClr val="tx1"/>
              </a:solidFill>
              <a:round/>
              <a:headEnd/>
              <a:tailEnd/>
            </a:ln>
          </p:spPr>
        </p:cxnSp>
        <p:cxnSp>
          <p:nvCxnSpPr>
            <p:cNvPr id="3091" name="Straight Connector 38"/>
            <p:cNvCxnSpPr>
              <a:cxnSpLocks noChangeShapeType="1"/>
            </p:cNvCxnSpPr>
            <p:nvPr/>
          </p:nvCxnSpPr>
          <p:spPr bwMode="auto">
            <a:xfrm rot="10800000">
              <a:off x="304800" y="3429000"/>
              <a:ext cx="304800" cy="1588"/>
            </a:xfrm>
            <a:prstGeom prst="line">
              <a:avLst/>
            </a:prstGeom>
            <a:noFill/>
            <a:ln w="9525" algn="ctr">
              <a:solidFill>
                <a:schemeClr val="tx1"/>
              </a:solidFill>
              <a:round/>
              <a:headEnd/>
              <a:tailEnd/>
            </a:ln>
          </p:spPr>
        </p:cxnSp>
        <p:cxnSp>
          <p:nvCxnSpPr>
            <p:cNvPr id="3092" name="Straight Arrow Connector 40"/>
            <p:cNvCxnSpPr>
              <a:cxnSpLocks noChangeShapeType="1"/>
            </p:cNvCxnSpPr>
            <p:nvPr/>
          </p:nvCxnSpPr>
          <p:spPr bwMode="auto">
            <a:xfrm rot="5400000" flipH="1" flipV="1">
              <a:off x="4267201" y="3733800"/>
              <a:ext cx="609600" cy="3175"/>
            </a:xfrm>
            <a:prstGeom prst="straightConnector1">
              <a:avLst/>
            </a:prstGeom>
            <a:noFill/>
            <a:ln w="9525" algn="ctr">
              <a:solidFill>
                <a:schemeClr val="tx1"/>
              </a:solidFill>
              <a:round/>
              <a:headEnd/>
              <a:tailEnd type="arrow" w="med" len="med"/>
            </a:ln>
          </p:spPr>
        </p:cxnSp>
        <p:cxnSp>
          <p:nvCxnSpPr>
            <p:cNvPr id="3093" name="Straight Arrow Connector 42"/>
            <p:cNvCxnSpPr>
              <a:cxnSpLocks noChangeShapeType="1"/>
            </p:cNvCxnSpPr>
            <p:nvPr/>
          </p:nvCxnSpPr>
          <p:spPr bwMode="auto">
            <a:xfrm rot="5400000">
              <a:off x="4191001" y="4876800"/>
              <a:ext cx="762000" cy="3175"/>
            </a:xfrm>
            <a:prstGeom prst="straightConnector1">
              <a:avLst/>
            </a:prstGeom>
            <a:noFill/>
            <a:ln w="9525" algn="ctr">
              <a:solidFill>
                <a:schemeClr val="tx1"/>
              </a:solidFill>
              <a:round/>
              <a:headEnd/>
              <a:tailEnd type="arrow" w="med" len="med"/>
            </a:ln>
          </p:spPr>
        </p:cxnSp>
        <p:cxnSp>
          <p:nvCxnSpPr>
            <p:cNvPr id="3094" name="Straight Arrow Connector 44"/>
            <p:cNvCxnSpPr>
              <a:cxnSpLocks noChangeShapeType="1"/>
            </p:cNvCxnSpPr>
            <p:nvPr/>
          </p:nvCxnSpPr>
          <p:spPr bwMode="auto">
            <a:xfrm rot="5400000" flipH="1" flipV="1">
              <a:off x="342901" y="3543300"/>
              <a:ext cx="228600" cy="3175"/>
            </a:xfrm>
            <a:prstGeom prst="straightConnector1">
              <a:avLst/>
            </a:prstGeom>
            <a:noFill/>
            <a:ln w="9525" algn="ctr">
              <a:solidFill>
                <a:schemeClr val="tx1"/>
              </a:solidFill>
              <a:round/>
              <a:headEnd/>
              <a:tailEnd type="arrow" w="med" len="med"/>
            </a:ln>
          </p:spPr>
        </p:cxnSp>
        <p:cxnSp>
          <p:nvCxnSpPr>
            <p:cNvPr id="3095" name="Straight Arrow Connector 46"/>
            <p:cNvCxnSpPr>
              <a:cxnSpLocks noChangeShapeType="1"/>
            </p:cNvCxnSpPr>
            <p:nvPr/>
          </p:nvCxnSpPr>
          <p:spPr bwMode="auto">
            <a:xfrm rot="5400000">
              <a:off x="381001" y="4114800"/>
              <a:ext cx="152400" cy="3175"/>
            </a:xfrm>
            <a:prstGeom prst="straightConnector1">
              <a:avLst/>
            </a:prstGeom>
            <a:noFill/>
            <a:ln w="9525" algn="ctr">
              <a:solidFill>
                <a:schemeClr val="tx1"/>
              </a:solidFill>
              <a:round/>
              <a:headEnd/>
              <a:tailEnd type="arrow" w="med" len="med"/>
            </a:ln>
          </p:spPr>
        </p:cxnSp>
        <p:sp>
          <p:nvSpPr>
            <p:cNvPr id="3096" name="TextBox 47"/>
            <p:cNvSpPr txBox="1">
              <a:spLocks noChangeArrowheads="1"/>
            </p:cNvSpPr>
            <p:nvPr/>
          </p:nvSpPr>
          <p:spPr bwMode="auto">
            <a:xfrm>
              <a:off x="4419600" y="4038600"/>
              <a:ext cx="376238" cy="369888"/>
            </a:xfrm>
            <a:prstGeom prst="rect">
              <a:avLst/>
            </a:prstGeom>
            <a:noFill/>
            <a:ln w="9525">
              <a:noFill/>
              <a:miter lim="800000"/>
              <a:headEnd/>
              <a:tailEnd/>
            </a:ln>
          </p:spPr>
          <p:txBody>
            <a:bodyPr wrap="none">
              <a:spAutoFit/>
            </a:bodyPr>
            <a:lstStyle/>
            <a:p>
              <a:r>
                <a:rPr lang="en-US" sz="1800"/>
                <a:t>h</a:t>
              </a:r>
              <a:r>
                <a:rPr lang="en-US" sz="1800" baseline="-25000"/>
                <a:t>3</a:t>
              </a:r>
            </a:p>
          </p:txBody>
        </p:sp>
        <p:sp>
          <p:nvSpPr>
            <p:cNvPr id="3097" name="TextBox 48"/>
            <p:cNvSpPr txBox="1">
              <a:spLocks noChangeArrowheads="1"/>
            </p:cNvSpPr>
            <p:nvPr/>
          </p:nvSpPr>
          <p:spPr bwMode="auto">
            <a:xfrm>
              <a:off x="304800" y="3657600"/>
              <a:ext cx="376238" cy="369888"/>
            </a:xfrm>
            <a:prstGeom prst="rect">
              <a:avLst/>
            </a:prstGeom>
            <a:noFill/>
            <a:ln w="9525">
              <a:noFill/>
              <a:miter lim="800000"/>
              <a:headEnd/>
              <a:tailEnd/>
            </a:ln>
          </p:spPr>
          <p:txBody>
            <a:bodyPr wrap="none">
              <a:spAutoFit/>
            </a:bodyPr>
            <a:lstStyle/>
            <a:p>
              <a:r>
                <a:rPr lang="en-US" sz="1800"/>
                <a:t>h</a:t>
              </a:r>
              <a:r>
                <a:rPr lang="en-US" sz="1800" baseline="-25000"/>
                <a:t>2</a:t>
              </a:r>
            </a:p>
          </p:txBody>
        </p:sp>
        <p:cxnSp>
          <p:nvCxnSpPr>
            <p:cNvPr id="3098" name="Straight Connector 34"/>
            <p:cNvCxnSpPr>
              <a:cxnSpLocks noChangeShapeType="1"/>
            </p:cNvCxnSpPr>
            <p:nvPr/>
          </p:nvCxnSpPr>
          <p:spPr bwMode="auto">
            <a:xfrm>
              <a:off x="228600" y="6324600"/>
              <a:ext cx="533400" cy="1588"/>
            </a:xfrm>
            <a:prstGeom prst="line">
              <a:avLst/>
            </a:prstGeom>
            <a:noFill/>
            <a:ln w="28575" algn="ctr">
              <a:solidFill>
                <a:schemeClr val="tx1"/>
              </a:solidFill>
              <a:round/>
              <a:headEnd/>
              <a:tailEnd/>
            </a:ln>
          </p:spPr>
        </p:cxnSp>
        <p:cxnSp>
          <p:nvCxnSpPr>
            <p:cNvPr id="3099" name="Straight Arrow Connector 36"/>
            <p:cNvCxnSpPr>
              <a:cxnSpLocks noChangeShapeType="1"/>
            </p:cNvCxnSpPr>
            <p:nvPr/>
          </p:nvCxnSpPr>
          <p:spPr bwMode="auto">
            <a:xfrm rot="5400000" flipH="1" flipV="1">
              <a:off x="114301" y="6057900"/>
              <a:ext cx="533400" cy="3175"/>
            </a:xfrm>
            <a:prstGeom prst="straightConnector1">
              <a:avLst/>
            </a:prstGeom>
            <a:noFill/>
            <a:ln w="28575" algn="ctr">
              <a:solidFill>
                <a:schemeClr val="tx1"/>
              </a:solidFill>
              <a:round/>
              <a:headEnd/>
              <a:tailEnd type="triangle" w="med" len="med"/>
            </a:ln>
          </p:spPr>
        </p:cxnSp>
        <p:sp>
          <p:nvSpPr>
            <p:cNvPr id="3100" name="TextBox 37"/>
            <p:cNvSpPr txBox="1">
              <a:spLocks noChangeArrowheads="1"/>
            </p:cNvSpPr>
            <p:nvPr/>
          </p:nvSpPr>
          <p:spPr bwMode="auto">
            <a:xfrm>
              <a:off x="249238" y="5451475"/>
              <a:ext cx="284162" cy="400050"/>
            </a:xfrm>
            <a:prstGeom prst="rect">
              <a:avLst/>
            </a:prstGeom>
            <a:noFill/>
            <a:ln w="9525">
              <a:noFill/>
              <a:miter lim="800000"/>
              <a:headEnd/>
              <a:tailEnd/>
            </a:ln>
          </p:spPr>
          <p:txBody>
            <a:bodyPr wrap="none">
              <a:spAutoFit/>
            </a:bodyPr>
            <a:lstStyle/>
            <a:p>
              <a:r>
                <a:rPr lang="en-US" sz="2000" i="1"/>
                <a:t>z</a:t>
              </a:r>
            </a:p>
          </p:txBody>
        </p:sp>
      </p:grpSp>
      <p:graphicFrame>
        <p:nvGraphicFramePr>
          <p:cNvPr id="35" name="Object 36"/>
          <p:cNvGraphicFramePr>
            <a:graphicFrameLocks noChangeAspect="1"/>
          </p:cNvGraphicFramePr>
          <p:nvPr/>
        </p:nvGraphicFramePr>
        <p:xfrm>
          <a:off x="5562600" y="3505200"/>
          <a:ext cx="1371600" cy="1543050"/>
        </p:xfrm>
        <a:graphic>
          <a:graphicData uri="http://schemas.openxmlformats.org/presentationml/2006/ole">
            <p:oleObj spid="_x0000_s3074" name="Equation" r:id="rId4" imgW="507960" imgH="57132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box(in)">
                                      <p:cBhvr>
                                        <p:cTn id="12" dur="500"/>
                                        <p:tgtEl>
                                          <p:spTgt spid="3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0" name="Rectangle 2"/>
          <p:cNvSpPr>
            <a:spLocks noGrp="1" noChangeArrowheads="1"/>
          </p:cNvSpPr>
          <p:nvPr>
            <p:ph type="title"/>
          </p:nvPr>
        </p:nvSpPr>
        <p:spPr>
          <a:xfrm>
            <a:off x="685800" y="304800"/>
            <a:ext cx="7848600" cy="609600"/>
          </a:xfrm>
        </p:spPr>
        <p:txBody>
          <a:bodyPr/>
          <a:lstStyle/>
          <a:p>
            <a:pPr eaLnBrk="1" hangingPunct="1"/>
            <a:r>
              <a:rPr lang="en-US" smtClean="0"/>
              <a:t>Forces on plane surfaces</a:t>
            </a:r>
          </a:p>
        </p:txBody>
      </p:sp>
      <p:sp>
        <p:nvSpPr>
          <p:cNvPr id="4111" name="Rectangle 3"/>
          <p:cNvSpPr>
            <a:spLocks noGrp="1" noChangeArrowheads="1"/>
          </p:cNvSpPr>
          <p:nvPr>
            <p:ph type="body" idx="1"/>
          </p:nvPr>
        </p:nvSpPr>
        <p:spPr>
          <a:xfrm>
            <a:off x="3505200" y="1066800"/>
            <a:ext cx="5638800" cy="5791200"/>
          </a:xfrm>
        </p:spPr>
        <p:txBody>
          <a:bodyPr/>
          <a:lstStyle/>
          <a:p>
            <a:pPr marL="457200" indent="-457200" eaLnBrk="1" hangingPunct="1">
              <a:lnSpc>
                <a:spcPct val="80000"/>
              </a:lnSpc>
            </a:pPr>
            <a:r>
              <a:rPr lang="en-US" sz="1800" dirty="0" smtClean="0"/>
              <a:t>Say you have a plane surface of area A  inclined at an angle </a:t>
            </a:r>
            <a:r>
              <a:rPr lang="en-US" sz="1800" dirty="0" smtClean="0">
                <a:latin typeface="Symbol" pitchFamily="18" charset="2"/>
              </a:rPr>
              <a:t>a</a:t>
            </a:r>
            <a:r>
              <a:rPr lang="en-US" sz="1800" dirty="0" smtClean="0"/>
              <a:t> with the free surface. To find the magnitude of the resultant force due to hydrostatic pressure:</a:t>
            </a:r>
          </a:p>
          <a:p>
            <a:pPr marL="457200" indent="-457200" eaLnBrk="1" hangingPunct="1">
              <a:lnSpc>
                <a:spcPct val="80000"/>
              </a:lnSpc>
              <a:buFontTx/>
              <a:buAutoNum type="arabicPeriod"/>
            </a:pPr>
            <a:r>
              <a:rPr lang="en-US" sz="1800" dirty="0" smtClean="0"/>
              <a:t>Find the vertical distance of the </a:t>
            </a:r>
            <a:r>
              <a:rPr lang="en-US" sz="1800" dirty="0" err="1" smtClean="0"/>
              <a:t>centroid</a:t>
            </a:r>
            <a:r>
              <a:rPr lang="en-US" sz="1800" dirty="0" smtClean="0"/>
              <a:t> from the free surface.</a:t>
            </a:r>
          </a:p>
          <a:p>
            <a:pPr marL="457200" indent="-457200" eaLnBrk="1" hangingPunct="1">
              <a:lnSpc>
                <a:spcPct val="80000"/>
              </a:lnSpc>
              <a:buFontTx/>
              <a:buAutoNum type="arabicPeriod"/>
            </a:pPr>
            <a:endParaRPr lang="en-US" sz="1800" dirty="0" smtClean="0"/>
          </a:p>
          <a:p>
            <a:pPr marL="457200" indent="-457200" eaLnBrk="1" hangingPunct="1">
              <a:lnSpc>
                <a:spcPct val="80000"/>
              </a:lnSpc>
              <a:buFontTx/>
              <a:buAutoNum type="arabicPeriod"/>
            </a:pPr>
            <a:r>
              <a:rPr lang="en-US" sz="1800" dirty="0" smtClean="0"/>
              <a:t>Determine the hydrostatic pressure at the </a:t>
            </a:r>
            <a:r>
              <a:rPr lang="en-US" sz="1800" dirty="0" err="1" smtClean="0"/>
              <a:t>centroid</a:t>
            </a:r>
            <a:r>
              <a:rPr lang="en-US" sz="1800" dirty="0" smtClean="0"/>
              <a:t>.</a:t>
            </a:r>
          </a:p>
          <a:p>
            <a:pPr marL="457200" indent="-457200" eaLnBrk="1" hangingPunct="1">
              <a:lnSpc>
                <a:spcPct val="80000"/>
              </a:lnSpc>
              <a:buFontTx/>
              <a:buAutoNum type="arabicPeriod"/>
            </a:pPr>
            <a:endParaRPr lang="en-US" sz="1800" dirty="0" smtClean="0"/>
          </a:p>
          <a:p>
            <a:pPr marL="457200" indent="-457200" eaLnBrk="1" hangingPunct="1">
              <a:lnSpc>
                <a:spcPct val="80000"/>
              </a:lnSpc>
              <a:buFontTx/>
              <a:buAutoNum type="arabicPeriod"/>
            </a:pPr>
            <a:endParaRPr lang="en-US" sz="1800" dirty="0" smtClean="0"/>
          </a:p>
          <a:p>
            <a:pPr marL="457200" indent="-457200" eaLnBrk="1" hangingPunct="1">
              <a:lnSpc>
                <a:spcPct val="80000"/>
              </a:lnSpc>
              <a:buFontTx/>
              <a:buAutoNum type="arabicPeriod"/>
            </a:pPr>
            <a:r>
              <a:rPr lang="en-US" sz="1800" dirty="0" smtClean="0"/>
              <a:t>Determine the force.</a:t>
            </a:r>
          </a:p>
          <a:p>
            <a:pPr marL="457200" indent="-457200" eaLnBrk="1" hangingPunct="1">
              <a:lnSpc>
                <a:spcPct val="80000"/>
              </a:lnSpc>
              <a:buFontTx/>
              <a:buAutoNum type="arabicPeriod"/>
            </a:pPr>
            <a:endParaRPr lang="en-US" sz="1800" dirty="0" smtClean="0"/>
          </a:p>
          <a:p>
            <a:pPr marL="457200" indent="-457200" eaLnBrk="1" hangingPunct="1">
              <a:lnSpc>
                <a:spcPct val="80000"/>
              </a:lnSpc>
              <a:buFontTx/>
              <a:buAutoNum type="arabicPeriod"/>
            </a:pPr>
            <a:endParaRPr lang="en-US" sz="1800" dirty="0" smtClean="0"/>
          </a:p>
          <a:p>
            <a:pPr marL="457200" indent="-457200" eaLnBrk="1" hangingPunct="1">
              <a:lnSpc>
                <a:spcPct val="80000"/>
              </a:lnSpc>
              <a:buFontTx/>
              <a:buNone/>
            </a:pPr>
            <a:r>
              <a:rPr lang="en-US" sz="1800" dirty="0" smtClean="0"/>
              <a:t>To find the line of action of the resultant force:</a:t>
            </a:r>
          </a:p>
          <a:p>
            <a:pPr marL="457200" indent="-457200" eaLnBrk="1" hangingPunct="1">
              <a:lnSpc>
                <a:spcPct val="80000"/>
              </a:lnSpc>
              <a:buFontTx/>
              <a:buAutoNum type="arabicPeriod"/>
            </a:pPr>
            <a:r>
              <a:rPr lang="en-US" sz="1800" dirty="0" smtClean="0"/>
              <a:t>Find the moment of inertia of the surface about its </a:t>
            </a:r>
            <a:r>
              <a:rPr lang="en-US" sz="1800" dirty="0" err="1" smtClean="0"/>
              <a:t>centroidal</a:t>
            </a:r>
            <a:r>
              <a:rPr lang="en-US" sz="1800" dirty="0" smtClean="0"/>
              <a:t> axis. (Look up     from appropriate tables)</a:t>
            </a:r>
          </a:p>
          <a:p>
            <a:pPr marL="457200" indent="-457200" eaLnBrk="1" hangingPunct="1">
              <a:lnSpc>
                <a:spcPct val="80000"/>
              </a:lnSpc>
              <a:buFontTx/>
              <a:buAutoNum type="arabicPeriod"/>
            </a:pPr>
            <a:r>
              <a:rPr lang="en-US" sz="1800" dirty="0" smtClean="0"/>
              <a:t>The point of application of this force is</a:t>
            </a:r>
          </a:p>
          <a:p>
            <a:pPr marL="457200" indent="-457200" eaLnBrk="1" hangingPunct="1">
              <a:lnSpc>
                <a:spcPct val="80000"/>
              </a:lnSpc>
              <a:buFontTx/>
              <a:buAutoNum type="arabicPeriod"/>
            </a:pPr>
            <a:endParaRPr lang="en-US" sz="1800" dirty="0" smtClean="0"/>
          </a:p>
          <a:p>
            <a:pPr marL="457200" indent="-457200" eaLnBrk="1" hangingPunct="1">
              <a:lnSpc>
                <a:spcPct val="80000"/>
              </a:lnSpc>
              <a:buFontTx/>
              <a:buNone/>
            </a:pPr>
            <a:endParaRPr lang="en-US" sz="1800" dirty="0" smtClean="0"/>
          </a:p>
          <a:p>
            <a:pPr marL="457200" indent="-457200" eaLnBrk="1" hangingPunct="1">
              <a:lnSpc>
                <a:spcPct val="80000"/>
              </a:lnSpc>
              <a:buFontTx/>
              <a:buNone/>
            </a:pPr>
            <a:r>
              <a:rPr lang="en-US" sz="1800" dirty="0" smtClean="0"/>
              <a:t>	</a:t>
            </a:r>
          </a:p>
          <a:p>
            <a:pPr marL="457200" indent="-457200" eaLnBrk="1" hangingPunct="1">
              <a:lnSpc>
                <a:spcPct val="80000"/>
              </a:lnSpc>
              <a:buFontTx/>
              <a:buNone/>
            </a:pPr>
            <a:endParaRPr lang="en-US" sz="1800" dirty="0" smtClean="0"/>
          </a:p>
          <a:p>
            <a:pPr marL="457200" indent="-457200" eaLnBrk="1" hangingPunct="1">
              <a:lnSpc>
                <a:spcPct val="80000"/>
              </a:lnSpc>
              <a:buFontTx/>
              <a:buNone/>
            </a:pPr>
            <a:r>
              <a:rPr lang="en-US" sz="1800" dirty="0" smtClean="0"/>
              <a:t>where       is the distance measure along the incline.</a:t>
            </a:r>
          </a:p>
        </p:txBody>
      </p:sp>
      <p:sp>
        <p:nvSpPr>
          <p:cNvPr id="4112" name="AutoShape 5"/>
          <p:cNvSpPr>
            <a:spLocks noChangeAspect="1" noChangeArrowheads="1"/>
          </p:cNvSpPr>
          <p:nvPr/>
        </p:nvSpPr>
        <p:spPr bwMode="auto">
          <a:xfrm>
            <a:off x="228600" y="1905000"/>
            <a:ext cx="3192463" cy="3886200"/>
          </a:xfrm>
          <a:prstGeom prst="rect">
            <a:avLst/>
          </a:prstGeom>
          <a:noFill/>
          <a:ln w="9525">
            <a:solidFill>
              <a:srgbClr val="000000"/>
            </a:solidFill>
            <a:miter lim="800000"/>
            <a:headEnd/>
            <a:tailEnd/>
          </a:ln>
        </p:spPr>
        <p:txBody>
          <a:bodyPr/>
          <a:lstStyle/>
          <a:p>
            <a:endParaRPr lang="en-US"/>
          </a:p>
        </p:txBody>
      </p:sp>
      <p:sp>
        <p:nvSpPr>
          <p:cNvPr id="4113" name="Rectangle 6"/>
          <p:cNvSpPr>
            <a:spLocks noChangeArrowheads="1"/>
          </p:cNvSpPr>
          <p:nvPr/>
        </p:nvSpPr>
        <p:spPr bwMode="auto">
          <a:xfrm>
            <a:off x="366713" y="2598738"/>
            <a:ext cx="2916237" cy="3054350"/>
          </a:xfrm>
          <a:prstGeom prst="rect">
            <a:avLst/>
          </a:prstGeom>
          <a:solidFill>
            <a:srgbClr val="CCFFFF"/>
          </a:solidFill>
          <a:ln w="9525">
            <a:noFill/>
            <a:miter lim="800000"/>
            <a:headEnd/>
            <a:tailEnd/>
          </a:ln>
        </p:spPr>
        <p:txBody>
          <a:bodyPr/>
          <a:lstStyle/>
          <a:p>
            <a:endParaRPr lang="en-US"/>
          </a:p>
        </p:txBody>
      </p:sp>
      <p:sp>
        <p:nvSpPr>
          <p:cNvPr id="4114" name="Line 7"/>
          <p:cNvSpPr>
            <a:spLocks noChangeShapeType="1"/>
          </p:cNvSpPr>
          <p:nvPr/>
        </p:nvSpPr>
        <p:spPr bwMode="auto">
          <a:xfrm>
            <a:off x="366713" y="2598738"/>
            <a:ext cx="2916237" cy="1587"/>
          </a:xfrm>
          <a:prstGeom prst="line">
            <a:avLst/>
          </a:prstGeom>
          <a:noFill/>
          <a:ln w="9525">
            <a:solidFill>
              <a:srgbClr val="000000"/>
            </a:solidFill>
            <a:round/>
            <a:headEnd/>
            <a:tailEnd/>
          </a:ln>
        </p:spPr>
        <p:txBody>
          <a:bodyPr/>
          <a:lstStyle/>
          <a:p>
            <a:endParaRPr lang="en-US"/>
          </a:p>
        </p:txBody>
      </p:sp>
      <p:grpSp>
        <p:nvGrpSpPr>
          <p:cNvPr id="4115" name="Group 8"/>
          <p:cNvGrpSpPr>
            <a:grpSpLocks/>
          </p:cNvGrpSpPr>
          <p:nvPr/>
        </p:nvGrpSpPr>
        <p:grpSpPr bwMode="auto">
          <a:xfrm>
            <a:off x="506413" y="2528888"/>
            <a:ext cx="277812" cy="139700"/>
            <a:chOff x="7380" y="2700"/>
            <a:chExt cx="540" cy="361"/>
          </a:xfrm>
        </p:grpSpPr>
        <p:sp>
          <p:nvSpPr>
            <p:cNvPr id="4160" name="AutoShape 9"/>
            <p:cNvSpPr>
              <a:spLocks noChangeArrowheads="1"/>
            </p:cNvSpPr>
            <p:nvPr/>
          </p:nvSpPr>
          <p:spPr bwMode="auto">
            <a:xfrm flipV="1">
              <a:off x="7560" y="2700"/>
              <a:ext cx="180" cy="180"/>
            </a:xfrm>
            <a:prstGeom prst="triangle">
              <a:avLst>
                <a:gd name="adj" fmla="val 50000"/>
              </a:avLst>
            </a:prstGeom>
            <a:solidFill>
              <a:srgbClr val="000000"/>
            </a:solidFill>
            <a:ln w="9525">
              <a:solidFill>
                <a:srgbClr val="000000"/>
              </a:solidFill>
              <a:miter lim="800000"/>
              <a:headEnd/>
              <a:tailEnd/>
            </a:ln>
          </p:spPr>
          <p:txBody>
            <a:bodyPr/>
            <a:lstStyle/>
            <a:p>
              <a:endParaRPr lang="en-US"/>
            </a:p>
          </p:txBody>
        </p:sp>
        <p:sp>
          <p:nvSpPr>
            <p:cNvPr id="4161" name="Line 10"/>
            <p:cNvSpPr>
              <a:spLocks noChangeShapeType="1"/>
            </p:cNvSpPr>
            <p:nvPr/>
          </p:nvSpPr>
          <p:spPr bwMode="auto">
            <a:xfrm>
              <a:off x="7380" y="2940"/>
              <a:ext cx="540" cy="1"/>
            </a:xfrm>
            <a:prstGeom prst="line">
              <a:avLst/>
            </a:prstGeom>
            <a:noFill/>
            <a:ln w="9525">
              <a:solidFill>
                <a:srgbClr val="000000"/>
              </a:solidFill>
              <a:round/>
              <a:headEnd/>
              <a:tailEnd/>
            </a:ln>
          </p:spPr>
          <p:txBody>
            <a:bodyPr/>
            <a:lstStyle/>
            <a:p>
              <a:endParaRPr lang="en-US"/>
            </a:p>
          </p:txBody>
        </p:sp>
        <p:sp>
          <p:nvSpPr>
            <p:cNvPr id="4162" name="Line 11"/>
            <p:cNvSpPr>
              <a:spLocks noChangeShapeType="1"/>
            </p:cNvSpPr>
            <p:nvPr/>
          </p:nvSpPr>
          <p:spPr bwMode="auto">
            <a:xfrm>
              <a:off x="7560" y="3061"/>
              <a:ext cx="180" cy="0"/>
            </a:xfrm>
            <a:prstGeom prst="line">
              <a:avLst/>
            </a:prstGeom>
            <a:noFill/>
            <a:ln w="9525">
              <a:solidFill>
                <a:srgbClr val="000000"/>
              </a:solidFill>
              <a:round/>
              <a:headEnd/>
              <a:tailEnd/>
            </a:ln>
          </p:spPr>
          <p:txBody>
            <a:bodyPr/>
            <a:lstStyle/>
            <a:p>
              <a:endParaRPr lang="en-US"/>
            </a:p>
          </p:txBody>
        </p:sp>
      </p:grpSp>
      <p:sp>
        <p:nvSpPr>
          <p:cNvPr id="4116" name="Line 12"/>
          <p:cNvSpPr>
            <a:spLocks noChangeShapeType="1"/>
          </p:cNvSpPr>
          <p:nvPr/>
        </p:nvSpPr>
        <p:spPr bwMode="auto">
          <a:xfrm flipH="1">
            <a:off x="922338" y="3848100"/>
            <a:ext cx="693737" cy="833438"/>
          </a:xfrm>
          <a:prstGeom prst="line">
            <a:avLst/>
          </a:prstGeom>
          <a:noFill/>
          <a:ln w="38100">
            <a:solidFill>
              <a:srgbClr val="000000"/>
            </a:solidFill>
            <a:round/>
            <a:headEnd/>
            <a:tailEnd/>
          </a:ln>
        </p:spPr>
        <p:txBody>
          <a:bodyPr/>
          <a:lstStyle/>
          <a:p>
            <a:endParaRPr lang="en-US"/>
          </a:p>
        </p:txBody>
      </p:sp>
      <p:sp>
        <p:nvSpPr>
          <p:cNvPr id="4117" name="Line 13"/>
          <p:cNvSpPr>
            <a:spLocks noChangeShapeType="1"/>
          </p:cNvSpPr>
          <p:nvPr/>
        </p:nvSpPr>
        <p:spPr bwMode="auto">
          <a:xfrm>
            <a:off x="922338" y="4681538"/>
            <a:ext cx="833437" cy="831850"/>
          </a:xfrm>
          <a:prstGeom prst="line">
            <a:avLst/>
          </a:prstGeom>
          <a:noFill/>
          <a:ln w="9525">
            <a:solidFill>
              <a:srgbClr val="000000"/>
            </a:solidFill>
            <a:prstDash val="sysDot"/>
            <a:round/>
            <a:headEnd/>
            <a:tailEnd/>
          </a:ln>
        </p:spPr>
        <p:txBody>
          <a:bodyPr/>
          <a:lstStyle/>
          <a:p>
            <a:endParaRPr lang="en-US"/>
          </a:p>
        </p:txBody>
      </p:sp>
      <p:sp>
        <p:nvSpPr>
          <p:cNvPr id="4118" name="Line 14"/>
          <p:cNvSpPr>
            <a:spLocks noChangeShapeType="1"/>
          </p:cNvSpPr>
          <p:nvPr/>
        </p:nvSpPr>
        <p:spPr bwMode="auto">
          <a:xfrm>
            <a:off x="1616075" y="3848100"/>
            <a:ext cx="833438" cy="833438"/>
          </a:xfrm>
          <a:prstGeom prst="line">
            <a:avLst/>
          </a:prstGeom>
          <a:noFill/>
          <a:ln w="9525">
            <a:solidFill>
              <a:srgbClr val="000000"/>
            </a:solidFill>
            <a:prstDash val="sysDot"/>
            <a:round/>
            <a:headEnd/>
            <a:tailEnd/>
          </a:ln>
        </p:spPr>
        <p:txBody>
          <a:bodyPr/>
          <a:lstStyle/>
          <a:p>
            <a:endParaRPr lang="en-US"/>
          </a:p>
        </p:txBody>
      </p:sp>
      <p:sp>
        <p:nvSpPr>
          <p:cNvPr id="4119" name="Freeform 15"/>
          <p:cNvSpPr>
            <a:spLocks/>
          </p:cNvSpPr>
          <p:nvPr/>
        </p:nvSpPr>
        <p:spPr bwMode="auto">
          <a:xfrm>
            <a:off x="1338263" y="4403725"/>
            <a:ext cx="973137" cy="831850"/>
          </a:xfrm>
          <a:custGeom>
            <a:avLst/>
            <a:gdLst>
              <a:gd name="T0" fmla="*/ 2147483647 w 1260"/>
              <a:gd name="T1" fmla="*/ 0 h 1080"/>
              <a:gd name="T2" fmla="*/ 2147483647 w 1260"/>
              <a:gd name="T3" fmla="*/ 0 h 1080"/>
              <a:gd name="T4" fmla="*/ 2147483647 w 1260"/>
              <a:gd name="T5" fmla="*/ 2147483647 h 1080"/>
              <a:gd name="T6" fmla="*/ 0 w 1260"/>
              <a:gd name="T7" fmla="*/ 2147483647 h 1080"/>
              <a:gd name="T8" fmla="*/ 0 w 1260"/>
              <a:gd name="T9" fmla="*/ 2147483647 h 1080"/>
              <a:gd name="T10" fmla="*/ 0 w 1260"/>
              <a:gd name="T11" fmla="*/ 2147483647 h 1080"/>
              <a:gd name="T12" fmla="*/ 2147483647 w 1260"/>
              <a:gd name="T13" fmla="*/ 2147483647 h 1080"/>
              <a:gd name="T14" fmla="*/ 2147483647 w 1260"/>
              <a:gd name="T15" fmla="*/ 2147483647 h 1080"/>
              <a:gd name="T16" fmla="*/ 2147483647 w 1260"/>
              <a:gd name="T17" fmla="*/ 2147483647 h 1080"/>
              <a:gd name="T18" fmla="*/ 2147483647 w 1260"/>
              <a:gd name="T19" fmla="*/ 2147483647 h 1080"/>
              <a:gd name="T20" fmla="*/ 2147483647 w 1260"/>
              <a:gd name="T21" fmla="*/ 2147483647 h 1080"/>
              <a:gd name="T22" fmla="*/ 2147483647 w 1260"/>
              <a:gd name="T23" fmla="*/ 0 h 108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260"/>
              <a:gd name="T37" fmla="*/ 0 h 1080"/>
              <a:gd name="T38" fmla="*/ 1260 w 1260"/>
              <a:gd name="T39" fmla="*/ 1080 h 108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260" h="1080">
                <a:moveTo>
                  <a:pt x="1080" y="0"/>
                </a:moveTo>
                <a:lnTo>
                  <a:pt x="720" y="0"/>
                </a:lnTo>
                <a:lnTo>
                  <a:pt x="360" y="180"/>
                </a:lnTo>
                <a:lnTo>
                  <a:pt x="0" y="540"/>
                </a:lnTo>
                <a:lnTo>
                  <a:pt x="0" y="720"/>
                </a:lnTo>
                <a:lnTo>
                  <a:pt x="0" y="900"/>
                </a:lnTo>
                <a:lnTo>
                  <a:pt x="180" y="1080"/>
                </a:lnTo>
                <a:lnTo>
                  <a:pt x="720" y="1080"/>
                </a:lnTo>
                <a:lnTo>
                  <a:pt x="1080" y="900"/>
                </a:lnTo>
                <a:lnTo>
                  <a:pt x="1260" y="360"/>
                </a:lnTo>
                <a:lnTo>
                  <a:pt x="1260" y="180"/>
                </a:lnTo>
                <a:lnTo>
                  <a:pt x="1080" y="0"/>
                </a:lnTo>
                <a:close/>
              </a:path>
            </a:pathLst>
          </a:custGeom>
          <a:solidFill>
            <a:srgbClr val="FFFFFF"/>
          </a:solidFill>
          <a:ln w="19050">
            <a:solidFill>
              <a:srgbClr val="000000"/>
            </a:solidFill>
            <a:round/>
            <a:headEnd/>
            <a:tailEnd/>
          </a:ln>
        </p:spPr>
        <p:txBody>
          <a:bodyPr/>
          <a:lstStyle/>
          <a:p>
            <a:endParaRPr lang="en-US"/>
          </a:p>
        </p:txBody>
      </p:sp>
      <p:sp>
        <p:nvSpPr>
          <p:cNvPr id="4120" name="Line 17"/>
          <p:cNvSpPr>
            <a:spLocks noChangeShapeType="1"/>
          </p:cNvSpPr>
          <p:nvPr/>
        </p:nvSpPr>
        <p:spPr bwMode="auto">
          <a:xfrm rot="-623612">
            <a:off x="2160588" y="2051050"/>
            <a:ext cx="693737" cy="903288"/>
          </a:xfrm>
          <a:prstGeom prst="line">
            <a:avLst/>
          </a:prstGeom>
          <a:noFill/>
          <a:ln w="9525">
            <a:solidFill>
              <a:srgbClr val="000000"/>
            </a:solidFill>
            <a:round/>
            <a:headEnd/>
            <a:tailEnd/>
          </a:ln>
        </p:spPr>
        <p:txBody>
          <a:bodyPr/>
          <a:lstStyle/>
          <a:p>
            <a:endParaRPr lang="en-US"/>
          </a:p>
        </p:txBody>
      </p:sp>
      <p:sp>
        <p:nvSpPr>
          <p:cNvPr id="4121" name="Freeform 18"/>
          <p:cNvSpPr>
            <a:spLocks/>
          </p:cNvSpPr>
          <p:nvPr/>
        </p:nvSpPr>
        <p:spPr bwMode="auto">
          <a:xfrm>
            <a:off x="506413" y="3709988"/>
            <a:ext cx="1109662" cy="971550"/>
          </a:xfrm>
          <a:custGeom>
            <a:avLst/>
            <a:gdLst>
              <a:gd name="T0" fmla="*/ 2147483647 w 1440"/>
              <a:gd name="T1" fmla="*/ 2147483647 h 1260"/>
              <a:gd name="T2" fmla="*/ 2147483647 w 1440"/>
              <a:gd name="T3" fmla="*/ 0 h 1260"/>
              <a:gd name="T4" fmla="*/ 0 w 1440"/>
              <a:gd name="T5" fmla="*/ 2147483647 h 1260"/>
              <a:gd name="T6" fmla="*/ 2147483647 w 1440"/>
              <a:gd name="T7" fmla="*/ 2147483647 h 1260"/>
              <a:gd name="T8" fmla="*/ 0 60000 65536"/>
              <a:gd name="T9" fmla="*/ 0 60000 65536"/>
              <a:gd name="T10" fmla="*/ 0 60000 65536"/>
              <a:gd name="T11" fmla="*/ 0 60000 65536"/>
              <a:gd name="T12" fmla="*/ 0 w 1440"/>
              <a:gd name="T13" fmla="*/ 0 h 1260"/>
              <a:gd name="T14" fmla="*/ 1440 w 1440"/>
              <a:gd name="T15" fmla="*/ 1260 h 1260"/>
            </a:gdLst>
            <a:ahLst/>
            <a:cxnLst>
              <a:cxn ang="T8">
                <a:pos x="T0" y="T1"/>
              </a:cxn>
              <a:cxn ang="T9">
                <a:pos x="T2" y="T3"/>
              </a:cxn>
              <a:cxn ang="T10">
                <a:pos x="T4" y="T5"/>
              </a:cxn>
              <a:cxn ang="T11">
                <a:pos x="T6" y="T7"/>
              </a:cxn>
            </a:cxnLst>
            <a:rect l="T12" t="T13" r="T14" b="T15"/>
            <a:pathLst>
              <a:path w="1440" h="1260">
                <a:moveTo>
                  <a:pt x="1440" y="180"/>
                </a:moveTo>
                <a:lnTo>
                  <a:pt x="1260" y="0"/>
                </a:lnTo>
                <a:lnTo>
                  <a:pt x="0" y="720"/>
                </a:lnTo>
                <a:lnTo>
                  <a:pt x="540" y="1260"/>
                </a:lnTo>
              </a:path>
            </a:pathLst>
          </a:custGeom>
          <a:noFill/>
          <a:ln w="12700">
            <a:solidFill>
              <a:srgbClr val="000000"/>
            </a:solidFill>
            <a:round/>
            <a:headEnd/>
            <a:tailEnd/>
          </a:ln>
        </p:spPr>
        <p:txBody>
          <a:bodyPr/>
          <a:lstStyle/>
          <a:p>
            <a:endParaRPr lang="en-US"/>
          </a:p>
        </p:txBody>
      </p:sp>
      <p:sp>
        <p:nvSpPr>
          <p:cNvPr id="4122" name="Line 19"/>
          <p:cNvSpPr>
            <a:spLocks noChangeShapeType="1"/>
          </p:cNvSpPr>
          <p:nvPr/>
        </p:nvSpPr>
        <p:spPr bwMode="auto">
          <a:xfrm>
            <a:off x="1477963" y="3709988"/>
            <a:ext cx="138112" cy="138112"/>
          </a:xfrm>
          <a:prstGeom prst="line">
            <a:avLst/>
          </a:prstGeom>
          <a:noFill/>
          <a:ln w="9525">
            <a:solidFill>
              <a:srgbClr val="000000"/>
            </a:solidFill>
            <a:round/>
            <a:headEnd/>
            <a:tailEnd type="triangle" w="med" len="med"/>
          </a:ln>
        </p:spPr>
        <p:txBody>
          <a:bodyPr/>
          <a:lstStyle/>
          <a:p>
            <a:endParaRPr lang="en-US"/>
          </a:p>
        </p:txBody>
      </p:sp>
      <p:sp>
        <p:nvSpPr>
          <p:cNvPr id="4123" name="Line 20"/>
          <p:cNvSpPr>
            <a:spLocks noChangeShapeType="1"/>
          </p:cNvSpPr>
          <p:nvPr/>
        </p:nvSpPr>
        <p:spPr bwMode="auto">
          <a:xfrm>
            <a:off x="506413" y="4264025"/>
            <a:ext cx="415925" cy="417513"/>
          </a:xfrm>
          <a:prstGeom prst="line">
            <a:avLst/>
          </a:prstGeom>
          <a:noFill/>
          <a:ln w="9525">
            <a:solidFill>
              <a:srgbClr val="000000"/>
            </a:solidFill>
            <a:round/>
            <a:headEnd/>
            <a:tailEnd type="triangle" w="med" len="med"/>
          </a:ln>
        </p:spPr>
        <p:txBody>
          <a:bodyPr/>
          <a:lstStyle/>
          <a:p>
            <a:endParaRPr lang="en-US"/>
          </a:p>
        </p:txBody>
      </p:sp>
      <p:sp>
        <p:nvSpPr>
          <p:cNvPr id="4124" name="Freeform 21"/>
          <p:cNvSpPr>
            <a:spLocks/>
          </p:cNvSpPr>
          <p:nvPr/>
        </p:nvSpPr>
        <p:spPr bwMode="auto">
          <a:xfrm>
            <a:off x="1300163" y="3824288"/>
            <a:ext cx="177800" cy="161925"/>
          </a:xfrm>
          <a:custGeom>
            <a:avLst/>
            <a:gdLst>
              <a:gd name="T0" fmla="*/ 0 w 230"/>
              <a:gd name="T1" fmla="*/ 0 h 210"/>
              <a:gd name="T2" fmla="*/ 2147483647 w 230"/>
              <a:gd name="T3" fmla="*/ 2147483647 h 210"/>
              <a:gd name="T4" fmla="*/ 0 60000 65536"/>
              <a:gd name="T5" fmla="*/ 0 60000 65536"/>
              <a:gd name="T6" fmla="*/ 0 w 230"/>
              <a:gd name="T7" fmla="*/ 0 h 210"/>
              <a:gd name="T8" fmla="*/ 230 w 230"/>
              <a:gd name="T9" fmla="*/ 210 h 210"/>
            </a:gdLst>
            <a:ahLst/>
            <a:cxnLst>
              <a:cxn ang="T4">
                <a:pos x="T0" y="T1"/>
              </a:cxn>
              <a:cxn ang="T5">
                <a:pos x="T2" y="T3"/>
              </a:cxn>
            </a:cxnLst>
            <a:rect l="T6" t="T7" r="T8" b="T9"/>
            <a:pathLst>
              <a:path w="230" h="210">
                <a:moveTo>
                  <a:pt x="0" y="0"/>
                </a:moveTo>
                <a:lnTo>
                  <a:pt x="230" y="210"/>
                </a:lnTo>
              </a:path>
            </a:pathLst>
          </a:custGeom>
          <a:noFill/>
          <a:ln w="9525">
            <a:solidFill>
              <a:srgbClr val="000000"/>
            </a:solidFill>
            <a:round/>
            <a:headEnd/>
            <a:tailEnd type="triangle" w="med" len="med"/>
          </a:ln>
        </p:spPr>
        <p:txBody>
          <a:bodyPr/>
          <a:lstStyle/>
          <a:p>
            <a:endParaRPr lang="en-US"/>
          </a:p>
        </p:txBody>
      </p:sp>
      <p:sp>
        <p:nvSpPr>
          <p:cNvPr id="4125" name="Freeform 22"/>
          <p:cNvSpPr>
            <a:spLocks/>
          </p:cNvSpPr>
          <p:nvPr/>
        </p:nvSpPr>
        <p:spPr bwMode="auto">
          <a:xfrm>
            <a:off x="1038225" y="3963988"/>
            <a:ext cx="254000" cy="254000"/>
          </a:xfrm>
          <a:custGeom>
            <a:avLst/>
            <a:gdLst>
              <a:gd name="T0" fmla="*/ 0 w 330"/>
              <a:gd name="T1" fmla="*/ 0 h 330"/>
              <a:gd name="T2" fmla="*/ 2147483647 w 330"/>
              <a:gd name="T3" fmla="*/ 2147483647 h 330"/>
              <a:gd name="T4" fmla="*/ 0 60000 65536"/>
              <a:gd name="T5" fmla="*/ 0 60000 65536"/>
              <a:gd name="T6" fmla="*/ 0 w 330"/>
              <a:gd name="T7" fmla="*/ 0 h 330"/>
              <a:gd name="T8" fmla="*/ 330 w 330"/>
              <a:gd name="T9" fmla="*/ 330 h 330"/>
            </a:gdLst>
            <a:ahLst/>
            <a:cxnLst>
              <a:cxn ang="T4">
                <a:pos x="T0" y="T1"/>
              </a:cxn>
              <a:cxn ang="T5">
                <a:pos x="T2" y="T3"/>
              </a:cxn>
            </a:cxnLst>
            <a:rect l="T6" t="T7" r="T8" b="T9"/>
            <a:pathLst>
              <a:path w="330" h="330">
                <a:moveTo>
                  <a:pt x="0" y="0"/>
                </a:moveTo>
                <a:lnTo>
                  <a:pt x="330" y="330"/>
                </a:lnTo>
              </a:path>
            </a:pathLst>
          </a:custGeom>
          <a:noFill/>
          <a:ln w="9525">
            <a:solidFill>
              <a:srgbClr val="000000"/>
            </a:solidFill>
            <a:round/>
            <a:headEnd/>
            <a:tailEnd type="triangle" w="med" len="med"/>
          </a:ln>
        </p:spPr>
        <p:txBody>
          <a:bodyPr/>
          <a:lstStyle/>
          <a:p>
            <a:endParaRPr lang="en-US"/>
          </a:p>
        </p:txBody>
      </p:sp>
      <p:sp>
        <p:nvSpPr>
          <p:cNvPr id="4126" name="Freeform 23"/>
          <p:cNvSpPr>
            <a:spLocks/>
          </p:cNvSpPr>
          <p:nvPr/>
        </p:nvSpPr>
        <p:spPr bwMode="auto">
          <a:xfrm>
            <a:off x="784225" y="4125913"/>
            <a:ext cx="334963" cy="323850"/>
          </a:xfrm>
          <a:custGeom>
            <a:avLst/>
            <a:gdLst>
              <a:gd name="T0" fmla="*/ 0 w 435"/>
              <a:gd name="T1" fmla="*/ 0 h 420"/>
              <a:gd name="T2" fmla="*/ 2147483647 w 435"/>
              <a:gd name="T3" fmla="*/ 2147483647 h 420"/>
              <a:gd name="T4" fmla="*/ 0 60000 65536"/>
              <a:gd name="T5" fmla="*/ 0 60000 65536"/>
              <a:gd name="T6" fmla="*/ 0 w 435"/>
              <a:gd name="T7" fmla="*/ 0 h 420"/>
              <a:gd name="T8" fmla="*/ 435 w 435"/>
              <a:gd name="T9" fmla="*/ 420 h 420"/>
            </a:gdLst>
            <a:ahLst/>
            <a:cxnLst>
              <a:cxn ang="T4">
                <a:pos x="T0" y="T1"/>
              </a:cxn>
              <a:cxn ang="T5">
                <a:pos x="T2" y="T3"/>
              </a:cxn>
            </a:cxnLst>
            <a:rect l="T6" t="T7" r="T8" b="T9"/>
            <a:pathLst>
              <a:path w="435" h="420">
                <a:moveTo>
                  <a:pt x="0" y="0"/>
                </a:moveTo>
                <a:lnTo>
                  <a:pt x="435" y="420"/>
                </a:lnTo>
              </a:path>
            </a:pathLst>
          </a:custGeom>
          <a:noFill/>
          <a:ln w="9525">
            <a:solidFill>
              <a:srgbClr val="000000"/>
            </a:solidFill>
            <a:round/>
            <a:headEnd/>
            <a:tailEnd type="triangle" w="med" len="med"/>
          </a:ln>
        </p:spPr>
        <p:txBody>
          <a:bodyPr/>
          <a:lstStyle/>
          <a:p>
            <a:endParaRPr lang="en-US"/>
          </a:p>
        </p:txBody>
      </p:sp>
      <p:sp>
        <p:nvSpPr>
          <p:cNvPr id="4127" name="Line 24"/>
          <p:cNvSpPr>
            <a:spLocks noChangeShapeType="1"/>
          </p:cNvSpPr>
          <p:nvPr/>
        </p:nvSpPr>
        <p:spPr bwMode="auto">
          <a:xfrm>
            <a:off x="522288" y="3940175"/>
            <a:ext cx="554037" cy="555625"/>
          </a:xfrm>
          <a:prstGeom prst="line">
            <a:avLst/>
          </a:prstGeom>
          <a:noFill/>
          <a:ln w="19050">
            <a:solidFill>
              <a:srgbClr val="000000"/>
            </a:solidFill>
            <a:round/>
            <a:headEnd/>
            <a:tailEnd type="triangle" w="med" len="med"/>
          </a:ln>
        </p:spPr>
        <p:txBody>
          <a:bodyPr/>
          <a:lstStyle/>
          <a:p>
            <a:endParaRPr lang="en-US"/>
          </a:p>
        </p:txBody>
      </p:sp>
      <p:grpSp>
        <p:nvGrpSpPr>
          <p:cNvPr id="4128" name="Group 25"/>
          <p:cNvGrpSpPr>
            <a:grpSpLocks/>
          </p:cNvGrpSpPr>
          <p:nvPr/>
        </p:nvGrpSpPr>
        <p:grpSpPr bwMode="auto">
          <a:xfrm>
            <a:off x="1701800" y="4773613"/>
            <a:ext cx="138113" cy="138112"/>
            <a:chOff x="6120" y="3600"/>
            <a:chExt cx="180" cy="180"/>
          </a:xfrm>
        </p:grpSpPr>
        <p:sp>
          <p:nvSpPr>
            <p:cNvPr id="4158" name="Line 26"/>
            <p:cNvSpPr>
              <a:spLocks noChangeShapeType="1"/>
            </p:cNvSpPr>
            <p:nvPr/>
          </p:nvSpPr>
          <p:spPr bwMode="auto">
            <a:xfrm>
              <a:off x="6210" y="3600"/>
              <a:ext cx="0" cy="180"/>
            </a:xfrm>
            <a:prstGeom prst="line">
              <a:avLst/>
            </a:prstGeom>
            <a:noFill/>
            <a:ln w="9525">
              <a:solidFill>
                <a:srgbClr val="000000"/>
              </a:solidFill>
              <a:round/>
              <a:headEnd/>
              <a:tailEnd/>
            </a:ln>
          </p:spPr>
          <p:txBody>
            <a:bodyPr/>
            <a:lstStyle/>
            <a:p>
              <a:endParaRPr lang="en-US"/>
            </a:p>
          </p:txBody>
        </p:sp>
        <p:sp>
          <p:nvSpPr>
            <p:cNvPr id="4159" name="Line 27"/>
            <p:cNvSpPr>
              <a:spLocks noChangeShapeType="1"/>
            </p:cNvSpPr>
            <p:nvPr/>
          </p:nvSpPr>
          <p:spPr bwMode="auto">
            <a:xfrm>
              <a:off x="6120" y="3690"/>
              <a:ext cx="180" cy="0"/>
            </a:xfrm>
            <a:prstGeom prst="line">
              <a:avLst/>
            </a:prstGeom>
            <a:noFill/>
            <a:ln w="9525">
              <a:solidFill>
                <a:srgbClr val="000000"/>
              </a:solidFill>
              <a:round/>
              <a:headEnd/>
              <a:tailEnd/>
            </a:ln>
          </p:spPr>
          <p:txBody>
            <a:bodyPr/>
            <a:lstStyle/>
            <a:p>
              <a:endParaRPr lang="en-US"/>
            </a:p>
          </p:txBody>
        </p:sp>
      </p:grpSp>
      <p:sp>
        <p:nvSpPr>
          <p:cNvPr id="4129" name="Line 28"/>
          <p:cNvSpPr>
            <a:spLocks noChangeShapeType="1"/>
          </p:cNvSpPr>
          <p:nvPr/>
        </p:nvSpPr>
        <p:spPr bwMode="auto">
          <a:xfrm flipH="1" flipV="1">
            <a:off x="784225" y="3848100"/>
            <a:ext cx="971550" cy="971550"/>
          </a:xfrm>
          <a:prstGeom prst="line">
            <a:avLst/>
          </a:prstGeom>
          <a:noFill/>
          <a:ln w="9525">
            <a:solidFill>
              <a:srgbClr val="000000"/>
            </a:solidFill>
            <a:prstDash val="sysDot"/>
            <a:round/>
            <a:headEnd/>
            <a:tailEnd/>
          </a:ln>
        </p:spPr>
        <p:txBody>
          <a:bodyPr/>
          <a:lstStyle/>
          <a:p>
            <a:endParaRPr lang="en-US"/>
          </a:p>
        </p:txBody>
      </p:sp>
      <p:sp>
        <p:nvSpPr>
          <p:cNvPr id="4130" name="Line 29"/>
          <p:cNvSpPr>
            <a:spLocks noChangeShapeType="1"/>
          </p:cNvSpPr>
          <p:nvPr/>
        </p:nvSpPr>
        <p:spPr bwMode="auto">
          <a:xfrm>
            <a:off x="1062038" y="4487863"/>
            <a:ext cx="831850" cy="833437"/>
          </a:xfrm>
          <a:prstGeom prst="line">
            <a:avLst/>
          </a:prstGeom>
          <a:noFill/>
          <a:ln w="9525" cap="rnd">
            <a:solidFill>
              <a:srgbClr val="000000"/>
            </a:solidFill>
            <a:prstDash val="sysDot"/>
            <a:round/>
            <a:headEnd/>
            <a:tailEnd/>
          </a:ln>
        </p:spPr>
        <p:txBody>
          <a:bodyPr/>
          <a:lstStyle/>
          <a:p>
            <a:endParaRPr lang="en-US"/>
          </a:p>
        </p:txBody>
      </p:sp>
      <p:sp>
        <p:nvSpPr>
          <p:cNvPr id="4131" name="Line 30"/>
          <p:cNvSpPr>
            <a:spLocks noChangeShapeType="1"/>
          </p:cNvSpPr>
          <p:nvPr/>
        </p:nvSpPr>
        <p:spPr bwMode="auto">
          <a:xfrm flipH="1">
            <a:off x="1338263" y="4387850"/>
            <a:ext cx="973137" cy="833438"/>
          </a:xfrm>
          <a:prstGeom prst="line">
            <a:avLst/>
          </a:prstGeom>
          <a:noFill/>
          <a:ln w="9525" cap="rnd">
            <a:solidFill>
              <a:srgbClr val="000000"/>
            </a:solidFill>
            <a:prstDash val="sysDot"/>
            <a:round/>
            <a:headEnd/>
            <a:tailEnd/>
          </a:ln>
        </p:spPr>
        <p:txBody>
          <a:bodyPr/>
          <a:lstStyle/>
          <a:p>
            <a:endParaRPr lang="en-US"/>
          </a:p>
        </p:txBody>
      </p:sp>
      <p:sp>
        <p:nvSpPr>
          <p:cNvPr id="4132" name="Freeform 31"/>
          <p:cNvSpPr>
            <a:spLocks/>
          </p:cNvSpPr>
          <p:nvPr/>
        </p:nvSpPr>
        <p:spPr bwMode="auto">
          <a:xfrm>
            <a:off x="922338" y="3354388"/>
            <a:ext cx="585787" cy="631825"/>
          </a:xfrm>
          <a:custGeom>
            <a:avLst/>
            <a:gdLst>
              <a:gd name="T0" fmla="*/ 2147483647 w 760"/>
              <a:gd name="T1" fmla="*/ 0 h 820"/>
              <a:gd name="T2" fmla="*/ 0 w 760"/>
              <a:gd name="T3" fmla="*/ 2147483647 h 820"/>
              <a:gd name="T4" fmla="*/ 0 60000 65536"/>
              <a:gd name="T5" fmla="*/ 0 60000 65536"/>
              <a:gd name="T6" fmla="*/ 0 w 760"/>
              <a:gd name="T7" fmla="*/ 0 h 820"/>
              <a:gd name="T8" fmla="*/ 760 w 760"/>
              <a:gd name="T9" fmla="*/ 820 h 820"/>
            </a:gdLst>
            <a:ahLst/>
            <a:cxnLst>
              <a:cxn ang="T4">
                <a:pos x="T0" y="T1"/>
              </a:cxn>
              <a:cxn ang="T5">
                <a:pos x="T2" y="T3"/>
              </a:cxn>
            </a:cxnLst>
            <a:rect l="T6" t="T7" r="T8" b="T9"/>
            <a:pathLst>
              <a:path w="760" h="820">
                <a:moveTo>
                  <a:pt x="760" y="0"/>
                </a:moveTo>
                <a:lnTo>
                  <a:pt x="0" y="820"/>
                </a:lnTo>
              </a:path>
            </a:pathLst>
          </a:custGeom>
          <a:noFill/>
          <a:ln w="9525">
            <a:solidFill>
              <a:srgbClr val="000000"/>
            </a:solidFill>
            <a:round/>
            <a:headEnd/>
            <a:tailEnd type="triangle" w="med" len="med"/>
          </a:ln>
        </p:spPr>
        <p:txBody>
          <a:bodyPr/>
          <a:lstStyle/>
          <a:p>
            <a:endParaRPr lang="en-US"/>
          </a:p>
        </p:txBody>
      </p:sp>
      <p:sp>
        <p:nvSpPr>
          <p:cNvPr id="4133" name="Freeform 32"/>
          <p:cNvSpPr>
            <a:spLocks/>
          </p:cNvSpPr>
          <p:nvPr/>
        </p:nvSpPr>
        <p:spPr bwMode="auto">
          <a:xfrm>
            <a:off x="1639888" y="2360613"/>
            <a:ext cx="709612" cy="855662"/>
          </a:xfrm>
          <a:custGeom>
            <a:avLst/>
            <a:gdLst>
              <a:gd name="T0" fmla="*/ 0 w 920"/>
              <a:gd name="T1" fmla="*/ 2147483647 h 1110"/>
              <a:gd name="T2" fmla="*/ 2147483647 w 920"/>
              <a:gd name="T3" fmla="*/ 0 h 1110"/>
              <a:gd name="T4" fmla="*/ 0 60000 65536"/>
              <a:gd name="T5" fmla="*/ 0 60000 65536"/>
              <a:gd name="T6" fmla="*/ 0 w 920"/>
              <a:gd name="T7" fmla="*/ 0 h 1110"/>
              <a:gd name="T8" fmla="*/ 920 w 920"/>
              <a:gd name="T9" fmla="*/ 1110 h 1110"/>
            </a:gdLst>
            <a:ahLst/>
            <a:cxnLst>
              <a:cxn ang="T4">
                <a:pos x="T0" y="T1"/>
              </a:cxn>
              <a:cxn ang="T5">
                <a:pos x="T2" y="T3"/>
              </a:cxn>
            </a:cxnLst>
            <a:rect l="T6" t="T7" r="T8" b="T9"/>
            <a:pathLst>
              <a:path w="920" h="1110">
                <a:moveTo>
                  <a:pt x="0" y="1110"/>
                </a:moveTo>
                <a:lnTo>
                  <a:pt x="920" y="0"/>
                </a:lnTo>
              </a:path>
            </a:pathLst>
          </a:custGeom>
          <a:noFill/>
          <a:ln w="9525">
            <a:solidFill>
              <a:srgbClr val="000000"/>
            </a:solidFill>
            <a:round/>
            <a:headEnd/>
            <a:tailEnd type="triangle" w="med" len="med"/>
          </a:ln>
        </p:spPr>
        <p:txBody>
          <a:bodyPr/>
          <a:lstStyle/>
          <a:p>
            <a:endParaRPr lang="en-US"/>
          </a:p>
        </p:txBody>
      </p:sp>
      <p:sp>
        <p:nvSpPr>
          <p:cNvPr id="4134" name="Freeform 33"/>
          <p:cNvSpPr>
            <a:spLocks/>
          </p:cNvSpPr>
          <p:nvPr/>
        </p:nvSpPr>
        <p:spPr bwMode="auto">
          <a:xfrm>
            <a:off x="622300" y="3578225"/>
            <a:ext cx="415925" cy="469900"/>
          </a:xfrm>
          <a:custGeom>
            <a:avLst/>
            <a:gdLst>
              <a:gd name="T0" fmla="*/ 2147483647 w 540"/>
              <a:gd name="T1" fmla="*/ 0 h 610"/>
              <a:gd name="T2" fmla="*/ 0 w 540"/>
              <a:gd name="T3" fmla="*/ 2147483647 h 610"/>
              <a:gd name="T4" fmla="*/ 0 60000 65536"/>
              <a:gd name="T5" fmla="*/ 0 60000 65536"/>
              <a:gd name="T6" fmla="*/ 0 w 540"/>
              <a:gd name="T7" fmla="*/ 0 h 610"/>
              <a:gd name="T8" fmla="*/ 540 w 540"/>
              <a:gd name="T9" fmla="*/ 610 h 610"/>
            </a:gdLst>
            <a:ahLst/>
            <a:cxnLst>
              <a:cxn ang="T4">
                <a:pos x="T0" y="T1"/>
              </a:cxn>
              <a:cxn ang="T5">
                <a:pos x="T2" y="T3"/>
              </a:cxn>
            </a:cxnLst>
            <a:rect l="T6" t="T7" r="T8" b="T9"/>
            <a:pathLst>
              <a:path w="540" h="610">
                <a:moveTo>
                  <a:pt x="540" y="0"/>
                </a:moveTo>
                <a:lnTo>
                  <a:pt x="0" y="610"/>
                </a:lnTo>
              </a:path>
            </a:pathLst>
          </a:custGeom>
          <a:noFill/>
          <a:ln w="9525">
            <a:solidFill>
              <a:srgbClr val="000000"/>
            </a:solidFill>
            <a:round/>
            <a:headEnd/>
            <a:tailEnd type="triangle" w="med" len="med"/>
          </a:ln>
        </p:spPr>
        <p:txBody>
          <a:bodyPr/>
          <a:lstStyle/>
          <a:p>
            <a:endParaRPr lang="en-US"/>
          </a:p>
        </p:txBody>
      </p:sp>
      <p:sp>
        <p:nvSpPr>
          <p:cNvPr id="4135" name="Freeform 34"/>
          <p:cNvSpPr>
            <a:spLocks/>
          </p:cNvSpPr>
          <p:nvPr/>
        </p:nvSpPr>
        <p:spPr bwMode="auto">
          <a:xfrm>
            <a:off x="1192213" y="2212975"/>
            <a:ext cx="1003300" cy="1203325"/>
          </a:xfrm>
          <a:custGeom>
            <a:avLst/>
            <a:gdLst>
              <a:gd name="T0" fmla="*/ 0 w 1300"/>
              <a:gd name="T1" fmla="*/ 2147483647 h 1560"/>
              <a:gd name="T2" fmla="*/ 2147483647 w 1300"/>
              <a:gd name="T3" fmla="*/ 0 h 1560"/>
              <a:gd name="T4" fmla="*/ 0 60000 65536"/>
              <a:gd name="T5" fmla="*/ 0 60000 65536"/>
              <a:gd name="T6" fmla="*/ 0 w 1300"/>
              <a:gd name="T7" fmla="*/ 0 h 1560"/>
              <a:gd name="T8" fmla="*/ 1300 w 1300"/>
              <a:gd name="T9" fmla="*/ 1560 h 1560"/>
            </a:gdLst>
            <a:ahLst/>
            <a:cxnLst>
              <a:cxn ang="T4">
                <a:pos x="T0" y="T1"/>
              </a:cxn>
              <a:cxn ang="T5">
                <a:pos x="T2" y="T3"/>
              </a:cxn>
            </a:cxnLst>
            <a:rect l="T6" t="T7" r="T8" b="T9"/>
            <a:pathLst>
              <a:path w="1300" h="1560">
                <a:moveTo>
                  <a:pt x="0" y="1560"/>
                </a:moveTo>
                <a:lnTo>
                  <a:pt x="1300" y="0"/>
                </a:lnTo>
              </a:path>
            </a:pathLst>
          </a:custGeom>
          <a:noFill/>
          <a:ln w="9525">
            <a:solidFill>
              <a:srgbClr val="000000"/>
            </a:solidFill>
            <a:round/>
            <a:headEnd/>
            <a:tailEnd type="triangle" w="med" len="med"/>
          </a:ln>
        </p:spPr>
        <p:txBody>
          <a:bodyPr/>
          <a:lstStyle/>
          <a:p>
            <a:endParaRPr lang="en-US"/>
          </a:p>
        </p:txBody>
      </p:sp>
      <p:graphicFrame>
        <p:nvGraphicFramePr>
          <p:cNvPr id="4099" name="Object 36"/>
          <p:cNvGraphicFramePr>
            <a:graphicFrameLocks noChangeAspect="1"/>
          </p:cNvGraphicFramePr>
          <p:nvPr/>
        </p:nvGraphicFramePr>
        <p:xfrm>
          <a:off x="830263" y="3284538"/>
          <a:ext cx="479425" cy="311150"/>
        </p:xfrm>
        <a:graphic>
          <a:graphicData uri="http://schemas.openxmlformats.org/presentationml/2006/ole">
            <p:oleObj spid="_x0000_s4099" name="Equation" r:id="rId4" imgW="228600" imgH="215640" progId="Equation.3">
              <p:embed/>
            </p:oleObj>
          </a:graphicData>
        </a:graphic>
      </p:graphicFrame>
      <p:sp>
        <p:nvSpPr>
          <p:cNvPr id="4136" name="Arc 37"/>
          <p:cNvSpPr>
            <a:spLocks/>
          </p:cNvSpPr>
          <p:nvPr/>
        </p:nvSpPr>
        <p:spPr bwMode="auto">
          <a:xfrm>
            <a:off x="2727325" y="2460625"/>
            <a:ext cx="138113" cy="138113"/>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type="triangle" w="med" len="med"/>
          </a:ln>
        </p:spPr>
        <p:txBody>
          <a:bodyPr/>
          <a:lstStyle/>
          <a:p>
            <a:endParaRPr lang="en-US"/>
          </a:p>
        </p:txBody>
      </p:sp>
      <p:sp>
        <p:nvSpPr>
          <p:cNvPr id="4137" name="Arc 38"/>
          <p:cNvSpPr>
            <a:spLocks/>
          </p:cNvSpPr>
          <p:nvPr/>
        </p:nvSpPr>
        <p:spPr bwMode="auto">
          <a:xfrm flipV="1">
            <a:off x="2541588" y="2768600"/>
            <a:ext cx="277812" cy="138113"/>
          </a:xfrm>
          <a:custGeom>
            <a:avLst/>
            <a:gdLst>
              <a:gd name="T0" fmla="*/ 2147483647 w 21600"/>
              <a:gd name="T1" fmla="*/ 0 h 20113"/>
              <a:gd name="T2" fmla="*/ 2147483647 w 21600"/>
              <a:gd name="T3" fmla="*/ 2147483647 h 20113"/>
              <a:gd name="T4" fmla="*/ 0 w 21600"/>
              <a:gd name="T5" fmla="*/ 2147483647 h 20113"/>
              <a:gd name="T6" fmla="*/ 0 60000 65536"/>
              <a:gd name="T7" fmla="*/ 0 60000 65536"/>
              <a:gd name="T8" fmla="*/ 0 60000 65536"/>
              <a:gd name="T9" fmla="*/ 0 w 21600"/>
              <a:gd name="T10" fmla="*/ 0 h 20113"/>
              <a:gd name="T11" fmla="*/ 21600 w 21600"/>
              <a:gd name="T12" fmla="*/ 20113 h 20113"/>
            </a:gdLst>
            <a:ahLst/>
            <a:cxnLst>
              <a:cxn ang="T6">
                <a:pos x="T0" y="T1"/>
              </a:cxn>
              <a:cxn ang="T7">
                <a:pos x="T2" y="T3"/>
              </a:cxn>
              <a:cxn ang="T8">
                <a:pos x="T4" y="T5"/>
              </a:cxn>
            </a:cxnLst>
            <a:rect l="T9" t="T10" r="T11" b="T12"/>
            <a:pathLst>
              <a:path w="21600" h="20113" fill="none" extrusionOk="0">
                <a:moveTo>
                  <a:pt x="7875" y="0"/>
                </a:moveTo>
                <a:cubicBezTo>
                  <a:pt x="16153" y="3241"/>
                  <a:pt x="21600" y="11223"/>
                  <a:pt x="21600" y="20113"/>
                </a:cubicBezTo>
              </a:path>
              <a:path w="21600" h="20113" stroke="0" extrusionOk="0">
                <a:moveTo>
                  <a:pt x="7875" y="0"/>
                </a:moveTo>
                <a:cubicBezTo>
                  <a:pt x="16153" y="3241"/>
                  <a:pt x="21600" y="11223"/>
                  <a:pt x="21600" y="20113"/>
                </a:cubicBezTo>
                <a:lnTo>
                  <a:pt x="0" y="20113"/>
                </a:lnTo>
                <a:close/>
              </a:path>
            </a:pathLst>
          </a:custGeom>
          <a:noFill/>
          <a:ln w="9525">
            <a:solidFill>
              <a:srgbClr val="000000"/>
            </a:solidFill>
            <a:round/>
            <a:headEnd/>
            <a:tailEnd type="triangle" w="med" len="med"/>
          </a:ln>
        </p:spPr>
        <p:txBody>
          <a:bodyPr/>
          <a:lstStyle/>
          <a:p>
            <a:endParaRPr lang="en-US"/>
          </a:p>
        </p:txBody>
      </p:sp>
      <p:graphicFrame>
        <p:nvGraphicFramePr>
          <p:cNvPr id="4100" name="Object 39"/>
          <p:cNvGraphicFramePr>
            <a:graphicFrameLocks noChangeAspect="1"/>
          </p:cNvGraphicFramePr>
          <p:nvPr/>
        </p:nvGraphicFramePr>
        <p:xfrm>
          <a:off x="2773363" y="2598738"/>
          <a:ext cx="185737" cy="169862"/>
        </p:xfrm>
        <a:graphic>
          <a:graphicData uri="http://schemas.openxmlformats.org/presentationml/2006/ole">
            <p:oleObj spid="_x0000_s4100" name="Equation" r:id="rId5" imgW="152280" imgH="152280" progId="Equation.3">
              <p:embed/>
            </p:oleObj>
          </a:graphicData>
        </a:graphic>
      </p:graphicFrame>
      <p:sp>
        <p:nvSpPr>
          <p:cNvPr id="4138" name="Freeform 40"/>
          <p:cNvSpPr>
            <a:spLocks/>
          </p:cNvSpPr>
          <p:nvPr/>
        </p:nvSpPr>
        <p:spPr bwMode="auto">
          <a:xfrm>
            <a:off x="1223963" y="4310063"/>
            <a:ext cx="2022475" cy="3175"/>
          </a:xfrm>
          <a:custGeom>
            <a:avLst/>
            <a:gdLst>
              <a:gd name="T0" fmla="*/ 0 w 2624"/>
              <a:gd name="T1" fmla="*/ 0 h 4"/>
              <a:gd name="T2" fmla="*/ 2147483647 w 2624"/>
              <a:gd name="T3" fmla="*/ 2147483647 h 4"/>
              <a:gd name="T4" fmla="*/ 0 60000 65536"/>
              <a:gd name="T5" fmla="*/ 0 60000 65536"/>
              <a:gd name="T6" fmla="*/ 0 w 2624"/>
              <a:gd name="T7" fmla="*/ 0 h 4"/>
              <a:gd name="T8" fmla="*/ 2624 w 2624"/>
              <a:gd name="T9" fmla="*/ 4 h 4"/>
            </a:gdLst>
            <a:ahLst/>
            <a:cxnLst>
              <a:cxn ang="T4">
                <a:pos x="T0" y="T1"/>
              </a:cxn>
              <a:cxn ang="T5">
                <a:pos x="T2" y="T3"/>
              </a:cxn>
            </a:cxnLst>
            <a:rect l="T6" t="T7" r="T8" b="T9"/>
            <a:pathLst>
              <a:path w="2624" h="4">
                <a:moveTo>
                  <a:pt x="0" y="0"/>
                </a:moveTo>
                <a:lnTo>
                  <a:pt x="2624" y="4"/>
                </a:lnTo>
              </a:path>
            </a:pathLst>
          </a:custGeom>
          <a:noFill/>
          <a:ln w="9525" cap="rnd">
            <a:solidFill>
              <a:srgbClr val="000000"/>
            </a:solidFill>
            <a:prstDash val="sysDot"/>
            <a:round/>
            <a:headEnd/>
            <a:tailEnd/>
          </a:ln>
        </p:spPr>
        <p:txBody>
          <a:bodyPr/>
          <a:lstStyle/>
          <a:p>
            <a:endParaRPr lang="en-US"/>
          </a:p>
        </p:txBody>
      </p:sp>
      <p:sp>
        <p:nvSpPr>
          <p:cNvPr id="4139" name="Line 41"/>
          <p:cNvSpPr>
            <a:spLocks noChangeShapeType="1"/>
          </p:cNvSpPr>
          <p:nvPr/>
        </p:nvSpPr>
        <p:spPr bwMode="auto">
          <a:xfrm>
            <a:off x="2997200" y="4310063"/>
            <a:ext cx="277813" cy="1587"/>
          </a:xfrm>
          <a:prstGeom prst="line">
            <a:avLst/>
          </a:prstGeom>
          <a:noFill/>
          <a:ln w="9525">
            <a:solidFill>
              <a:srgbClr val="000000"/>
            </a:solidFill>
            <a:round/>
            <a:headEnd/>
            <a:tailEnd/>
          </a:ln>
        </p:spPr>
        <p:txBody>
          <a:bodyPr/>
          <a:lstStyle/>
          <a:p>
            <a:endParaRPr lang="en-US"/>
          </a:p>
        </p:txBody>
      </p:sp>
      <p:sp>
        <p:nvSpPr>
          <p:cNvPr id="4140" name="Freeform 42"/>
          <p:cNvSpPr>
            <a:spLocks/>
          </p:cNvSpPr>
          <p:nvPr/>
        </p:nvSpPr>
        <p:spPr bwMode="auto">
          <a:xfrm>
            <a:off x="3143250" y="3986213"/>
            <a:ext cx="3175" cy="320675"/>
          </a:xfrm>
          <a:custGeom>
            <a:avLst/>
            <a:gdLst>
              <a:gd name="T0" fmla="*/ 0 w 4"/>
              <a:gd name="T1" fmla="*/ 0 h 414"/>
              <a:gd name="T2" fmla="*/ 2147483647 w 4"/>
              <a:gd name="T3" fmla="*/ 2147483647 h 414"/>
              <a:gd name="T4" fmla="*/ 0 60000 65536"/>
              <a:gd name="T5" fmla="*/ 0 60000 65536"/>
              <a:gd name="T6" fmla="*/ 0 w 4"/>
              <a:gd name="T7" fmla="*/ 0 h 414"/>
              <a:gd name="T8" fmla="*/ 4 w 4"/>
              <a:gd name="T9" fmla="*/ 414 h 414"/>
            </a:gdLst>
            <a:ahLst/>
            <a:cxnLst>
              <a:cxn ang="T4">
                <a:pos x="T0" y="T1"/>
              </a:cxn>
              <a:cxn ang="T5">
                <a:pos x="T2" y="T3"/>
              </a:cxn>
            </a:cxnLst>
            <a:rect l="T6" t="T7" r="T8" b="T9"/>
            <a:pathLst>
              <a:path w="4" h="414">
                <a:moveTo>
                  <a:pt x="0" y="0"/>
                </a:moveTo>
                <a:lnTo>
                  <a:pt x="4" y="414"/>
                </a:lnTo>
              </a:path>
            </a:pathLst>
          </a:custGeom>
          <a:noFill/>
          <a:ln w="9525">
            <a:solidFill>
              <a:srgbClr val="000000"/>
            </a:solidFill>
            <a:round/>
            <a:headEnd/>
            <a:tailEnd type="triangle" w="med" len="med"/>
          </a:ln>
        </p:spPr>
        <p:txBody>
          <a:bodyPr/>
          <a:lstStyle/>
          <a:p>
            <a:endParaRPr lang="en-US"/>
          </a:p>
        </p:txBody>
      </p:sp>
      <p:sp>
        <p:nvSpPr>
          <p:cNvPr id="4141" name="Line 43"/>
          <p:cNvSpPr>
            <a:spLocks noChangeShapeType="1"/>
          </p:cNvSpPr>
          <p:nvPr/>
        </p:nvSpPr>
        <p:spPr bwMode="auto">
          <a:xfrm flipV="1">
            <a:off x="3143250" y="2598738"/>
            <a:ext cx="0" cy="1111250"/>
          </a:xfrm>
          <a:prstGeom prst="line">
            <a:avLst/>
          </a:prstGeom>
          <a:noFill/>
          <a:ln w="9525">
            <a:solidFill>
              <a:srgbClr val="000000"/>
            </a:solidFill>
            <a:round/>
            <a:headEnd/>
            <a:tailEnd type="triangle" w="med" len="med"/>
          </a:ln>
        </p:spPr>
        <p:txBody>
          <a:bodyPr/>
          <a:lstStyle/>
          <a:p>
            <a:endParaRPr lang="en-US"/>
          </a:p>
        </p:txBody>
      </p:sp>
      <p:sp>
        <p:nvSpPr>
          <p:cNvPr id="4142" name="Text Box 45"/>
          <p:cNvSpPr txBox="1">
            <a:spLocks noChangeArrowheads="1"/>
          </p:cNvSpPr>
          <p:nvPr/>
        </p:nvSpPr>
        <p:spPr bwMode="auto">
          <a:xfrm>
            <a:off x="2311400" y="4957763"/>
            <a:ext cx="831850" cy="417512"/>
          </a:xfrm>
          <a:prstGeom prst="rect">
            <a:avLst/>
          </a:prstGeom>
          <a:solidFill>
            <a:srgbClr val="FFFFFF">
              <a:alpha val="0"/>
            </a:srgbClr>
          </a:solidFill>
          <a:ln w="9525">
            <a:noFill/>
            <a:miter lim="800000"/>
            <a:headEnd/>
            <a:tailEnd/>
          </a:ln>
        </p:spPr>
        <p:txBody>
          <a:bodyPr/>
          <a:lstStyle/>
          <a:p>
            <a:r>
              <a:rPr lang="en-US" sz="1200"/>
              <a:t>Centroid</a:t>
            </a:r>
            <a:endParaRPr lang="en-US"/>
          </a:p>
        </p:txBody>
      </p:sp>
      <p:sp>
        <p:nvSpPr>
          <p:cNvPr id="4143" name="Freeform 46"/>
          <p:cNvSpPr>
            <a:spLocks/>
          </p:cNvSpPr>
          <p:nvPr/>
        </p:nvSpPr>
        <p:spPr bwMode="auto">
          <a:xfrm>
            <a:off x="1755775" y="4819650"/>
            <a:ext cx="503238" cy="273050"/>
          </a:xfrm>
          <a:custGeom>
            <a:avLst/>
            <a:gdLst>
              <a:gd name="T0" fmla="*/ 2147483647 w 654"/>
              <a:gd name="T1" fmla="*/ 2147483647 h 354"/>
              <a:gd name="T2" fmla="*/ 0 w 654"/>
              <a:gd name="T3" fmla="*/ 0 h 354"/>
              <a:gd name="T4" fmla="*/ 0 60000 65536"/>
              <a:gd name="T5" fmla="*/ 0 60000 65536"/>
              <a:gd name="T6" fmla="*/ 0 w 654"/>
              <a:gd name="T7" fmla="*/ 0 h 354"/>
              <a:gd name="T8" fmla="*/ 654 w 654"/>
              <a:gd name="T9" fmla="*/ 354 h 354"/>
            </a:gdLst>
            <a:ahLst/>
            <a:cxnLst>
              <a:cxn ang="T4">
                <a:pos x="T0" y="T1"/>
              </a:cxn>
              <a:cxn ang="T5">
                <a:pos x="T2" y="T3"/>
              </a:cxn>
            </a:cxnLst>
            <a:rect l="T6" t="T7" r="T8" b="T9"/>
            <a:pathLst>
              <a:path w="654" h="354">
                <a:moveTo>
                  <a:pt x="654" y="354"/>
                </a:moveTo>
                <a:lnTo>
                  <a:pt x="0" y="0"/>
                </a:lnTo>
              </a:path>
            </a:pathLst>
          </a:custGeom>
          <a:noFill/>
          <a:ln w="9525">
            <a:solidFill>
              <a:srgbClr val="000000"/>
            </a:solidFill>
            <a:round/>
            <a:headEnd/>
            <a:tailEnd type="triangle" w="med" len="med"/>
          </a:ln>
        </p:spPr>
        <p:txBody>
          <a:bodyPr/>
          <a:lstStyle/>
          <a:p>
            <a:endParaRPr lang="en-US"/>
          </a:p>
        </p:txBody>
      </p:sp>
      <p:sp>
        <p:nvSpPr>
          <p:cNvPr id="4144" name="Freeform 47"/>
          <p:cNvSpPr>
            <a:spLocks/>
          </p:cNvSpPr>
          <p:nvPr/>
        </p:nvSpPr>
        <p:spPr bwMode="auto">
          <a:xfrm>
            <a:off x="2259013" y="5092700"/>
            <a:ext cx="123825" cy="0"/>
          </a:xfrm>
          <a:custGeom>
            <a:avLst/>
            <a:gdLst>
              <a:gd name="T0" fmla="*/ 0 w 160"/>
              <a:gd name="T1" fmla="*/ 0 h 1"/>
              <a:gd name="T2" fmla="*/ 2147483647 w 160"/>
              <a:gd name="T3" fmla="*/ 0 h 1"/>
              <a:gd name="T4" fmla="*/ 0 60000 65536"/>
              <a:gd name="T5" fmla="*/ 0 60000 65536"/>
              <a:gd name="T6" fmla="*/ 0 w 160"/>
              <a:gd name="T7" fmla="*/ 0 h 1"/>
              <a:gd name="T8" fmla="*/ 160 w 160"/>
              <a:gd name="T9" fmla="*/ 0 h 1"/>
            </a:gdLst>
            <a:ahLst/>
            <a:cxnLst>
              <a:cxn ang="T4">
                <a:pos x="T0" y="T1"/>
              </a:cxn>
              <a:cxn ang="T5">
                <a:pos x="T2" y="T3"/>
              </a:cxn>
            </a:cxnLst>
            <a:rect l="T6" t="T7" r="T8" b="T9"/>
            <a:pathLst>
              <a:path w="160" h="1">
                <a:moveTo>
                  <a:pt x="0" y="0"/>
                </a:moveTo>
                <a:lnTo>
                  <a:pt x="160" y="0"/>
                </a:lnTo>
              </a:path>
            </a:pathLst>
          </a:custGeom>
          <a:noFill/>
          <a:ln w="9525">
            <a:solidFill>
              <a:srgbClr val="000000"/>
            </a:solidFill>
            <a:round/>
            <a:headEnd/>
            <a:tailEnd/>
          </a:ln>
        </p:spPr>
        <p:txBody>
          <a:bodyPr/>
          <a:lstStyle/>
          <a:p>
            <a:endParaRPr lang="en-US"/>
          </a:p>
        </p:txBody>
      </p:sp>
      <p:sp>
        <p:nvSpPr>
          <p:cNvPr id="4145" name="Text Box 48"/>
          <p:cNvSpPr txBox="1">
            <a:spLocks noChangeArrowheads="1"/>
          </p:cNvSpPr>
          <p:nvPr/>
        </p:nvSpPr>
        <p:spPr bwMode="auto">
          <a:xfrm>
            <a:off x="420688" y="3724275"/>
            <a:ext cx="417512" cy="277813"/>
          </a:xfrm>
          <a:prstGeom prst="rect">
            <a:avLst/>
          </a:prstGeom>
          <a:solidFill>
            <a:srgbClr val="FFFFFF">
              <a:alpha val="0"/>
            </a:srgbClr>
          </a:solidFill>
          <a:ln w="9525">
            <a:noFill/>
            <a:miter lim="800000"/>
            <a:headEnd/>
            <a:tailEnd/>
          </a:ln>
        </p:spPr>
        <p:txBody>
          <a:bodyPr/>
          <a:lstStyle/>
          <a:p>
            <a:r>
              <a:rPr lang="en-US" sz="1200"/>
              <a:t>F</a:t>
            </a:r>
            <a:endParaRPr lang="en-US"/>
          </a:p>
        </p:txBody>
      </p:sp>
      <p:sp>
        <p:nvSpPr>
          <p:cNvPr id="4146" name="Text Box 49"/>
          <p:cNvSpPr txBox="1">
            <a:spLocks noChangeArrowheads="1"/>
          </p:cNvSpPr>
          <p:nvPr/>
        </p:nvSpPr>
        <p:spPr bwMode="auto">
          <a:xfrm>
            <a:off x="366713" y="4957763"/>
            <a:ext cx="833437" cy="555625"/>
          </a:xfrm>
          <a:prstGeom prst="rect">
            <a:avLst/>
          </a:prstGeom>
          <a:solidFill>
            <a:srgbClr val="FFFFFF">
              <a:alpha val="0"/>
            </a:srgbClr>
          </a:solidFill>
          <a:ln w="9525">
            <a:noFill/>
            <a:miter lim="800000"/>
            <a:headEnd/>
            <a:tailEnd/>
          </a:ln>
        </p:spPr>
        <p:txBody>
          <a:bodyPr/>
          <a:lstStyle/>
          <a:p>
            <a:r>
              <a:rPr lang="en-US" sz="1200"/>
              <a:t>Line of action</a:t>
            </a:r>
            <a:endParaRPr lang="en-US"/>
          </a:p>
        </p:txBody>
      </p:sp>
      <p:sp>
        <p:nvSpPr>
          <p:cNvPr id="4147" name="Freeform 50"/>
          <p:cNvSpPr>
            <a:spLocks/>
          </p:cNvSpPr>
          <p:nvPr/>
        </p:nvSpPr>
        <p:spPr bwMode="auto">
          <a:xfrm>
            <a:off x="1062038" y="4745038"/>
            <a:ext cx="265112" cy="490537"/>
          </a:xfrm>
          <a:custGeom>
            <a:avLst/>
            <a:gdLst>
              <a:gd name="T0" fmla="*/ 0 w 344"/>
              <a:gd name="T1" fmla="*/ 2147483647 h 636"/>
              <a:gd name="T2" fmla="*/ 2147483647 w 344"/>
              <a:gd name="T3" fmla="*/ 0 h 636"/>
              <a:gd name="T4" fmla="*/ 0 60000 65536"/>
              <a:gd name="T5" fmla="*/ 0 60000 65536"/>
              <a:gd name="T6" fmla="*/ 0 w 344"/>
              <a:gd name="T7" fmla="*/ 0 h 636"/>
              <a:gd name="T8" fmla="*/ 344 w 344"/>
              <a:gd name="T9" fmla="*/ 636 h 636"/>
            </a:gdLst>
            <a:ahLst/>
            <a:cxnLst>
              <a:cxn ang="T4">
                <a:pos x="T0" y="T1"/>
              </a:cxn>
              <a:cxn ang="T5">
                <a:pos x="T2" y="T3"/>
              </a:cxn>
            </a:cxnLst>
            <a:rect l="T6" t="T7" r="T8" b="T9"/>
            <a:pathLst>
              <a:path w="344" h="636">
                <a:moveTo>
                  <a:pt x="0" y="636"/>
                </a:moveTo>
                <a:lnTo>
                  <a:pt x="344" y="0"/>
                </a:lnTo>
              </a:path>
            </a:pathLst>
          </a:custGeom>
          <a:noFill/>
          <a:ln w="9525">
            <a:solidFill>
              <a:srgbClr val="000000"/>
            </a:solidFill>
            <a:round/>
            <a:headEnd/>
            <a:tailEnd type="triangle" w="med" len="med"/>
          </a:ln>
        </p:spPr>
        <p:txBody>
          <a:bodyPr/>
          <a:lstStyle/>
          <a:p>
            <a:endParaRPr lang="en-US"/>
          </a:p>
        </p:txBody>
      </p:sp>
      <p:sp>
        <p:nvSpPr>
          <p:cNvPr id="4148" name="Line 51"/>
          <p:cNvSpPr>
            <a:spLocks noChangeShapeType="1"/>
          </p:cNvSpPr>
          <p:nvPr/>
        </p:nvSpPr>
        <p:spPr bwMode="auto">
          <a:xfrm flipH="1">
            <a:off x="922338" y="5235575"/>
            <a:ext cx="139700" cy="0"/>
          </a:xfrm>
          <a:prstGeom prst="line">
            <a:avLst/>
          </a:prstGeom>
          <a:noFill/>
          <a:ln w="9525">
            <a:solidFill>
              <a:srgbClr val="000000"/>
            </a:solidFill>
            <a:round/>
            <a:headEnd/>
            <a:tailEnd/>
          </a:ln>
        </p:spPr>
        <p:txBody>
          <a:bodyPr/>
          <a:lstStyle/>
          <a:p>
            <a:endParaRPr lang="en-US"/>
          </a:p>
        </p:txBody>
      </p:sp>
      <p:sp>
        <p:nvSpPr>
          <p:cNvPr id="4149" name="Freeform 52"/>
          <p:cNvSpPr>
            <a:spLocks/>
          </p:cNvSpPr>
          <p:nvPr/>
        </p:nvSpPr>
        <p:spPr bwMode="auto">
          <a:xfrm>
            <a:off x="1573213" y="5008563"/>
            <a:ext cx="388937" cy="377825"/>
          </a:xfrm>
          <a:custGeom>
            <a:avLst/>
            <a:gdLst>
              <a:gd name="T0" fmla="*/ 2147483647 w 505"/>
              <a:gd name="T1" fmla="*/ 2147483647 h 490"/>
              <a:gd name="T2" fmla="*/ 0 w 505"/>
              <a:gd name="T3" fmla="*/ 0 h 490"/>
              <a:gd name="T4" fmla="*/ 0 60000 65536"/>
              <a:gd name="T5" fmla="*/ 0 60000 65536"/>
              <a:gd name="T6" fmla="*/ 0 w 505"/>
              <a:gd name="T7" fmla="*/ 0 h 490"/>
              <a:gd name="T8" fmla="*/ 505 w 505"/>
              <a:gd name="T9" fmla="*/ 490 h 490"/>
            </a:gdLst>
            <a:ahLst/>
            <a:cxnLst>
              <a:cxn ang="T4">
                <a:pos x="T0" y="T1"/>
              </a:cxn>
              <a:cxn ang="T5">
                <a:pos x="T2" y="T3"/>
              </a:cxn>
            </a:cxnLst>
            <a:rect l="T6" t="T7" r="T8" b="T9"/>
            <a:pathLst>
              <a:path w="505" h="490">
                <a:moveTo>
                  <a:pt x="505" y="490"/>
                </a:moveTo>
                <a:lnTo>
                  <a:pt x="0" y="0"/>
                </a:lnTo>
              </a:path>
            </a:pathLst>
          </a:custGeom>
          <a:noFill/>
          <a:ln w="9525">
            <a:solidFill>
              <a:srgbClr val="000000"/>
            </a:solidFill>
            <a:round/>
            <a:headEnd/>
            <a:tailEnd type="triangle" w="med" len="med"/>
          </a:ln>
        </p:spPr>
        <p:txBody>
          <a:bodyPr/>
          <a:lstStyle/>
          <a:p>
            <a:endParaRPr lang="en-US"/>
          </a:p>
        </p:txBody>
      </p:sp>
      <p:sp>
        <p:nvSpPr>
          <p:cNvPr id="4150" name="Freeform 53"/>
          <p:cNvSpPr>
            <a:spLocks/>
          </p:cNvSpPr>
          <p:nvPr/>
        </p:nvSpPr>
        <p:spPr bwMode="auto">
          <a:xfrm>
            <a:off x="1962150" y="5386388"/>
            <a:ext cx="150813" cy="6350"/>
          </a:xfrm>
          <a:custGeom>
            <a:avLst/>
            <a:gdLst>
              <a:gd name="T0" fmla="*/ 0 w 195"/>
              <a:gd name="T1" fmla="*/ 0 h 10"/>
              <a:gd name="T2" fmla="*/ 2147483647 w 195"/>
              <a:gd name="T3" fmla="*/ 2147483647 h 10"/>
              <a:gd name="T4" fmla="*/ 0 60000 65536"/>
              <a:gd name="T5" fmla="*/ 0 60000 65536"/>
              <a:gd name="T6" fmla="*/ 0 w 195"/>
              <a:gd name="T7" fmla="*/ 0 h 10"/>
              <a:gd name="T8" fmla="*/ 195 w 195"/>
              <a:gd name="T9" fmla="*/ 10 h 10"/>
            </a:gdLst>
            <a:ahLst/>
            <a:cxnLst>
              <a:cxn ang="T4">
                <a:pos x="T0" y="T1"/>
              </a:cxn>
              <a:cxn ang="T5">
                <a:pos x="T2" y="T3"/>
              </a:cxn>
            </a:cxnLst>
            <a:rect l="T6" t="T7" r="T8" b="T9"/>
            <a:pathLst>
              <a:path w="195" h="10">
                <a:moveTo>
                  <a:pt x="0" y="0"/>
                </a:moveTo>
                <a:lnTo>
                  <a:pt x="195" y="10"/>
                </a:lnTo>
              </a:path>
            </a:pathLst>
          </a:custGeom>
          <a:noFill/>
          <a:ln w="9525">
            <a:solidFill>
              <a:srgbClr val="000000"/>
            </a:solidFill>
            <a:round/>
            <a:headEnd/>
            <a:tailEnd/>
          </a:ln>
        </p:spPr>
        <p:txBody>
          <a:bodyPr/>
          <a:lstStyle/>
          <a:p>
            <a:endParaRPr lang="en-US"/>
          </a:p>
        </p:txBody>
      </p:sp>
      <p:graphicFrame>
        <p:nvGraphicFramePr>
          <p:cNvPr id="4102" name="Object 54"/>
          <p:cNvGraphicFramePr>
            <a:graphicFrameLocks noChangeAspect="1"/>
          </p:cNvGraphicFramePr>
          <p:nvPr/>
        </p:nvGraphicFramePr>
        <p:xfrm>
          <a:off x="2803525" y="2860675"/>
          <a:ext cx="231775" cy="215900"/>
        </p:xfrm>
        <a:graphic>
          <a:graphicData uri="http://schemas.openxmlformats.org/presentationml/2006/ole">
            <p:oleObj spid="_x0000_s4102" name="Equation" r:id="rId6" imgW="203040" imgH="190440" progId="Equation.3">
              <p:embed/>
            </p:oleObj>
          </a:graphicData>
        </a:graphic>
      </p:graphicFrame>
      <p:graphicFrame>
        <p:nvGraphicFramePr>
          <p:cNvPr id="4103" name="Object 55"/>
          <p:cNvGraphicFramePr>
            <a:graphicFrameLocks noChangeAspect="1"/>
          </p:cNvGraphicFramePr>
          <p:nvPr/>
        </p:nvGraphicFramePr>
        <p:xfrm>
          <a:off x="1909763" y="2066925"/>
          <a:ext cx="185737" cy="215900"/>
        </p:xfrm>
        <a:graphic>
          <a:graphicData uri="http://schemas.openxmlformats.org/presentationml/2006/ole">
            <p:oleObj spid="_x0000_s4103" name="Equation" r:id="rId7" imgW="164880" imgH="177480" progId="Equation.3">
              <p:embed/>
            </p:oleObj>
          </a:graphicData>
        </a:graphic>
      </p:graphicFrame>
      <p:sp>
        <p:nvSpPr>
          <p:cNvPr id="4151" name="Text Box 56"/>
          <p:cNvSpPr txBox="1">
            <a:spLocks noChangeArrowheads="1"/>
          </p:cNvSpPr>
          <p:nvPr/>
        </p:nvSpPr>
        <p:spPr bwMode="auto">
          <a:xfrm>
            <a:off x="2033588" y="5162550"/>
            <a:ext cx="1109662" cy="555625"/>
          </a:xfrm>
          <a:prstGeom prst="rect">
            <a:avLst/>
          </a:prstGeom>
          <a:solidFill>
            <a:srgbClr val="FFFFFF">
              <a:alpha val="0"/>
            </a:srgbClr>
          </a:solidFill>
          <a:ln w="9525">
            <a:noFill/>
            <a:miter lim="800000"/>
            <a:headEnd/>
            <a:tailEnd/>
          </a:ln>
        </p:spPr>
        <p:txBody>
          <a:bodyPr/>
          <a:lstStyle/>
          <a:p>
            <a:r>
              <a:rPr lang="en-US" sz="1200"/>
              <a:t>Center of pressure</a:t>
            </a:r>
            <a:endParaRPr lang="en-US"/>
          </a:p>
        </p:txBody>
      </p:sp>
      <p:sp>
        <p:nvSpPr>
          <p:cNvPr id="4152" name="Rectangle 58"/>
          <p:cNvSpPr>
            <a:spLocks noChangeArrowheads="1"/>
          </p:cNvSpPr>
          <p:nvPr/>
        </p:nvSpPr>
        <p:spPr bwMode="auto">
          <a:xfrm>
            <a:off x="0" y="3295650"/>
            <a:ext cx="9144000" cy="0"/>
          </a:xfrm>
          <a:prstGeom prst="rect">
            <a:avLst/>
          </a:prstGeom>
          <a:noFill/>
          <a:ln w="9525">
            <a:noFill/>
            <a:miter lim="800000"/>
            <a:headEnd/>
            <a:tailEnd/>
          </a:ln>
        </p:spPr>
        <p:txBody>
          <a:bodyPr wrap="none" anchor="ctr">
            <a:spAutoFit/>
          </a:bodyPr>
          <a:lstStyle/>
          <a:p>
            <a:endParaRPr lang="en-US"/>
          </a:p>
        </p:txBody>
      </p:sp>
      <p:sp>
        <p:nvSpPr>
          <p:cNvPr id="4153" name="Rectangle 6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154" name="Rectangle 6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155" name="Rectangle 6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156" name="Rectangle 66"/>
          <p:cNvSpPr>
            <a:spLocks noChangeArrowheads="1"/>
          </p:cNvSpPr>
          <p:nvPr/>
        </p:nvSpPr>
        <p:spPr bwMode="auto">
          <a:xfrm>
            <a:off x="0" y="3319463"/>
            <a:ext cx="9144000" cy="0"/>
          </a:xfrm>
          <a:prstGeom prst="rect">
            <a:avLst/>
          </a:prstGeom>
          <a:noFill/>
          <a:ln w="9525">
            <a:noFill/>
            <a:miter lim="800000"/>
            <a:headEnd/>
            <a:tailEnd/>
          </a:ln>
        </p:spPr>
        <p:txBody>
          <a:bodyPr wrap="none" anchor="ctr">
            <a:spAutoFit/>
          </a:bodyPr>
          <a:lstStyle/>
          <a:p>
            <a:endParaRPr lang="en-US"/>
          </a:p>
        </p:txBody>
      </p:sp>
      <p:graphicFrame>
        <p:nvGraphicFramePr>
          <p:cNvPr id="4108" name="Object 65"/>
          <p:cNvGraphicFramePr>
            <a:graphicFrameLocks noChangeAspect="1"/>
          </p:cNvGraphicFramePr>
          <p:nvPr/>
        </p:nvGraphicFramePr>
        <p:xfrm>
          <a:off x="6356805" y="4702632"/>
          <a:ext cx="123825" cy="219075"/>
        </p:xfrm>
        <a:graphic>
          <a:graphicData uri="http://schemas.openxmlformats.org/presentationml/2006/ole">
            <p:oleObj spid="_x0000_s4108" name="Equation" r:id="rId8" imgW="126780" imgH="215526" progId="Equation.3">
              <p:embed/>
            </p:oleObj>
          </a:graphicData>
        </a:graphic>
      </p:graphicFrame>
      <p:sp>
        <p:nvSpPr>
          <p:cNvPr id="4157" name="Rectangle 6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4109" name="Object 67"/>
          <p:cNvGraphicFramePr>
            <a:graphicFrameLocks noChangeAspect="1"/>
          </p:cNvGraphicFramePr>
          <p:nvPr/>
        </p:nvGraphicFramePr>
        <p:xfrm>
          <a:off x="4238172" y="6335484"/>
          <a:ext cx="295275" cy="276225"/>
        </p:xfrm>
        <a:graphic>
          <a:graphicData uri="http://schemas.openxmlformats.org/presentationml/2006/ole">
            <p:oleObj spid="_x0000_s4109" name="Equation" r:id="rId9" imgW="291973" imgH="279279" progId="Equation.3">
              <p:embed/>
            </p:oleObj>
          </a:graphicData>
        </a:graphic>
      </p:graphicFrame>
      <p:sp>
        <p:nvSpPr>
          <p:cNvPr id="4164" name="Rectangle 6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163" name="Picture 67"/>
          <p:cNvPicPr>
            <a:picLocks noChangeAspect="1" noChangeArrowheads="1"/>
          </p:cNvPicPr>
          <p:nvPr/>
        </p:nvPicPr>
        <p:blipFill>
          <a:blip r:embed="rId10" cstate="print">
            <a:clrChange>
              <a:clrFrom>
                <a:srgbClr val="FFFFFF"/>
              </a:clrFrom>
              <a:clrTo>
                <a:srgbClr val="FFFFFF">
                  <a:alpha val="0"/>
                </a:srgbClr>
              </a:clrTo>
            </a:clrChange>
          </a:blip>
          <a:srcRect/>
          <a:stretch>
            <a:fillRect/>
          </a:stretch>
        </p:blipFill>
        <p:spPr bwMode="auto">
          <a:xfrm>
            <a:off x="5410200" y="2133600"/>
            <a:ext cx="2019300" cy="533400"/>
          </a:xfrm>
          <a:prstGeom prst="rect">
            <a:avLst/>
          </a:prstGeom>
          <a:noFill/>
        </p:spPr>
      </p:pic>
      <p:sp>
        <p:nvSpPr>
          <p:cNvPr id="4165" name="Rectangle 69"/>
          <p:cNvSpPr>
            <a:spLocks noChangeArrowheads="1"/>
          </p:cNvSpPr>
          <p:nvPr/>
        </p:nvSpPr>
        <p:spPr bwMode="auto">
          <a:xfrm>
            <a:off x="0" y="11176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4167" name="Rectangle 7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166" name="Picture 70"/>
          <p:cNvPicPr>
            <a:picLocks noChangeAspect="1" noChangeArrowheads="1"/>
          </p:cNvPicPr>
          <p:nvPr/>
        </p:nvPicPr>
        <p:blipFill>
          <a:blip r:embed="rId11" cstate="print">
            <a:clrChange>
              <a:clrFrom>
                <a:srgbClr val="FFFFFF"/>
              </a:clrFrom>
              <a:clrTo>
                <a:srgbClr val="FFFFFF">
                  <a:alpha val="0"/>
                </a:srgbClr>
              </a:clrTo>
            </a:clrChange>
          </a:blip>
          <a:srcRect/>
          <a:stretch>
            <a:fillRect/>
          </a:stretch>
        </p:blipFill>
        <p:spPr bwMode="auto">
          <a:xfrm>
            <a:off x="4953000" y="2895600"/>
            <a:ext cx="2933700" cy="533400"/>
          </a:xfrm>
          <a:prstGeom prst="rect">
            <a:avLst/>
          </a:prstGeom>
          <a:noFill/>
        </p:spPr>
      </p:pic>
      <p:sp>
        <p:nvSpPr>
          <p:cNvPr id="4168" name="Rectangle 72"/>
          <p:cNvSpPr>
            <a:spLocks noChangeArrowheads="1"/>
          </p:cNvSpPr>
          <p:nvPr/>
        </p:nvSpPr>
        <p:spPr bwMode="auto">
          <a:xfrm>
            <a:off x="0" y="11176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4170" name="Rectangle 7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169" name="Picture 73"/>
          <p:cNvPicPr>
            <a:picLocks noChangeAspect="1" noChangeArrowheads="1"/>
          </p:cNvPicPr>
          <p:nvPr/>
        </p:nvPicPr>
        <p:blipFill>
          <a:blip r:embed="rId12" cstate="print">
            <a:clrChange>
              <a:clrFrom>
                <a:srgbClr val="FFFFFF"/>
              </a:clrFrom>
              <a:clrTo>
                <a:srgbClr val="FFFFFF">
                  <a:alpha val="0"/>
                </a:srgbClr>
              </a:clrTo>
            </a:clrChange>
          </a:blip>
          <a:srcRect/>
          <a:stretch>
            <a:fillRect/>
          </a:stretch>
        </p:blipFill>
        <p:spPr bwMode="auto">
          <a:xfrm>
            <a:off x="5334000" y="3733800"/>
            <a:ext cx="1085850" cy="533400"/>
          </a:xfrm>
          <a:prstGeom prst="rect">
            <a:avLst/>
          </a:prstGeom>
          <a:noFill/>
        </p:spPr>
      </p:pic>
      <p:sp>
        <p:nvSpPr>
          <p:cNvPr id="4171" name="Rectangle 75"/>
          <p:cNvSpPr>
            <a:spLocks noChangeArrowheads="1"/>
          </p:cNvSpPr>
          <p:nvPr/>
        </p:nvSpPr>
        <p:spPr bwMode="auto">
          <a:xfrm>
            <a:off x="0" y="11176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4176" name="Rectangle 8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175" name="Picture 79"/>
          <p:cNvPicPr>
            <a:picLocks noChangeAspect="1" noChangeArrowheads="1"/>
          </p:cNvPicPr>
          <p:nvPr/>
        </p:nvPicPr>
        <p:blipFill>
          <a:blip r:embed="rId13" cstate="print">
            <a:clrChange>
              <a:clrFrom>
                <a:srgbClr val="FFFFFF"/>
              </a:clrFrom>
              <a:clrTo>
                <a:srgbClr val="FFFFFF">
                  <a:alpha val="0"/>
                </a:srgbClr>
              </a:clrTo>
            </a:clrChange>
          </a:blip>
          <a:srcRect/>
          <a:stretch>
            <a:fillRect/>
          </a:stretch>
        </p:blipFill>
        <p:spPr bwMode="auto">
          <a:xfrm>
            <a:off x="5181600" y="5334000"/>
            <a:ext cx="1914525" cy="923925"/>
          </a:xfrm>
          <a:prstGeom prst="rect">
            <a:avLst/>
          </a:prstGeom>
          <a:noFill/>
        </p:spPr>
      </p:pic>
      <p:sp>
        <p:nvSpPr>
          <p:cNvPr id="4177" name="Rectangle 81"/>
          <p:cNvSpPr>
            <a:spLocks noChangeArrowheads="1"/>
          </p:cNvSpPr>
          <p:nvPr/>
        </p:nvSpPr>
        <p:spPr bwMode="auto">
          <a:xfrm>
            <a:off x="0" y="1508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4179" name="Rectangle 8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178" name="Picture 82"/>
          <p:cNvPicPr>
            <a:picLocks noChangeAspect="1" noChangeArrowheads="1"/>
          </p:cNvPicPr>
          <p:nvPr/>
        </p:nvPicPr>
        <p:blipFill>
          <a:blip r:embed="rId14" cstate="print">
            <a:clrChange>
              <a:clrFrom>
                <a:srgbClr val="FFFFFF"/>
              </a:clrFrom>
              <a:clrTo>
                <a:srgbClr val="FFFFFF">
                  <a:alpha val="0"/>
                </a:srgbClr>
              </a:clrTo>
            </a:clrChange>
          </a:blip>
          <a:srcRect/>
          <a:stretch>
            <a:fillRect/>
          </a:stretch>
        </p:blipFill>
        <p:spPr bwMode="auto">
          <a:xfrm>
            <a:off x="3048000" y="3505200"/>
            <a:ext cx="304800" cy="533400"/>
          </a:xfrm>
          <a:prstGeom prst="rect">
            <a:avLst/>
          </a:prstGeom>
          <a:noFill/>
        </p:spPr>
      </p:pic>
      <p:sp>
        <p:nvSpPr>
          <p:cNvPr id="4180" name="Rectangle 84"/>
          <p:cNvSpPr>
            <a:spLocks noChangeArrowheads="1"/>
          </p:cNvSpPr>
          <p:nvPr/>
        </p:nvSpPr>
        <p:spPr bwMode="auto">
          <a:xfrm>
            <a:off x="0" y="11176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4182" name="Rectangle 8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181" name="Picture 85"/>
          <p:cNvPicPr>
            <a:picLocks noChangeAspect="1" noChangeArrowheads="1"/>
          </p:cNvPicPr>
          <p:nvPr/>
        </p:nvPicPr>
        <p:blipFill>
          <a:blip r:embed="rId15" cstate="print">
            <a:clrChange>
              <a:clrFrom>
                <a:srgbClr val="FFFFFF"/>
              </a:clrFrom>
              <a:clrTo>
                <a:srgbClr val="FFFFFF">
                  <a:alpha val="0"/>
                </a:srgbClr>
              </a:clrTo>
            </a:clrChange>
          </a:blip>
          <a:srcRect/>
          <a:stretch>
            <a:fillRect/>
          </a:stretch>
        </p:blipFill>
        <p:spPr bwMode="auto">
          <a:xfrm>
            <a:off x="1476828" y="2939142"/>
            <a:ext cx="276225" cy="5334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forces on inclined planes</a:t>
            </a:r>
            <a:endParaRPr lang="en-US" dirty="0"/>
          </a:p>
        </p:txBody>
      </p:sp>
      <p:sp>
        <p:nvSpPr>
          <p:cNvPr id="3" name="Content Placeholder 2"/>
          <p:cNvSpPr>
            <a:spLocks noGrp="1"/>
          </p:cNvSpPr>
          <p:nvPr>
            <p:ph idx="1"/>
          </p:nvPr>
        </p:nvSpPr>
        <p:spPr>
          <a:xfrm>
            <a:off x="457200" y="1600200"/>
            <a:ext cx="3657600" cy="4525963"/>
          </a:xfrm>
        </p:spPr>
        <p:txBody>
          <a:bodyPr/>
          <a:lstStyle/>
          <a:p>
            <a:pPr>
              <a:buNone/>
            </a:pPr>
            <a:r>
              <a:rPr lang="en-US" dirty="0" smtClean="0"/>
              <a:t>(Page 2, #6)</a:t>
            </a:r>
          </a:p>
          <a:p>
            <a:r>
              <a:rPr lang="en-US" dirty="0" smtClean="0"/>
              <a:t>What force F must be applied at the gate vertex to keep it closed?</a:t>
            </a:r>
            <a:endParaRPr lang="en-US" dirty="0"/>
          </a:p>
        </p:txBody>
      </p:sp>
      <p:pic>
        <p:nvPicPr>
          <p:cNvPr id="60418" name="Picture 2"/>
          <p:cNvPicPr>
            <a:picLocks noChangeAspect="1" noChangeArrowheads="1"/>
          </p:cNvPicPr>
          <p:nvPr/>
        </p:nvPicPr>
        <p:blipFill>
          <a:blip r:embed="rId3" cstate="print"/>
          <a:srcRect l="11368" t="2726"/>
          <a:stretch>
            <a:fillRect/>
          </a:stretch>
        </p:blipFill>
        <p:spPr bwMode="auto">
          <a:xfrm>
            <a:off x="4191000" y="1219200"/>
            <a:ext cx="4752975" cy="54387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4038600" cy="4525963"/>
          </a:xfrm>
        </p:spPr>
        <p:txBody>
          <a:bodyPr/>
          <a:lstStyle/>
          <a:p>
            <a:pPr>
              <a:buNone/>
            </a:pPr>
            <a:r>
              <a:rPr lang="en-US" dirty="0" smtClean="0"/>
              <a:t>Solution steps:</a:t>
            </a:r>
          </a:p>
          <a:p>
            <a:pPr marL="514350" indent="-514350">
              <a:buFont typeface="+mj-lt"/>
              <a:buAutoNum type="arabicPeriod"/>
            </a:pPr>
            <a:r>
              <a:rPr lang="en-US" dirty="0" smtClean="0"/>
              <a:t>Figure out total force from water on gate </a:t>
            </a:r>
          </a:p>
          <a:p>
            <a:pPr marL="514350" indent="-514350">
              <a:buFont typeface="+mj-lt"/>
              <a:buAutoNum type="arabicPeriod"/>
            </a:pPr>
            <a:r>
              <a:rPr lang="en-US" dirty="0" smtClean="0"/>
              <a:t>Figure out where it acts</a:t>
            </a:r>
          </a:p>
          <a:p>
            <a:pPr marL="514350" indent="-514350">
              <a:buFont typeface="+mj-lt"/>
              <a:buAutoNum type="arabicPeriod"/>
            </a:pPr>
            <a:r>
              <a:rPr lang="en-US" dirty="0" smtClean="0"/>
              <a:t>Sum moments about hinge</a:t>
            </a:r>
            <a:endParaRPr lang="en-US" dirty="0"/>
          </a:p>
        </p:txBody>
      </p:sp>
      <p:sp>
        <p:nvSpPr>
          <p:cNvPr id="4" name="Title 1"/>
          <p:cNvSpPr>
            <a:spLocks noGrp="1"/>
          </p:cNvSpPr>
          <p:nvPr>
            <p:ph type="title"/>
          </p:nvPr>
        </p:nvSpPr>
        <p:spPr>
          <a:xfrm>
            <a:off x="457200" y="-228600"/>
            <a:ext cx="8229600" cy="1143000"/>
          </a:xfrm>
        </p:spPr>
        <p:txBody>
          <a:bodyPr/>
          <a:lstStyle/>
          <a:p>
            <a:r>
              <a:rPr lang="en-US" dirty="0" smtClean="0"/>
              <a:t>Example: forces on inclined planes</a:t>
            </a:r>
            <a:endParaRPr lang="en-US" dirty="0"/>
          </a:p>
        </p:txBody>
      </p:sp>
      <p:pic>
        <p:nvPicPr>
          <p:cNvPr id="5" name="Picture 2"/>
          <p:cNvPicPr>
            <a:picLocks noChangeAspect="1" noChangeArrowheads="1"/>
          </p:cNvPicPr>
          <p:nvPr/>
        </p:nvPicPr>
        <p:blipFill>
          <a:blip r:embed="rId3" cstate="print"/>
          <a:srcRect l="11368" t="2726"/>
          <a:stretch>
            <a:fillRect/>
          </a:stretch>
        </p:blipFill>
        <p:spPr bwMode="auto">
          <a:xfrm>
            <a:off x="4495800" y="838200"/>
            <a:ext cx="4752975" cy="5438775"/>
          </a:xfrm>
          <a:prstGeom prst="rect">
            <a:avLst/>
          </a:prstGeom>
          <a:noFill/>
          <a:ln w="9525">
            <a:noFill/>
            <a:miter lim="800000"/>
            <a:headEnd/>
            <a:tailEnd/>
          </a:ln>
          <a:effectLst/>
        </p:spPr>
      </p:pic>
      <p:sp>
        <p:nvSpPr>
          <p:cNvPr id="6" name="Oval 5"/>
          <p:cNvSpPr/>
          <p:nvPr/>
        </p:nvSpPr>
        <p:spPr>
          <a:xfrm>
            <a:off x="6705600" y="4876800"/>
            <a:ext cx="2286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forces on inclined planes</a:t>
            </a:r>
            <a:endParaRPr lang="en-US" dirty="0"/>
          </a:p>
        </p:txBody>
      </p:sp>
      <p:sp>
        <p:nvSpPr>
          <p:cNvPr id="3" name="Content Placeholder 2"/>
          <p:cNvSpPr>
            <a:spLocks noGrp="1"/>
          </p:cNvSpPr>
          <p:nvPr>
            <p:ph idx="1"/>
          </p:nvPr>
        </p:nvSpPr>
        <p:spPr>
          <a:xfrm>
            <a:off x="457200" y="1600200"/>
            <a:ext cx="5410200" cy="4525963"/>
          </a:xfrm>
        </p:spPr>
        <p:txBody>
          <a:bodyPr/>
          <a:lstStyle/>
          <a:p>
            <a:pPr marL="514350" indent="-514350">
              <a:buFont typeface="+mj-lt"/>
              <a:buAutoNum type="arabicPeriod"/>
            </a:pPr>
            <a:r>
              <a:rPr lang="en-US" dirty="0" smtClean="0"/>
              <a:t>Total force from water on gate</a:t>
            </a:r>
          </a:p>
          <a:p>
            <a:pPr marL="914400" lvl="1" indent="-514350"/>
            <a:r>
              <a:rPr lang="en-US" dirty="0" smtClean="0"/>
              <a:t>Pressure at </a:t>
            </a:r>
            <a:r>
              <a:rPr lang="en-US" dirty="0" err="1" smtClean="0"/>
              <a:t>centroid</a:t>
            </a:r>
            <a:r>
              <a:rPr lang="en-US" dirty="0" smtClean="0"/>
              <a:t> times area</a:t>
            </a:r>
          </a:p>
          <a:p>
            <a:pPr marL="914400" lvl="1" indent="-514350"/>
            <a:endParaRPr lang="en-US" dirty="0"/>
          </a:p>
        </p:txBody>
      </p:sp>
      <p:pic>
        <p:nvPicPr>
          <p:cNvPr id="4" name="Picture 2"/>
          <p:cNvPicPr>
            <a:picLocks noChangeAspect="1" noChangeArrowheads="1"/>
          </p:cNvPicPr>
          <p:nvPr/>
        </p:nvPicPr>
        <p:blipFill>
          <a:blip r:embed="rId3" cstate="print"/>
          <a:srcRect l="11368" t="2726"/>
          <a:stretch>
            <a:fillRect/>
          </a:stretch>
        </p:blipFill>
        <p:spPr bwMode="auto">
          <a:xfrm>
            <a:off x="5690595" y="1219201"/>
            <a:ext cx="3329580" cy="3810000"/>
          </a:xfrm>
          <a:prstGeom prst="rect">
            <a:avLst/>
          </a:prstGeom>
          <a:noFill/>
          <a:ln w="9525">
            <a:noFill/>
            <a:miter lim="800000"/>
            <a:headEnd/>
            <a:tailEnd/>
          </a:ln>
          <a:effectLst/>
        </p:spPr>
      </p:pic>
      <p:sp>
        <p:nvSpPr>
          <p:cNvPr id="5" name="Oval 4"/>
          <p:cNvSpPr/>
          <p:nvPr/>
        </p:nvSpPr>
        <p:spPr>
          <a:xfrm>
            <a:off x="7239000" y="4038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553200" y="3352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46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2467" name="Rectangle 3"/>
          <p:cNvSpPr>
            <a:spLocks noChangeArrowheads="1"/>
          </p:cNvSpPr>
          <p:nvPr/>
        </p:nvSpPr>
        <p:spPr bwMode="auto">
          <a:xfrm>
            <a:off x="0" y="1022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6246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2468" name="Picture 4"/>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438400" y="3200400"/>
            <a:ext cx="1152525" cy="533400"/>
          </a:xfrm>
          <a:prstGeom prst="rect">
            <a:avLst/>
          </a:prstGeom>
          <a:noFill/>
        </p:spPr>
      </p:pic>
      <p:sp>
        <p:nvSpPr>
          <p:cNvPr id="62470" name="Rectangle 6"/>
          <p:cNvSpPr>
            <a:spLocks noChangeArrowheads="1"/>
          </p:cNvSpPr>
          <p:nvPr/>
        </p:nvSpPr>
        <p:spPr bwMode="auto">
          <a:xfrm>
            <a:off x="0" y="11176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6247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2471"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438400" y="3733800"/>
            <a:ext cx="2066925" cy="533400"/>
          </a:xfrm>
          <a:prstGeom prst="rect">
            <a:avLst/>
          </a:prstGeom>
          <a:noFill/>
        </p:spPr>
      </p:pic>
      <p:sp>
        <p:nvSpPr>
          <p:cNvPr id="62473" name="Rectangle 9"/>
          <p:cNvSpPr>
            <a:spLocks noChangeArrowheads="1"/>
          </p:cNvSpPr>
          <p:nvPr/>
        </p:nvSpPr>
        <p:spPr bwMode="auto">
          <a:xfrm>
            <a:off x="0" y="11176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cxnSp>
        <p:nvCxnSpPr>
          <p:cNvPr id="17" name="Straight Arrow Connector 16"/>
          <p:cNvCxnSpPr/>
          <p:nvPr/>
        </p:nvCxnSpPr>
        <p:spPr>
          <a:xfrm rot="5400000">
            <a:off x="5715000" y="2362200"/>
            <a:ext cx="1828800" cy="1588"/>
          </a:xfrm>
          <a:prstGeom prst="straightConnector1">
            <a:avLst/>
          </a:prstGeom>
          <a:ln w="2222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2475"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2474" name="Picture 10"/>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2438400" y="4343400"/>
            <a:ext cx="1085850" cy="533400"/>
          </a:xfrm>
          <a:prstGeom prst="rect">
            <a:avLst/>
          </a:prstGeom>
          <a:noFill/>
        </p:spPr>
      </p:pic>
      <p:sp>
        <p:nvSpPr>
          <p:cNvPr id="62476" name="Rectangle 12"/>
          <p:cNvSpPr>
            <a:spLocks noChangeArrowheads="1"/>
          </p:cNvSpPr>
          <p:nvPr/>
        </p:nvSpPr>
        <p:spPr bwMode="auto">
          <a:xfrm>
            <a:off x="0" y="11176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62478"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2477" name="Picture 13"/>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6705600" y="1905000"/>
            <a:ext cx="304800" cy="533400"/>
          </a:xfrm>
          <a:prstGeom prst="rect">
            <a:avLst/>
          </a:prstGeom>
          <a:noFill/>
        </p:spPr>
      </p:pic>
      <p:sp>
        <p:nvSpPr>
          <p:cNvPr id="62479" name="Rectangle 15"/>
          <p:cNvSpPr>
            <a:spLocks noChangeArrowheads="1"/>
          </p:cNvSpPr>
          <p:nvPr/>
        </p:nvSpPr>
        <p:spPr bwMode="auto">
          <a:xfrm>
            <a:off x="0" y="11176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cxnSp>
        <p:nvCxnSpPr>
          <p:cNvPr id="24" name="Straight Arrow Connector 23"/>
          <p:cNvCxnSpPr/>
          <p:nvPr/>
        </p:nvCxnSpPr>
        <p:spPr>
          <a:xfrm rot="10800000" flipV="1">
            <a:off x="6781006" y="1524000"/>
            <a:ext cx="2058194" cy="1905794"/>
          </a:xfrm>
          <a:prstGeom prst="straightConnector1">
            <a:avLst/>
          </a:prstGeom>
          <a:ln w="2222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2481"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2480" name="Picture 16"/>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7391400" y="2667000"/>
            <a:ext cx="276225" cy="533400"/>
          </a:xfrm>
          <a:prstGeom prst="rect">
            <a:avLst/>
          </a:prstGeom>
          <a:noFill/>
        </p:spPr>
      </p:pic>
      <p:sp>
        <p:nvSpPr>
          <p:cNvPr id="62482" name="Rectangle 18"/>
          <p:cNvSpPr>
            <a:spLocks noChangeArrowheads="1"/>
          </p:cNvSpPr>
          <p:nvPr/>
        </p:nvSpPr>
        <p:spPr bwMode="auto">
          <a:xfrm>
            <a:off x="0" y="11176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forces on inclined planes</a:t>
            </a:r>
            <a:endParaRPr lang="en-US" dirty="0"/>
          </a:p>
        </p:txBody>
      </p:sp>
      <p:sp>
        <p:nvSpPr>
          <p:cNvPr id="3" name="Content Placeholder 2"/>
          <p:cNvSpPr>
            <a:spLocks noGrp="1"/>
          </p:cNvSpPr>
          <p:nvPr>
            <p:ph idx="1"/>
          </p:nvPr>
        </p:nvSpPr>
        <p:spPr>
          <a:xfrm>
            <a:off x="381000" y="1524000"/>
            <a:ext cx="8229600" cy="4525963"/>
          </a:xfrm>
        </p:spPr>
        <p:txBody>
          <a:bodyPr/>
          <a:lstStyle/>
          <a:p>
            <a:pPr>
              <a:buNone/>
            </a:pPr>
            <a:r>
              <a:rPr lang="en-US" dirty="0" smtClean="0"/>
              <a:t>2. Location of action</a:t>
            </a:r>
          </a:p>
          <a:p>
            <a:r>
              <a:rPr lang="en-US" dirty="0" smtClean="0"/>
              <a:t>Force acts at </a:t>
            </a:r>
            <a:r>
              <a:rPr lang="en-US" dirty="0" err="1" smtClean="0"/>
              <a:t>y</a:t>
            </a:r>
            <a:r>
              <a:rPr lang="en-US" baseline="-25000" dirty="0" err="1" smtClean="0"/>
              <a:t>cp</a:t>
            </a:r>
            <a:endParaRPr lang="en-US" baseline="-25000" dirty="0" smtClean="0"/>
          </a:p>
          <a:p>
            <a:endParaRPr lang="en-US" baseline="-25000" dirty="0" smtClean="0"/>
          </a:p>
          <a:p>
            <a:endParaRPr lang="en-US" baseline="-25000" dirty="0" smtClean="0"/>
          </a:p>
          <a:p>
            <a:endParaRPr lang="en-US" baseline="-25000" dirty="0" smtClean="0"/>
          </a:p>
          <a:p>
            <a:endParaRPr lang="en-US" baseline="-25000" dirty="0" smtClean="0"/>
          </a:p>
          <a:p>
            <a:pPr>
              <a:buNone/>
            </a:pPr>
            <a:endParaRPr lang="en-US" baseline="-25000" dirty="0" smtClean="0"/>
          </a:p>
          <a:p>
            <a:pPr marL="514350" indent="-514350">
              <a:buFont typeface="+mj-lt"/>
              <a:buAutoNum type="arabicPeriod" startAt="3"/>
            </a:pPr>
            <a:endParaRPr lang="en-US" dirty="0" smtClean="0"/>
          </a:p>
          <a:p>
            <a:pPr>
              <a:buNone/>
            </a:pPr>
            <a:endParaRPr lang="en-US" baseline="-25000" dirty="0"/>
          </a:p>
        </p:txBody>
      </p:sp>
      <p:sp>
        <p:nvSpPr>
          <p:cNvPr id="819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81921"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447800" y="3048000"/>
            <a:ext cx="1914525" cy="923925"/>
          </a:xfrm>
          <a:prstGeom prst="rect">
            <a:avLst/>
          </a:prstGeom>
          <a:noFill/>
        </p:spPr>
      </p:pic>
      <p:sp>
        <p:nvSpPr>
          <p:cNvPr id="81923" name="Rectangle 3"/>
          <p:cNvSpPr>
            <a:spLocks noChangeArrowheads="1"/>
          </p:cNvSpPr>
          <p:nvPr/>
        </p:nvSpPr>
        <p:spPr bwMode="auto">
          <a:xfrm>
            <a:off x="0" y="1508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pic>
        <p:nvPicPr>
          <p:cNvPr id="7" name="Picture 2"/>
          <p:cNvPicPr>
            <a:picLocks noChangeAspect="1" noChangeArrowheads="1"/>
          </p:cNvPicPr>
          <p:nvPr/>
        </p:nvPicPr>
        <p:blipFill>
          <a:blip r:embed="rId4" cstate="print"/>
          <a:srcRect l="11368" t="2726"/>
          <a:stretch>
            <a:fillRect/>
          </a:stretch>
        </p:blipFill>
        <p:spPr bwMode="auto">
          <a:xfrm>
            <a:off x="5690595" y="1219201"/>
            <a:ext cx="3329580" cy="3810000"/>
          </a:xfrm>
          <a:prstGeom prst="rect">
            <a:avLst/>
          </a:prstGeom>
          <a:noFill/>
          <a:ln w="9525">
            <a:noFill/>
            <a:miter lim="800000"/>
            <a:headEnd/>
            <a:tailEnd/>
          </a:ln>
          <a:effectLst/>
        </p:spPr>
      </p:pic>
      <p:sp>
        <p:nvSpPr>
          <p:cNvPr id="8" name="Oval 7"/>
          <p:cNvSpPr/>
          <p:nvPr/>
        </p:nvSpPr>
        <p:spPr>
          <a:xfrm>
            <a:off x="7315200" y="40386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553200" y="3352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rot="5400000">
            <a:off x="5715000" y="2362200"/>
            <a:ext cx="1828800" cy="1588"/>
          </a:xfrm>
          <a:prstGeom prst="straightConnector1">
            <a:avLst/>
          </a:prstGeom>
          <a:ln w="2222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pic>
        <p:nvPicPr>
          <p:cNvPr id="11" name="Picture 13"/>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705600" y="1905000"/>
            <a:ext cx="304800" cy="533400"/>
          </a:xfrm>
          <a:prstGeom prst="rect">
            <a:avLst/>
          </a:prstGeom>
          <a:noFill/>
        </p:spPr>
      </p:pic>
      <p:cxnSp>
        <p:nvCxnSpPr>
          <p:cNvPr id="12" name="Straight Arrow Connector 11"/>
          <p:cNvCxnSpPr>
            <a:endCxn id="9" idx="5"/>
          </p:cNvCxnSpPr>
          <p:nvPr/>
        </p:nvCxnSpPr>
        <p:spPr>
          <a:xfrm rot="10800000" flipV="1">
            <a:off x="6683282" y="1524000"/>
            <a:ext cx="2155918" cy="1958882"/>
          </a:xfrm>
          <a:prstGeom prst="straightConnector1">
            <a:avLst/>
          </a:prstGeom>
          <a:ln w="2222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pic>
        <p:nvPicPr>
          <p:cNvPr id="13" name="Picture 16"/>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7391400" y="2667000"/>
            <a:ext cx="276225" cy="533400"/>
          </a:xfrm>
          <a:prstGeom prst="rect">
            <a:avLst/>
          </a:prstGeom>
          <a:noFill/>
        </p:spPr>
      </p:pic>
      <p:sp>
        <p:nvSpPr>
          <p:cNvPr id="14" name="Oval 13"/>
          <p:cNvSpPr/>
          <p:nvPr/>
        </p:nvSpPr>
        <p:spPr>
          <a:xfrm>
            <a:off x="7162800" y="41910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rot="10800000">
            <a:off x="5943600" y="3886200"/>
            <a:ext cx="1143000" cy="304800"/>
          </a:xfrm>
          <a:prstGeom prst="line">
            <a:avLst/>
          </a:prstGeom>
          <a:ln w="31750">
            <a:solidFill>
              <a:schemeClr val="tx1"/>
            </a:solidFill>
            <a:headEnd type="stealth"/>
            <a:tailEnd type="none" w="lg" len="lg"/>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990600" y="3962400"/>
            <a:ext cx="5105399" cy="1569660"/>
          </a:xfrm>
          <a:prstGeom prst="rect">
            <a:avLst/>
          </a:prstGeom>
          <a:noFill/>
        </p:spPr>
        <p:txBody>
          <a:bodyPr wrap="square" rtlCol="0">
            <a:spAutoFit/>
          </a:bodyPr>
          <a:lstStyle/>
          <a:p>
            <a:r>
              <a:rPr lang="en-US" i="1" dirty="0" smtClean="0"/>
              <a:t>Note that </a:t>
            </a:r>
            <a:r>
              <a:rPr lang="en-US" i="1" dirty="0" err="1" smtClean="0"/>
              <a:t>I</a:t>
            </a:r>
            <a:r>
              <a:rPr lang="en-US" i="1" baseline="-25000" dirty="0" err="1" smtClean="0"/>
              <a:t>xc</a:t>
            </a:r>
            <a:r>
              <a:rPr lang="en-US" i="1" dirty="0" smtClean="0"/>
              <a:t> is moment about </a:t>
            </a:r>
            <a:r>
              <a:rPr lang="en-US" b="1" i="1" dirty="0" smtClean="0"/>
              <a:t>horizontal</a:t>
            </a:r>
            <a:r>
              <a:rPr lang="en-US" i="1" dirty="0" smtClean="0"/>
              <a:t> </a:t>
            </a:r>
            <a:r>
              <a:rPr lang="en-US" i="1" dirty="0" err="1" smtClean="0"/>
              <a:t>centroidal</a:t>
            </a:r>
            <a:r>
              <a:rPr lang="en-US" i="1" dirty="0" smtClean="0"/>
              <a:t> axis (could be labeled x or y in handbook)</a:t>
            </a:r>
          </a:p>
          <a:p>
            <a:endParaRPr lang="en-US" dirty="0"/>
          </a:p>
        </p:txBody>
      </p:sp>
      <p:pic>
        <p:nvPicPr>
          <p:cNvPr id="81925" name="Picture 5"/>
          <p:cNvPicPr>
            <a:picLocks noChangeAspect="1" noChangeArrowheads="1"/>
          </p:cNvPicPr>
          <p:nvPr/>
        </p:nvPicPr>
        <p:blipFill>
          <a:blip r:embed="rId7" cstate="print"/>
          <a:srcRect/>
          <a:stretch>
            <a:fillRect/>
          </a:stretch>
        </p:blipFill>
        <p:spPr bwMode="auto">
          <a:xfrm rot="16200000">
            <a:off x="3316612" y="2093588"/>
            <a:ext cx="1672576" cy="7543801"/>
          </a:xfrm>
          <a:prstGeom prst="rect">
            <a:avLst/>
          </a:prstGeom>
          <a:noFill/>
          <a:ln w="9525">
            <a:noFill/>
            <a:miter lim="800000"/>
            <a:headEnd/>
            <a:tailEnd/>
          </a:ln>
          <a:effectLst/>
        </p:spPr>
      </p:pic>
      <p:sp>
        <p:nvSpPr>
          <p:cNvPr id="81927"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81926" name="Picture 6"/>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5562600" y="3581400"/>
            <a:ext cx="409575" cy="5715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1496</TotalTime>
  <Words>1483</Words>
  <Application>Microsoft Office PowerPoint</Application>
  <PresentationFormat>On-screen Show (4:3)</PresentationFormat>
  <Paragraphs>187</Paragraphs>
  <Slides>27</Slides>
  <Notes>27</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27</vt:i4>
      </vt:variant>
    </vt:vector>
  </HeadingPairs>
  <TitlesOfParts>
    <vt:vector size="30" baseType="lpstr">
      <vt:lpstr>Office Theme</vt:lpstr>
      <vt:lpstr>CorelDRAW</vt:lpstr>
      <vt:lpstr>Equation</vt:lpstr>
      <vt:lpstr>FE  Hydraulics/Fluid Mechanics Review</vt:lpstr>
      <vt:lpstr>Preliminaries, Fluid properties</vt:lpstr>
      <vt:lpstr>Fluid properties problems</vt:lpstr>
      <vt:lpstr>Fluid statics</vt:lpstr>
      <vt:lpstr>Forces on plane surfaces</vt:lpstr>
      <vt:lpstr>Example: forces on inclined planes</vt:lpstr>
      <vt:lpstr>Example: forces on inclined planes</vt:lpstr>
      <vt:lpstr>Example: forces on inclined planes</vt:lpstr>
      <vt:lpstr>Example: forces on inclined planes</vt:lpstr>
      <vt:lpstr>Example: forces on inclined planes</vt:lpstr>
      <vt:lpstr>Buoyancy principles</vt:lpstr>
      <vt:lpstr>Statics force problem </vt:lpstr>
      <vt:lpstr>Manometer problem</vt:lpstr>
      <vt:lpstr>Kinematics and dynamics</vt:lpstr>
      <vt:lpstr>Mass flow problems</vt:lpstr>
      <vt:lpstr>Momentum problem</vt:lpstr>
      <vt:lpstr>Energy equation</vt:lpstr>
      <vt:lpstr>Energy equation problem </vt:lpstr>
      <vt:lpstr>Flow measurement</vt:lpstr>
      <vt:lpstr>Venturi meter problem</vt:lpstr>
      <vt:lpstr>Orifice problem</vt:lpstr>
      <vt:lpstr>Dimensional analysis</vt:lpstr>
      <vt:lpstr>Flow in pressure conduits</vt:lpstr>
      <vt:lpstr>Moody diagram</vt:lpstr>
      <vt:lpstr>Using Moody’s diagram</vt:lpstr>
      <vt:lpstr>Flow in open channels</vt:lpstr>
      <vt:lpstr>Open channel problems</vt:lpstr>
    </vt:vector>
  </TitlesOfParts>
  <Company>Purdue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Preliminaries, Fluid properties</dc:title>
  <dc:creator>lyn</dc:creator>
  <cp:lastModifiedBy>CWEB</cp:lastModifiedBy>
  <cp:revision>72</cp:revision>
  <dcterms:created xsi:type="dcterms:W3CDTF">2002-09-25T20:54:14Z</dcterms:created>
  <dcterms:modified xsi:type="dcterms:W3CDTF">2010-03-23T05:11:22Z</dcterms:modified>
</cp:coreProperties>
</file>