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8" r:id="rId10"/>
    <p:sldId id="269" r:id="rId11"/>
    <p:sldId id="270" r:id="rId12"/>
    <p:sldId id="262" r:id="rId13"/>
    <p:sldId id="263" r:id="rId14"/>
    <p:sldId id="266" r:id="rId15"/>
    <p:sldId id="272" r:id="rId16"/>
    <p:sldId id="267" r:id="rId17"/>
    <p:sldId id="271" r:id="rId18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FB522-FC6B-4E08-AB0B-7BF60CB88D1A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D987E-09EB-4EAE-96AF-D01442919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CA3B82-88B4-47AD-A08E-65EB85264C5D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E41778-511C-4D45-9A64-317545452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999EC-D6FD-4A21-BCC3-1E276AFFC724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4.emf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37.bin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slide" Target="slide14.xml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60.wmf"/><Relationship Id="rId4" Type="http://schemas.openxmlformats.org/officeDocument/2006/relationships/image" Target="../media/image58.wmf"/><Relationship Id="rId9" Type="http://schemas.openxmlformats.org/officeDocument/2006/relationships/image" Target="../media/image5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slide" Target="slide4.xml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8.xml"/><Relationship Id="rId7" Type="http://schemas.openxmlformats.org/officeDocument/2006/relationships/oleObject" Target="file:///C:\courses\FE-dynamics\Graphic1.cdr\Page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19.bin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 Exam:  Dynamics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A. Lyn</a:t>
            </a:r>
          </a:p>
          <a:p>
            <a:r>
              <a:rPr lang="en-US" dirty="0" smtClean="0"/>
              <a:t>School of Civil Engineering</a:t>
            </a:r>
          </a:p>
          <a:p>
            <a:r>
              <a:rPr lang="en-US" dirty="0" smtClean="0"/>
              <a:t>9 March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Energy and 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054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Work of a </a:t>
            </a:r>
            <a:r>
              <a:rPr lang="en-US" sz="2400" dirty="0" err="1" smtClean="0"/>
              <a:t>force,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/>
              <a:t>, resulting in a change in position from state 1 to state 2:</a:t>
            </a:r>
          </a:p>
          <a:p>
            <a:pPr lvl="1"/>
            <a:r>
              <a:rPr lang="en-US" sz="2400" dirty="0" smtClean="0"/>
              <a:t>Constant force in rectilinear motion,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Gravitational force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y&gt;0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upwards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cs typeface="Times New Roman" pitchFamily="18" charset="0"/>
              </a:rPr>
              <a:t>Spring force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)/2,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returning 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undeformed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state)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Kinetic energy, </a:t>
            </a:r>
          </a:p>
          <a:p>
            <a:r>
              <a:rPr lang="en-US" sz="2400" dirty="0" smtClean="0">
                <a:cs typeface="Times New Roman" pitchFamily="18" charset="0"/>
              </a:rPr>
              <a:t>Relation between work and kinetic energy:</a:t>
            </a:r>
          </a:p>
          <a:p>
            <a:r>
              <a:rPr lang="en-US" sz="2400" dirty="0" smtClean="0">
                <a:cs typeface="Times New Roman" pitchFamily="18" charset="0"/>
              </a:rPr>
              <a:t>for conservative forces (such as gravitational and spring forces, but not frictional forces), a potential energy function,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cs typeface="Times New Roman" pitchFamily="18" charset="0"/>
              </a:rPr>
              <a:t>, can be defined such that </a:t>
            </a:r>
          </a:p>
          <a:p>
            <a:pPr lvl="1"/>
            <a:r>
              <a:rPr lang="en-US" sz="2000" dirty="0" smtClean="0">
                <a:cs typeface="Times New Roman" pitchFamily="18" charset="0"/>
              </a:rPr>
              <a:t>Gravitational force: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Wy</a:t>
            </a:r>
            <a:r>
              <a:rPr lang="en-US" sz="2000" dirty="0" smtClean="0">
                <a:cs typeface="Times New Roman" pitchFamily="18" charset="0"/>
              </a:rPr>
              <a:t>, spring force,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V=kx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/2</a:t>
            </a:r>
          </a:p>
          <a:p>
            <a:r>
              <a:rPr lang="en-US" sz="2400" dirty="0" smtClean="0">
                <a:cs typeface="Times New Roman" pitchFamily="18" charset="0"/>
              </a:rPr>
              <a:t>For conservative forces, an equation for conservation of energy can be expressed as                                 or </a:t>
            </a: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251102" y="1539665"/>
          <a:ext cx="1760432" cy="611260"/>
        </p:xfrm>
        <a:graphic>
          <a:graphicData uri="http://schemas.openxmlformats.org/presentationml/2006/ole">
            <p:oleObj spid="_x0000_s31746" name="Equation" r:id="rId4" imgW="914400" imgH="317160" progId="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743200" y="3185019"/>
          <a:ext cx="1513840" cy="436685"/>
        </p:xfrm>
        <a:graphic>
          <a:graphicData uri="http://schemas.openxmlformats.org/presentationml/2006/ole">
            <p:oleObj spid="_x0000_s31747" name="Equation" r:id="rId5" imgW="660240" imgH="190440" progId="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5821813" y="3646912"/>
          <a:ext cx="1861769" cy="450428"/>
        </p:xfrm>
        <a:graphic>
          <a:graphicData uri="http://schemas.openxmlformats.org/presentationml/2006/ole">
            <p:oleObj spid="_x0000_s31748" name="Equation" r:id="rId6" imgW="787320" imgH="190440" progId="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3166216" y="4708022"/>
          <a:ext cx="1752600" cy="417285"/>
        </p:xfrm>
        <a:graphic>
          <a:graphicData uri="http://schemas.openxmlformats.org/presentationml/2006/ole">
            <p:oleObj spid="_x0000_s31749" name="Equation" r:id="rId7" imgW="799920" imgH="190440" progId="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2819400" y="5840033"/>
          <a:ext cx="1905714" cy="408367"/>
        </p:xfrm>
        <a:graphic>
          <a:graphicData uri="http://schemas.openxmlformats.org/presentationml/2006/ole">
            <p:oleObj spid="_x0000_s31750" name="Equation" r:id="rId8" imgW="888840" imgH="190440" progId="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5105400" y="5840186"/>
          <a:ext cx="1905000" cy="408214"/>
        </p:xfrm>
        <a:graphic>
          <a:graphicData uri="http://schemas.openxmlformats.org/presentationml/2006/ole">
            <p:oleObj spid="_x0000_s31751" name="Equation" r:id="rId9" imgW="888840" imgH="190440" progId="">
              <p:embed/>
            </p:oleObj>
          </a:graphicData>
        </a:graphic>
      </p:graphicFrame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 problem solved using energy principles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5334000" cy="23622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A 2-kg block (A) rests on a frictionless plane inclined at an angle </a:t>
            </a:r>
            <a:r>
              <a:rPr lang="en-US" sz="2800" dirty="0" smtClean="0">
                <a:latin typeface="Symbol" pitchFamily="18" charset="2"/>
              </a:rPr>
              <a:t>q</a:t>
            </a:r>
            <a:r>
              <a:rPr lang="en-US" sz="2800" dirty="0" smtClean="0"/>
              <a:t>=30</a:t>
            </a:r>
            <a:r>
              <a:rPr lang="en-US" sz="2800" dirty="0" smtClean="0">
                <a:latin typeface="Times New Roman"/>
                <a:cs typeface="Times New Roman"/>
              </a:rPr>
              <a:t>°</a:t>
            </a:r>
            <a:r>
              <a:rPr lang="en-US" sz="2800" dirty="0" smtClean="0"/>
              <a:t>.  It is attached by an inextensible cable to a 3-kg block (B) and to a fixed support.  Assume pulleys are frictionless and weightless.  If initially both blocks are stationary, how far will the 2-kg block travel before its speed is 4 m/s?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" y="3080756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Motion constraints: 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/2 </a:t>
            </a:r>
            <a:r>
              <a:rPr lang="en-US" sz="2000" dirty="0" smtClean="0">
                <a:cs typeface="Times New Roman" pitchFamily="18" charset="0"/>
              </a:rPr>
              <a:t>(and </a:t>
            </a:r>
            <a:r>
              <a:rPr lang="en-US" sz="2000" i="1" dirty="0" err="1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=-2</a:t>
            </a:r>
            <a:r>
              <a:rPr lang="en-US" sz="2000" i="1" dirty="0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2000" dirty="0" smtClean="0">
                <a:latin typeface="Symbol" pitchFamily="18" charset="2"/>
                <a:cs typeface="Times New Roman" pitchFamily="18" charset="0"/>
              </a:rPr>
              <a:t>q</a:t>
            </a:r>
            <a:r>
              <a:rPr lang="en-US" sz="2000" dirty="0" smtClean="0">
                <a:cs typeface="Times New Roman" pitchFamily="18" charset="0"/>
              </a:rPr>
              <a:t>)</a:t>
            </a:r>
            <a:r>
              <a:rPr lang="en-US" sz="2000" dirty="0" smtClean="0"/>
              <a:t>, and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/2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US" sz="2000" dirty="0" smtClean="0">
                <a:cs typeface="Times New Roman" pitchFamily="18" charset="0"/>
              </a:rPr>
              <a:t> Frictionless system </a:t>
            </a:r>
            <a:r>
              <a:rPr lang="en-US" sz="2000" dirty="0" smtClean="0">
                <a:cs typeface="Times New Roman" pitchFamily="18" charset="0"/>
                <a:sym typeface="Symbol"/>
              </a:rPr>
              <a:t> conservative gravitational forces only, only distances and  speeds explicitly involved apply </a:t>
            </a:r>
            <a:r>
              <a:rPr lang="en-US" sz="2000" dirty="0" smtClean="0">
                <a:cs typeface="Times New Roman" pitchFamily="18" charset="0"/>
                <a:sym typeface="Symbol"/>
                <a:hlinkClick r:id="rId4" action="ppaction://hlinksldjump"/>
              </a:rPr>
              <a:t>energy equation</a:t>
            </a:r>
            <a:endParaRPr lang="en-US" sz="2000" dirty="0" smtClean="0">
              <a:cs typeface="Times New Roman" pitchFamily="18" charset="0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410368" y="4046432"/>
          <a:ext cx="8323263" cy="507001"/>
        </p:xfrm>
        <a:graphic>
          <a:graphicData uri="http://schemas.openxmlformats.org/presentationml/2006/ole">
            <p:oleObj spid="_x0000_s32770" name="Equation" r:id="rId5" imgW="5003640" imgH="304560" progId="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609600" y="4461616"/>
          <a:ext cx="7216006" cy="2209800"/>
        </p:xfrm>
        <a:graphic>
          <a:graphicData uri="http://schemas.openxmlformats.org/presentationml/2006/ole">
            <p:oleObj spid="_x0000_s32771" name="Equation" r:id="rId6" imgW="4698720" imgH="1434960" progId="">
              <p:embed/>
            </p:oleObj>
          </a:graphicData>
        </a:graphic>
      </p:graphicFrame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800" y="990600"/>
            <a:ext cx="1696634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40708" y="959964"/>
            <a:ext cx="3683238" cy="141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Constrained motion, reference frames, relative motion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Constrained-motion problems – choice of reference frames: relative motion (in a plane)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Choice of reference frames – motion relative to a point A in a moving reference frame</a:t>
            </a:r>
          </a:p>
          <a:p>
            <a:endParaRPr lang="en-US" sz="28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For plane motion, note direction of components, e.g., </a:t>
            </a:r>
            <a:r>
              <a:rPr lang="en-US" sz="2400" b="1" dirty="0" err="1" smtClean="0">
                <a:latin typeface="Symbol" pitchFamily="18" charset="2"/>
              </a:rPr>
              <a:t>W</a:t>
            </a:r>
            <a:r>
              <a:rPr lang="en-US" sz="2400" b="1" dirty="0" err="1" smtClean="0">
                <a:latin typeface="Symbol" pitchFamily="18" charset="2"/>
                <a:sym typeface="Symbol"/>
              </a:rPr>
              <a:t>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/A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is perpendicular to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/A,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etc.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For points on the same rigid body, </a:t>
            </a:r>
            <a:endParaRPr lang="en-US" sz="2400" dirty="0" smtClean="0">
              <a:latin typeface="Symbol" pitchFamily="18" charset="2"/>
            </a:endParaRP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219200" y="4495800"/>
          <a:ext cx="6705600" cy="485913"/>
        </p:xfrm>
        <a:graphic>
          <a:graphicData uri="http://schemas.openxmlformats.org/presentationml/2006/ole">
            <p:oleObj spid="_x0000_s25602" name="Equation" r:id="rId4" imgW="2628720" imgH="190440" progId="">
              <p:embed/>
            </p:oleObj>
          </a:graphicData>
        </a:graphic>
      </p:graphicFrame>
      <p:pic>
        <p:nvPicPr>
          <p:cNvPr id="5" name="Picture 3" descr="C:\DOCUME~1\WALTOL~1\LOCALS~1\Temp\\msotw9_temp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2133600"/>
            <a:ext cx="102734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029" descr="C:\DOCUME~1\WALTOL~1\LOCALS~1\Temp\\msotw9_temp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2209799"/>
            <a:ext cx="3810000" cy="166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143000" y="4953000"/>
          <a:ext cx="7620000" cy="404602"/>
        </p:xfrm>
        <a:graphic>
          <a:graphicData uri="http://schemas.openxmlformats.org/presentationml/2006/ole">
            <p:oleObj spid="_x0000_s25603" name="Equation" r:id="rId7" imgW="4305240" imgH="228600" progId="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4816978" y="5851022"/>
          <a:ext cx="2114550" cy="409526"/>
        </p:xfrm>
        <a:graphic>
          <a:graphicData uri="http://schemas.openxmlformats.org/presentationml/2006/ole">
            <p:oleObj spid="_x0000_s25604" name="Equation" r:id="rId8" imgW="1002960" imgH="228600" progId="">
              <p:embed/>
            </p:oleObj>
          </a:graphicData>
        </a:graphic>
      </p:graphicFrame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Problem: Kinematics of rigid body 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400800" cy="228599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 end A of rod AB of length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dirty="0" smtClean="0"/>
              <a:t> = 0.6 m moves at velocity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/>
              <a:t> = 2 m/s and acceleration,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aseline="-25000" dirty="0" err="1" smtClean="0"/>
              <a:t>A</a:t>
            </a:r>
            <a:r>
              <a:rPr lang="en-US" sz="2200" dirty="0" smtClean="0"/>
              <a:t> = 0.2 m/s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, both to the left, at the instant shown, when </a:t>
            </a:r>
            <a:r>
              <a:rPr lang="en-US" sz="2200" dirty="0" smtClean="0">
                <a:latin typeface="Symbol" pitchFamily="18" charset="2"/>
              </a:rPr>
              <a:t>q</a:t>
            </a:r>
            <a:r>
              <a:rPr lang="en-US" sz="2200" dirty="0" smtClean="0"/>
              <a:t> = 60</a:t>
            </a:r>
            <a:r>
              <a:rPr lang="en-US" sz="2200" dirty="0" smtClean="0">
                <a:latin typeface="Times New Roman"/>
                <a:cs typeface="Times New Roman"/>
              </a:rPr>
              <a:t>°</a:t>
            </a:r>
            <a:r>
              <a:rPr lang="en-US" sz="2200" dirty="0" smtClean="0"/>
              <a:t>.  What is the velocity,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200" dirty="0" smtClean="0"/>
              <a:t>and acceleration,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aseline="-25000" dirty="0" err="1" smtClean="0"/>
              <a:t>B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, of end B at the same instant?</a:t>
            </a:r>
          </a:p>
          <a:p>
            <a:pPr>
              <a:buNone/>
            </a:pPr>
            <a:r>
              <a:rPr lang="en-US" sz="2200" dirty="0" smtClean="0"/>
              <a:t>      Pure </a:t>
            </a:r>
            <a:r>
              <a:rPr lang="en-US" sz="2200" dirty="0" smtClean="0">
                <a:hlinkClick r:id="" action="ppaction://noaction"/>
              </a:rPr>
              <a:t>kinematics</a:t>
            </a:r>
            <a:r>
              <a:rPr lang="en-US" sz="2200" dirty="0" smtClean="0"/>
              <a:t> problem:</a:t>
            </a: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343844" y="3733800"/>
          <a:ext cx="8456311" cy="2743200"/>
        </p:xfrm>
        <a:graphic>
          <a:graphicData uri="http://schemas.openxmlformats.org/presentationml/2006/ole">
            <p:oleObj spid="_x0000_s26626" name="Equation" r:id="rId4" imgW="4736880" imgH="1536480" progId="">
              <p:embed/>
            </p:oleObj>
          </a:graphicData>
        </a:graphic>
      </p:graphicFrame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1295400"/>
            <a:ext cx="237634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9"/>
          <p:cNvGrpSpPr/>
          <p:nvPr/>
        </p:nvGrpSpPr>
        <p:grpSpPr>
          <a:xfrm>
            <a:off x="5791200" y="2895600"/>
            <a:ext cx="3191313" cy="1600201"/>
            <a:chOff x="5791200" y="2743198"/>
            <a:chExt cx="3191313" cy="1600201"/>
          </a:xfrm>
        </p:grpSpPr>
        <p:pic>
          <p:nvPicPr>
            <p:cNvPr id="26632" name="Picture 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43800" y="2819400"/>
              <a:ext cx="1438713" cy="1523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633" name="Picture 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91200" y="2743198"/>
              <a:ext cx="1412615" cy="1600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92162"/>
          </a:xfrm>
        </p:spPr>
        <p:txBody>
          <a:bodyPr>
            <a:noAutofit/>
          </a:bodyPr>
          <a:lstStyle/>
          <a:p>
            <a:r>
              <a:rPr lang="en-US" sz="3600" dirty="0" smtClean="0"/>
              <a:t>Kinetics of a system of particles (or rigid body)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For a system of particles (or a rigid body), analysis is performed in terms of the mass center, G, located at radial vector,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cs typeface="Times New Roman" pitchFamily="18" charset="0"/>
              </a:rPr>
              <a:t>, and total mass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r>
              <a:rPr lang="en-US" sz="2800" dirty="0" smtClean="0"/>
              <a:t>Equations of motions: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</a:t>
            </a:r>
          </a:p>
          <a:p>
            <a:pPr>
              <a:buNone/>
            </a:pPr>
            <a:r>
              <a:rPr lang="en-US" sz="2800" dirty="0" smtClean="0"/>
              <a:t>	where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/>
              <a:t>  is the acceleration of the mass center, 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/>
              <a:t>  is the angular momentum about the mass center</a:t>
            </a:r>
          </a:p>
          <a:p>
            <a:pPr lvl="1">
              <a:buFont typeface="Calibri" pitchFamily="34" charset="0"/>
              <a:buChar char="−"/>
            </a:pPr>
            <a:r>
              <a:rPr lang="en-US" sz="2400" dirty="0" smtClean="0"/>
              <a:t> For a system with no external forces or moment acting, then linear momentum,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/>
              <a:t>, and angular momentum,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/>
              <a:t>, is conserved, i.e., remains constant</a:t>
            </a:r>
          </a:p>
          <a:p>
            <a:r>
              <a:rPr lang="en-US" sz="2800" dirty="0" smtClean="0"/>
              <a:t>For a system of particles (or a rigid body),                   and                           where the mass moment of inertia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/>
              <a:t> is defined by                        (Standard formulae for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/>
              <a:t> 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mk</a:t>
            </a:r>
            <a:r>
              <a:rPr lang="en-US" sz="28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cs typeface="Times New Roman" pitchFamily="18" charset="0"/>
              </a:rPr>
              <a:t>where</a:t>
            </a:r>
            <a:r>
              <a:rPr lang="en-US" sz="2800" i="1" dirty="0" smtClean="0">
                <a:cs typeface="Times New Roman" pitchFamily="18" charset="0"/>
              </a:rPr>
              <a:t> </a:t>
            </a:r>
            <a:r>
              <a:rPr lang="en-US" sz="2800" dirty="0" smtClean="0"/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/>
              <a:t> is the radius of gyration, for standard bodies are listed in tables; be careful about which axis I is defined, whether </a:t>
            </a:r>
            <a:r>
              <a:rPr lang="en-US" sz="2800" dirty="0" err="1" smtClean="0"/>
              <a:t>centroidal</a:t>
            </a:r>
            <a:r>
              <a:rPr lang="en-US" sz="2800" dirty="0" smtClean="0"/>
              <a:t> axis or not, remember parallel axis theorem)   </a:t>
            </a:r>
            <a:endParaRPr lang="en-US" sz="2800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382838" y="1828800"/>
          <a:ext cx="3998912" cy="582613"/>
        </p:xfrm>
        <a:graphic>
          <a:graphicData uri="http://schemas.openxmlformats.org/presentationml/2006/ole">
            <p:oleObj spid="_x0000_s29698" name="Equation" r:id="rId4" imgW="1917360" imgH="279360" progId="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392238" y="2681288"/>
          <a:ext cx="6361112" cy="554037"/>
        </p:xfrm>
        <a:graphic>
          <a:graphicData uri="http://schemas.openxmlformats.org/presentationml/2006/ole">
            <p:oleObj spid="_x0000_s29699" name="Equation" r:id="rId5" imgW="2768400" imgH="241200" progId="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7239000" y="4724400"/>
          <a:ext cx="1785938" cy="381000"/>
        </p:xfrm>
        <a:graphic>
          <a:graphicData uri="http://schemas.openxmlformats.org/presentationml/2006/ole">
            <p:oleObj spid="_x0000_s29700" name="Equation" r:id="rId6" imgW="952200" imgH="203040" progId="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6519730" y="4987184"/>
          <a:ext cx="2471870" cy="464992"/>
        </p:xfrm>
        <a:graphic>
          <a:graphicData uri="http://schemas.openxmlformats.org/presentationml/2006/ole">
            <p:oleObj spid="_x0000_s29701" name="Equation" r:id="rId7" imgW="1485720" imgH="279360" progId="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5579692" y="4741492"/>
          <a:ext cx="1154113" cy="368300"/>
        </p:xfrm>
        <a:graphic>
          <a:graphicData uri="http://schemas.openxmlformats.org/presentationml/2006/ole">
            <p:oleObj spid="_x0000_s29703" name="Equation" r:id="rId8" imgW="596880" imgH="190440" progId="">
              <p:embed/>
            </p:oleObj>
          </a:graphicData>
        </a:graphic>
      </p:graphicFrame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371600" y="-879425"/>
            <a:ext cx="6400800" cy="861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Problem: two-particle system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6019800" cy="2415381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A particle A of mass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/>
              <a:t> and </a:t>
            </a:r>
            <a:r>
              <a:rPr lang="en-US" sz="2800" dirty="0" err="1" smtClean="0"/>
              <a:t>and</a:t>
            </a:r>
            <a:r>
              <a:rPr lang="en-US" sz="2800" dirty="0" smtClean="0"/>
              <a:t> a particle B, of mass 2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/>
              <a:t> are connected by rigid </a:t>
            </a:r>
            <a:r>
              <a:rPr lang="en-US" sz="2800" dirty="0" err="1" smtClean="0"/>
              <a:t>massless</a:t>
            </a:r>
            <a:r>
              <a:rPr lang="en-US" sz="2800" dirty="0" smtClean="0"/>
              <a:t> rod of length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/>
              <a:t>.  If mass B is suddenly given a vertical velocity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smtClean="0"/>
              <a:t> perpendicular to the connecting rod, determine the location of the </a:t>
            </a:r>
            <a:r>
              <a:rPr lang="en-US" sz="2800" dirty="0" smtClean="0">
                <a:hlinkClick r:id="rId4" action="ppaction://hlinksldjump"/>
              </a:rPr>
              <a:t>mass center</a:t>
            </a:r>
            <a:r>
              <a:rPr lang="en-US" sz="2800" dirty="0" smtClean="0"/>
              <a:t>, the velocity of the mass center, the angular momentum, and the angular velocity  of the system soon after the motion begins.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609600" y="3276600"/>
          <a:ext cx="8208963" cy="3460750"/>
        </p:xfrm>
        <a:graphic>
          <a:graphicData uri="http://schemas.openxmlformats.org/presentationml/2006/ole">
            <p:oleObj spid="_x0000_s33794" name="Equation" r:id="rId5" imgW="4787640" imgH="2019240" progId="">
              <p:embed/>
            </p:oleObj>
          </a:graphicData>
        </a:graphic>
      </p:graphicFrame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1066800"/>
            <a:ext cx="242763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2514600"/>
            <a:ext cx="186045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Problem: rigid-body kinetics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1"/>
            <a:ext cx="6172200" cy="1447799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What is the angular acceleration, </a:t>
            </a:r>
            <a:r>
              <a:rPr lang="en-US" sz="2800" dirty="0" smtClean="0">
                <a:latin typeface="Symbol" pitchFamily="18" charset="2"/>
              </a:rPr>
              <a:t>a</a:t>
            </a:r>
            <a:r>
              <a:rPr lang="en-US" sz="2800" dirty="0" smtClean="0"/>
              <a:t>, of the 60-kg (cylindrical) pulley of radius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/>
              <a:t> = 0.2 m and the tension in the cable if a 30-kg block is attached to the end of the cable?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667000"/>
            <a:ext cx="5715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Analysis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block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−"/>
            </a:pPr>
            <a:r>
              <a:rPr lang="en-US" sz="2800" baseline="0" dirty="0" smtClean="0"/>
              <a:t>Kinematic</a:t>
            </a:r>
            <a:r>
              <a:rPr lang="en-US" sz="2800" dirty="0" smtClean="0"/>
              <a:t> constraint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block</a:t>
            </a:r>
            <a:r>
              <a:rPr lang="en-US" sz="2800" dirty="0" smtClean="0"/>
              <a:t>=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 smtClean="0">
                <a:latin typeface="Symbol" pitchFamily="18" charset="2"/>
              </a:rPr>
              <a:t>a</a:t>
            </a:r>
            <a:r>
              <a:rPr lang="en-US" sz="2800" dirty="0" smtClean="0"/>
              <a:t>)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1066800"/>
            <a:ext cx="1447800" cy="192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371600" y="3657600"/>
          <a:ext cx="4814887" cy="911225"/>
        </p:xfrm>
        <a:graphic>
          <a:graphicData uri="http://schemas.openxmlformats.org/presentationml/2006/ole">
            <p:oleObj spid="_x0000_s34819" name="Equation" r:id="rId5" imgW="2476440" imgH="469800" progId="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495800"/>
            <a:ext cx="5715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Analysis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 action="ppaction://hlinksldjump"/>
              </a:rPr>
              <a:t>pulley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143000" y="5029200"/>
          <a:ext cx="7239000" cy="533400"/>
        </p:xfrm>
        <a:graphic>
          <a:graphicData uri="http://schemas.openxmlformats.org/presentationml/2006/ole">
            <p:oleObj spid="_x0000_s34820" name="Equation" r:id="rId7" imgW="3619440" imgH="266400" progId="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533400" y="5638800"/>
          <a:ext cx="8331198" cy="838200"/>
        </p:xfrm>
        <a:graphic>
          <a:graphicData uri="http://schemas.openxmlformats.org/presentationml/2006/ole">
            <p:oleObj spid="_x0000_s34821" name="Equation" r:id="rId8" imgW="4165560" imgH="419040" progId="">
              <p:embed/>
            </p:oleObj>
          </a:graphicData>
        </a:graphic>
      </p:graphicFrame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48400" y="3200400"/>
            <a:ext cx="1981200" cy="17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2000" y="5131038"/>
            <a:ext cx="304800" cy="307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Units (relevant quantities: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/>
              <a:t>, displacement, velocity, acceleration, energy, momentum, etc.)</a:t>
            </a:r>
          </a:p>
          <a:p>
            <a:r>
              <a:rPr lang="en-US" sz="2800" dirty="0" smtClean="0"/>
              <a:t>Notation (dot, vector)</a:t>
            </a:r>
          </a:p>
          <a:p>
            <a:r>
              <a:rPr lang="en-US" sz="2800" dirty="0" smtClean="0"/>
              <a:t>Vectors (components and directions/signs, addition (graphical), dot and cross products, vector polygons)</a:t>
            </a:r>
          </a:p>
          <a:p>
            <a:r>
              <a:rPr lang="en-US" sz="2800" dirty="0" smtClean="0"/>
              <a:t>Coordinate systems (Cartesian and curvilinear, fixed and moving or relative, unit vectors)</a:t>
            </a:r>
          </a:p>
          <a:p>
            <a:r>
              <a:rPr lang="en-US" sz="2800" dirty="0" smtClean="0"/>
              <a:t>Statics (free body diagram)</a:t>
            </a:r>
            <a:endParaRPr lang="en-US" sz="2800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Classification of dynamics and problems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Kinematics: description of motion without reference to forces</a:t>
            </a:r>
          </a:p>
          <a:p>
            <a:pPr lvl="1"/>
            <a:r>
              <a:rPr lang="en-US" dirty="0" smtClean="0"/>
              <a:t>Particle (no rotation about itself)  and rigid-body</a:t>
            </a:r>
          </a:p>
          <a:p>
            <a:pPr lvl="1"/>
            <a:r>
              <a:rPr lang="en-US" dirty="0" smtClean="0"/>
              <a:t>Coordinate systems (Cartesian, curvilinear, rotation)</a:t>
            </a:r>
          </a:p>
          <a:p>
            <a:pPr lvl="1"/>
            <a:r>
              <a:rPr lang="en-US" dirty="0" smtClean="0"/>
              <a:t>Constraints on motion </a:t>
            </a:r>
          </a:p>
          <a:p>
            <a:r>
              <a:rPr lang="en-US" dirty="0" smtClean="0"/>
              <a:t>Kinetics: inclusion of forces (mass, or momentum or energy)</a:t>
            </a:r>
          </a:p>
          <a:p>
            <a:pPr lvl="1"/>
            <a:r>
              <a:rPr lang="en-US" dirty="0" smtClean="0"/>
              <a:t>Types of forces: conservative (gravitational, spring, elastic collisions) and non-conservative (friction, inelastic collisions)</a:t>
            </a:r>
          </a:p>
          <a:p>
            <a:pPr lvl="1"/>
            <a:r>
              <a:rPr lang="en-US" dirty="0" smtClean="0"/>
              <a:t>Newton’s 2</a:t>
            </a:r>
            <a:r>
              <a:rPr lang="en-US" baseline="30000" dirty="0" smtClean="0"/>
              <a:t>nd</a:t>
            </a:r>
            <a:r>
              <a:rPr lang="en-US" dirty="0" smtClean="0"/>
              <a:t> law: linear and angular momentum</a:t>
            </a:r>
          </a:p>
          <a:p>
            <a:pPr lvl="2"/>
            <a:r>
              <a:rPr lang="en-US" dirty="0" smtClean="0"/>
              <a:t>Use of free body diagram to deal with external forces</a:t>
            </a:r>
          </a:p>
          <a:p>
            <a:pPr lvl="1"/>
            <a:r>
              <a:rPr lang="en-US" dirty="0" smtClean="0"/>
              <a:t>Particles and rigid body (system of particles)</a:t>
            </a:r>
          </a:p>
          <a:p>
            <a:pPr lvl="1"/>
            <a:r>
              <a:rPr lang="en-US" dirty="0" smtClean="0"/>
              <a:t>Impulse (time involved) and momentum</a:t>
            </a:r>
          </a:p>
          <a:p>
            <a:pPr lvl="1"/>
            <a:r>
              <a:rPr lang="en-US" dirty="0" smtClean="0"/>
              <a:t>Work (distances involved) and energy</a:t>
            </a:r>
            <a:endParaRPr lang="en-US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Particle kinematics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General relations between displacement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/>
              <a:t>), velocity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), and acceleration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Given a formula for (or graph of)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 smtClean="0">
                <a:cs typeface="Times New Roman" pitchFamily="18" charset="0"/>
              </a:rPr>
              <a:t>as function of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, </a:t>
            </a:r>
            <a:r>
              <a:rPr lang="en-US" u="sng" dirty="0" smtClean="0"/>
              <a:t>take derivatives</a:t>
            </a:r>
            <a:r>
              <a:rPr lang="en-US" dirty="0" smtClean="0"/>
              <a:t> to find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smtClean="0"/>
              <a:t>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Given a formula 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smtClean="0"/>
              <a:t>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smtClean="0">
                <a:cs typeface="Times New Roman" pitchFamily="18" charset="0"/>
              </a:rPr>
              <a:t>as function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u="sng" dirty="0" smtClean="0">
                <a:cs typeface="Times New Roman" pitchFamily="18" charset="0"/>
              </a:rPr>
              <a:t>integrate</a:t>
            </a:r>
            <a:r>
              <a:rPr lang="en-US" dirty="0" smtClean="0">
                <a:cs typeface="Times New Roman" pitchFamily="18" charset="0"/>
              </a:rPr>
              <a:t> to find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 smtClean="0">
                <a:cs typeface="Times New Roman" pitchFamily="18" charset="0"/>
              </a:rPr>
              <a:t>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 case: constant acceleration, </a:t>
            </a:r>
          </a:p>
          <a:p>
            <a:pPr lvl="2"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74702" y="2176330"/>
          <a:ext cx="8347838" cy="685800"/>
        </p:xfrm>
        <a:graphic>
          <a:graphicData uri="http://schemas.openxmlformats.org/presentationml/2006/ole">
            <p:oleObj spid="_x0000_s1026" name="Equation" r:id="rId4" imgW="4483080" imgH="368280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019800" y="4838700"/>
          <a:ext cx="810261" cy="419100"/>
        </p:xfrm>
        <a:graphic>
          <a:graphicData uri="http://schemas.openxmlformats.org/presentationml/2006/ole">
            <p:oleObj spid="_x0000_s1027" name="Equation" r:id="rId5" imgW="368280" imgH="190440" progId="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676400" y="5105400"/>
          <a:ext cx="6705600" cy="786004"/>
        </p:xfrm>
        <a:graphic>
          <a:graphicData uri="http://schemas.openxmlformats.org/presentationml/2006/ole">
            <p:oleObj spid="_x0000_s1028" name="Equation" r:id="rId6" imgW="3466800" imgH="406080" progId="">
              <p:embed/>
            </p:oleObj>
          </a:graphicData>
        </a:graphic>
      </p:graphicFrame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Problems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66018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position of a particle moving horizontally is described by            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  , with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/>
              <a:t> in m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/>
              <a:t> in s.  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400" dirty="0" smtClean="0"/>
              <a:t>= 2 s, what is its acceleration?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Soln</a:t>
            </a:r>
            <a:r>
              <a:rPr lang="en-US" sz="2400" dirty="0" smtClean="0"/>
              <a:t>:  Take </a:t>
            </a:r>
            <a:r>
              <a:rPr lang="en-US" sz="2400" dirty="0" smtClean="0">
                <a:hlinkClick r:id="rId4" action="ppaction://hlinksldjump"/>
              </a:rPr>
              <a:t>derivatives</a:t>
            </a:r>
            <a:r>
              <a:rPr lang="en-US" sz="2400" dirty="0" smtClean="0"/>
              <a:t>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/>
              <a:t> with respect to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/>
              <a:t>, and evaluate 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/>
              <a:t>=2s (                                                                 ) so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/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/>
              <a:t>=2s) = 4 m/s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Projectile problem:  A projectile is launched with an initial speed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/>
              <a:t>=100 ft/s at 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dirty="0" smtClean="0"/>
              <a:t>=30</a:t>
            </a:r>
            <a:r>
              <a:rPr lang="en-US" sz="2400" dirty="0" smtClean="0">
                <a:latin typeface="Times New Roman"/>
                <a:cs typeface="Times New Roman"/>
              </a:rPr>
              <a:t>° </a:t>
            </a:r>
            <a:r>
              <a:rPr lang="en-US" sz="2400" dirty="0" smtClean="0">
                <a:cs typeface="Times New Roman"/>
              </a:rPr>
              <a:t>to the horizontal, what is the horizontal distance,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cs typeface="Times New Roman"/>
              </a:rPr>
              <a:t>L</a:t>
            </a:r>
            <a:r>
              <a:rPr lang="en-US" sz="2400" dirty="0" smtClean="0">
                <a:latin typeface="Times New Roman"/>
                <a:cs typeface="Times New Roman"/>
              </a:rPr>
              <a:t>,  </a:t>
            </a:r>
            <a:r>
              <a:rPr lang="en-US" sz="2400" dirty="0" smtClean="0">
                <a:cs typeface="Times New Roman"/>
              </a:rPr>
              <a:t>covered by the projectile when it lands again?</a:t>
            </a:r>
          </a:p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dirty="0" err="1" smtClean="0">
                <a:latin typeface="Times New Roman"/>
                <a:cs typeface="Times New Roman"/>
              </a:rPr>
              <a:t>Soln</a:t>
            </a:r>
            <a:r>
              <a:rPr lang="en-US" sz="2400" dirty="0" smtClean="0">
                <a:latin typeface="Times New Roman"/>
                <a:cs typeface="Times New Roman"/>
              </a:rPr>
              <a:t>: </a:t>
            </a:r>
            <a:r>
              <a:rPr lang="en-US" sz="2400" dirty="0" smtClean="0">
                <a:latin typeface="Times New Roman"/>
                <a:cs typeface="Times New Roman"/>
                <a:hlinkClick r:id="rId4" action="ppaction://hlinksldjump"/>
              </a:rPr>
              <a:t>constant acceleration</a:t>
            </a:r>
            <a:r>
              <a:rPr lang="en-US" sz="2400" dirty="0" smtClean="0">
                <a:latin typeface="Times New Roman"/>
                <a:cs typeface="Times New Roman"/>
              </a:rPr>
              <a:t> (only gravitational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        acceleration involved) problem, so apply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        formulae in two directions</a:t>
            </a:r>
            <a:endParaRPr lang="en-US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54168" y="1573134"/>
          <a:ext cx="2667000" cy="409937"/>
        </p:xfrm>
        <a:graphic>
          <a:graphicData uri="http://schemas.openxmlformats.org/presentationml/2006/ole">
            <p:oleObj spid="_x0000_s2050" name="Equation" r:id="rId5" imgW="1002960" imgH="215640" progId="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838200" y="2718276"/>
          <a:ext cx="4413250" cy="369825"/>
        </p:xfrm>
        <a:graphic>
          <a:graphicData uri="http://schemas.openxmlformats.org/presentationml/2006/ole">
            <p:oleObj spid="_x0000_s2051" name="Equation" r:id="rId6" imgW="2273040" imgH="190440" progId="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69925" y="5486400"/>
          <a:ext cx="3068638" cy="947738"/>
        </p:xfrm>
        <a:graphic>
          <a:graphicData uri="http://schemas.openxmlformats.org/presentationml/2006/ole">
            <p:oleObj spid="_x0000_s2052" name="Equation" r:id="rId7" imgW="1726920" imgH="533160" progId="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819525" y="5486400"/>
          <a:ext cx="5176838" cy="381000"/>
        </p:xfrm>
        <a:graphic>
          <a:graphicData uri="http://schemas.openxmlformats.org/presentationml/2006/ole">
            <p:oleObj spid="_x0000_s2053" name="Equation" r:id="rId8" imgW="2933640" imgH="21564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86200" y="5867400"/>
            <a:ext cx="46024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wish to find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/>
              <a:t>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,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-y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=0, so we solve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L=v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0x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end </a:t>
            </a:r>
            <a:r>
              <a:rPr lang="en-US" dirty="0" smtClean="0"/>
              <a:t>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0=v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0y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-g(t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/2)</a:t>
            </a:r>
            <a:r>
              <a:rPr lang="en-US" dirty="0" smtClean="0"/>
              <a:t>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L;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=3.1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and L=269.2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4343400"/>
            <a:ext cx="1828800" cy="120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Kinetics of a particle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0209"/>
            <a:ext cx="8534400" cy="47775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Linear momentum,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/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(appearance of mass, i.e., inertia)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Newton’s 2</a:t>
            </a:r>
            <a:r>
              <a:rPr lang="en-US" sz="2400" baseline="30000" dirty="0" smtClean="0">
                <a:cs typeface="Times New Roman" pitchFamily="18" charset="0"/>
              </a:rPr>
              <a:t>nd</a:t>
            </a:r>
            <a:r>
              <a:rPr lang="en-US" sz="2400" dirty="0" smtClean="0">
                <a:cs typeface="Times New Roman" pitchFamily="18" charset="0"/>
              </a:rPr>
              <a:t> law:</a:t>
            </a:r>
          </a:p>
          <a:p>
            <a:r>
              <a:rPr lang="en-US" sz="2400" dirty="0" smtClean="0">
                <a:cs typeface="Times New Roman" pitchFamily="18" charset="0"/>
              </a:rPr>
              <a:t>Forces determined from free body diagram (as in statics)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Types of forces: gravitational, frictional, external</a:t>
            </a:r>
          </a:p>
          <a:p>
            <a:r>
              <a:rPr lang="en-US" sz="2400" dirty="0" smtClean="0">
                <a:cs typeface="Times New Roman" pitchFamily="18" charset="0"/>
              </a:rPr>
              <a:t>Angular momentum (about a point </a:t>
            </a:r>
            <a:r>
              <a:rPr lang="en-US" sz="2400" i="1" dirty="0" smtClean="0">
                <a:cs typeface="Times New Roman" pitchFamily="18" charset="0"/>
              </a:rPr>
              <a:t>O</a:t>
            </a:r>
            <a:r>
              <a:rPr lang="en-US" sz="2400" dirty="0" smtClean="0">
                <a:cs typeface="Times New Roman" pitchFamily="18" charset="0"/>
              </a:rPr>
              <a:t>) ,</a:t>
            </a:r>
          </a:p>
          <a:p>
            <a:r>
              <a:rPr lang="en-US" sz="2400" dirty="0" smtClean="0">
                <a:cs typeface="Times New Roman" pitchFamily="18" charset="0"/>
              </a:rPr>
              <a:t>Newton’s 2</a:t>
            </a:r>
            <a:r>
              <a:rPr lang="en-US" sz="2400" baseline="30000" dirty="0" smtClean="0">
                <a:cs typeface="Times New Roman" pitchFamily="18" charset="0"/>
              </a:rPr>
              <a:t>nd</a:t>
            </a:r>
            <a:r>
              <a:rPr lang="en-US" sz="2400" dirty="0" smtClean="0">
                <a:cs typeface="Times New Roman" pitchFamily="18" charset="0"/>
              </a:rPr>
              <a:t> law:  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cs typeface="Times New Roman" pitchFamily="18" charset="0"/>
              </a:rPr>
              <a:t>Impulse (used in impact and collision problems),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momentum conservation: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mini-problem:  A golf ball of mass 50-g is hit with a club.  If the initial velocity of the ball is 20 m/s, what is the impulse imparted to the ball?  If the contact duration was 0.05 s, what was the average force on the ball?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048000" y="1421448"/>
          <a:ext cx="1905000" cy="548409"/>
        </p:xfrm>
        <a:graphic>
          <a:graphicData uri="http://schemas.openxmlformats.org/presentationml/2006/ole">
            <p:oleObj spid="_x0000_s27650" name="Equation" r:id="rId4" imgW="838080" imgH="241200" progId="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749898" y="2785728"/>
          <a:ext cx="1676400" cy="449036"/>
        </p:xfrm>
        <a:graphic>
          <a:graphicData uri="http://schemas.openxmlformats.org/presentationml/2006/ole">
            <p:oleObj spid="_x0000_s27651" name="Equation" r:id="rId5" imgW="711000" imgH="190440" progId="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125628" y="3230300"/>
          <a:ext cx="1371600" cy="473825"/>
        </p:xfrm>
        <a:graphic>
          <a:graphicData uri="http://schemas.openxmlformats.org/presentationml/2006/ole">
            <p:oleObj spid="_x0000_s27652" name="Equation" r:id="rId6" imgW="698400" imgH="241200" progId="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6951292" y="3561452"/>
          <a:ext cx="1828800" cy="876822"/>
        </p:xfrm>
        <a:graphic>
          <a:graphicData uri="http://schemas.openxmlformats.org/presentationml/2006/ole">
            <p:oleObj spid="_x0000_s27653" name="Equation" r:id="rId7" imgW="927000" imgH="444240" progId="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4497942" y="4109802"/>
          <a:ext cx="2514601" cy="752231"/>
        </p:xfrm>
        <a:graphic>
          <a:graphicData uri="http://schemas.openxmlformats.org/presentationml/2006/ole">
            <p:oleObj spid="_x0000_s27655" name="Equation" r:id="rId8" imgW="1485720" imgH="444240" progId="">
              <p:embed/>
            </p:oleObj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1371600" y="5715000"/>
          <a:ext cx="6781800" cy="965465"/>
        </p:xfrm>
        <a:graphic>
          <a:graphicData uri="http://schemas.openxmlformats.org/presentationml/2006/ole">
            <p:oleObj spid="_x0000_s27656" name="Equation" r:id="rId9" imgW="3657600" imgH="520560" progId="">
              <p:embed/>
            </p:oleObj>
          </a:graphicData>
        </a:graphic>
      </p:graphicFrame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Problem:  kinetics of a particle (truck)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6400800" cy="2262982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A truck of weight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 smtClean="0"/>
              <a:t> = 4000 </a:t>
            </a:r>
            <a:r>
              <a:rPr lang="en-US" sz="2400" dirty="0" err="1" smtClean="0"/>
              <a:t>lbf</a:t>
            </a:r>
            <a:r>
              <a:rPr lang="en-US" sz="2400" dirty="0" smtClean="0"/>
              <a:t> moves down a </a:t>
            </a:r>
            <a:r>
              <a:rPr lang="en-US" sz="2400" i="1" dirty="0" smtClean="0">
                <a:latin typeface="Symbol" pitchFamily="18" charset="2"/>
              </a:rPr>
              <a:t>q</a:t>
            </a:r>
            <a:r>
              <a:rPr lang="en-US" sz="2400" dirty="0" smtClean="0"/>
              <a:t>=10</a:t>
            </a:r>
            <a:r>
              <a:rPr lang="en-US" sz="2400" dirty="0" smtClean="0">
                <a:cs typeface="Times New Roman"/>
              </a:rPr>
              <a:t>° incline at an initial speed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cs typeface="Times New Roman"/>
              </a:rPr>
              <a:t> = 20 ft/s.  A constant braking force of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brk</a:t>
            </a:r>
            <a:r>
              <a:rPr lang="en-US" sz="2400" dirty="0" smtClean="0">
                <a:cs typeface="Times New Roman"/>
              </a:rPr>
              <a:t>=1200 </a:t>
            </a:r>
            <a:r>
              <a:rPr lang="en-US" sz="2400" dirty="0" err="1" smtClean="0">
                <a:cs typeface="Times New Roman"/>
              </a:rPr>
              <a:t>lbf</a:t>
            </a:r>
            <a:r>
              <a:rPr lang="en-US" sz="2400" dirty="0" smtClean="0">
                <a:cs typeface="Times New Roman"/>
              </a:rPr>
              <a:t> is experienced by the truck from a time,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cs typeface="Times New Roman"/>
              </a:rPr>
              <a:t> = 0.  What is the distance covered by the truck before it stops from the time that the braking force is applied?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5257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>
                <a:hlinkClick r:id="rId4" action="ppaction://hlinksldjump"/>
              </a:rPr>
              <a:t>kinematic</a:t>
            </a:r>
            <a:r>
              <a:rPr lang="en-US" sz="2400" dirty="0" smtClean="0"/>
              <a:t>s problem:</a:t>
            </a:r>
            <a:endParaRPr lang="en-US" sz="2400" dirty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457200" y="4648200"/>
          <a:ext cx="7693819" cy="685800"/>
        </p:xfrm>
        <a:graphic>
          <a:graphicData uri="http://schemas.openxmlformats.org/presentationml/2006/ole">
            <p:oleObj spid="_x0000_s28676" name="Equation" r:id="rId5" imgW="4559040" imgH="406080" progId="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533400" y="5638800"/>
          <a:ext cx="6781800" cy="838200"/>
        </p:xfrm>
        <a:graphic>
          <a:graphicData uri="http://schemas.openxmlformats.org/presentationml/2006/ole">
            <p:oleObj spid="_x0000_s28677" name="Equation" r:id="rId6" imgW="3390840" imgH="419040" progId="">
              <p:embed/>
            </p:oleObj>
          </a:graphicData>
        </a:graphic>
      </p:graphicFrame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5300" y="33528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Times New Roman"/>
              </a:rPr>
              <a:t>Notes: forces involved – kinetics problem, rectilinear (straight-line) motion: determine net force on truck in direction of motion, apply Newton’s 2</a:t>
            </a:r>
            <a:r>
              <a:rPr lang="en-US" baseline="30000" dirty="0" smtClean="0">
                <a:cs typeface="Times New Roman"/>
              </a:rPr>
              <a:t>nd</a:t>
            </a:r>
            <a:r>
              <a:rPr lang="en-US" dirty="0" smtClean="0">
                <a:cs typeface="Times New Roman"/>
              </a:rPr>
              <a:t> law to evaluate distance covered</a:t>
            </a:r>
          </a:p>
          <a:p>
            <a:r>
              <a:rPr lang="en-US" dirty="0" smtClean="0">
                <a:cs typeface="Times New Roman"/>
              </a:rPr>
              <a:t>From free body diagram, sum of forces in direction of motion, </a:t>
            </a:r>
            <a:endParaRPr lang="en-US" sz="2000" dirty="0" smtClean="0">
              <a:cs typeface="Times New Roman"/>
            </a:endParaRPr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1219200"/>
            <a:ext cx="221342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362200"/>
            <a:ext cx="189695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Curvilinear coordinates and motion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9624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Plane motion (motion on a surface, i.e., in only two dimensions)</a:t>
            </a:r>
          </a:p>
          <a:p>
            <a:pPr lvl="1"/>
            <a:r>
              <a:rPr lang="en-US" sz="2400" dirty="0" smtClean="0"/>
              <a:t>Tangential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/>
              <a:t>) and normal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/>
              <a:t>) coordinates</a:t>
            </a:r>
          </a:p>
          <a:p>
            <a:pPr lvl="1"/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      where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/>
              <a:t> is the radius of curvature of </a:t>
            </a:r>
          </a:p>
          <a:p>
            <a:pPr lvl="1">
              <a:buNone/>
            </a:pPr>
            <a:r>
              <a:rPr lang="en-US" sz="2400" dirty="0" smtClean="0"/>
              <a:t>      particle path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Radial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/>
              <a:t>) and transverse (</a:t>
            </a:r>
            <a:r>
              <a:rPr lang="en-US" sz="2400" i="1" dirty="0" smtClean="0">
                <a:sym typeface="Symbol"/>
              </a:rPr>
              <a:t></a:t>
            </a:r>
            <a:r>
              <a:rPr lang="en-US" sz="2400" dirty="0" smtClean="0">
                <a:sym typeface="Symbol"/>
              </a:rPr>
              <a:t>) or polar coordinates</a:t>
            </a:r>
          </a:p>
          <a:p>
            <a:pPr lvl="1">
              <a:spcBef>
                <a:spcPts val="0"/>
              </a:spcBef>
            </a:pPr>
            <a:endParaRPr lang="en-US" dirty="0" smtClean="0">
              <a:sym typeface="Symbol"/>
            </a:endParaRPr>
          </a:p>
          <a:p>
            <a:pPr lvl="1">
              <a:spcBef>
                <a:spcPts val="0"/>
              </a:spcBef>
            </a:pPr>
            <a:r>
              <a:rPr lang="en-US" sz="2400" dirty="0" smtClean="0">
                <a:sym typeface="Symbol"/>
              </a:rPr>
              <a:t>Special case: pure circular motion at an angular frequency, </a:t>
            </a:r>
            <a:r>
              <a:rPr lang="en-US" sz="2400" dirty="0" smtClean="0">
                <a:latin typeface="Symbol" pitchFamily="18" charset="2"/>
                <a:sym typeface="Symbol"/>
              </a:rPr>
              <a:t>w(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r>
              <a:rPr lang="en-US" sz="2400" dirty="0" smtClean="0">
                <a:latin typeface="Symbol" pitchFamily="18" charset="2"/>
                <a:sym typeface="Symbol"/>
              </a:rPr>
              <a:t>): 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371600" y="4038600"/>
          <a:ext cx="6400800" cy="490274"/>
        </p:xfrm>
        <a:graphic>
          <a:graphicData uri="http://schemas.openxmlformats.org/presentationml/2006/ole">
            <p:oleObj spid="_x0000_s3075" name="Equation" r:id="rId4" imgW="2984400" imgH="228600" progId="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295400" y="2124075"/>
          <a:ext cx="4800600" cy="943938"/>
        </p:xfrm>
        <a:graphic>
          <a:graphicData uri="http://schemas.openxmlformats.org/presentationml/2006/ole">
            <p:oleObj spid="_x0000_s3076" name="Equation" r:id="rId5" imgW="2260440" imgH="444240" progId="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838200" y="4905375"/>
          <a:ext cx="5435600" cy="1204912"/>
        </p:xfrm>
        <a:graphic>
          <a:graphicData uri="http://schemas.openxmlformats.org/presentationml/2006/ole">
            <p:oleObj spid="_x0000_s3078" name="Equation" r:id="rId6" imgW="2463480" imgH="545760" progId="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6227763" y="1865313"/>
          <a:ext cx="2941637" cy="1985962"/>
        </p:xfrm>
        <a:graphic>
          <a:graphicData uri="http://schemas.openxmlformats.org/presentationml/2006/ole">
            <p:oleObj spid="_x0000_s3079" name="CorelDRAW" r:id="rId7" imgW="1617840" imgH="1092600" progId="CorelDRAW.Graphic.10">
              <p:link updateAutomatic="1"/>
            </p:oleObj>
          </a:graphicData>
        </a:graphic>
      </p:graphicFrame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1800" y="4876800"/>
            <a:ext cx="1828800" cy="154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914400" y="6019800"/>
            <a:ext cx="3918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smtClean="0">
                <a:latin typeface="Symbol" pitchFamily="18" charset="2"/>
              </a:rPr>
              <a:t>a</a:t>
            </a:r>
            <a:r>
              <a:rPr lang="en-US" sz="2400" dirty="0" smtClean="0"/>
              <a:t> is the angular acceleration)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Particle kinetics problem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60960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Find the tension,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/>
              <a:t>, in the string and the angular acceleration, </a:t>
            </a:r>
            <a:r>
              <a:rPr lang="en-US" sz="2800" dirty="0" smtClean="0">
                <a:latin typeface="Symbol" pitchFamily="18" charset="2"/>
              </a:rPr>
              <a:t>a</a:t>
            </a:r>
            <a:r>
              <a:rPr lang="en-US" sz="2800" dirty="0" smtClean="0"/>
              <a:t>,  if at the position shown the  a sphere of mass,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m=</a:t>
            </a:r>
            <a:r>
              <a:rPr lang="en-US" sz="2800" dirty="0" smtClean="0">
                <a:cs typeface="Times New Roman" pitchFamily="18" charset="0"/>
              </a:rPr>
              <a:t>10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kg</a:t>
            </a:r>
            <a:r>
              <a:rPr lang="en-US" sz="2800" dirty="0" smtClean="0"/>
              <a:t>, has a tangential velocity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/>
              <a:t>=4 m/s.</a:t>
            </a:r>
          </a:p>
          <a:p>
            <a:r>
              <a:rPr lang="en-US" sz="2800" dirty="0" smtClean="0"/>
              <a:t>Choose a polar </a:t>
            </a:r>
            <a:r>
              <a:rPr lang="en-US" sz="2800" dirty="0" smtClean="0">
                <a:hlinkClick r:id="rId4" action="ppaction://hlinksldjump"/>
              </a:rPr>
              <a:t>coordinate</a:t>
            </a:r>
            <a:r>
              <a:rPr lang="en-US" sz="2800" dirty="0" smtClean="0"/>
              <a:t> system, perform free body analysis to determine sum of forces, and set equal to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481013" y="4038600"/>
          <a:ext cx="8347075" cy="1219200"/>
        </p:xfrm>
        <a:graphic>
          <a:graphicData uri="http://schemas.openxmlformats.org/presentationml/2006/ole">
            <p:oleObj spid="_x0000_s30722" name="Equation" r:id="rId5" imgW="4520880" imgH="660240" progId="">
              <p:embed/>
            </p:oleObj>
          </a:graphicData>
        </a:graphic>
      </p:graphicFrame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5200" y="3048000"/>
            <a:ext cx="838200" cy="104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1143001"/>
            <a:ext cx="1488858" cy="175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8220</TotalTime>
  <Words>1339</Words>
  <Application>Microsoft Office PowerPoint</Application>
  <PresentationFormat>On-screen Show (4:3)</PresentationFormat>
  <Paragraphs>137</Paragraphs>
  <Slides>17</Slides>
  <Notes>17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C:\courses\FE-dynamics\Graphic1.cdr\Page</vt:lpstr>
      <vt:lpstr>Equation</vt:lpstr>
      <vt:lpstr>FE Exam:  Dynamics review</vt:lpstr>
      <vt:lpstr>Preliminaries</vt:lpstr>
      <vt:lpstr>Classification of dynamics and problems</vt:lpstr>
      <vt:lpstr>Particle kinematics</vt:lpstr>
      <vt:lpstr>Problems</vt:lpstr>
      <vt:lpstr>Kinetics of a particle</vt:lpstr>
      <vt:lpstr>Problem:  kinetics of a particle (truck)</vt:lpstr>
      <vt:lpstr>Curvilinear coordinates and motion</vt:lpstr>
      <vt:lpstr>Particle kinetics problem</vt:lpstr>
      <vt:lpstr>Energy and work</vt:lpstr>
      <vt:lpstr>A problem solved using energy principles</vt:lpstr>
      <vt:lpstr>Constrained motion, reference frames, relative motion</vt:lpstr>
      <vt:lpstr>Problem: Kinematics of rigid body example</vt:lpstr>
      <vt:lpstr>Kinetics of a system of particles (or rigid body)</vt:lpstr>
      <vt:lpstr>Slide 15</vt:lpstr>
      <vt:lpstr>Problem: two-particle system</vt:lpstr>
      <vt:lpstr>Problem: rigid-body kinetics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 Exam:  Dynamics review</dc:title>
  <dc:creator>Dennis Lyn</dc:creator>
  <cp:lastModifiedBy>CWEB</cp:lastModifiedBy>
  <cp:revision>255</cp:revision>
  <dcterms:created xsi:type="dcterms:W3CDTF">2009-09-08T18:28:59Z</dcterms:created>
  <dcterms:modified xsi:type="dcterms:W3CDTF">2010-03-13T04:19:46Z</dcterms:modified>
</cp:coreProperties>
</file>