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43" r:id="rId2"/>
    <p:sldId id="260" r:id="rId3"/>
    <p:sldId id="264" r:id="rId4"/>
    <p:sldId id="273" r:id="rId5"/>
    <p:sldId id="269" r:id="rId6"/>
    <p:sldId id="344" r:id="rId7"/>
    <p:sldId id="341" r:id="rId8"/>
    <p:sldId id="34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006"/>
    <a:srgbClr val="D377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616" autoAdjust="0"/>
    <p:restoredTop sz="84753" autoAdjust="0"/>
  </p:normalViewPr>
  <p:slideViewPr>
    <p:cSldViewPr snapToGrid="0" snapToObjects="1" showGuides="1">
      <p:cViewPr>
        <p:scale>
          <a:sx n="70" d="100"/>
          <a:sy n="70" d="100"/>
        </p:scale>
        <p:origin x="176" y="4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00" d="100"/>
        <a:sy n="100" d="100"/>
      </p:scale>
      <p:origin x="0" y="3896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3192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6CEC1-FEE5-D747-9011-FB84BC9D631A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DD259-306C-F444-A36B-16805CCF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87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C63A0-29C5-CA43-A5A4-3B749EBBBF64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0758-0572-0948-BC66-823DA4FB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1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758-0572-0948-BC66-823DA4FB7C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5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758-0572-0948-BC66-823DA4FB7C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5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758-0572-0948-BC66-823DA4FB7C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0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43542" y="1035170"/>
            <a:ext cx="12308115" cy="5899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23358"/>
            <a:ext cx="10439400" cy="2086605"/>
          </a:xfrm>
        </p:spPr>
        <p:txBody>
          <a:bodyPr lIns="0" tIns="0" rIns="0" bIns="0" anchor="ctr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02038"/>
            <a:ext cx="10439400" cy="2401947"/>
          </a:xfrm>
        </p:spPr>
        <p:txBody>
          <a:bodyPr lIns="0" tIns="0" rIns="0" bIns="0" anchor="ctr" anchorCtr="1">
            <a:normAutofit/>
          </a:bodyPr>
          <a:lstStyle>
            <a:lvl1pPr marL="0" indent="0" algn="ctr">
              <a:buNone/>
              <a:defRPr sz="18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XX, 2016</a:t>
            </a:r>
          </a:p>
          <a:p>
            <a:r>
              <a:rPr lang="en-US" dirty="0"/>
              <a:t>YOUR OFFICE OR DEPARTMENT HERE</a:t>
            </a:r>
          </a:p>
          <a:p>
            <a:r>
              <a:rPr lang="en-US" dirty="0"/>
              <a:t>Presenter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AC0769B-A08A-F84A-853F-87C289B91E36}" type="datetimeFigureOut">
              <a:rPr lang="en-US" smtClean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05EB2EB-69F8-D948-986A-A0FFB8F3A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3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0"/>
            <a:ext cx="12192001" cy="6858252"/>
            <a:chOff x="0" y="0"/>
            <a:chExt cx="9144001" cy="6858252"/>
          </a:xfrm>
        </p:grpSpPr>
        <p:sp>
          <p:nvSpPr>
            <p:cNvPr id="6" name="object 2"/>
            <p:cNvSpPr/>
            <p:nvPr userDrawn="1"/>
          </p:nvSpPr>
          <p:spPr>
            <a:xfrm>
              <a:off x="7028181" y="3222242"/>
              <a:ext cx="2115820" cy="3636010"/>
            </a:xfrm>
            <a:custGeom>
              <a:avLst/>
              <a:gdLst/>
              <a:ahLst/>
              <a:cxnLst/>
              <a:rect l="l" t="t" r="r" b="b"/>
              <a:pathLst>
                <a:path w="2115820" h="3636009">
                  <a:moveTo>
                    <a:pt x="2115820" y="0"/>
                  </a:moveTo>
                  <a:lnTo>
                    <a:pt x="0" y="0"/>
                  </a:lnTo>
                  <a:lnTo>
                    <a:pt x="1977339" y="3635755"/>
                  </a:lnTo>
                  <a:lnTo>
                    <a:pt x="2115820" y="3635755"/>
                  </a:lnTo>
                  <a:lnTo>
                    <a:pt x="2115820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" name="object 3"/>
            <p:cNvSpPr/>
            <p:nvPr userDrawn="1"/>
          </p:nvSpPr>
          <p:spPr>
            <a:xfrm>
              <a:off x="0" y="0"/>
              <a:ext cx="6961505" cy="3104515"/>
            </a:xfrm>
            <a:custGeom>
              <a:avLst/>
              <a:gdLst/>
              <a:ahLst/>
              <a:cxnLst/>
              <a:rect l="l" t="t" r="r" b="b"/>
              <a:pathLst>
                <a:path w="6961505" h="3104515">
                  <a:moveTo>
                    <a:pt x="5265394" y="0"/>
                  </a:moveTo>
                  <a:lnTo>
                    <a:pt x="0" y="0"/>
                  </a:lnTo>
                  <a:lnTo>
                    <a:pt x="0" y="3104095"/>
                  </a:lnTo>
                  <a:lnTo>
                    <a:pt x="6961492" y="3104070"/>
                  </a:lnTo>
                  <a:lnTo>
                    <a:pt x="52653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" name="object 4"/>
            <p:cNvSpPr/>
            <p:nvPr userDrawn="1"/>
          </p:nvSpPr>
          <p:spPr>
            <a:xfrm>
              <a:off x="0" y="3130029"/>
              <a:ext cx="9144000" cy="73660"/>
            </a:xfrm>
            <a:custGeom>
              <a:avLst/>
              <a:gdLst/>
              <a:ahLst/>
              <a:cxnLst/>
              <a:rect l="l" t="t" r="r" b="b"/>
              <a:pathLst>
                <a:path w="9144000" h="73660">
                  <a:moveTo>
                    <a:pt x="0" y="73151"/>
                  </a:moveTo>
                  <a:lnTo>
                    <a:pt x="9144000" y="7315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solidFill>
              <a:srgbClr val="B0810A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2" name="bk object 17"/>
            <p:cNvSpPr/>
            <p:nvPr userDrawn="1"/>
          </p:nvSpPr>
          <p:spPr>
            <a:xfrm>
              <a:off x="6961188" y="362846"/>
              <a:ext cx="1859619" cy="555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1971653"/>
            <a:ext cx="7221467" cy="880624"/>
          </a:xfrm>
        </p:spPr>
        <p:txBody>
          <a:bodyPr lIns="0" tIns="0" rIns="0" bIns="0" anchor="t" anchorCtr="0">
            <a:noAutofit/>
          </a:bodyPr>
          <a:lstStyle>
            <a:lvl1pPr algn="l">
              <a:defRPr sz="7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4/3/18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494089"/>
            <a:ext cx="8443384" cy="490537"/>
          </a:xfrm>
        </p:spPr>
        <p:txBody>
          <a:bodyPr lIns="0" tIns="0" rIns="0" bIns="0"/>
          <a:lstStyle>
            <a:lvl1pPr marL="0" indent="0">
              <a:buFontTx/>
              <a:buNone/>
              <a:defRPr b="1" i="0" baseline="0">
                <a:latin typeface="Arial" charset="0"/>
              </a:defRPr>
            </a:lvl1pPr>
          </a:lstStyle>
          <a:p>
            <a:pPr lvl="0"/>
            <a:r>
              <a:rPr lang="en-US" dirty="0"/>
              <a:t>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4162426"/>
            <a:ext cx="8443384" cy="153214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Conclusion or contact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5768975"/>
            <a:ext cx="2743200" cy="2682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EA/EOU</a:t>
            </a:r>
          </a:p>
        </p:txBody>
      </p:sp>
    </p:spTree>
    <p:extLst>
      <p:ext uri="{BB962C8B-B14F-4D97-AF65-F5344CB8AC3E}">
        <p14:creationId xmlns:p14="http://schemas.microsoft.com/office/powerpoint/2010/main" val="64723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219200"/>
            <a:ext cx="5791200" cy="52578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791200" cy="52578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074F-7F28-1448-9FD8-C18660C9BA2C}" type="datetime1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4F7A-A3EE-4C48-9A7F-D49A2CB4EFAF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8458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593002"/>
            <a:ext cx="8443807" cy="462376"/>
          </a:xfrm>
        </p:spPr>
        <p:txBody>
          <a:bodyPr lIns="0" tIns="0" rIns="0" bIns="0" anchor="t" anchorCtr="0">
            <a:no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512113"/>
            <a:ext cx="8443807" cy="29448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2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8507681" cy="2852737"/>
          </a:xfrm>
        </p:spPr>
        <p:txBody>
          <a:bodyPr lIns="0" tIns="0" rIns="0" bIns="0" anchor="b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8507681" cy="1500187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5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4022"/>
            <a:ext cx="8466827" cy="485632"/>
          </a:xfrm>
        </p:spPr>
        <p:txBody>
          <a:bodyPr anchor="t" anchorCtr="0"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514609"/>
            <a:ext cx="4497087" cy="1113406"/>
          </a:xfrm>
        </p:spPr>
        <p:txBody>
          <a:bodyPr lIns="0" tIns="0" rIns="0" anchor="t" anchorCtr="0"/>
          <a:lstStyle>
            <a:lvl1pPr marL="0" indent="0">
              <a:buNone/>
              <a:defRPr sz="2400" b="1" baseline="0">
                <a:latin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199" y="3629269"/>
            <a:ext cx="4497087" cy="233692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5324" y="2514609"/>
            <a:ext cx="4554745" cy="1113406"/>
          </a:xfrm>
        </p:spPr>
        <p:txBody>
          <a:bodyPr lIns="0" tIns="0" rIns="0" bIns="45720" anchor="t" anchorCtr="0"/>
          <a:lstStyle>
            <a:lvl1pPr marL="0" indent="0">
              <a:buNone/>
              <a:defRPr sz="2400" b="1" baseline="0">
                <a:latin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5324" y="3629269"/>
            <a:ext cx="4554745" cy="2336929"/>
          </a:xfrm>
        </p:spPr>
        <p:txBody>
          <a:bodyPr lIns="0" tIns="0" rIns="0" bIns="0"/>
          <a:lstStyle>
            <a:lvl1pPr>
              <a:defRPr baseline="0">
                <a:latin typeface="Arial" charset="0"/>
              </a:defRPr>
            </a:lvl1pPr>
            <a:lvl2pPr>
              <a:defRPr baseline="0">
                <a:latin typeface="Arial" charset="0"/>
              </a:defRPr>
            </a:lvl2pPr>
            <a:lvl3pPr>
              <a:defRPr baseline="0">
                <a:latin typeface="Arial" charset="0"/>
              </a:defRPr>
            </a:lvl3pPr>
            <a:lvl4pPr>
              <a:defRPr baseline="0">
                <a:latin typeface="Arial" charset="0"/>
              </a:defRPr>
            </a:lvl4pPr>
            <a:lvl5pPr>
              <a:defRPr baseline="0"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4/3/18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oof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1398792"/>
            <a:ext cx="8443807" cy="4674204"/>
          </a:xfrm>
        </p:spPr>
        <p:txBody>
          <a:bodyPr lIns="0" tIns="0" rIns="0" bIns="0" anchor="ctr" anchorCtr="0">
            <a:normAutofit/>
          </a:bodyPr>
          <a:lstStyle>
            <a:lvl1pPr>
              <a:defRPr sz="7500" baseline="0"/>
            </a:lvl1pPr>
          </a:lstStyle>
          <a:p>
            <a:r>
              <a:rPr lang="en-US" dirty="0"/>
              <a:t>#1 Best Slide </a:t>
            </a:r>
            <a:br>
              <a:rPr lang="en-US" dirty="0"/>
            </a:br>
            <a:r>
              <a:rPr lang="en-US" dirty="0"/>
              <a:t>to use A </a:t>
            </a:r>
            <a:br>
              <a:rPr lang="en-US" dirty="0"/>
            </a:br>
            <a:r>
              <a:rPr lang="en-US" dirty="0"/>
              <a:t>PROOF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586354"/>
            <a:ext cx="3932237" cy="1559940"/>
          </a:xfrm>
        </p:spPr>
        <p:txBody>
          <a:bodyPr lIns="0" tIns="0" rIns="0" bIns="0" anchor="t" anchorCtr="0">
            <a:no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330575"/>
            <a:ext cx="3932237" cy="2497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 i="0" baseline="0">
                <a:latin typeface="Arial" charset="0"/>
              </a:defRPr>
            </a:lvl1pPr>
          </a:lstStyle>
          <a:p>
            <a:pPr lvl="0"/>
            <a:r>
              <a:rPr lang="en-US" dirty="0"/>
              <a:t>Subhead here Two Lines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5130800" y="1585913"/>
            <a:ext cx="4167717" cy="4241800"/>
          </a:xfrm>
        </p:spPr>
        <p:txBody>
          <a:bodyPr>
            <a:normAutofit/>
          </a:bodyPr>
          <a:lstStyle>
            <a:lvl1pPr>
              <a:defRPr sz="2000" baseline="0">
                <a:latin typeface="Arial" charset="0"/>
              </a:defRPr>
            </a:lvl1pPr>
          </a:lstStyle>
          <a:p>
            <a:pPr lvl="0"/>
            <a:r>
              <a:rPr lang="en-US" dirty="0"/>
              <a:t>Chart or Text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163" y="1794595"/>
            <a:ext cx="5152875" cy="1251818"/>
          </a:xfrm>
        </p:spPr>
        <p:txBody>
          <a:bodyPr anchor="t" anchorCtr="0"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794594"/>
            <a:ext cx="4038600" cy="3941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1163" y="3321170"/>
            <a:ext cx="5152875" cy="2415396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3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879" y="1612369"/>
            <a:ext cx="10515600" cy="486652"/>
          </a:xfrm>
        </p:spPr>
        <p:txBody>
          <a:bodyPr lIns="0" tIns="0" rIns="0" bIns="0" anchor="t" anchorCtr="0">
            <a:no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1488" y="2533398"/>
            <a:ext cx="10532533" cy="272891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aseline="0"/>
            </a:lvl1pPr>
            <a:lvl2pPr marL="457200" indent="0">
              <a:buFontTx/>
              <a:buNone/>
              <a:defRPr sz="1800" baseline="0"/>
            </a:lvl2pPr>
            <a:lvl3pPr marL="914400" indent="0">
              <a:buFontTx/>
              <a:buNone/>
              <a:defRPr sz="1800" baseline="0"/>
            </a:lvl3pPr>
            <a:lvl4pPr marL="1371600" indent="0">
              <a:buFontTx/>
              <a:buNone/>
              <a:defRPr sz="1800" baseline="0"/>
            </a:lvl4pPr>
            <a:lvl5pPr marL="1828800" indent="0">
              <a:buFontTx/>
              <a:buNone/>
              <a:defRPr sz="18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12192000" cy="1108176"/>
            <a:chOff x="0" y="0"/>
            <a:chExt cx="9144000" cy="1108176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0" y="0"/>
              <a:ext cx="6961505" cy="1009161"/>
              <a:chOff x="0" y="0"/>
              <a:chExt cx="6961505" cy="1009161"/>
            </a:xfrm>
          </p:grpSpPr>
          <p:sp>
            <p:nvSpPr>
              <p:cNvPr id="10" name="bk object 18"/>
              <p:cNvSpPr/>
              <p:nvPr/>
            </p:nvSpPr>
            <p:spPr>
              <a:xfrm>
                <a:off x="0" y="0"/>
                <a:ext cx="696150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6961505" h="1009015">
                    <a:moveTo>
                      <a:pt x="6414998" y="0"/>
                    </a:moveTo>
                    <a:lnTo>
                      <a:pt x="0" y="0"/>
                    </a:lnTo>
                    <a:lnTo>
                      <a:pt x="0" y="1008595"/>
                    </a:lnTo>
                    <a:lnTo>
                      <a:pt x="6961492" y="1008557"/>
                    </a:lnTo>
                    <a:lnTo>
                      <a:pt x="6414998" y="0"/>
                    </a:lnTo>
                    <a:close/>
                  </a:path>
                </a:pathLst>
              </a:custGeom>
              <a:solidFill>
                <a:srgbClr val="B0810A"/>
              </a:solidFill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1" name="bk object 19"/>
              <p:cNvSpPr/>
              <p:nvPr/>
            </p:nvSpPr>
            <p:spPr>
              <a:xfrm>
                <a:off x="633866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5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2" name="bk object 20"/>
              <p:cNvSpPr/>
              <p:nvPr/>
            </p:nvSpPr>
            <p:spPr>
              <a:xfrm>
                <a:off x="626137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5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3" name="bk object 21"/>
              <p:cNvSpPr/>
              <p:nvPr/>
            </p:nvSpPr>
            <p:spPr>
              <a:xfrm>
                <a:off x="618408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4" name="bk object 22"/>
              <p:cNvSpPr/>
              <p:nvPr/>
            </p:nvSpPr>
            <p:spPr>
              <a:xfrm>
                <a:off x="610676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2" y="10085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5" name="bk object 23"/>
              <p:cNvSpPr/>
              <p:nvPr/>
            </p:nvSpPr>
            <p:spPr>
              <a:xfrm>
                <a:off x="602948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0" y="10085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6" name="bk object 24"/>
              <p:cNvSpPr/>
              <p:nvPr/>
            </p:nvSpPr>
            <p:spPr>
              <a:xfrm>
                <a:off x="595219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6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7" name="bk object 25"/>
              <p:cNvSpPr/>
              <p:nvPr/>
            </p:nvSpPr>
            <p:spPr>
              <a:xfrm>
                <a:off x="58749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8" name="bk object 26"/>
              <p:cNvSpPr/>
              <p:nvPr/>
            </p:nvSpPr>
            <p:spPr>
              <a:xfrm>
                <a:off x="579758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4" y="100856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9" name="bk object 27"/>
              <p:cNvSpPr/>
              <p:nvPr/>
            </p:nvSpPr>
            <p:spPr>
              <a:xfrm>
                <a:off x="572029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0" name="bk object 28"/>
              <p:cNvSpPr/>
              <p:nvPr/>
            </p:nvSpPr>
            <p:spPr>
              <a:xfrm>
                <a:off x="564299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6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1" name="bk object 29"/>
              <p:cNvSpPr/>
              <p:nvPr/>
            </p:nvSpPr>
            <p:spPr>
              <a:xfrm>
                <a:off x="556570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2" y="100856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2" name="bk object 30"/>
              <p:cNvSpPr/>
              <p:nvPr/>
            </p:nvSpPr>
            <p:spPr>
              <a:xfrm>
                <a:off x="548841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3" name="bk object 31"/>
              <p:cNvSpPr/>
              <p:nvPr/>
            </p:nvSpPr>
            <p:spPr>
              <a:xfrm>
                <a:off x="541112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2" y="100856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4" name="bk object 32"/>
              <p:cNvSpPr/>
              <p:nvPr/>
            </p:nvSpPr>
            <p:spPr>
              <a:xfrm>
                <a:off x="5333807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5" name="bk object 33"/>
              <p:cNvSpPr/>
              <p:nvPr/>
            </p:nvSpPr>
            <p:spPr>
              <a:xfrm>
                <a:off x="52565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6" name="bk object 34"/>
              <p:cNvSpPr/>
              <p:nvPr/>
            </p:nvSpPr>
            <p:spPr>
              <a:xfrm>
                <a:off x="5179219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4" y="100856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7" name="bk object 35"/>
              <p:cNvSpPr/>
              <p:nvPr/>
            </p:nvSpPr>
            <p:spPr>
              <a:xfrm>
                <a:off x="509939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8" name="bk object 36"/>
              <p:cNvSpPr/>
              <p:nvPr/>
            </p:nvSpPr>
            <p:spPr>
              <a:xfrm>
                <a:off x="502208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9" name="bk object 37"/>
              <p:cNvSpPr/>
              <p:nvPr/>
            </p:nvSpPr>
            <p:spPr>
              <a:xfrm>
                <a:off x="494479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0" name="bk object 38"/>
              <p:cNvSpPr/>
              <p:nvPr/>
            </p:nvSpPr>
            <p:spPr>
              <a:xfrm>
                <a:off x="486747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1" name="bk object 39"/>
              <p:cNvSpPr/>
              <p:nvPr/>
            </p:nvSpPr>
            <p:spPr>
              <a:xfrm>
                <a:off x="479019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5" y="100856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2" name="bk object 40"/>
              <p:cNvSpPr/>
              <p:nvPr/>
            </p:nvSpPr>
            <p:spPr>
              <a:xfrm>
                <a:off x="471290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3" name="bk object 41"/>
              <p:cNvSpPr/>
              <p:nvPr/>
            </p:nvSpPr>
            <p:spPr>
              <a:xfrm>
                <a:off x="463561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4" name="bk object 42"/>
              <p:cNvSpPr/>
              <p:nvPr/>
            </p:nvSpPr>
            <p:spPr>
              <a:xfrm>
                <a:off x="455831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5" name="bk object 43"/>
              <p:cNvSpPr/>
              <p:nvPr/>
            </p:nvSpPr>
            <p:spPr>
              <a:xfrm>
                <a:off x="44810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8" y="100856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6" name="bk object 44"/>
              <p:cNvSpPr/>
              <p:nvPr/>
            </p:nvSpPr>
            <p:spPr>
              <a:xfrm>
                <a:off x="440370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7" name="bk object 45"/>
              <p:cNvSpPr/>
              <p:nvPr/>
            </p:nvSpPr>
            <p:spPr>
              <a:xfrm>
                <a:off x="432641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6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8" name="bk object 46"/>
              <p:cNvSpPr/>
              <p:nvPr/>
            </p:nvSpPr>
            <p:spPr>
              <a:xfrm>
                <a:off x="42491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9" name="bk object 47"/>
              <p:cNvSpPr/>
              <p:nvPr/>
            </p:nvSpPr>
            <p:spPr>
              <a:xfrm>
                <a:off x="417183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0" name="bk object 48"/>
              <p:cNvSpPr/>
              <p:nvPr/>
            </p:nvSpPr>
            <p:spPr>
              <a:xfrm>
                <a:off x="409451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1" name="bk object 49"/>
              <p:cNvSpPr/>
              <p:nvPr/>
            </p:nvSpPr>
            <p:spPr>
              <a:xfrm>
                <a:off x="401723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7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2" name="bk object 50"/>
              <p:cNvSpPr/>
              <p:nvPr/>
            </p:nvSpPr>
            <p:spPr>
              <a:xfrm>
                <a:off x="3939939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3" name="bk object 51"/>
              <p:cNvSpPr/>
              <p:nvPr/>
            </p:nvSpPr>
            <p:spPr>
              <a:xfrm>
                <a:off x="386265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4" name="bk object 52"/>
              <p:cNvSpPr/>
              <p:nvPr/>
            </p:nvSpPr>
            <p:spPr>
              <a:xfrm>
                <a:off x="378535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8" y="100857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5" name="bk object 53"/>
              <p:cNvSpPr/>
              <p:nvPr/>
            </p:nvSpPr>
            <p:spPr>
              <a:xfrm>
                <a:off x="370804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6" name="bk object 54"/>
              <p:cNvSpPr/>
              <p:nvPr/>
            </p:nvSpPr>
            <p:spPr>
              <a:xfrm>
                <a:off x="363074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7" name="bk object 55"/>
              <p:cNvSpPr/>
              <p:nvPr/>
            </p:nvSpPr>
            <p:spPr>
              <a:xfrm>
                <a:off x="355345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8" name="bk object 56"/>
              <p:cNvSpPr/>
              <p:nvPr/>
            </p:nvSpPr>
            <p:spPr>
              <a:xfrm>
                <a:off x="347616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9" name="bk object 57"/>
              <p:cNvSpPr/>
              <p:nvPr/>
            </p:nvSpPr>
            <p:spPr>
              <a:xfrm>
                <a:off x="339887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0" name="bk object 58"/>
              <p:cNvSpPr/>
              <p:nvPr/>
            </p:nvSpPr>
            <p:spPr>
              <a:xfrm>
                <a:off x="3321567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1" name="bk object 59"/>
              <p:cNvSpPr/>
              <p:nvPr/>
            </p:nvSpPr>
            <p:spPr>
              <a:xfrm>
                <a:off x="324427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2" name="bk object 60"/>
              <p:cNvSpPr/>
              <p:nvPr/>
            </p:nvSpPr>
            <p:spPr>
              <a:xfrm>
                <a:off x="316696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7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3" name="bk object 61"/>
              <p:cNvSpPr/>
              <p:nvPr/>
            </p:nvSpPr>
            <p:spPr>
              <a:xfrm>
                <a:off x="308966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2" y="100857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4" name="bk object 62"/>
              <p:cNvSpPr/>
              <p:nvPr/>
            </p:nvSpPr>
            <p:spPr>
              <a:xfrm>
                <a:off x="301235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5" name="bk object 63"/>
              <p:cNvSpPr/>
              <p:nvPr/>
            </p:nvSpPr>
            <p:spPr>
              <a:xfrm>
                <a:off x="293505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7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6" name="bk object 64"/>
              <p:cNvSpPr/>
              <p:nvPr/>
            </p:nvSpPr>
            <p:spPr>
              <a:xfrm>
                <a:off x="285778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7" name="bk object 65"/>
              <p:cNvSpPr/>
              <p:nvPr/>
            </p:nvSpPr>
            <p:spPr>
              <a:xfrm>
                <a:off x="278049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8" name="bk object 66"/>
              <p:cNvSpPr/>
              <p:nvPr/>
            </p:nvSpPr>
            <p:spPr>
              <a:xfrm>
                <a:off x="27032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1" y="100857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9" name="bk object 67"/>
              <p:cNvSpPr/>
              <p:nvPr/>
            </p:nvSpPr>
            <p:spPr>
              <a:xfrm>
                <a:off x="262588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1" y="100857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0" name="bk object 68"/>
              <p:cNvSpPr/>
              <p:nvPr/>
            </p:nvSpPr>
            <p:spPr>
              <a:xfrm>
                <a:off x="254857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7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1" name="bk object 69"/>
              <p:cNvSpPr/>
              <p:nvPr/>
            </p:nvSpPr>
            <p:spPr>
              <a:xfrm>
                <a:off x="247127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7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2" name="bk object 70"/>
              <p:cNvSpPr/>
              <p:nvPr/>
            </p:nvSpPr>
            <p:spPr>
              <a:xfrm>
                <a:off x="239399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1" y="100857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3" name="bk object 71"/>
              <p:cNvSpPr/>
              <p:nvPr/>
            </p:nvSpPr>
            <p:spPr>
              <a:xfrm>
                <a:off x="231670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8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4" name="bk object 72"/>
              <p:cNvSpPr/>
              <p:nvPr/>
            </p:nvSpPr>
            <p:spPr>
              <a:xfrm>
                <a:off x="223939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5" name="bk object 73"/>
              <p:cNvSpPr/>
              <p:nvPr/>
            </p:nvSpPr>
            <p:spPr>
              <a:xfrm>
                <a:off x="216212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8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6" name="bk object 74"/>
              <p:cNvSpPr/>
              <p:nvPr/>
            </p:nvSpPr>
            <p:spPr>
              <a:xfrm>
                <a:off x="20848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8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7" name="bk object 75"/>
              <p:cNvSpPr/>
              <p:nvPr/>
            </p:nvSpPr>
            <p:spPr>
              <a:xfrm>
                <a:off x="200752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8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8" name="bk object 76"/>
              <p:cNvSpPr/>
              <p:nvPr/>
            </p:nvSpPr>
            <p:spPr>
              <a:xfrm>
                <a:off x="193022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9" name="bk object 77"/>
              <p:cNvSpPr/>
              <p:nvPr/>
            </p:nvSpPr>
            <p:spPr>
              <a:xfrm>
                <a:off x="185290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0" name="bk object 78"/>
              <p:cNvSpPr/>
              <p:nvPr/>
            </p:nvSpPr>
            <p:spPr>
              <a:xfrm>
                <a:off x="177562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5" y="100858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1" name="bk object 79"/>
              <p:cNvSpPr/>
              <p:nvPr/>
            </p:nvSpPr>
            <p:spPr>
              <a:xfrm>
                <a:off x="169832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8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2" name="bk object 80"/>
              <p:cNvSpPr/>
              <p:nvPr/>
            </p:nvSpPr>
            <p:spPr>
              <a:xfrm>
                <a:off x="16210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8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3" name="bk object 81"/>
              <p:cNvSpPr/>
              <p:nvPr/>
            </p:nvSpPr>
            <p:spPr>
              <a:xfrm>
                <a:off x="154374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4" name="bk object 82"/>
              <p:cNvSpPr/>
              <p:nvPr/>
            </p:nvSpPr>
            <p:spPr>
              <a:xfrm>
                <a:off x="146643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8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5" name="bk object 83"/>
              <p:cNvSpPr/>
              <p:nvPr/>
            </p:nvSpPr>
            <p:spPr>
              <a:xfrm>
                <a:off x="138915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5" y="100858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6" name="bk object 84"/>
              <p:cNvSpPr/>
              <p:nvPr/>
            </p:nvSpPr>
            <p:spPr>
              <a:xfrm>
                <a:off x="131184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7" name="bk object 85"/>
              <p:cNvSpPr/>
              <p:nvPr/>
            </p:nvSpPr>
            <p:spPr>
              <a:xfrm>
                <a:off x="123452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8" name="bk object 86"/>
              <p:cNvSpPr/>
              <p:nvPr/>
            </p:nvSpPr>
            <p:spPr>
              <a:xfrm>
                <a:off x="115727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7" y="100858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9" name="bk object 87"/>
              <p:cNvSpPr/>
              <p:nvPr/>
            </p:nvSpPr>
            <p:spPr>
              <a:xfrm>
                <a:off x="107994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0" name="bk object 88"/>
              <p:cNvSpPr/>
              <p:nvPr/>
            </p:nvSpPr>
            <p:spPr>
              <a:xfrm>
                <a:off x="100265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1" name="bk object 89"/>
              <p:cNvSpPr/>
              <p:nvPr/>
            </p:nvSpPr>
            <p:spPr>
              <a:xfrm>
                <a:off x="925369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2" name="bk object 90"/>
              <p:cNvSpPr/>
              <p:nvPr/>
            </p:nvSpPr>
            <p:spPr>
              <a:xfrm>
                <a:off x="84806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7" y="100858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3" name="bk object 91"/>
              <p:cNvSpPr/>
              <p:nvPr/>
            </p:nvSpPr>
            <p:spPr>
              <a:xfrm>
                <a:off x="77079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5" y="100858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4" name="bk object 92"/>
              <p:cNvSpPr/>
              <p:nvPr/>
            </p:nvSpPr>
            <p:spPr>
              <a:xfrm>
                <a:off x="69346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8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5" name="bk object 93"/>
              <p:cNvSpPr/>
              <p:nvPr/>
            </p:nvSpPr>
            <p:spPr>
              <a:xfrm>
                <a:off x="61615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2" y="100858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6" name="bk object 94"/>
              <p:cNvSpPr/>
              <p:nvPr/>
            </p:nvSpPr>
            <p:spPr>
              <a:xfrm>
                <a:off x="53261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7" y="100858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7" name="bk object 95"/>
              <p:cNvSpPr/>
              <p:nvPr/>
            </p:nvSpPr>
            <p:spPr>
              <a:xfrm>
                <a:off x="455327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9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8" name="bk object 96"/>
              <p:cNvSpPr/>
              <p:nvPr/>
            </p:nvSpPr>
            <p:spPr>
              <a:xfrm>
                <a:off x="37801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0" y="100859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9" name="bk object 97"/>
              <p:cNvSpPr/>
              <p:nvPr/>
            </p:nvSpPr>
            <p:spPr>
              <a:xfrm>
                <a:off x="30073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9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0" name="bk object 98"/>
              <p:cNvSpPr/>
              <p:nvPr/>
            </p:nvSpPr>
            <p:spPr>
              <a:xfrm>
                <a:off x="22342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9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1" name="bk object 99"/>
              <p:cNvSpPr/>
              <p:nvPr/>
            </p:nvSpPr>
            <p:spPr>
              <a:xfrm>
                <a:off x="1461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0" y="100859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2" name="bk object 100"/>
              <p:cNvSpPr/>
              <p:nvPr/>
            </p:nvSpPr>
            <p:spPr>
              <a:xfrm>
                <a:off x="6883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1" y="100859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3" name="bk object 101"/>
              <p:cNvSpPr/>
              <p:nvPr/>
            </p:nvSpPr>
            <p:spPr>
              <a:xfrm>
                <a:off x="0" y="15571"/>
                <a:ext cx="54038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540385" h="993140">
                    <a:moveTo>
                      <a:pt x="540251" y="99302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4" name="bk object 102"/>
              <p:cNvSpPr/>
              <p:nvPr/>
            </p:nvSpPr>
            <p:spPr>
              <a:xfrm>
                <a:off x="0" y="157583"/>
                <a:ext cx="463550" cy="851535"/>
              </a:xfrm>
              <a:custGeom>
                <a:avLst/>
                <a:gdLst/>
                <a:ahLst/>
                <a:cxnLst/>
                <a:rect l="l" t="t" r="r" b="b"/>
                <a:pathLst>
                  <a:path w="463550" h="851535">
                    <a:moveTo>
                      <a:pt x="462986" y="85101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5" name="bk object 103"/>
              <p:cNvSpPr/>
              <p:nvPr/>
            </p:nvSpPr>
            <p:spPr>
              <a:xfrm>
                <a:off x="0" y="299699"/>
                <a:ext cx="3860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386080" h="709294">
                    <a:moveTo>
                      <a:pt x="385669" y="70889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6" name="bk object 104"/>
              <p:cNvSpPr/>
              <p:nvPr/>
            </p:nvSpPr>
            <p:spPr>
              <a:xfrm>
                <a:off x="0" y="441769"/>
                <a:ext cx="308610" cy="567055"/>
              </a:xfrm>
              <a:custGeom>
                <a:avLst/>
                <a:gdLst/>
                <a:ahLst/>
                <a:cxnLst/>
                <a:rect l="l" t="t" r="r" b="b"/>
                <a:pathLst>
                  <a:path w="308610" h="567055">
                    <a:moveTo>
                      <a:pt x="308377" y="56682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7" name="bk object 105"/>
              <p:cNvSpPr/>
              <p:nvPr/>
            </p:nvSpPr>
            <p:spPr>
              <a:xfrm>
                <a:off x="0" y="583835"/>
                <a:ext cx="231140" cy="424815"/>
              </a:xfrm>
              <a:custGeom>
                <a:avLst/>
                <a:gdLst/>
                <a:ahLst/>
                <a:cxnLst/>
                <a:rect l="l" t="t" r="r" b="b"/>
                <a:pathLst>
                  <a:path w="231140" h="424815">
                    <a:moveTo>
                      <a:pt x="231088" y="4247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8" name="bk object 106"/>
              <p:cNvSpPr/>
              <p:nvPr/>
            </p:nvSpPr>
            <p:spPr>
              <a:xfrm>
                <a:off x="0" y="725951"/>
                <a:ext cx="154305" cy="283210"/>
              </a:xfrm>
              <a:custGeom>
                <a:avLst/>
                <a:gdLst/>
                <a:ahLst/>
                <a:cxnLst/>
                <a:rect l="l" t="t" r="r" b="b"/>
                <a:pathLst>
                  <a:path w="154305" h="283209">
                    <a:moveTo>
                      <a:pt x="153770" y="28264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9" name="bk object 107"/>
              <p:cNvSpPr/>
              <p:nvPr/>
            </p:nvSpPr>
            <p:spPr>
              <a:xfrm>
                <a:off x="0" y="867955"/>
                <a:ext cx="7683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40969">
                    <a:moveTo>
                      <a:pt x="76514" y="14063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</p:grpSp>
        <p:sp>
          <p:nvSpPr>
            <p:cNvPr id="100" name="bk object 108"/>
            <p:cNvSpPr/>
            <p:nvPr userDrawn="1"/>
          </p:nvSpPr>
          <p:spPr>
            <a:xfrm>
              <a:off x="0" y="1034516"/>
              <a:ext cx="9144000" cy="73660"/>
            </a:xfrm>
            <a:custGeom>
              <a:avLst/>
              <a:gdLst/>
              <a:ahLst/>
              <a:cxnLst/>
              <a:rect l="l" t="t" r="r" b="b"/>
              <a:pathLst>
                <a:path w="9144000" h="73659">
                  <a:moveTo>
                    <a:pt x="0" y="73151"/>
                  </a:moveTo>
                  <a:lnTo>
                    <a:pt x="9144000" y="7315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1" name="bk object 17"/>
            <p:cNvSpPr/>
            <p:nvPr userDrawn="1"/>
          </p:nvSpPr>
          <p:spPr>
            <a:xfrm>
              <a:off x="7045041" y="263636"/>
              <a:ext cx="1859619" cy="555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02552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1094"/>
            <a:ext cx="10515600" cy="502836"/>
          </a:xfrm>
        </p:spPr>
        <p:txBody>
          <a:bodyPr lIns="0" tIns="0" rIns="0" bIns="0" anchor="t" anchorCtr="0"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506677"/>
            <a:ext cx="10515600" cy="2962275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aseline="0">
                <a:latin typeface="Arial" charset="0"/>
              </a:defRPr>
            </a:lvl1pPr>
            <a:lvl2pPr marL="457200" indent="0">
              <a:buFontTx/>
              <a:buNone/>
              <a:defRPr sz="1800" baseline="0">
                <a:latin typeface="Arial" charset="0"/>
              </a:defRPr>
            </a:lvl2pPr>
            <a:lvl3pPr marL="914400" indent="0">
              <a:buFontTx/>
              <a:buNone/>
              <a:defRPr sz="1800" baseline="0">
                <a:latin typeface="Arial" charset="0"/>
              </a:defRPr>
            </a:lvl3pPr>
            <a:lvl4pPr marL="1371600" indent="0">
              <a:buFontTx/>
              <a:buNone/>
              <a:defRPr sz="1800" baseline="0">
                <a:latin typeface="Arial" charset="0"/>
              </a:defRPr>
            </a:lvl4pPr>
            <a:lvl5pPr marL="1828800" indent="0">
              <a:buFontTx/>
              <a:buNone/>
              <a:defRPr sz="1800" baseline="0"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ject 95"/>
          <p:cNvSpPr/>
          <p:nvPr/>
        </p:nvSpPr>
        <p:spPr>
          <a:xfrm>
            <a:off x="0" y="6554216"/>
            <a:ext cx="12192000" cy="73660"/>
          </a:xfrm>
          <a:custGeom>
            <a:avLst/>
            <a:gdLst/>
            <a:ahLst/>
            <a:cxnLst/>
            <a:rect l="l" t="t" r="r" b="b"/>
            <a:pathLst>
              <a:path w="9144000" h="73659">
                <a:moveTo>
                  <a:pt x="0" y="73151"/>
                </a:moveTo>
                <a:lnTo>
                  <a:pt x="9144000" y="73151"/>
                </a:lnTo>
                <a:lnTo>
                  <a:pt x="914400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2" name="object 96"/>
          <p:cNvSpPr/>
          <p:nvPr/>
        </p:nvSpPr>
        <p:spPr>
          <a:xfrm>
            <a:off x="0" y="6656501"/>
            <a:ext cx="12192000" cy="201930"/>
          </a:xfrm>
          <a:custGeom>
            <a:avLst/>
            <a:gdLst/>
            <a:ahLst/>
            <a:cxnLst/>
            <a:rect l="l" t="t" r="r" b="b"/>
            <a:pathLst>
              <a:path w="9144000" h="201929">
                <a:moveTo>
                  <a:pt x="0" y="201498"/>
                </a:moveTo>
                <a:lnTo>
                  <a:pt x="9144000" y="201498"/>
                </a:lnTo>
                <a:lnTo>
                  <a:pt x="9144000" y="0"/>
                </a:lnTo>
                <a:lnTo>
                  <a:pt x="0" y="0"/>
                </a:lnTo>
                <a:lnTo>
                  <a:pt x="0" y="201498"/>
                </a:lnTo>
                <a:close/>
              </a:path>
            </a:pathLst>
          </a:custGeom>
          <a:solidFill>
            <a:srgbClr val="B0810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585595"/>
            <a:ext cx="8443807" cy="5183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735" y="2514406"/>
            <a:ext cx="8443807" cy="2944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924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769B-A08A-F84A-853F-87C289B91E36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24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924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1" y="1"/>
            <a:ext cx="12192764" cy="5001861"/>
            <a:chOff x="0" y="0"/>
            <a:chExt cx="9144573" cy="5001861"/>
          </a:xfrm>
        </p:grpSpPr>
        <p:sp>
          <p:nvSpPr>
            <p:cNvPr id="7" name="bk object 16"/>
            <p:cNvSpPr/>
            <p:nvPr userDrawn="1"/>
          </p:nvSpPr>
          <p:spPr>
            <a:xfrm>
              <a:off x="7044628" y="1141696"/>
              <a:ext cx="2099945" cy="3860165"/>
            </a:xfrm>
            <a:custGeom>
              <a:avLst/>
              <a:gdLst/>
              <a:ahLst/>
              <a:cxnLst/>
              <a:rect l="l" t="t" r="r" b="b"/>
              <a:pathLst>
                <a:path w="2099945" h="3860165">
                  <a:moveTo>
                    <a:pt x="2099373" y="0"/>
                  </a:moveTo>
                  <a:lnTo>
                    <a:pt x="0" y="0"/>
                  </a:lnTo>
                  <a:lnTo>
                    <a:pt x="2099373" y="3860139"/>
                  </a:lnTo>
                  <a:lnTo>
                    <a:pt x="2099373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0" y="0"/>
              <a:ext cx="6961505" cy="1009161"/>
              <a:chOff x="0" y="0"/>
              <a:chExt cx="6961505" cy="1009161"/>
            </a:xfrm>
          </p:grpSpPr>
          <p:sp>
            <p:nvSpPr>
              <p:cNvPr id="10" name="bk object 18"/>
              <p:cNvSpPr/>
              <p:nvPr/>
            </p:nvSpPr>
            <p:spPr>
              <a:xfrm>
                <a:off x="0" y="0"/>
                <a:ext cx="696150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6961505" h="1009015">
                    <a:moveTo>
                      <a:pt x="6414998" y="0"/>
                    </a:moveTo>
                    <a:lnTo>
                      <a:pt x="0" y="0"/>
                    </a:lnTo>
                    <a:lnTo>
                      <a:pt x="0" y="1008595"/>
                    </a:lnTo>
                    <a:lnTo>
                      <a:pt x="6961492" y="1008557"/>
                    </a:lnTo>
                    <a:lnTo>
                      <a:pt x="6414998" y="0"/>
                    </a:lnTo>
                    <a:close/>
                  </a:path>
                </a:pathLst>
              </a:custGeom>
              <a:solidFill>
                <a:srgbClr val="B0810A"/>
              </a:solidFill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1" name="bk object 19"/>
              <p:cNvSpPr/>
              <p:nvPr/>
            </p:nvSpPr>
            <p:spPr>
              <a:xfrm>
                <a:off x="633866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5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2" name="bk object 20"/>
              <p:cNvSpPr/>
              <p:nvPr/>
            </p:nvSpPr>
            <p:spPr>
              <a:xfrm>
                <a:off x="626137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5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3" name="bk object 21"/>
              <p:cNvSpPr/>
              <p:nvPr/>
            </p:nvSpPr>
            <p:spPr>
              <a:xfrm>
                <a:off x="618408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4" name="bk object 22"/>
              <p:cNvSpPr/>
              <p:nvPr/>
            </p:nvSpPr>
            <p:spPr>
              <a:xfrm>
                <a:off x="610676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2" y="10085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5" name="bk object 23"/>
              <p:cNvSpPr/>
              <p:nvPr/>
            </p:nvSpPr>
            <p:spPr>
              <a:xfrm>
                <a:off x="602948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0" y="10085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6" name="bk object 24"/>
              <p:cNvSpPr/>
              <p:nvPr/>
            </p:nvSpPr>
            <p:spPr>
              <a:xfrm>
                <a:off x="595219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6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7" name="bk object 25"/>
              <p:cNvSpPr/>
              <p:nvPr/>
            </p:nvSpPr>
            <p:spPr>
              <a:xfrm>
                <a:off x="58749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8" name="bk object 26"/>
              <p:cNvSpPr/>
              <p:nvPr/>
            </p:nvSpPr>
            <p:spPr>
              <a:xfrm>
                <a:off x="579758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4" y="100856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19" name="bk object 27"/>
              <p:cNvSpPr/>
              <p:nvPr/>
            </p:nvSpPr>
            <p:spPr>
              <a:xfrm>
                <a:off x="572029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0" name="bk object 28"/>
              <p:cNvSpPr/>
              <p:nvPr/>
            </p:nvSpPr>
            <p:spPr>
              <a:xfrm>
                <a:off x="564299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6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1" name="bk object 29"/>
              <p:cNvSpPr/>
              <p:nvPr/>
            </p:nvSpPr>
            <p:spPr>
              <a:xfrm>
                <a:off x="556570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2" y="100856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2" name="bk object 30"/>
              <p:cNvSpPr/>
              <p:nvPr/>
            </p:nvSpPr>
            <p:spPr>
              <a:xfrm>
                <a:off x="548841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3" name="bk object 31"/>
              <p:cNvSpPr/>
              <p:nvPr/>
            </p:nvSpPr>
            <p:spPr>
              <a:xfrm>
                <a:off x="541112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2" y="100856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4" name="bk object 32"/>
              <p:cNvSpPr/>
              <p:nvPr/>
            </p:nvSpPr>
            <p:spPr>
              <a:xfrm>
                <a:off x="5333807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5" name="bk object 33"/>
              <p:cNvSpPr/>
              <p:nvPr/>
            </p:nvSpPr>
            <p:spPr>
              <a:xfrm>
                <a:off x="52565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6" name="bk object 34"/>
              <p:cNvSpPr/>
              <p:nvPr/>
            </p:nvSpPr>
            <p:spPr>
              <a:xfrm>
                <a:off x="5179219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4" y="100856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7" name="bk object 35"/>
              <p:cNvSpPr/>
              <p:nvPr/>
            </p:nvSpPr>
            <p:spPr>
              <a:xfrm>
                <a:off x="509939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8" name="bk object 36"/>
              <p:cNvSpPr/>
              <p:nvPr/>
            </p:nvSpPr>
            <p:spPr>
              <a:xfrm>
                <a:off x="502208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9" name="bk object 37"/>
              <p:cNvSpPr/>
              <p:nvPr/>
            </p:nvSpPr>
            <p:spPr>
              <a:xfrm>
                <a:off x="494479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0" name="bk object 38"/>
              <p:cNvSpPr/>
              <p:nvPr/>
            </p:nvSpPr>
            <p:spPr>
              <a:xfrm>
                <a:off x="486747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1" name="bk object 39"/>
              <p:cNvSpPr/>
              <p:nvPr/>
            </p:nvSpPr>
            <p:spPr>
              <a:xfrm>
                <a:off x="479019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5" y="100856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2" name="bk object 40"/>
              <p:cNvSpPr/>
              <p:nvPr/>
            </p:nvSpPr>
            <p:spPr>
              <a:xfrm>
                <a:off x="471290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3" name="bk object 41"/>
              <p:cNvSpPr/>
              <p:nvPr/>
            </p:nvSpPr>
            <p:spPr>
              <a:xfrm>
                <a:off x="463561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4" name="bk object 42"/>
              <p:cNvSpPr/>
              <p:nvPr/>
            </p:nvSpPr>
            <p:spPr>
              <a:xfrm>
                <a:off x="455831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5" name="bk object 43"/>
              <p:cNvSpPr/>
              <p:nvPr/>
            </p:nvSpPr>
            <p:spPr>
              <a:xfrm>
                <a:off x="44810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8" y="100856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6" name="bk object 44"/>
              <p:cNvSpPr/>
              <p:nvPr/>
            </p:nvSpPr>
            <p:spPr>
              <a:xfrm>
                <a:off x="440370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7" name="bk object 45"/>
              <p:cNvSpPr/>
              <p:nvPr/>
            </p:nvSpPr>
            <p:spPr>
              <a:xfrm>
                <a:off x="432641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6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8" name="bk object 46"/>
              <p:cNvSpPr/>
              <p:nvPr/>
            </p:nvSpPr>
            <p:spPr>
              <a:xfrm>
                <a:off x="42491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39" name="bk object 47"/>
              <p:cNvSpPr/>
              <p:nvPr/>
            </p:nvSpPr>
            <p:spPr>
              <a:xfrm>
                <a:off x="417183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0" name="bk object 48"/>
              <p:cNvSpPr/>
              <p:nvPr/>
            </p:nvSpPr>
            <p:spPr>
              <a:xfrm>
                <a:off x="409451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1" name="bk object 49"/>
              <p:cNvSpPr/>
              <p:nvPr/>
            </p:nvSpPr>
            <p:spPr>
              <a:xfrm>
                <a:off x="401723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7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2" name="bk object 50"/>
              <p:cNvSpPr/>
              <p:nvPr/>
            </p:nvSpPr>
            <p:spPr>
              <a:xfrm>
                <a:off x="3939939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3" name="bk object 51"/>
              <p:cNvSpPr/>
              <p:nvPr/>
            </p:nvSpPr>
            <p:spPr>
              <a:xfrm>
                <a:off x="386265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4" name="bk object 52"/>
              <p:cNvSpPr/>
              <p:nvPr/>
            </p:nvSpPr>
            <p:spPr>
              <a:xfrm>
                <a:off x="378535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8" y="100857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5" name="bk object 53"/>
              <p:cNvSpPr/>
              <p:nvPr/>
            </p:nvSpPr>
            <p:spPr>
              <a:xfrm>
                <a:off x="370804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6" name="bk object 54"/>
              <p:cNvSpPr/>
              <p:nvPr/>
            </p:nvSpPr>
            <p:spPr>
              <a:xfrm>
                <a:off x="363074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7" name="bk object 55"/>
              <p:cNvSpPr/>
              <p:nvPr/>
            </p:nvSpPr>
            <p:spPr>
              <a:xfrm>
                <a:off x="355345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8" name="bk object 56"/>
              <p:cNvSpPr/>
              <p:nvPr/>
            </p:nvSpPr>
            <p:spPr>
              <a:xfrm>
                <a:off x="347616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49" name="bk object 57"/>
              <p:cNvSpPr/>
              <p:nvPr/>
            </p:nvSpPr>
            <p:spPr>
              <a:xfrm>
                <a:off x="339887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0" name="bk object 58"/>
              <p:cNvSpPr/>
              <p:nvPr/>
            </p:nvSpPr>
            <p:spPr>
              <a:xfrm>
                <a:off x="3321567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1" name="bk object 59"/>
              <p:cNvSpPr/>
              <p:nvPr/>
            </p:nvSpPr>
            <p:spPr>
              <a:xfrm>
                <a:off x="324427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2" name="bk object 60"/>
              <p:cNvSpPr/>
              <p:nvPr/>
            </p:nvSpPr>
            <p:spPr>
              <a:xfrm>
                <a:off x="316696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7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3" name="bk object 61"/>
              <p:cNvSpPr/>
              <p:nvPr/>
            </p:nvSpPr>
            <p:spPr>
              <a:xfrm>
                <a:off x="308966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2" y="100857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4" name="bk object 62"/>
              <p:cNvSpPr/>
              <p:nvPr/>
            </p:nvSpPr>
            <p:spPr>
              <a:xfrm>
                <a:off x="301235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5" name="bk object 63"/>
              <p:cNvSpPr/>
              <p:nvPr/>
            </p:nvSpPr>
            <p:spPr>
              <a:xfrm>
                <a:off x="293505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7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6" name="bk object 64"/>
              <p:cNvSpPr/>
              <p:nvPr/>
            </p:nvSpPr>
            <p:spPr>
              <a:xfrm>
                <a:off x="285778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7" name="bk object 65"/>
              <p:cNvSpPr/>
              <p:nvPr/>
            </p:nvSpPr>
            <p:spPr>
              <a:xfrm>
                <a:off x="278049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8" name="bk object 66"/>
              <p:cNvSpPr/>
              <p:nvPr/>
            </p:nvSpPr>
            <p:spPr>
              <a:xfrm>
                <a:off x="27032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1" y="100857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9" name="bk object 67"/>
              <p:cNvSpPr/>
              <p:nvPr/>
            </p:nvSpPr>
            <p:spPr>
              <a:xfrm>
                <a:off x="262588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1" y="100857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0" name="bk object 68"/>
              <p:cNvSpPr/>
              <p:nvPr/>
            </p:nvSpPr>
            <p:spPr>
              <a:xfrm>
                <a:off x="254857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7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1" name="bk object 69"/>
              <p:cNvSpPr/>
              <p:nvPr/>
            </p:nvSpPr>
            <p:spPr>
              <a:xfrm>
                <a:off x="247127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7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2" name="bk object 70"/>
              <p:cNvSpPr/>
              <p:nvPr/>
            </p:nvSpPr>
            <p:spPr>
              <a:xfrm>
                <a:off x="239399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1" y="100857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3" name="bk object 71"/>
              <p:cNvSpPr/>
              <p:nvPr/>
            </p:nvSpPr>
            <p:spPr>
              <a:xfrm>
                <a:off x="231670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8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4" name="bk object 72"/>
              <p:cNvSpPr/>
              <p:nvPr/>
            </p:nvSpPr>
            <p:spPr>
              <a:xfrm>
                <a:off x="223939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5" name="bk object 73"/>
              <p:cNvSpPr/>
              <p:nvPr/>
            </p:nvSpPr>
            <p:spPr>
              <a:xfrm>
                <a:off x="216212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8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6" name="bk object 74"/>
              <p:cNvSpPr/>
              <p:nvPr/>
            </p:nvSpPr>
            <p:spPr>
              <a:xfrm>
                <a:off x="20848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8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7" name="bk object 75"/>
              <p:cNvSpPr/>
              <p:nvPr/>
            </p:nvSpPr>
            <p:spPr>
              <a:xfrm>
                <a:off x="200752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8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8" name="bk object 76"/>
              <p:cNvSpPr/>
              <p:nvPr/>
            </p:nvSpPr>
            <p:spPr>
              <a:xfrm>
                <a:off x="193022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69" name="bk object 77"/>
              <p:cNvSpPr/>
              <p:nvPr/>
            </p:nvSpPr>
            <p:spPr>
              <a:xfrm>
                <a:off x="185290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0" name="bk object 78"/>
              <p:cNvSpPr/>
              <p:nvPr/>
            </p:nvSpPr>
            <p:spPr>
              <a:xfrm>
                <a:off x="177562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5" y="100858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1" name="bk object 79"/>
              <p:cNvSpPr/>
              <p:nvPr/>
            </p:nvSpPr>
            <p:spPr>
              <a:xfrm>
                <a:off x="169832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8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2" name="bk object 80"/>
              <p:cNvSpPr/>
              <p:nvPr/>
            </p:nvSpPr>
            <p:spPr>
              <a:xfrm>
                <a:off x="16210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8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3" name="bk object 81"/>
              <p:cNvSpPr/>
              <p:nvPr/>
            </p:nvSpPr>
            <p:spPr>
              <a:xfrm>
                <a:off x="154374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4" name="bk object 82"/>
              <p:cNvSpPr/>
              <p:nvPr/>
            </p:nvSpPr>
            <p:spPr>
              <a:xfrm>
                <a:off x="146643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8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5" name="bk object 83"/>
              <p:cNvSpPr/>
              <p:nvPr/>
            </p:nvSpPr>
            <p:spPr>
              <a:xfrm>
                <a:off x="138915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5" y="100858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6" name="bk object 84"/>
              <p:cNvSpPr/>
              <p:nvPr/>
            </p:nvSpPr>
            <p:spPr>
              <a:xfrm>
                <a:off x="131184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7" name="bk object 85"/>
              <p:cNvSpPr/>
              <p:nvPr/>
            </p:nvSpPr>
            <p:spPr>
              <a:xfrm>
                <a:off x="123452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8" name="bk object 86"/>
              <p:cNvSpPr/>
              <p:nvPr/>
            </p:nvSpPr>
            <p:spPr>
              <a:xfrm>
                <a:off x="115727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7" y="100858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79" name="bk object 87"/>
              <p:cNvSpPr/>
              <p:nvPr/>
            </p:nvSpPr>
            <p:spPr>
              <a:xfrm>
                <a:off x="107994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0" name="bk object 88"/>
              <p:cNvSpPr/>
              <p:nvPr/>
            </p:nvSpPr>
            <p:spPr>
              <a:xfrm>
                <a:off x="100265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1" name="bk object 89"/>
              <p:cNvSpPr/>
              <p:nvPr/>
            </p:nvSpPr>
            <p:spPr>
              <a:xfrm>
                <a:off x="925369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2" name="bk object 90"/>
              <p:cNvSpPr/>
              <p:nvPr/>
            </p:nvSpPr>
            <p:spPr>
              <a:xfrm>
                <a:off x="84806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7" y="100858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3" name="bk object 91"/>
              <p:cNvSpPr/>
              <p:nvPr/>
            </p:nvSpPr>
            <p:spPr>
              <a:xfrm>
                <a:off x="77079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5" y="100858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4" name="bk object 92"/>
              <p:cNvSpPr/>
              <p:nvPr/>
            </p:nvSpPr>
            <p:spPr>
              <a:xfrm>
                <a:off x="69346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8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5" name="bk object 93"/>
              <p:cNvSpPr/>
              <p:nvPr/>
            </p:nvSpPr>
            <p:spPr>
              <a:xfrm>
                <a:off x="61615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2" y="100858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6" name="bk object 94"/>
              <p:cNvSpPr/>
              <p:nvPr/>
            </p:nvSpPr>
            <p:spPr>
              <a:xfrm>
                <a:off x="53261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7" y="100858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7" name="bk object 95"/>
              <p:cNvSpPr/>
              <p:nvPr/>
            </p:nvSpPr>
            <p:spPr>
              <a:xfrm>
                <a:off x="455327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9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8" name="bk object 96"/>
              <p:cNvSpPr/>
              <p:nvPr/>
            </p:nvSpPr>
            <p:spPr>
              <a:xfrm>
                <a:off x="37801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0" y="100859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89" name="bk object 97"/>
              <p:cNvSpPr/>
              <p:nvPr/>
            </p:nvSpPr>
            <p:spPr>
              <a:xfrm>
                <a:off x="30073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9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0" name="bk object 98"/>
              <p:cNvSpPr/>
              <p:nvPr/>
            </p:nvSpPr>
            <p:spPr>
              <a:xfrm>
                <a:off x="22342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9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1" name="bk object 99"/>
              <p:cNvSpPr/>
              <p:nvPr/>
            </p:nvSpPr>
            <p:spPr>
              <a:xfrm>
                <a:off x="1461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0" y="100859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2" name="bk object 100"/>
              <p:cNvSpPr/>
              <p:nvPr/>
            </p:nvSpPr>
            <p:spPr>
              <a:xfrm>
                <a:off x="6883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1" y="100859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3" name="bk object 101"/>
              <p:cNvSpPr/>
              <p:nvPr/>
            </p:nvSpPr>
            <p:spPr>
              <a:xfrm>
                <a:off x="0" y="15571"/>
                <a:ext cx="54038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540385" h="993140">
                    <a:moveTo>
                      <a:pt x="540251" y="99302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4" name="bk object 102"/>
              <p:cNvSpPr/>
              <p:nvPr/>
            </p:nvSpPr>
            <p:spPr>
              <a:xfrm>
                <a:off x="0" y="157583"/>
                <a:ext cx="463550" cy="851535"/>
              </a:xfrm>
              <a:custGeom>
                <a:avLst/>
                <a:gdLst/>
                <a:ahLst/>
                <a:cxnLst/>
                <a:rect l="l" t="t" r="r" b="b"/>
                <a:pathLst>
                  <a:path w="463550" h="851535">
                    <a:moveTo>
                      <a:pt x="462986" y="85101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5" name="bk object 103"/>
              <p:cNvSpPr/>
              <p:nvPr/>
            </p:nvSpPr>
            <p:spPr>
              <a:xfrm>
                <a:off x="0" y="299699"/>
                <a:ext cx="3860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386080" h="709294">
                    <a:moveTo>
                      <a:pt x="385669" y="70889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6" name="bk object 104"/>
              <p:cNvSpPr/>
              <p:nvPr/>
            </p:nvSpPr>
            <p:spPr>
              <a:xfrm>
                <a:off x="0" y="441769"/>
                <a:ext cx="308610" cy="567055"/>
              </a:xfrm>
              <a:custGeom>
                <a:avLst/>
                <a:gdLst/>
                <a:ahLst/>
                <a:cxnLst/>
                <a:rect l="l" t="t" r="r" b="b"/>
                <a:pathLst>
                  <a:path w="308610" h="567055">
                    <a:moveTo>
                      <a:pt x="308377" y="56682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7" name="bk object 105"/>
              <p:cNvSpPr/>
              <p:nvPr/>
            </p:nvSpPr>
            <p:spPr>
              <a:xfrm>
                <a:off x="0" y="583835"/>
                <a:ext cx="231140" cy="424815"/>
              </a:xfrm>
              <a:custGeom>
                <a:avLst/>
                <a:gdLst/>
                <a:ahLst/>
                <a:cxnLst/>
                <a:rect l="l" t="t" r="r" b="b"/>
                <a:pathLst>
                  <a:path w="231140" h="424815">
                    <a:moveTo>
                      <a:pt x="231088" y="4247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8" name="bk object 106"/>
              <p:cNvSpPr/>
              <p:nvPr/>
            </p:nvSpPr>
            <p:spPr>
              <a:xfrm>
                <a:off x="0" y="725951"/>
                <a:ext cx="154305" cy="283210"/>
              </a:xfrm>
              <a:custGeom>
                <a:avLst/>
                <a:gdLst/>
                <a:ahLst/>
                <a:cxnLst/>
                <a:rect l="l" t="t" r="r" b="b"/>
                <a:pathLst>
                  <a:path w="154305" h="283209">
                    <a:moveTo>
                      <a:pt x="153770" y="28264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99" name="bk object 107"/>
              <p:cNvSpPr/>
              <p:nvPr/>
            </p:nvSpPr>
            <p:spPr>
              <a:xfrm>
                <a:off x="0" y="867955"/>
                <a:ext cx="7683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40969">
                    <a:moveTo>
                      <a:pt x="76514" y="14063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</p:grpSp>
        <p:sp>
          <p:nvSpPr>
            <p:cNvPr id="100" name="bk object 108"/>
            <p:cNvSpPr/>
            <p:nvPr userDrawn="1"/>
          </p:nvSpPr>
          <p:spPr>
            <a:xfrm>
              <a:off x="0" y="1034516"/>
              <a:ext cx="9144000" cy="73660"/>
            </a:xfrm>
            <a:custGeom>
              <a:avLst/>
              <a:gdLst/>
              <a:ahLst/>
              <a:cxnLst/>
              <a:rect l="l" t="t" r="r" b="b"/>
              <a:pathLst>
                <a:path w="9144000" h="73659">
                  <a:moveTo>
                    <a:pt x="0" y="73151"/>
                  </a:moveTo>
                  <a:lnTo>
                    <a:pt x="9144000" y="7315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103" name="Picture 102" descr="Purdue_Ch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509" y="116459"/>
            <a:ext cx="1929881" cy="8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2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8" r:id="rId6"/>
    <p:sldLayoutId id="2147483669" r:id="rId7"/>
    <p:sldLayoutId id="2147483667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Impac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3776C-8CB4-3648-ABB6-F95F33034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10439400" cy="3474720"/>
          </a:xfrm>
        </p:spPr>
        <p:txBody>
          <a:bodyPr>
            <a:noAutofit/>
          </a:bodyPr>
          <a:lstStyle/>
          <a:p>
            <a:r>
              <a:rPr lang="en-US" dirty="0"/>
              <a:t>Future Manufacturing:</a:t>
            </a:r>
            <a:br>
              <a:rPr lang="en-US" dirty="0"/>
            </a:br>
            <a:r>
              <a:rPr lang="en-US" dirty="0"/>
              <a:t>Bio/Pharma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21B2A-EB3A-A74A-8693-00A61B091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46320"/>
            <a:ext cx="10439400" cy="1157665"/>
          </a:xfrm>
        </p:spPr>
        <p:txBody>
          <a:bodyPr>
            <a:normAutofit/>
          </a:bodyPr>
          <a:lstStyle/>
          <a:p>
            <a:r>
              <a:rPr lang="en-US" sz="3200" dirty="0"/>
              <a:t>April 6, 2018</a:t>
            </a:r>
          </a:p>
        </p:txBody>
      </p:sp>
    </p:spTree>
    <p:extLst>
      <p:ext uri="{BB962C8B-B14F-4D97-AF65-F5344CB8AC3E}">
        <p14:creationId xmlns:p14="http://schemas.microsoft.com/office/powerpoint/2010/main" val="77733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5" y="264912"/>
            <a:ext cx="7154635" cy="518335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+mj-lt"/>
                <a:ea typeface="Impact" charset="0"/>
                <a:cs typeface="Impact" charset="0"/>
              </a:rPr>
              <a:t>Pharma</a:t>
            </a:r>
            <a:r>
              <a:rPr lang="en-US" b="1" dirty="0">
                <a:latin typeface="+mj-lt"/>
                <a:ea typeface="Impact" charset="0"/>
                <a:cs typeface="Impact" charset="0"/>
              </a:rPr>
              <a:t> Industry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47408"/>
            <a:ext cx="7815263" cy="5010530"/>
          </a:xfrm>
        </p:spPr>
        <p:txBody>
          <a:bodyPr>
            <a:noAutofit/>
          </a:bodyPr>
          <a:lstStyle/>
          <a:p>
            <a:r>
              <a:rPr lang="en-US" sz="2400" dirty="0"/>
              <a:t>$1+ T/y Business with global supply chain</a:t>
            </a:r>
          </a:p>
          <a:p>
            <a:r>
              <a:rPr lang="en-US" sz="2400" dirty="0"/>
              <a:t>US represents 40% of global sales</a:t>
            </a:r>
          </a:p>
          <a:p>
            <a:r>
              <a:rPr lang="en-US" sz="2400" dirty="0"/>
              <a:t>Characteristics</a:t>
            </a:r>
          </a:p>
          <a:p>
            <a:pPr lvl="1"/>
            <a:r>
              <a:rPr lang="en-US" sz="1800" dirty="0"/>
              <a:t>15-20 Innovator companies, 1-2 new patented products/y/company</a:t>
            </a:r>
          </a:p>
          <a:p>
            <a:pPr lvl="1"/>
            <a:r>
              <a:rPr lang="en-US" sz="1800" dirty="0"/>
              <a:t>100’s of producers of (off-patent) </a:t>
            </a:r>
            <a:r>
              <a:rPr lang="en-US" sz="1800" i="1" dirty="0"/>
              <a:t>generic</a:t>
            </a:r>
            <a:r>
              <a:rPr lang="en-US" sz="1800" dirty="0"/>
              <a:t> products, most ex-US</a:t>
            </a:r>
          </a:p>
          <a:p>
            <a:pPr lvl="1"/>
            <a:r>
              <a:rPr lang="en-US" sz="1800" dirty="0"/>
              <a:t>Mid-size generic company produces 50+ products</a:t>
            </a:r>
          </a:p>
          <a:p>
            <a:pPr lvl="1"/>
            <a:r>
              <a:rPr lang="en-US" sz="1800" dirty="0"/>
              <a:t>US market: 90+% of prescriptions filled are generic products</a:t>
            </a:r>
          </a:p>
          <a:p>
            <a:r>
              <a:rPr lang="en-US" sz="2400" dirty="0"/>
              <a:t>Products highly regulated </a:t>
            </a:r>
          </a:p>
          <a:p>
            <a:r>
              <a:rPr lang="en-US" sz="2400" dirty="0"/>
              <a:t>Increasingly price controlled</a:t>
            </a:r>
          </a:p>
          <a:p>
            <a:r>
              <a:rPr lang="en-US" sz="2400" dirty="0"/>
              <a:t>Cost &amp; quality of manufacturing emerging as significant issues</a:t>
            </a:r>
          </a:p>
          <a:p>
            <a:pPr lvl="1"/>
            <a:r>
              <a:rPr lang="en-US" sz="1800" i="1" dirty="0"/>
              <a:t>COGS 25+% innovators; 50+% generics</a:t>
            </a:r>
          </a:p>
          <a:p>
            <a:pPr lvl="1"/>
            <a:r>
              <a:rPr lang="en-US" sz="1800" i="1" dirty="0"/>
              <a:t>Growing concerns with quality &amp; reliability of generics supply</a:t>
            </a:r>
          </a:p>
          <a:p>
            <a:pPr lvl="1"/>
            <a:endParaRPr lang="en-US" sz="1800" i="1" dirty="0"/>
          </a:p>
        </p:txBody>
      </p:sp>
      <p:pic>
        <p:nvPicPr>
          <p:cNvPr id="7" name="Picture 6" descr="prescription_dru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75" y="1151879"/>
            <a:ext cx="2590800" cy="3127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725" y="5383025"/>
            <a:ext cx="2550886" cy="557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475" y="4279058"/>
            <a:ext cx="2703286" cy="1097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4F7A-A3EE-4C48-9A7F-D49A2CB4EFA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617" y="6049348"/>
            <a:ext cx="2905145" cy="4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252149" y="2107358"/>
            <a:ext cx="1230372" cy="852100"/>
          </a:xfrm>
          <a:prstGeom prst="rect">
            <a:avLst/>
          </a:prstGeom>
          <a:solidFill>
            <a:srgbClr val="B1810B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Drug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Substance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078617" y="2173674"/>
            <a:ext cx="1143000" cy="71598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Drug</a:t>
            </a:r>
          </a:p>
          <a:p>
            <a:pPr algn="ctr"/>
            <a:r>
              <a:rPr lang="en-GB" dirty="0">
                <a:solidFill>
                  <a:srgbClr val="FFFFFF"/>
                </a:solidFill>
              </a:rPr>
              <a:t>Product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52032" y="1490784"/>
            <a:ext cx="2339853" cy="61555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2000" b="1" dirty="0"/>
              <a:t>Synthetic organics</a:t>
            </a:r>
          </a:p>
          <a:p>
            <a:r>
              <a:rPr lang="en-GB" sz="2000" b="1" dirty="0"/>
              <a:t>  (small molecule) </a:t>
            </a:r>
            <a:endParaRPr lang="en-GB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32283" y="2919329"/>
            <a:ext cx="2282236" cy="61555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2000" b="1" dirty="0"/>
              <a:t>Biologics</a:t>
            </a:r>
          </a:p>
          <a:p>
            <a:r>
              <a:rPr lang="en-GB" sz="2000" b="1" dirty="0"/>
              <a:t> (large molecule)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01807" y="1451522"/>
            <a:ext cx="24822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b="1" dirty="0"/>
              <a:t>Oral solid dose (65%+)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317222" y="1926343"/>
            <a:ext cx="224099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Injection / Infusion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324601" y="2442122"/>
            <a:ext cx="1715739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Liquid &amp; topical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317374" y="2916943"/>
            <a:ext cx="163100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Powder inhaler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324601" y="3356521"/>
            <a:ext cx="2650067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Transdermal &amp; other innovative delivery forms</a:t>
            </a:r>
            <a:endParaRPr lang="en-GB" sz="1600" dirty="0"/>
          </a:p>
        </p:txBody>
      </p:sp>
      <p:cxnSp>
        <p:nvCxnSpPr>
          <p:cNvPr id="13" name="AutoShape 15"/>
          <p:cNvCxnSpPr>
            <a:cxnSpLocks noChangeShapeType="1"/>
            <a:stCxn id="6" idx="3"/>
            <a:endCxn id="4" idx="0"/>
          </p:cNvCxnSpPr>
          <p:nvPr/>
        </p:nvCxnSpPr>
        <p:spPr bwMode="auto">
          <a:xfrm>
            <a:off x="4091885" y="1798560"/>
            <a:ext cx="775451" cy="30879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8"/>
          <p:cNvCxnSpPr>
            <a:cxnSpLocks noChangeShapeType="1"/>
            <a:stCxn id="7" idx="3"/>
            <a:endCxn id="4" idx="2"/>
          </p:cNvCxnSpPr>
          <p:nvPr/>
        </p:nvCxnSpPr>
        <p:spPr bwMode="auto">
          <a:xfrm flipV="1">
            <a:off x="4214519" y="2959459"/>
            <a:ext cx="652816" cy="26764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9"/>
          <p:cNvCxnSpPr>
            <a:cxnSpLocks noChangeShapeType="1"/>
            <a:stCxn id="4" idx="3"/>
            <a:endCxn id="8" idx="1"/>
          </p:cNvCxnSpPr>
          <p:nvPr/>
        </p:nvCxnSpPr>
        <p:spPr bwMode="auto">
          <a:xfrm flipV="1">
            <a:off x="5482522" y="1590022"/>
            <a:ext cx="819285" cy="9433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20"/>
          <p:cNvCxnSpPr>
            <a:cxnSpLocks noChangeShapeType="1"/>
            <a:stCxn id="4" idx="3"/>
            <a:endCxn id="9" idx="1"/>
          </p:cNvCxnSpPr>
          <p:nvPr/>
        </p:nvCxnSpPr>
        <p:spPr bwMode="auto">
          <a:xfrm flipV="1">
            <a:off x="5482521" y="2064843"/>
            <a:ext cx="834701" cy="46856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1"/>
          <p:cNvCxnSpPr>
            <a:cxnSpLocks noChangeShapeType="1"/>
            <a:stCxn id="4" idx="3"/>
            <a:endCxn id="10" idx="1"/>
          </p:cNvCxnSpPr>
          <p:nvPr/>
        </p:nvCxnSpPr>
        <p:spPr bwMode="auto">
          <a:xfrm>
            <a:off x="5482522" y="2533409"/>
            <a:ext cx="842079" cy="472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2"/>
          <p:cNvCxnSpPr>
            <a:cxnSpLocks noChangeShapeType="1"/>
            <a:stCxn id="4" idx="3"/>
            <a:endCxn id="11" idx="1"/>
          </p:cNvCxnSpPr>
          <p:nvPr/>
        </p:nvCxnSpPr>
        <p:spPr bwMode="auto">
          <a:xfrm>
            <a:off x="5482521" y="2533408"/>
            <a:ext cx="834852" cy="52203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3"/>
          <p:cNvCxnSpPr>
            <a:cxnSpLocks noChangeShapeType="1"/>
            <a:stCxn id="4" idx="3"/>
            <a:endCxn id="12" idx="1"/>
          </p:cNvCxnSpPr>
          <p:nvPr/>
        </p:nvCxnSpPr>
        <p:spPr bwMode="auto">
          <a:xfrm>
            <a:off x="5482522" y="2533408"/>
            <a:ext cx="842079" cy="11001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4"/>
          <p:cNvCxnSpPr>
            <a:cxnSpLocks noChangeShapeType="1"/>
            <a:stCxn id="8" idx="3"/>
            <a:endCxn id="5" idx="0"/>
          </p:cNvCxnSpPr>
          <p:nvPr/>
        </p:nvCxnSpPr>
        <p:spPr bwMode="auto">
          <a:xfrm>
            <a:off x="8784043" y="1590021"/>
            <a:ext cx="866074" cy="58365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5"/>
          <p:cNvCxnSpPr>
            <a:cxnSpLocks noChangeShapeType="1"/>
            <a:stCxn id="9" idx="3"/>
          </p:cNvCxnSpPr>
          <p:nvPr/>
        </p:nvCxnSpPr>
        <p:spPr bwMode="auto">
          <a:xfrm>
            <a:off x="8558213" y="2064843"/>
            <a:ext cx="538751" cy="1088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6"/>
          <p:cNvCxnSpPr>
            <a:cxnSpLocks noChangeShapeType="1"/>
            <a:stCxn id="10" idx="3"/>
            <a:endCxn id="5" idx="1"/>
          </p:cNvCxnSpPr>
          <p:nvPr/>
        </p:nvCxnSpPr>
        <p:spPr bwMode="auto">
          <a:xfrm flipV="1">
            <a:off x="8040339" y="2531667"/>
            <a:ext cx="1038278" cy="4895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7"/>
          <p:cNvCxnSpPr>
            <a:cxnSpLocks noChangeShapeType="1"/>
            <a:stCxn id="11" idx="3"/>
          </p:cNvCxnSpPr>
          <p:nvPr/>
        </p:nvCxnSpPr>
        <p:spPr bwMode="auto">
          <a:xfrm flipV="1">
            <a:off x="7948379" y="2881840"/>
            <a:ext cx="1148585" cy="17360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8"/>
          <p:cNvCxnSpPr>
            <a:cxnSpLocks noChangeShapeType="1"/>
            <a:stCxn id="12" idx="3"/>
            <a:endCxn id="5" idx="2"/>
          </p:cNvCxnSpPr>
          <p:nvPr/>
        </p:nvCxnSpPr>
        <p:spPr bwMode="auto">
          <a:xfrm flipV="1">
            <a:off x="8974667" y="2889660"/>
            <a:ext cx="675450" cy="74386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75457" y="289385"/>
            <a:ext cx="9099550" cy="772348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effectLst/>
                <a:latin typeface="+mj-lt"/>
              </a:rPr>
              <a:t>PharmaCeutical</a:t>
            </a:r>
            <a:r>
              <a:rPr lang="en-US" sz="4000" dirty="0">
                <a:effectLst/>
                <a:latin typeface="+mj-lt"/>
              </a:rPr>
              <a:t> Product Space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2368" y="4141568"/>
            <a:ext cx="7277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Dominance of Batch Manufacturing Mode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DB4AE-E2EE-FB4F-A82E-95435A673D7F}"/>
              </a:ext>
            </a:extLst>
          </p:cNvPr>
          <p:cNvSpPr txBox="1"/>
          <p:nvPr/>
        </p:nvSpPr>
        <p:spPr>
          <a:xfrm>
            <a:off x="1752032" y="4716992"/>
            <a:ext cx="782297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/>
              <a:t>Features: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Dynamic processes – end state is path dependent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Limited on-line sensing &amp; process 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Batch to batch variability due to human input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Low equipment / poor capital utilization  </a:t>
            </a:r>
          </a:p>
        </p:txBody>
      </p:sp>
    </p:spTree>
    <p:extLst>
      <p:ext uri="{BB962C8B-B14F-4D97-AF65-F5344CB8AC3E}">
        <p14:creationId xmlns:p14="http://schemas.microsoft.com/office/powerpoint/2010/main" val="182009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37452" y="1413692"/>
            <a:ext cx="9765132" cy="512998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b="1" dirty="0"/>
              <a:t>Continuous </a:t>
            </a:r>
            <a:r>
              <a:rPr lang="en-US" sz="2400" dirty="0"/>
              <a:t>Manufacturing Focus by FDA &amp; Innovators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Accelerating progress in solid oral product manufacture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Significant attention to small molecule continuous production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Nascent effort in biologics manufacture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Emerging Manufacturing Innovations 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Process Intensification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Point of use manufacturing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Generic industry very slow in adopting new manufacturing modes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Opportunity to return generics industry to US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Model-based product development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Flexible, highly efficient plants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On-line sensing, automatic control, real time release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endParaRPr lang="en-US" sz="2400" dirty="0"/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2794" y="402062"/>
            <a:ext cx="9099550" cy="7723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+mj-lt"/>
              </a:rPr>
              <a:t>PharmaCeutical</a:t>
            </a:r>
            <a:r>
              <a:rPr lang="en-US" sz="2800" b="1" dirty="0">
                <a:latin typeface="+mj-lt"/>
              </a:rPr>
              <a:t> Manufacturing state</a:t>
            </a:r>
          </a:p>
        </p:txBody>
      </p:sp>
    </p:spTree>
    <p:extLst>
      <p:ext uri="{BB962C8B-B14F-4D97-AF65-F5344CB8AC3E}">
        <p14:creationId xmlns:p14="http://schemas.microsoft.com/office/powerpoint/2010/main" val="19079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091" y="350486"/>
            <a:ext cx="6332855" cy="462376"/>
          </a:xfrm>
        </p:spPr>
        <p:txBody>
          <a:bodyPr/>
          <a:lstStyle/>
          <a:p>
            <a:r>
              <a:rPr lang="en-US" sz="4000" dirty="0">
                <a:latin typeface="+mj-lt"/>
              </a:rPr>
              <a:t>Technical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910" y="1373635"/>
            <a:ext cx="10283141" cy="4999951"/>
          </a:xfrm>
        </p:spPr>
        <p:txBody>
          <a:bodyPr>
            <a:normAutofit fontScale="92500"/>
          </a:bodyPr>
          <a:lstStyle/>
          <a:p>
            <a:r>
              <a:rPr lang="en-US" dirty="0"/>
              <a:t>Manufacturing System Design</a:t>
            </a:r>
          </a:p>
          <a:p>
            <a:pPr lvl="1"/>
            <a:r>
              <a:rPr lang="en-US" dirty="0"/>
              <a:t>Focus on most common product forms: solid orals &amp; </a:t>
            </a:r>
            <a:r>
              <a:rPr lang="en-US" dirty="0" err="1"/>
              <a:t>injectables</a:t>
            </a:r>
            <a:endParaRPr lang="en-US" dirty="0"/>
          </a:p>
          <a:p>
            <a:pPr lvl="1"/>
            <a:r>
              <a:rPr lang="en-US" dirty="0"/>
              <a:t>Issue: Design of flexible manufacturing systems : Innovations in Unit 		operations &amp; Sensing technologies</a:t>
            </a:r>
          </a:p>
          <a:p>
            <a:r>
              <a:rPr lang="en-US" dirty="0"/>
              <a:t>Product Development Support</a:t>
            </a:r>
            <a:endParaRPr lang="en-US" i="1" dirty="0"/>
          </a:p>
          <a:p>
            <a:pPr lvl="1"/>
            <a:r>
              <a:rPr lang="en-US" dirty="0"/>
              <a:t>Most Pharma Products are Formulations</a:t>
            </a:r>
          </a:p>
          <a:p>
            <a:pPr lvl="1"/>
            <a:r>
              <a:rPr lang="en-US" dirty="0"/>
              <a:t>Issues: Model-based development of formulation </a:t>
            </a:r>
          </a:p>
          <a:p>
            <a:pPr marL="457200" lvl="1" indent="0">
              <a:buNone/>
            </a:pPr>
            <a:r>
              <a:rPr lang="en-US" dirty="0"/>
              <a:t>	Component selection, performance prediction</a:t>
            </a:r>
          </a:p>
          <a:p>
            <a:r>
              <a:rPr lang="en-US" dirty="0"/>
              <a:t>Manufacturing Schema Development</a:t>
            </a:r>
          </a:p>
          <a:p>
            <a:pPr lvl="1"/>
            <a:r>
              <a:rPr lang="en-US" dirty="0"/>
              <a:t>Selection of manufacturing path, operating conditions &amp; automation strategy</a:t>
            </a:r>
          </a:p>
          <a:p>
            <a:pPr lvl="1"/>
            <a:r>
              <a:rPr lang="en-US" dirty="0"/>
              <a:t>Issues: 	Simulation of manufacturing operations</a:t>
            </a:r>
          </a:p>
          <a:p>
            <a:pPr marL="457200" lvl="1" indent="0">
              <a:buNone/>
            </a:pPr>
            <a:r>
              <a:rPr lang="en-US" dirty="0"/>
              <a:t>		Sensor network &amp; control system design &amp; management</a:t>
            </a:r>
          </a:p>
          <a:p>
            <a:pPr marL="457200" lvl="1" indent="0">
              <a:buNone/>
            </a:pPr>
            <a:r>
              <a:rPr lang="en-US" dirty="0"/>
              <a:t>		Manufacturing data management, lot release</a:t>
            </a:r>
          </a:p>
          <a:p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189232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3776C-8CB4-3648-ABB6-F95F33034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10439400" cy="3474720"/>
          </a:xfrm>
        </p:spPr>
        <p:txBody>
          <a:bodyPr>
            <a:noAutofit/>
          </a:bodyPr>
          <a:lstStyle/>
          <a:p>
            <a:r>
              <a:rPr lang="en-US" dirty="0"/>
              <a:t>Back-up</a:t>
            </a:r>
            <a:br>
              <a:rPr lang="en-US" dirty="0"/>
            </a:br>
            <a:r>
              <a:rPr lang="en-US" dirty="0"/>
              <a:t>Example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21B2A-EB3A-A74A-8693-00A61B091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46320"/>
            <a:ext cx="10439400" cy="1157665"/>
          </a:xfrm>
        </p:spPr>
        <p:txBody>
          <a:bodyPr>
            <a:normAutofit/>
          </a:bodyPr>
          <a:lstStyle/>
          <a:p>
            <a:r>
              <a:rPr lang="en-US" sz="3200" dirty="0"/>
              <a:t>April 6, 2018</a:t>
            </a:r>
          </a:p>
        </p:txBody>
      </p:sp>
    </p:spTree>
    <p:extLst>
      <p:ext uri="{BB962C8B-B14F-4D97-AF65-F5344CB8AC3E}">
        <p14:creationId xmlns:p14="http://schemas.microsoft.com/office/powerpoint/2010/main" val="294423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319"/>
          <a:stretch/>
        </p:blipFill>
        <p:spPr>
          <a:xfrm>
            <a:off x="184859" y="1637673"/>
            <a:ext cx="5463036" cy="4290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739" y="246742"/>
            <a:ext cx="7716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Example: Continuous Tableting Plant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7C52E3-EAB5-D548-96D6-3E229D8E2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222" y="3441988"/>
            <a:ext cx="1479196" cy="1405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E97525-A1E6-994B-8508-E942F6F08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175" y="4964945"/>
            <a:ext cx="1381638" cy="13816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353191-8ACA-284A-8B83-3AB518CFF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213" y="3323348"/>
            <a:ext cx="1562158" cy="15287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79D697-A7D2-5F46-84D0-F40778024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8656" y="4906085"/>
            <a:ext cx="1603272" cy="14993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43EEC5-CC10-3B4B-9814-8814F34880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3694" y="4792468"/>
            <a:ext cx="1616463" cy="1659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07F945-200F-EB4C-91AD-580080FDA3B3}"/>
              </a:ext>
            </a:extLst>
          </p:cNvPr>
          <p:cNvSpPr txBox="1"/>
          <p:nvPr/>
        </p:nvSpPr>
        <p:spPr>
          <a:xfrm>
            <a:off x="4836400" y="1393542"/>
            <a:ext cx="504497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Direct compression, dry /wet granulation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On-line sensing of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Automatic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Material tracking &amp; real time release</a:t>
            </a:r>
          </a:p>
        </p:txBody>
      </p:sp>
    </p:spTree>
    <p:extLst>
      <p:ext uri="{BB962C8B-B14F-4D97-AF65-F5344CB8AC3E}">
        <p14:creationId xmlns:p14="http://schemas.microsoft.com/office/powerpoint/2010/main" val="15609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8924-F6D3-E542-AD5A-529F93D0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45" y="329467"/>
            <a:ext cx="8443807" cy="462376"/>
          </a:xfrm>
        </p:spPr>
        <p:txBody>
          <a:bodyPr/>
          <a:lstStyle/>
          <a:p>
            <a:r>
              <a:rPr lang="en-US" sz="4000" dirty="0">
                <a:latin typeface="+mj-lt"/>
              </a:rPr>
              <a:t>Example 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FC414-A2F6-1A44-AC69-8CFC7994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10" y="1896972"/>
            <a:ext cx="8443807" cy="4005064"/>
          </a:xfrm>
        </p:spPr>
        <p:txBody>
          <a:bodyPr>
            <a:normAutofit/>
          </a:bodyPr>
          <a:lstStyle/>
          <a:p>
            <a:r>
              <a:rPr lang="en-US" dirty="0"/>
              <a:t>Partner with strong generic company: PGC, Mylan</a:t>
            </a:r>
          </a:p>
          <a:p>
            <a:r>
              <a:rPr lang="en-US" dirty="0"/>
              <a:t>Partner with equipment &amp; technology companies</a:t>
            </a:r>
          </a:p>
          <a:p>
            <a:pPr lvl="1"/>
            <a:r>
              <a:rPr lang="en-US" dirty="0" err="1"/>
              <a:t>Natoli</a:t>
            </a:r>
            <a:r>
              <a:rPr lang="en-US" dirty="0"/>
              <a:t>, </a:t>
            </a:r>
            <a:r>
              <a:rPr lang="en-US" dirty="0" err="1"/>
              <a:t>Alexanderwerk</a:t>
            </a:r>
            <a:r>
              <a:rPr lang="en-US" dirty="0"/>
              <a:t>, </a:t>
            </a:r>
            <a:r>
              <a:rPr lang="en-US" dirty="0" err="1"/>
              <a:t>Enurga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Develop flexible facility </a:t>
            </a:r>
          </a:p>
          <a:p>
            <a:pPr lvl="1"/>
            <a:r>
              <a:rPr lang="en-US" dirty="0"/>
              <a:t>Testing &amp; demonstrating new technologies</a:t>
            </a:r>
          </a:p>
          <a:p>
            <a:pPr lvl="1"/>
            <a:r>
              <a:rPr lang="en-US" dirty="0"/>
              <a:t>Development site for generic companies</a:t>
            </a:r>
          </a:p>
          <a:p>
            <a:r>
              <a:rPr lang="en-US" dirty="0"/>
              <a:t>FDA, BARDA, DARPA support for innovation</a:t>
            </a:r>
          </a:p>
          <a:p>
            <a:r>
              <a:rPr lang="en-US" dirty="0"/>
              <a:t>State &amp; PRF support for facility implementation &amp; workforce training</a:t>
            </a:r>
          </a:p>
        </p:txBody>
      </p:sp>
    </p:spTree>
    <p:extLst>
      <p:ext uri="{BB962C8B-B14F-4D97-AF65-F5344CB8AC3E}">
        <p14:creationId xmlns:p14="http://schemas.microsoft.com/office/powerpoint/2010/main" val="272375213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">
  <a:themeElements>
    <a:clrScheme name="Purdue Brand Colors Accessible">
      <a:dk1>
        <a:srgbClr val="000000"/>
      </a:dk1>
      <a:lt1>
        <a:srgbClr val="FFFFFF"/>
      </a:lt1>
      <a:dk2>
        <a:srgbClr val="B1810B"/>
      </a:dk2>
      <a:lt2>
        <a:srgbClr val="BAA892"/>
      </a:lt2>
      <a:accent1>
        <a:srgbClr val="4D4038"/>
      </a:accent1>
      <a:accent2>
        <a:srgbClr val="FF9B1A"/>
      </a:accent2>
      <a:accent3>
        <a:srgbClr val="BAA892"/>
      </a:accent3>
      <a:accent4>
        <a:srgbClr val="FFD100"/>
      </a:accent4>
      <a:accent5>
        <a:srgbClr val="6B4536"/>
      </a:accent5>
      <a:accent6>
        <a:srgbClr val="5B6870"/>
      </a:accent6>
      <a:hlink>
        <a:srgbClr val="B1810B"/>
      </a:hlink>
      <a:folHlink>
        <a:srgbClr val="B1810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9CEB2052-4770-7940-AE3E-2449DE1F99F7}" vid="{29D09F12-152B-B24F-B283-6FF75577CF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PowerPoint_Template.potx</Template>
  <TotalTime>0</TotalTime>
  <Words>365</Words>
  <Application>Microsoft Macintosh PowerPoint</Application>
  <PresentationFormat>Widescreen</PresentationFormat>
  <Paragraphs>87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Bold</vt:lpstr>
      <vt:lpstr>Calibri</vt:lpstr>
      <vt:lpstr>Impact</vt:lpstr>
      <vt:lpstr>Mangal</vt:lpstr>
      <vt:lpstr>PowerPoint_Template</vt:lpstr>
      <vt:lpstr>Future Manufacturing: Bio/Pharma </vt:lpstr>
      <vt:lpstr>Pharma Industry Context</vt:lpstr>
      <vt:lpstr>PharmaCeutical Product Space</vt:lpstr>
      <vt:lpstr>PowerPoint Presentation</vt:lpstr>
      <vt:lpstr>Technical issues</vt:lpstr>
      <vt:lpstr>Back-up Example </vt:lpstr>
      <vt:lpstr>PowerPoint Presentation</vt:lpstr>
      <vt:lpstr>Example  Strategy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/>
  <cp:revision>1</cp:revision>
  <cp:lastPrinted>2017-10-30T22:40:21Z</cp:lastPrinted>
  <dcterms:created xsi:type="dcterms:W3CDTF">2016-08-11T13:19:43Z</dcterms:created>
  <dcterms:modified xsi:type="dcterms:W3CDTF">2018-04-03T20:20:40Z</dcterms:modified>
</cp:coreProperties>
</file>