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7" r:id="rId4"/>
    <p:sldId id="268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7"/>
    <p:restoredTop sz="94357"/>
  </p:normalViewPr>
  <p:slideViewPr>
    <p:cSldViewPr snapToGrid="0" snapToObjects="1">
      <p:cViewPr varScale="1">
        <p:scale>
          <a:sx n="92" d="100"/>
          <a:sy n="92" d="100"/>
        </p:scale>
        <p:origin x="-576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1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8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9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276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0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2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9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5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2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3EA91-EE58-8D47-BE7F-3B8A77652B6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51EE3-8F58-F54C-BD94-E16340C0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7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145715" cy="13255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Manufacturing of High Performance </a:t>
            </a:r>
            <a:r>
              <a:rPr lang="en-US" sz="3600" b="1" dirty="0"/>
              <a:t>Engineering </a:t>
            </a:r>
            <a:r>
              <a:rPr lang="en-US" sz="3600" b="1" dirty="0" smtClean="0"/>
              <a:t>Parts</a:t>
            </a:r>
            <a:br>
              <a:rPr lang="en-US" sz="3600" b="1" dirty="0" smtClean="0"/>
            </a:br>
            <a:r>
              <a:rPr lang="en-US" sz="3200" b="1" dirty="0" smtClean="0"/>
              <a:t>(Areas </a:t>
            </a:r>
            <a:r>
              <a:rPr lang="en-US" sz="3200" b="1" dirty="0"/>
              <a:t>of Strengths at </a:t>
            </a:r>
            <a:r>
              <a:rPr lang="en-US" sz="3200" b="1" dirty="0" smtClean="0"/>
              <a:t>Purdue)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Composite Manufacturing (IACMI, preeminent team) –IMI building </a:t>
            </a:r>
          </a:p>
          <a:p>
            <a:r>
              <a:rPr lang="en-US" dirty="0" smtClean="0"/>
              <a:t>SMART films/</a:t>
            </a:r>
            <a:r>
              <a:rPr lang="en-US" dirty="0" err="1" smtClean="0"/>
              <a:t>nanomanufacturing</a:t>
            </a:r>
            <a:r>
              <a:rPr lang="en-US" dirty="0" smtClean="0"/>
              <a:t> (industry consortium, preeminent team, </a:t>
            </a:r>
            <a:r>
              <a:rPr lang="en-US" dirty="0" err="1" smtClean="0"/>
              <a:t>NextFlex</a:t>
            </a:r>
            <a:r>
              <a:rPr lang="en-US" dirty="0" smtClean="0"/>
              <a:t>) –Birck </a:t>
            </a:r>
          </a:p>
          <a:p>
            <a:r>
              <a:rPr lang="en-US" dirty="0" smtClean="0"/>
              <a:t>Additive manufacturing – </a:t>
            </a:r>
            <a:r>
              <a:rPr lang="en-US" dirty="0" err="1" smtClean="0"/>
              <a:t>Flexlab</a:t>
            </a:r>
            <a:r>
              <a:rPr lang="en-US" dirty="0" smtClean="0"/>
              <a:t>, Armstrong, BIDC</a:t>
            </a:r>
          </a:p>
          <a:p>
            <a:pPr lvl="1"/>
            <a:r>
              <a:rPr lang="en-US" sz="1900" dirty="0" smtClean="0"/>
              <a:t>Metal 3D printing, alloy synthesis</a:t>
            </a:r>
          </a:p>
          <a:p>
            <a:pPr lvl="1"/>
            <a:r>
              <a:rPr lang="en-US" sz="1900" dirty="0" smtClean="0"/>
              <a:t>Nonmetal 3D printing </a:t>
            </a:r>
          </a:p>
          <a:p>
            <a:pPr marL="685800" lvl="2">
              <a:spcBef>
                <a:spcPts val="1000"/>
              </a:spcBef>
            </a:pPr>
            <a:r>
              <a:rPr lang="en-US" sz="1900" dirty="0" smtClean="0"/>
              <a:t>Nanoscale 3D printing</a:t>
            </a:r>
            <a:endParaRPr lang="en-US" sz="1900" dirty="0"/>
          </a:p>
          <a:p>
            <a:r>
              <a:rPr lang="en-US" dirty="0" smtClean="0"/>
              <a:t>Laser-based manufacturing (CLBM) - </a:t>
            </a:r>
            <a:r>
              <a:rPr lang="en-US" dirty="0" err="1" smtClean="0"/>
              <a:t>Flexlab</a:t>
            </a:r>
            <a:endParaRPr lang="en-US" dirty="0" smtClean="0"/>
          </a:p>
          <a:p>
            <a:r>
              <a:rPr lang="en-US" dirty="0" smtClean="0"/>
              <a:t>Smart manufacturing</a:t>
            </a:r>
          </a:p>
          <a:p>
            <a:r>
              <a:rPr lang="en-US" dirty="0" smtClean="0"/>
              <a:t>Digital factory (Advanced Manufacturing Enterprise)</a:t>
            </a:r>
          </a:p>
        </p:txBody>
      </p:sp>
    </p:spTree>
    <p:extLst>
      <p:ext uri="{BB962C8B-B14F-4D97-AF65-F5344CB8AC3E}">
        <p14:creationId xmlns:p14="http://schemas.microsoft.com/office/powerpoint/2010/main" val="8459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105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Additive Manufacturing (3D printing)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468" y="1295427"/>
            <a:ext cx="11179628" cy="5243686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Processes used at Purdue</a:t>
            </a:r>
          </a:p>
          <a:p>
            <a:pPr lvl="1"/>
            <a:r>
              <a:rPr lang="en-US" sz="1900" dirty="0" err="1" smtClean="0"/>
              <a:t>Powderbed</a:t>
            </a:r>
            <a:r>
              <a:rPr lang="en-US" sz="1900" dirty="0" smtClean="0"/>
              <a:t> (AM Center), directed energy deposition (Shin), binder jetting (BIDC), extrusion (Pipes), sheet lamination </a:t>
            </a:r>
            <a:endParaRPr lang="en-US" sz="1900" dirty="0"/>
          </a:p>
          <a:p>
            <a:pPr marL="457200" lvl="1" indent="0">
              <a:buNone/>
            </a:pPr>
            <a:r>
              <a:rPr lang="en-US" sz="1900" dirty="0" smtClean="0"/>
              <a:t>     (Gilbert), inkjet printing (Chiu, Xu), cold spray (Jun), </a:t>
            </a:r>
            <a:r>
              <a:rPr lang="en-US" sz="1900" dirty="0" err="1" smtClean="0"/>
              <a:t>streolithography</a:t>
            </a:r>
            <a:r>
              <a:rPr lang="en-US" sz="1900" dirty="0" smtClean="0"/>
              <a:t>, FDM, many other low cost 3D printers.</a:t>
            </a:r>
          </a:p>
          <a:p>
            <a:pPr lvl="1"/>
            <a:r>
              <a:rPr lang="en-US" sz="1900" dirty="0"/>
              <a:t>New </a:t>
            </a:r>
            <a:r>
              <a:rPr lang="en-US" sz="1900" dirty="0" smtClean="0"/>
              <a:t>AM-based research example:  novel </a:t>
            </a:r>
            <a:r>
              <a:rPr lang="en-US" sz="1900" dirty="0"/>
              <a:t>functional and composite material synthesis, new novel product realization, a new frontier for 4-D printing of load-bearing structures, </a:t>
            </a:r>
            <a:r>
              <a:rPr lang="en-US" sz="1900" dirty="0" smtClean="0"/>
              <a:t>acoustic metal materials, crack </a:t>
            </a:r>
            <a:r>
              <a:rPr lang="en-US" sz="1900" dirty="0"/>
              <a:t>growth resistant material, 3-D printing for </a:t>
            </a:r>
            <a:r>
              <a:rPr lang="en-US" sz="1900" dirty="0" err="1"/>
              <a:t>nanomechanical</a:t>
            </a:r>
            <a:r>
              <a:rPr lang="en-US" sz="1900" dirty="0"/>
              <a:t> Raman spectroscopy, </a:t>
            </a:r>
            <a:r>
              <a:rPr lang="en-US" sz="1900" dirty="0" smtClean="0"/>
              <a:t>fabrication </a:t>
            </a:r>
            <a:r>
              <a:rPr lang="en-US" sz="1900" dirty="0"/>
              <a:t>of new fuel injectors for the aircraft </a:t>
            </a:r>
            <a:r>
              <a:rPr lang="en-US" sz="1900" dirty="0" smtClean="0"/>
              <a:t>engines, </a:t>
            </a:r>
            <a:r>
              <a:rPr lang="en-US" sz="1900" dirty="0" err="1" smtClean="0"/>
              <a:t>bioimplants</a:t>
            </a:r>
            <a:r>
              <a:rPr lang="en-US" sz="1900" dirty="0" smtClean="0"/>
              <a:t> and sensors, etc.</a:t>
            </a:r>
          </a:p>
          <a:p>
            <a:r>
              <a:rPr lang="en-US" sz="2400" dirty="0" smtClean="0"/>
              <a:t>Modeling and Material Design</a:t>
            </a:r>
          </a:p>
          <a:p>
            <a:pPr lvl="1"/>
            <a:r>
              <a:rPr lang="en-US" sz="1900" dirty="0" smtClean="0"/>
              <a:t>Mechanical properties (</a:t>
            </a:r>
            <a:r>
              <a:rPr lang="en-US" sz="1900" dirty="0" err="1" smtClean="0"/>
              <a:t>Sangrid</a:t>
            </a:r>
            <a:r>
              <a:rPr lang="en-US" sz="1900" dirty="0" smtClean="0"/>
              <a:t>, </a:t>
            </a:r>
            <a:r>
              <a:rPr lang="en-US" sz="1900" dirty="0" err="1" smtClean="0"/>
              <a:t>Siegmund</a:t>
            </a:r>
            <a:r>
              <a:rPr lang="en-US" sz="1900" dirty="0"/>
              <a:t>, </a:t>
            </a:r>
            <a:r>
              <a:rPr lang="en-US" sz="1900" dirty="0" smtClean="0"/>
              <a:t>Yu)</a:t>
            </a:r>
          </a:p>
          <a:p>
            <a:pPr lvl="1"/>
            <a:r>
              <a:rPr lang="en-US" sz="1900" dirty="0" smtClean="0"/>
              <a:t>Process-microstructure (Mukherjee, Shin, </a:t>
            </a:r>
            <a:r>
              <a:rPr lang="en-US" sz="1900" dirty="0" err="1" smtClean="0"/>
              <a:t>Zavattieri</a:t>
            </a:r>
            <a:r>
              <a:rPr lang="en-US" sz="1900" dirty="0" smtClean="0"/>
              <a:t>)</a:t>
            </a:r>
          </a:p>
          <a:p>
            <a:pPr lvl="1"/>
            <a:r>
              <a:rPr lang="en-US" sz="1900" dirty="0" smtClean="0"/>
              <a:t>Design and material selection for AM (</a:t>
            </a:r>
            <a:r>
              <a:rPr lang="en-US" sz="1900" dirty="0" err="1" smtClean="0"/>
              <a:t>Ramani</a:t>
            </a:r>
            <a:r>
              <a:rPr lang="en-US" sz="1900" dirty="0" smtClean="0"/>
              <a:t>, </a:t>
            </a:r>
            <a:r>
              <a:rPr lang="en-US" sz="1900" dirty="0" err="1" smtClean="0"/>
              <a:t>Tomar</a:t>
            </a:r>
            <a:r>
              <a:rPr lang="en-US" sz="1900" dirty="0" smtClean="0"/>
              <a:t>, Zhang )</a:t>
            </a:r>
          </a:p>
          <a:p>
            <a:r>
              <a:rPr lang="en-US" sz="2400" dirty="0" smtClean="0"/>
              <a:t>Sensing</a:t>
            </a:r>
          </a:p>
          <a:p>
            <a:pPr lvl="1"/>
            <a:r>
              <a:rPr lang="en-US" sz="1900" dirty="0" smtClean="0"/>
              <a:t>Surface texture (Song), melt pool and geometry (Shin) </a:t>
            </a:r>
          </a:p>
          <a:p>
            <a:pPr lvl="1"/>
            <a:r>
              <a:rPr lang="en-US" sz="1900" dirty="0" smtClean="0"/>
              <a:t>Thermal field (</a:t>
            </a:r>
            <a:r>
              <a:rPr lang="en-US" sz="1900" dirty="0" err="1" smtClean="0"/>
              <a:t>Shakouri</a:t>
            </a:r>
            <a:r>
              <a:rPr lang="en-US" sz="1900" dirty="0" smtClean="0"/>
              <a:t>),</a:t>
            </a:r>
          </a:p>
          <a:p>
            <a:r>
              <a:rPr lang="en-US" sz="2400" dirty="0" smtClean="0"/>
              <a:t>Environmental issues</a:t>
            </a:r>
          </a:p>
          <a:p>
            <a:pPr lvl="1"/>
            <a:r>
              <a:rPr lang="en-US" sz="1900" dirty="0" smtClean="0"/>
              <a:t>Life cycle analysis (Zhao, Sutherland)</a:t>
            </a:r>
          </a:p>
          <a:p>
            <a:r>
              <a:rPr lang="en-US" sz="2400" dirty="0" smtClean="0"/>
              <a:t>Applications</a:t>
            </a:r>
          </a:p>
          <a:p>
            <a:pPr lvl="1"/>
            <a:r>
              <a:rPr lang="en-US" sz="1900" dirty="0" smtClean="0"/>
              <a:t>Aerospace, biomedical, automotive, electronics, energy, DOD, etc.</a:t>
            </a:r>
            <a:endParaRPr lang="en-US" sz="1800" dirty="0" smtClean="0"/>
          </a:p>
          <a:p>
            <a:r>
              <a:rPr lang="en-US" sz="2400" dirty="0" smtClean="0"/>
              <a:t>Future Opportunities</a:t>
            </a:r>
          </a:p>
          <a:p>
            <a:pPr lvl="1"/>
            <a:r>
              <a:rPr lang="en-US" sz="1900" dirty="0" smtClean="0"/>
              <a:t>New AM Center (regional, national, strategic partnership with industry such as GE), DOD Center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649954" y="2763459"/>
            <a:ext cx="4908624" cy="2140094"/>
            <a:chOff x="7283376" y="2700847"/>
            <a:chExt cx="4908624" cy="2140094"/>
          </a:xfrm>
        </p:grpSpPr>
        <p:sp>
          <p:nvSpPr>
            <p:cNvPr id="6" name="object 4"/>
            <p:cNvSpPr/>
            <p:nvPr/>
          </p:nvSpPr>
          <p:spPr>
            <a:xfrm>
              <a:off x="7283376" y="2700847"/>
              <a:ext cx="4908624" cy="21400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934380" y="4003631"/>
              <a:ext cx="1132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Source:  LLBL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215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2426"/>
            <a:ext cx="10515600" cy="5824538"/>
          </a:xfrm>
        </p:spPr>
        <p:txBody>
          <a:bodyPr>
            <a:normAutofit/>
          </a:bodyPr>
          <a:lstStyle/>
          <a:p>
            <a:r>
              <a:rPr lang="en-US" b="1" dirty="0" smtClean="0"/>
              <a:t>Composite Manufacturing</a:t>
            </a:r>
          </a:p>
          <a:p>
            <a:pPr lvl="1"/>
            <a:r>
              <a:rPr lang="en-US" dirty="0" smtClean="0"/>
              <a:t>IACMI, preeminent team</a:t>
            </a:r>
          </a:p>
          <a:p>
            <a:pPr lvl="2"/>
            <a:r>
              <a:rPr lang="en-US" sz="1900" dirty="0" smtClean="0"/>
              <a:t>Pipes, </a:t>
            </a:r>
            <a:r>
              <a:rPr lang="en-US" sz="1900" dirty="0" err="1" smtClean="0"/>
              <a:t>Mansson</a:t>
            </a:r>
            <a:r>
              <a:rPr lang="en-US" sz="1900" dirty="0" smtClean="0"/>
              <a:t>, </a:t>
            </a:r>
            <a:r>
              <a:rPr lang="en-US" sz="1900" dirty="0" err="1" smtClean="0"/>
              <a:t>Steriehnburgm</a:t>
            </a:r>
            <a:r>
              <a:rPr lang="en-US" sz="1900" dirty="0" smtClean="0"/>
              <a:t>, Yu, </a:t>
            </a:r>
            <a:r>
              <a:rPr lang="en-US" sz="1900" dirty="0" err="1" smtClean="0"/>
              <a:t>Goodsell</a:t>
            </a:r>
            <a:r>
              <a:rPr lang="en-US" sz="1900" dirty="0" smtClean="0"/>
              <a:t> </a:t>
            </a:r>
            <a:endParaRPr lang="en-US" sz="1900" dirty="0"/>
          </a:p>
          <a:p>
            <a:pPr lvl="2"/>
            <a:r>
              <a:rPr lang="en-US" sz="1900" dirty="0" smtClean="0"/>
              <a:t>Manufacturing processes, simulation, validation, and recycling </a:t>
            </a:r>
          </a:p>
          <a:p>
            <a:pPr lvl="1"/>
            <a:r>
              <a:rPr lang="en-US" dirty="0" smtClean="0"/>
              <a:t>Other activities</a:t>
            </a:r>
          </a:p>
          <a:p>
            <a:pPr lvl="2"/>
            <a:r>
              <a:rPr lang="en-US" sz="1900" dirty="0" smtClean="0"/>
              <a:t>Metal matrix composites: Cheng, Shin, </a:t>
            </a:r>
            <a:r>
              <a:rPr lang="en-US" sz="1900" dirty="0" err="1" smtClean="0"/>
              <a:t>Benxin</a:t>
            </a:r>
            <a:r>
              <a:rPr lang="en-US" sz="1900" dirty="0" smtClean="0"/>
              <a:t> Wu</a:t>
            </a:r>
          </a:p>
          <a:p>
            <a:pPr lvl="2"/>
            <a:r>
              <a:rPr lang="en-US" sz="1900" dirty="0" smtClean="0"/>
              <a:t>Fiber based materials: </a:t>
            </a:r>
            <a:r>
              <a:rPr lang="en-US" sz="1900" dirty="0" err="1" smtClean="0"/>
              <a:t>Siegmund</a:t>
            </a:r>
            <a:endParaRPr lang="en-US" sz="1900" dirty="0" smtClean="0"/>
          </a:p>
          <a:p>
            <a:r>
              <a:rPr lang="en-US" b="1" dirty="0" smtClean="0"/>
              <a:t>Laser-based Manufacturing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capabilities and </a:t>
            </a:r>
            <a:r>
              <a:rPr lang="en-US" dirty="0" smtClean="0"/>
              <a:t>facilities (20+ lasers)</a:t>
            </a:r>
            <a:endParaRPr lang="en-US" dirty="0"/>
          </a:p>
          <a:p>
            <a:pPr lvl="2"/>
            <a:r>
              <a:rPr lang="en-US" sz="1900" dirty="0" err="1" smtClean="0"/>
              <a:t>Flexlab</a:t>
            </a:r>
            <a:r>
              <a:rPr lang="en-US" sz="1900" dirty="0" smtClean="0"/>
              <a:t>, </a:t>
            </a:r>
            <a:r>
              <a:rPr lang="en-US" sz="1900" dirty="0" err="1" smtClean="0"/>
              <a:t>Birck</a:t>
            </a:r>
            <a:r>
              <a:rPr lang="en-US" sz="1900" dirty="0" smtClean="0"/>
              <a:t> - Cheng, Jun, </a:t>
            </a:r>
            <a:r>
              <a:rPr lang="en-US" sz="1900" dirty="0"/>
              <a:t>Shin, </a:t>
            </a:r>
            <a:r>
              <a:rPr lang="en-US" sz="1900" dirty="0" smtClean="0"/>
              <a:t>Wu, Xu</a:t>
            </a:r>
            <a:endParaRPr lang="en-US" sz="1900" dirty="0"/>
          </a:p>
          <a:p>
            <a:pPr lvl="1"/>
            <a:r>
              <a:rPr lang="en-US" dirty="0" smtClean="0"/>
              <a:t>Processes</a:t>
            </a:r>
          </a:p>
          <a:p>
            <a:pPr lvl="2"/>
            <a:r>
              <a:rPr lang="en-US" sz="1900" dirty="0" smtClean="0"/>
              <a:t>Laser </a:t>
            </a:r>
            <a:r>
              <a:rPr lang="en-US" sz="1900" dirty="0"/>
              <a:t>welding, laser machining, surface coating, </a:t>
            </a:r>
            <a:r>
              <a:rPr lang="en-US" sz="1900" dirty="0" smtClean="0"/>
              <a:t>heat treatment, surface </a:t>
            </a:r>
            <a:r>
              <a:rPr lang="en-US" sz="1900" dirty="0"/>
              <a:t>texturing, </a:t>
            </a:r>
            <a:r>
              <a:rPr lang="en-US" sz="1900" dirty="0" err="1"/>
              <a:t>nano</a:t>
            </a:r>
            <a:r>
              <a:rPr lang="en-US" sz="1900" dirty="0"/>
              <a:t>-scale manufacturing, synthesis of nanocomposites, laser direct </a:t>
            </a:r>
            <a:r>
              <a:rPr lang="en-US" sz="1900" dirty="0" smtClean="0"/>
              <a:t>writing, hybrid processes, novel material synthesis</a:t>
            </a:r>
            <a:endParaRPr lang="en-US" sz="1900" dirty="0"/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sz="1900" dirty="0" smtClean="0"/>
              <a:t>All industries</a:t>
            </a:r>
            <a:endParaRPr lang="en-US" sz="19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08" y="938350"/>
            <a:ext cx="10515600" cy="52386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Smart Manufacturing/Sensors</a:t>
            </a:r>
          </a:p>
          <a:p>
            <a:pPr lvl="1"/>
            <a:r>
              <a:rPr lang="en-US" sz="2000" dirty="0" smtClean="0"/>
              <a:t>Multi-functional film R2R manufacturing - </a:t>
            </a:r>
            <a:r>
              <a:rPr lang="en-US" sz="2000" dirty="0" err="1" smtClean="0"/>
              <a:t>Cakmak</a:t>
            </a:r>
            <a:endParaRPr lang="en-US" sz="2000" dirty="0" smtClean="0"/>
          </a:p>
          <a:p>
            <a:pPr lvl="1"/>
            <a:r>
              <a:rPr lang="en-US" sz="2000" dirty="0" smtClean="0"/>
              <a:t>Data-driven science for monitoring and design -  </a:t>
            </a:r>
            <a:r>
              <a:rPr lang="en-US" sz="2000" dirty="0" err="1" smtClean="0"/>
              <a:t>Tomar</a:t>
            </a:r>
            <a:r>
              <a:rPr lang="en-US" sz="2000" dirty="0" smtClean="0"/>
              <a:t>, Zhang </a:t>
            </a:r>
          </a:p>
          <a:p>
            <a:pPr lvl="1"/>
            <a:r>
              <a:rPr lang="en-US" sz="2000" dirty="0" smtClean="0"/>
              <a:t>Smart connected machines and factories – </a:t>
            </a:r>
            <a:r>
              <a:rPr lang="en-US" sz="2000" dirty="0" err="1" smtClean="0"/>
              <a:t>Ramani</a:t>
            </a:r>
            <a:endParaRPr lang="en-US" sz="2000" dirty="0" smtClean="0"/>
          </a:p>
          <a:p>
            <a:pPr lvl="1"/>
            <a:r>
              <a:rPr lang="en-US" sz="2000" dirty="0" smtClean="0"/>
              <a:t>Advanced sensors – </a:t>
            </a:r>
            <a:r>
              <a:rPr lang="en-US" sz="2000" dirty="0" err="1" smtClean="0"/>
              <a:t>Peroulis</a:t>
            </a:r>
            <a:r>
              <a:rPr lang="en-US" sz="2000" dirty="0" smtClean="0"/>
              <a:t>, </a:t>
            </a:r>
            <a:r>
              <a:rPr lang="en-US" sz="2000" dirty="0" err="1" smtClean="0"/>
              <a:t>Savran</a:t>
            </a:r>
            <a:r>
              <a:rPr lang="en-US" sz="2000" dirty="0" smtClean="0"/>
              <a:t>, Chiu, Wenzhou Wu, </a:t>
            </a:r>
            <a:r>
              <a:rPr lang="en-US" sz="2000" dirty="0" err="1" smtClean="0"/>
              <a:t>Stanciu</a:t>
            </a:r>
            <a:endParaRPr lang="en-US" sz="2000" dirty="0" smtClean="0"/>
          </a:p>
          <a:p>
            <a:r>
              <a:rPr lang="en-US" b="1" dirty="0" smtClean="0"/>
              <a:t>Digital factory (Advanced Manufacturing Enterprise)</a:t>
            </a:r>
          </a:p>
          <a:p>
            <a:pPr lvl="1"/>
            <a:r>
              <a:rPr lang="en-US" sz="2000" dirty="0" smtClean="0"/>
              <a:t>Sutherland, Zhao, </a:t>
            </a:r>
            <a:r>
              <a:rPr lang="en-US" sz="2000" dirty="0" err="1" smtClean="0"/>
              <a:t>Ramani</a:t>
            </a:r>
            <a:r>
              <a:rPr lang="en-US" sz="2000" dirty="0" smtClean="0"/>
              <a:t>, Schmidt, Spafford, Hartman</a:t>
            </a:r>
          </a:p>
          <a:p>
            <a:r>
              <a:rPr lang="en-US" b="1" dirty="0"/>
              <a:t>Metal casting </a:t>
            </a:r>
          </a:p>
          <a:p>
            <a:pPr lvl="1"/>
            <a:r>
              <a:rPr lang="en-US" sz="2000" dirty="0"/>
              <a:t>Casting Center – </a:t>
            </a:r>
            <a:r>
              <a:rPr lang="en-US" sz="2000" dirty="0" err="1"/>
              <a:t>Krane</a:t>
            </a:r>
            <a:r>
              <a:rPr lang="en-US" sz="2000" dirty="0"/>
              <a:t>, Han, Johnson, </a:t>
            </a:r>
            <a:r>
              <a:rPr lang="en-US" sz="2000" dirty="0" err="1"/>
              <a:t>Trumble</a:t>
            </a:r>
            <a:endParaRPr lang="en-US" sz="2000" dirty="0"/>
          </a:p>
          <a:p>
            <a:r>
              <a:rPr lang="en-US" b="1" dirty="0" smtClean="0"/>
              <a:t>Modulation-assisted machining</a:t>
            </a:r>
            <a:endParaRPr lang="en-US" b="1" dirty="0"/>
          </a:p>
          <a:p>
            <a:pPr lvl="1"/>
            <a:r>
              <a:rPr lang="en-US" sz="2000" dirty="0" err="1" smtClean="0"/>
              <a:t>Chandrasekar</a:t>
            </a:r>
            <a:r>
              <a:rPr lang="en-US" sz="2000" dirty="0" smtClean="0"/>
              <a:t>, Jamieson, </a:t>
            </a:r>
            <a:r>
              <a:rPr lang="en-US" sz="2000" dirty="0" err="1" smtClean="0"/>
              <a:t>Trumble</a:t>
            </a:r>
            <a:r>
              <a:rPr lang="en-US" sz="2000" dirty="0" smtClean="0"/>
              <a:t>, Compton, Mann</a:t>
            </a:r>
          </a:p>
          <a:p>
            <a:r>
              <a:rPr lang="en-US" b="1" dirty="0" smtClean="0"/>
              <a:t>Remanufacturing/Recycling</a:t>
            </a:r>
            <a:endParaRPr lang="en-US" b="1" dirty="0"/>
          </a:p>
          <a:p>
            <a:pPr lvl="1"/>
            <a:r>
              <a:rPr lang="en-US" sz="2000" dirty="0"/>
              <a:t>Upcycling of plastic waste to carbon products  - </a:t>
            </a:r>
            <a:r>
              <a:rPr lang="en-US" sz="2000" dirty="0" smtClean="0"/>
              <a:t>Pol</a:t>
            </a:r>
            <a:endParaRPr lang="en-US" sz="2000" dirty="0"/>
          </a:p>
          <a:p>
            <a:pPr lvl="1"/>
            <a:r>
              <a:rPr lang="en-US" sz="2000" dirty="0"/>
              <a:t>Remanufacturing of high performance products - Shin</a:t>
            </a:r>
          </a:p>
          <a:p>
            <a:pPr lvl="1"/>
            <a:r>
              <a:rPr lang="en-US" sz="2000" dirty="0"/>
              <a:t>Life cycle assessment – Sutherland, Zhao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466" b="9695"/>
          <a:stretch/>
        </p:blipFill>
        <p:spPr>
          <a:xfrm>
            <a:off x="5741377" y="143101"/>
            <a:ext cx="6376955" cy="10739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98" y="5264961"/>
            <a:ext cx="3487615" cy="113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8355424" y="5132489"/>
            <a:ext cx="2231026" cy="1249652"/>
            <a:chOff x="972099" y="1060768"/>
            <a:chExt cx="4334786" cy="2387600"/>
          </a:xfrm>
        </p:grpSpPr>
        <p:pic>
          <p:nvPicPr>
            <p:cNvPr id="18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83"/>
            <a:stretch>
              <a:fillRect/>
            </a:stretch>
          </p:blipFill>
          <p:spPr bwMode="auto">
            <a:xfrm>
              <a:off x="972099" y="1060768"/>
              <a:ext cx="1881187" cy="238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89" r="34222" b="14869"/>
            <a:stretch/>
          </p:blipFill>
          <p:spPr bwMode="auto">
            <a:xfrm>
              <a:off x="3338309" y="1097468"/>
              <a:ext cx="1968576" cy="23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ight Arrow 19"/>
            <p:cNvSpPr/>
            <p:nvPr/>
          </p:nvSpPr>
          <p:spPr>
            <a:xfrm>
              <a:off x="2761846" y="1928553"/>
              <a:ext cx="480118" cy="5403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3" descr="CPS_new_talkPicture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" r="-275"/>
          <a:stretch/>
        </p:blipFill>
        <p:spPr>
          <a:xfrm>
            <a:off x="8138217" y="1217070"/>
            <a:ext cx="3887880" cy="11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How to bring manufacturing at Purdue to the next level? Create an International center of excellence?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8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Pursue Large and Very Large Grant Opportunities as a Strategic </a:t>
            </a:r>
            <a:r>
              <a:rPr lang="en-US" sz="3100" dirty="0" smtClean="0"/>
              <a:t>Initiative</a:t>
            </a:r>
            <a:endParaRPr lang="en-US" sz="3100" dirty="0"/>
          </a:p>
          <a:p>
            <a:pPr lvl="1">
              <a:lnSpc>
                <a:spcPct val="120000"/>
              </a:lnSpc>
            </a:pPr>
            <a:r>
              <a:rPr lang="en-US" sz="2600" dirty="0"/>
              <a:t>Establish Purdue as a leader and national resource in advanced manufacturing technology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Catalyze collaborations across </a:t>
            </a:r>
            <a:r>
              <a:rPr lang="en-US" sz="2600" dirty="0" smtClean="0"/>
              <a:t>Indiana and USA</a:t>
            </a:r>
            <a:endParaRPr lang="en-US" sz="2600" dirty="0"/>
          </a:p>
          <a:p>
            <a:pPr lvl="1">
              <a:lnSpc>
                <a:spcPct val="120000"/>
              </a:lnSpc>
            </a:pPr>
            <a:r>
              <a:rPr lang="en-US" sz="2600" dirty="0"/>
              <a:t>Showcase existing Purdue nationally recognized excellence in manufacturing science, industry engagement </a:t>
            </a:r>
            <a:r>
              <a:rPr lang="en-US" sz="2600" dirty="0" smtClean="0"/>
              <a:t>(e.g., strategic </a:t>
            </a:r>
            <a:r>
              <a:rPr lang="en-US" sz="2600" dirty="0"/>
              <a:t>partnerships with GE and FCA, </a:t>
            </a:r>
            <a:r>
              <a:rPr lang="en-US" sz="2600" dirty="0" smtClean="0"/>
              <a:t>MEP</a:t>
            </a:r>
            <a:r>
              <a:rPr lang="en-US" sz="2600" dirty="0"/>
              <a:t>, TAP), </a:t>
            </a:r>
            <a:r>
              <a:rPr lang="en-US" sz="2600" dirty="0" smtClean="0"/>
              <a:t>etc.</a:t>
            </a:r>
            <a:endParaRPr lang="en-US" sz="2600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Co-location of activities on campus (Flex lab and Birck) as well as IMI building for major testbeds and pilot manufacturing facilities</a:t>
            </a:r>
          </a:p>
          <a:p>
            <a:r>
              <a:rPr lang="en-US" dirty="0" smtClean="0"/>
              <a:t>Testbeds bring faculty/students together and increase our visibility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What is missing in current testbeds? 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How to engage more faculty to use the testbeds?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How to increase synergy among different testbeds/manufacturing efforts?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How to engage industry? Have them donate their latest tools and send their engineers to maintain the equipment.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Develop courses that use the testbeds? (UG or G)</a:t>
            </a:r>
          </a:p>
          <a:p>
            <a:pPr lvl="1">
              <a:buFont typeface="Courier New" charset="0"/>
              <a:buChar char="o"/>
            </a:pPr>
            <a:r>
              <a:rPr lang="en-US" dirty="0" smtClean="0"/>
              <a:t>Workforce development?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655</Words>
  <Application>Microsoft Office PowerPoint</Application>
  <PresentationFormat>Custom</PresentationFormat>
  <Paragraphs>71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Manufacturing of High Performance Engineering Parts (Areas of Strengths at Purdue)</vt:lpstr>
      <vt:lpstr>Additive Manufacturing (3D printing)</vt:lpstr>
      <vt:lpstr>PowerPoint Presentation</vt:lpstr>
      <vt:lpstr>PowerPoint Presentation</vt:lpstr>
      <vt:lpstr>How to bring manufacturing at Purdue to the next level? Create an International center of excellence?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EFC Future of Manufacturing</dc:title>
  <dc:creator>Ali Shakouri</dc:creator>
  <cp:lastModifiedBy>shin</cp:lastModifiedBy>
  <cp:revision>44</cp:revision>
  <dcterms:created xsi:type="dcterms:W3CDTF">2018-03-13T08:20:19Z</dcterms:created>
  <dcterms:modified xsi:type="dcterms:W3CDTF">2018-04-02T19:49:27Z</dcterms:modified>
</cp:coreProperties>
</file>