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E61E-1A98-4846-943C-3AAFF9B02DE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F458-86B9-45BA-83A3-94BDA1F4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1CB5-3F28-41D3-AC4C-73473D2D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B4B0D3-2C9D-4B51-A332-277E4C83BB0C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AA3A06-9337-4957-908E-1077AB735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n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98" y="-243358"/>
            <a:ext cx="4095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2128600"/>
            <a:ext cx="10651787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Quick Start of Linux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331" y="3668618"/>
            <a:ext cx="7915702" cy="10668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Yung-Hsiang Lu </a:t>
            </a:r>
          </a:p>
          <a:p>
            <a:r>
              <a:rPr lang="en-US" b="1" dirty="0" smtClean="0"/>
              <a:t>Purdue University</a:t>
            </a:r>
            <a:endParaRPr lang="en-US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https://ag.purdue.edu/agry/intranet/logo/Purdue-Boilermaker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10" y="4482263"/>
            <a:ext cx="1939626" cy="18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4" y="724829"/>
            <a:ext cx="11025989" cy="275230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13678" y="2542477"/>
            <a:ext cx="10939346" cy="363448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"command prompt". You enter commands after the prompt.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"bash" is the default working environment (called "shell")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4.1 means the version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6048" y="1494264"/>
            <a:ext cx="1717288" cy="512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91737" y="1122363"/>
            <a:ext cx="10582506" cy="23876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Used Commands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(list)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ls: list the files and directories (also called "folders")</a:t>
            </a:r>
          </a:p>
          <a:p>
            <a:r>
              <a:rPr lang="en-US" dirty="0" smtClean="0"/>
              <a:t>ls -l: list with long (more information); beginning 'd': 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4" y="2943923"/>
            <a:ext cx="8677253" cy="357954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15122" y="3679903"/>
            <a:ext cx="412595" cy="189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22559" y="4144532"/>
            <a:ext cx="412595" cy="189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(list)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ls: list the files and directories (also called "folders")</a:t>
            </a:r>
          </a:p>
          <a:p>
            <a:r>
              <a:rPr lang="en-US" dirty="0" smtClean="0"/>
              <a:t>ls -l: list with long (more information); beginning 'd': 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4" y="2943923"/>
            <a:ext cx="8677253" cy="357954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538869" y="6523463"/>
            <a:ext cx="267629" cy="2453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15122" y="3679903"/>
            <a:ext cx="412595" cy="189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22559" y="4144532"/>
            <a:ext cx="412595" cy="1895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3"/>
            <a:ext cx="10515600" cy="1325563"/>
          </a:xfrm>
        </p:spPr>
        <p:txBody>
          <a:bodyPr/>
          <a:lstStyle/>
          <a:p>
            <a:r>
              <a:rPr lang="en-US" dirty="0" err="1" smtClean="0"/>
              <a:t>mkdir</a:t>
            </a:r>
            <a:r>
              <a:rPr lang="en-US" dirty="0" smtClean="0"/>
              <a:t>: make new directory (i.e., folder)</a:t>
            </a:r>
            <a:br>
              <a:rPr lang="en-US" dirty="0" smtClean="0"/>
            </a:br>
            <a:r>
              <a:rPr lang="en-US" dirty="0" smtClean="0"/>
              <a:t>cd: </a:t>
            </a:r>
            <a:r>
              <a:rPr lang="en-US" dirty="0"/>
              <a:t>change (i.e. enter</a:t>
            </a:r>
            <a:r>
              <a:rPr lang="en-US" dirty="0" smtClean="0"/>
              <a:t>) directory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7" y="2297152"/>
            <a:ext cx="10159833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vim: text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01" y="1672682"/>
            <a:ext cx="8305238" cy="2059007"/>
          </a:xfrm>
        </p:spPr>
      </p:pic>
    </p:spTree>
    <p:extLst>
      <p:ext uri="{BB962C8B-B14F-4D97-AF65-F5344CB8AC3E}">
        <p14:creationId xmlns:p14="http://schemas.microsoft.com/office/powerpoint/2010/main" val="31220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04" y="200863"/>
            <a:ext cx="7672040" cy="6458463"/>
          </a:xfrm>
        </p:spPr>
      </p:pic>
    </p:spTree>
    <p:extLst>
      <p:ext uri="{BB962C8B-B14F-4D97-AF65-F5344CB8AC3E}">
        <p14:creationId xmlns:p14="http://schemas.microsoft.com/office/powerpoint/2010/main" val="10804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 </a:t>
            </a:r>
            <a:r>
              <a:rPr lang="en-US" dirty="0" err="1" smtClean="0"/>
              <a:t>dest</a:t>
            </a:r>
            <a:r>
              <a:rPr lang="en-US" dirty="0" smtClean="0"/>
              <a:t>: copy file </a:t>
            </a:r>
            <a:r>
              <a:rPr lang="en-US" dirty="0" err="1" smtClean="0"/>
              <a:t>src</a:t>
            </a:r>
            <a:r>
              <a:rPr lang="en-US" dirty="0" smtClean="0"/>
              <a:t> to </a:t>
            </a:r>
            <a:r>
              <a:rPr lang="en-US" dirty="0" err="1" smtClean="0"/>
              <a:t>dest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 file1 file2: compare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" y="1806498"/>
            <a:ext cx="8773774" cy="3133491"/>
          </a:xfrm>
        </p:spPr>
      </p:pic>
      <p:sp>
        <p:nvSpPr>
          <p:cNvPr id="5" name="TextBox 4"/>
          <p:cNvSpPr txBox="1"/>
          <p:nvPr/>
        </p:nvSpPr>
        <p:spPr>
          <a:xfrm>
            <a:off x="2999678" y="3713356"/>
            <a:ext cx="401904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prog2.c is identical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prog.c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 shows nothing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5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"message" &gt;&gt; file: add a line</a:t>
            </a:r>
            <a:br>
              <a:rPr lang="en-US" dirty="0" smtClean="0"/>
            </a:br>
            <a:r>
              <a:rPr lang="en-US" dirty="0" smtClean="0"/>
              <a:t>cat -n file: show file with line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1822863"/>
            <a:ext cx="7315199" cy="5035137"/>
          </a:xfrm>
        </p:spPr>
      </p:pic>
    </p:spTree>
    <p:extLst>
      <p:ext uri="{BB962C8B-B14F-4D97-AF65-F5344CB8AC3E}">
        <p14:creationId xmlns:p14="http://schemas.microsoft.com/office/powerpoint/2010/main" val="66810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 shows the difference, with line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5" y="1851102"/>
            <a:ext cx="8148083" cy="3055531"/>
          </a:xfrm>
        </p:spPr>
      </p:pic>
    </p:spTree>
    <p:extLst>
      <p:ext uri="{BB962C8B-B14F-4D97-AF65-F5344CB8AC3E}">
        <p14:creationId xmlns:p14="http://schemas.microsoft.com/office/powerpoint/2010/main" val="326245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Linux?</a:t>
            </a:r>
          </a:p>
          <a:p>
            <a:r>
              <a:rPr lang="en-US" dirty="0" smtClean="0"/>
              <a:t>Where to get Linux?</a:t>
            </a:r>
          </a:p>
          <a:p>
            <a:r>
              <a:rPr lang="en-US" dirty="0" smtClean="0"/>
              <a:t>Linux through Purdue's </a:t>
            </a:r>
            <a:r>
              <a:rPr lang="en-US" dirty="0" smtClean="0"/>
              <a:t>thin </a:t>
            </a:r>
            <a:r>
              <a:rPr lang="en-US" dirty="0" err="1" smtClean="0"/>
              <a:t>linc</a:t>
            </a:r>
            <a:endParaRPr lang="en-US" dirty="0" smtClean="0"/>
          </a:p>
          <a:p>
            <a:r>
              <a:rPr lang="en-US" dirty="0" smtClean="0"/>
              <a:t>Terminal and command line</a:t>
            </a:r>
          </a:p>
          <a:p>
            <a:r>
              <a:rPr lang="en-US" dirty="0" smtClean="0"/>
              <a:t>Frequently </a:t>
            </a:r>
            <a:r>
              <a:rPr lang="en-US" dirty="0" smtClean="0"/>
              <a:t>used commands</a:t>
            </a:r>
            <a:endParaRPr lang="en-US" dirty="0" smtClean="0"/>
          </a:p>
          <a:p>
            <a:r>
              <a:rPr lang="en-US" dirty="0" smtClean="0"/>
              <a:t>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 word file: print the lines with this word in the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2" y="1761892"/>
            <a:ext cx="7785504" cy="3579542"/>
          </a:xfrm>
        </p:spPr>
      </p:pic>
    </p:spTree>
    <p:extLst>
      <p:ext uri="{BB962C8B-B14F-4D97-AF65-F5344CB8AC3E}">
        <p14:creationId xmlns:p14="http://schemas.microsoft.com/office/powerpoint/2010/main" val="111227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</a:t>
            </a:r>
            <a:r>
              <a:rPr lang="en-US" dirty="0" smtClean="0"/>
              <a:t>: remove a </a:t>
            </a:r>
            <a:r>
              <a:rPr lang="en-US" dirty="0" smtClean="0"/>
              <a:t>file (irreversible)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" y="1414030"/>
            <a:ext cx="8084443" cy="3782438"/>
          </a:xfrm>
        </p:spPr>
      </p:pic>
      <p:sp>
        <p:nvSpPr>
          <p:cNvPr id="5" name="Left Arrow 4"/>
          <p:cNvSpPr/>
          <p:nvPr/>
        </p:nvSpPr>
        <p:spPr>
          <a:xfrm>
            <a:off x="3200400" y="4003288"/>
            <a:ext cx="334537" cy="2564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1845" y="3925230"/>
            <a:ext cx="36615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prog2.c has been deleted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0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 (move): rename a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5" y="1505415"/>
            <a:ext cx="8530081" cy="3590691"/>
          </a:xfrm>
        </p:spPr>
      </p:pic>
      <p:sp>
        <p:nvSpPr>
          <p:cNvPr id="5" name="Rectangle 4"/>
          <p:cNvSpPr/>
          <p:nvPr/>
        </p:nvSpPr>
        <p:spPr>
          <a:xfrm>
            <a:off x="903249" y="1449658"/>
            <a:ext cx="111512" cy="369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 output using &gt;&gt;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21" y="1547212"/>
            <a:ext cx="6970828" cy="51323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9" y="1555247"/>
            <a:ext cx="6465252" cy="55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(|): take output from one program as input of another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6" y="1717288"/>
            <a:ext cx="8555774" cy="3802566"/>
          </a:xfrm>
        </p:spPr>
      </p:pic>
    </p:spTree>
    <p:extLst>
      <p:ext uri="{BB962C8B-B14F-4D97-AF65-F5344CB8AC3E}">
        <p14:creationId xmlns:p14="http://schemas.microsoft.com/office/powerpoint/2010/main" val="22712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Linux?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is "UNIX-like"</a:t>
            </a:r>
          </a:p>
          <a:p>
            <a:r>
              <a:rPr lang="en-US" dirty="0" smtClean="0"/>
              <a:t>iOS, </a:t>
            </a:r>
            <a:r>
              <a:rPr lang="en-US" dirty="0" err="1" smtClean="0"/>
              <a:t>Anroid</a:t>
            </a:r>
            <a:r>
              <a:rPr lang="en-US" dirty="0" smtClean="0"/>
              <a:t> are also "UNIX-like"</a:t>
            </a:r>
          </a:p>
          <a:p>
            <a:r>
              <a:rPr lang="en-US" dirty="0" smtClean="0"/>
              <a:t>2017/11 all top 500 (fastest 500 computers in the world) </a:t>
            </a:r>
          </a:p>
          <a:p>
            <a:r>
              <a:rPr lang="en-US" dirty="0" smtClean="0"/>
              <a:t>Linux is widely used in embedded systems</a:t>
            </a:r>
          </a:p>
          <a:p>
            <a:r>
              <a:rPr lang="en-US" dirty="0" smtClean="0"/>
              <a:t>(real-time improvements) Used in autonomous vehicles</a:t>
            </a:r>
          </a:p>
          <a:p>
            <a:r>
              <a:rPr lang="en-US" dirty="0" smtClean="0"/>
              <a:t>"At least" 67% web servers run Linux (wired.com, 2016/08/25)</a:t>
            </a:r>
          </a:p>
          <a:p>
            <a:r>
              <a:rPr lang="en-US" dirty="0" smtClean="0"/>
              <a:t>Many computer courses use Linux (because grading is easier)</a:t>
            </a:r>
          </a:p>
        </p:txBody>
      </p:sp>
    </p:spTree>
    <p:extLst>
      <p:ext uri="{BB962C8B-B14F-4D97-AF65-F5344CB8AC3E}">
        <p14:creationId xmlns:p14="http://schemas.microsoft.com/office/powerpoint/2010/main" val="34916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 result for window azu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79" y="5040910"/>
            <a:ext cx="3414476" cy="2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Linux and install on your computer</a:t>
            </a:r>
          </a:p>
          <a:p>
            <a:pPr lvl="1"/>
            <a:r>
              <a:rPr lang="en-US" dirty="0" smtClean="0"/>
              <a:t>Brand new computer</a:t>
            </a:r>
          </a:p>
          <a:p>
            <a:pPr lvl="1"/>
            <a:r>
              <a:rPr lang="en-US" dirty="0" smtClean="0"/>
              <a:t>Dual boot if it already has an operating system</a:t>
            </a:r>
          </a:p>
          <a:p>
            <a:r>
              <a:rPr lang="en-US" dirty="0" smtClean="0"/>
              <a:t>Virtual machine (such as </a:t>
            </a:r>
            <a:r>
              <a:rPr lang="en-US" dirty="0" err="1" smtClean="0"/>
              <a:t>Virtualbox</a:t>
            </a:r>
            <a:r>
              <a:rPr lang="en-US" dirty="0" smtClean="0"/>
              <a:t>), Linux coexists with another operating system (such as Windows)</a:t>
            </a:r>
          </a:p>
          <a:p>
            <a:r>
              <a:rPr lang="en-US" dirty="0" smtClean="0"/>
              <a:t>Cloud (Amazon EC2, Microsoft Azure, Google Cloud ...)</a:t>
            </a:r>
          </a:p>
          <a:p>
            <a:r>
              <a:rPr lang="en-US" dirty="0" smtClean="0"/>
              <a:t>Purdue Engineering students: </a:t>
            </a:r>
            <a:r>
              <a:rPr lang="en-US" dirty="0" smtClean="0"/>
              <a:t>thin </a:t>
            </a:r>
            <a:r>
              <a:rPr lang="en-US" dirty="0" err="1" smtClean="0"/>
              <a:t>linc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Image result for virtualbo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1" y="5286374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mazon ec2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53" y="5027446"/>
            <a:ext cx="2908638" cy="11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oogle clou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65" y="5141569"/>
            <a:ext cx="2572635" cy="17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linux ubuntu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76" y="389106"/>
            <a:ext cx="1952965" cy="14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linux redha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28" y="449705"/>
            <a:ext cx="1213603" cy="12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linux debia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060" y="2094157"/>
            <a:ext cx="938855" cy="12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inlin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46" y="-221614"/>
            <a:ext cx="3703545" cy="27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Linc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to the servers managed by ECN (Engineering Computer Networks)</a:t>
            </a:r>
          </a:p>
          <a:p>
            <a:r>
              <a:rPr lang="en-US" dirty="0" smtClean="0"/>
              <a:t>ECN is the IT department of Purdue Engineering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ECN updates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Security is managed by experts</a:t>
            </a:r>
          </a:p>
          <a:p>
            <a:pPr lvl="1"/>
            <a:r>
              <a:rPr lang="en-US" dirty="0" smtClean="0"/>
              <a:t>These are very fast computers </a:t>
            </a:r>
          </a:p>
          <a:p>
            <a:pPr lvl="1"/>
            <a:r>
              <a:rPr lang="en-US" dirty="0" smtClean="0"/>
              <a:t>Many courses use these computers for 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3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at Purdue ECN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EE 206 or 207.</a:t>
            </a:r>
          </a:p>
          <a:p>
            <a:r>
              <a:rPr lang="en-US" dirty="0" smtClean="0"/>
              <a:t>Many ways to connect:</a:t>
            </a:r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thinlinc</a:t>
            </a:r>
            <a:r>
              <a:rPr lang="en-US" dirty="0" smtClean="0"/>
              <a:t> client (recommended)</a:t>
            </a:r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secureCRT</a:t>
            </a:r>
            <a:r>
              <a:rPr lang="en-US" dirty="0" smtClean="0"/>
              <a:t> (not recommended)</a:t>
            </a:r>
          </a:p>
          <a:p>
            <a:pPr lvl="1"/>
            <a:r>
              <a:rPr lang="en-US" dirty="0" smtClean="0"/>
              <a:t>Install putty (not recommended)</a:t>
            </a:r>
          </a:p>
          <a:p>
            <a:pPr lvl="1"/>
            <a:r>
              <a:rPr lang="en-US" dirty="0" smtClean="0"/>
              <a:t>https://ecegrid.ecn.purdue.edu/main/ (not recommended)</a:t>
            </a:r>
          </a:p>
          <a:p>
            <a:r>
              <a:rPr lang="en-US" dirty="0" smtClean="0"/>
              <a:t>Strongly discouraged: Cygwin and </a:t>
            </a:r>
            <a:r>
              <a:rPr lang="en-US" dirty="0" err="1" smtClean="0"/>
              <a:t>MinGW</a:t>
            </a:r>
            <a:r>
              <a:rPr lang="en-US" dirty="0" smtClean="0"/>
              <a:t> (not real Linux)</a:t>
            </a:r>
          </a:p>
          <a:p>
            <a:r>
              <a:rPr lang="en-US" dirty="0" smtClean="0"/>
              <a:t>Do not use telnet (not secure)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6" y="0"/>
            <a:ext cx="1051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583473"/>
            <a:ext cx="10515600" cy="172483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 to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ecegrid.ecn.purdue.edu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7" y="2466092"/>
            <a:ext cx="10058400" cy="565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8898" y="2330606"/>
            <a:ext cx="165141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account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10" y="108337"/>
            <a:ext cx="3932666" cy="6493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and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Command Line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09193" y="1825625"/>
            <a:ext cx="51816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Combine multiple commands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tools, without human clicking or dragging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06573" y="6200078"/>
            <a:ext cx="1940312" cy="512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474</Words>
  <Application>Microsoft Office PowerPoint</Application>
  <PresentationFormat>Widescreen</PresentationFormat>
  <Paragraphs>77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Quick Start of Linux</vt:lpstr>
      <vt:lpstr>Topics </vt:lpstr>
      <vt:lpstr>Why Linux?</vt:lpstr>
      <vt:lpstr>Get Linux</vt:lpstr>
      <vt:lpstr>Thin Linc</vt:lpstr>
      <vt:lpstr>Linux at Purdue ECN</vt:lpstr>
      <vt:lpstr>PowerPoint Presentation</vt:lpstr>
      <vt:lpstr>connect to   ecegrid.ecn.purdue.edu</vt:lpstr>
      <vt:lpstr>Terminal and Command Line</vt:lpstr>
      <vt:lpstr>PowerPoint Presentation</vt:lpstr>
      <vt:lpstr>Frequently Used Commands</vt:lpstr>
      <vt:lpstr>ls (list)</vt:lpstr>
      <vt:lpstr>ls (list)</vt:lpstr>
      <vt:lpstr>mkdir: make new directory (i.e., folder) cd: change (i.e. enter) directory</vt:lpstr>
      <vt:lpstr>vim: text editor</vt:lpstr>
      <vt:lpstr>PowerPoint Presentation</vt:lpstr>
      <vt:lpstr>cp src dest: copy file src to dest diff file1 file2: compare</vt:lpstr>
      <vt:lpstr>echo "message" &gt;&gt; file: add a line cat -n file: show file with line number</vt:lpstr>
      <vt:lpstr>diff shows the difference, with line numbers</vt:lpstr>
      <vt:lpstr>grep word file: print the lines with this word in the file</vt:lpstr>
      <vt:lpstr>rm: remove a file (irreversible)</vt:lpstr>
      <vt:lpstr>mv (move): rename a file</vt:lpstr>
      <vt:lpstr>redirect output using &gt;&gt;</vt:lpstr>
      <vt:lpstr>pipe (|): take output from one program as input of another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Start of Linux</dc:title>
  <dc:creator>yunglu</dc:creator>
  <cp:lastModifiedBy>yunglu</cp:lastModifiedBy>
  <cp:revision>23</cp:revision>
  <dcterms:created xsi:type="dcterms:W3CDTF">2019-01-20T10:50:50Z</dcterms:created>
  <dcterms:modified xsi:type="dcterms:W3CDTF">2019-02-03T01:38:21Z</dcterms:modified>
</cp:coreProperties>
</file>