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2"/>
  </p:notesMasterIdLst>
  <p:sldIdLst>
    <p:sldId id="267" r:id="rId5"/>
    <p:sldId id="300" r:id="rId6"/>
    <p:sldId id="301" r:id="rId7"/>
    <p:sldId id="302" r:id="rId8"/>
    <p:sldId id="306" r:id="rId9"/>
    <p:sldId id="303" r:id="rId10"/>
    <p:sldId id="304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277" r:id="rId21"/>
  </p:sldIdLst>
  <p:sldSz cx="9144000" cy="6858000" type="screen4x3"/>
  <p:notesSz cx="6858000" cy="9144000"/>
  <p:embeddedFontLst>
    <p:embeddedFont>
      <p:font typeface="Acumin Pro" panose="020B0604020202020204" charset="0"/>
      <p:regular r:id="rId23"/>
      <p:bold r:id="rId24"/>
      <p:italic r:id="rId25"/>
      <p:boldItalic r:id="rId26"/>
    </p:embeddedFont>
    <p:embeddedFont>
      <p:font typeface="Franklin Gothic Book" panose="020B0503020102020204" pitchFamily="34" charset="0"/>
      <p:regular r:id="rId27"/>
      <p:italic r:id="rId28"/>
    </p:embeddedFont>
    <p:embeddedFont>
      <p:font typeface="Franklin Gothic Demi Cond" panose="020B0706030402020204" pitchFamily="34" charset="0"/>
      <p:regular r:id="rId29"/>
    </p:embeddedFont>
    <p:embeddedFont>
      <p:font typeface="Franklin Gothic Medium" panose="020B0603020102020204" pitchFamily="34" charset="0"/>
      <p:regular r:id="rId30"/>
      <p:italic r:id="rId31"/>
    </p:embeddedFont>
    <p:embeddedFont>
      <p:font typeface="Franklin Gothic Medium Cond" panose="020B0606030402020204" pitchFamily="3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0"/>
    <p:restoredTop sz="96327"/>
  </p:normalViewPr>
  <p:slideViewPr>
    <p:cSldViewPr snapToGrid="0">
      <p:cViewPr varScale="1">
        <p:scale>
          <a:sx n="111" d="100"/>
          <a:sy n="111" d="100"/>
        </p:scale>
        <p:origin x="1416" y="96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0F1DC-3405-A54E-F5C0-717406FED0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6898" y="5834815"/>
            <a:ext cx="3804558" cy="4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E3B7773-D729-EEB8-5185-BB935D693C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B06817-3AB9-F0F8-6F65-9A643F3A4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CD4A0D9-437D-0B37-FB43-1653146A281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90F186-2AB0-29AB-3572-48984AD76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545FF400-547F-A87F-4731-58B7D725A3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6C08F-6681-F510-4E88-2F8A5B378A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7C7F250F-A460-CEB6-88C1-58DECD40ACF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7B09ED-E77F-8D2C-3184-B737C46B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0ADAA0C-A717-8A72-DC74-6BBDC3C723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18DB92-5E1D-4807-4DBA-6C27E18A7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AF4CD7-BD40-B04A-DF1A-83E2FE16C03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CB8BF5-5E47-5563-D2C9-D4C84EE8C4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51AC66E-2540-95BE-F71E-33FA852D2AB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09BC8-50C9-9962-ED52-39D7F6EAFD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1EFD2D6-B900-FFA5-831B-B1EA7103464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A56D80-0F6A-7506-1023-42373670E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30422ED-9223-B7D3-345E-36AD935002A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132E25-1599-D964-C379-43A3A0392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FB2143-AFC2-A617-748E-DC7915F791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FA9D8-F67F-A45C-C0CB-539910E67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A9FA4-9C43-31B5-E06E-5EE8F89581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7442" y="5822766"/>
            <a:ext cx="4183937" cy="4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F7129B6-75D8-EE67-1E76-47E661DB54C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5D144-602F-9A65-048A-44D5C1B8B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2E5C670-1084-1443-316C-AF96A74FDA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00D89-32C7-45E2-52F0-E3CFD7B5C6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E0D7BF47-C37F-B8A1-1A11-44557F3DBDA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0464EB41-ECD5-B516-E378-7F7547F189B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D719A-2667-459D-9025-43A7BD28B1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6898" y="5834815"/>
            <a:ext cx="3804558" cy="4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8DD08-03CD-A588-4915-0955E004EA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7442" y="5822766"/>
            <a:ext cx="4183937" cy="4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06111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B24B6A1A-F51F-D953-1FB8-E1E043C75A4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2F29188-94CE-DDF5-F8EC-ECF3B8A63D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8BDE95A-AB09-FFEA-8B85-05759E445B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1557C4-0AF1-FE5A-9AE0-E053770716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1E5DF0B-F573-AA5E-711E-6103D82B39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6AAE89-EC5B-1B93-099B-ECA6090C8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B86140A5-FB1E-29CD-2903-B71F8A25D6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F3338-94AA-DFC9-8797-4359EC7FF3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42568921-BC01-91E6-6538-5B226E816FE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1716A-D07B-9C97-B08E-5881C9640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68B2E69B-627D-AF65-CF44-AB5A10C4C2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CA703-E545-7C45-C48E-43EDB06163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4612" y="6239247"/>
            <a:ext cx="3313261" cy="3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91C2C5-CAF1-3874-A893-892353627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4600" y="6336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7D5ADD-79DF-BF6B-2ECC-B0AE9E673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4124" y="6336714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hdr="0" ftr="0" dt="0"/>
  <p:txStyles>
    <p:titleStyle>
      <a:lvl1pPr algn="l" defTabSz="685800" rtl="0" eaLnBrk="1" fontAlgn="t" latinLnBrk="0" hangingPunct="1">
        <a:lnSpc>
          <a:spcPct val="90000"/>
        </a:lnSpc>
        <a:spcBef>
          <a:spcPct val="0"/>
        </a:spcBef>
        <a:buNone/>
        <a:defRPr lang="en-US" sz="36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Issues/Incident Reporting &amp; Investigations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4/10/24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FROI Submissions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an Injury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283" y="751091"/>
            <a:ext cx="4621313" cy="5544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Left Brace 11"/>
          <p:cNvSpPr/>
          <p:nvPr/>
        </p:nvSpPr>
        <p:spPr>
          <a:xfrm>
            <a:off x="3686292" y="1523249"/>
            <a:ext cx="382633" cy="4272741"/>
          </a:xfrm>
          <a:prstGeom prst="leftBrace">
            <a:avLst/>
          </a:prstGeom>
          <a:noFill/>
          <a:ln w="25400" cap="flat" cmpd="sng" algn="ctr">
            <a:solidFill>
              <a:srgbClr val="8E6F3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347" y="2643958"/>
            <a:ext cx="3326587" cy="1754326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FROI Completion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Complete with the injured employee, if available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Include witness if applicable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Complete as accurately as you can</a:t>
            </a:r>
          </a:p>
        </p:txBody>
      </p:sp>
    </p:spTree>
    <p:extLst>
      <p:ext uri="{BB962C8B-B14F-4D97-AF65-F5344CB8AC3E}">
        <p14:creationId xmlns:p14="http://schemas.microsoft.com/office/powerpoint/2010/main" val="197926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Learning from the Injured Person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Listen – Not a Fault-Finding Mission</a:t>
            </a:r>
            <a:endParaRPr lang="en-US" b="1" u="sng" dirty="0"/>
          </a:p>
          <a:p>
            <a:pPr marL="274320" lvl="0" indent="-274320" defTabSz="457200" fontAlgn="auto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</a:rPr>
              <a:t>Tell the employee this is a fact-finding mission </a:t>
            </a:r>
          </a:p>
          <a:p>
            <a:pPr marL="274320" lvl="0" indent="-274320" defTabSz="457200" fontAlgn="auto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</a:rPr>
              <a:t>Let the person describe the circumstances leading up to the injury in their own words</a:t>
            </a:r>
          </a:p>
          <a:p>
            <a:pPr marL="274320" lvl="0" indent="-274320" defTabSz="457200" fontAlgn="auto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</a:rPr>
              <a:t>Take notes</a:t>
            </a:r>
          </a:p>
          <a:p>
            <a:pPr marL="274320" lvl="0" indent="-274320" defTabSz="457200" fontAlgn="auto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</a:rPr>
              <a:t>Don’t interrupt!</a:t>
            </a:r>
          </a:p>
          <a:p>
            <a:pPr marL="274320" lvl="0" indent="-274320" defTabSz="457200" fontAlgn="auto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lvl="0" algn="ctr" defTabSz="457200" fontAlgn="auto">
              <a:lnSpc>
                <a:spcPct val="100000"/>
              </a:lnSpc>
              <a:spcBef>
                <a:spcPts val="0"/>
              </a:spcBef>
              <a:defRPr/>
            </a:pPr>
            <a:r>
              <a:rPr lang="en-US" i="1" dirty="0">
                <a:solidFill>
                  <a:srgbClr val="000000"/>
                </a:solidFill>
              </a:rPr>
              <a:t>If you have a question, jot it down and ask at the end as a clarifying question</a:t>
            </a:r>
          </a:p>
          <a:p>
            <a:endParaRPr lang="en-US" dirty="0"/>
          </a:p>
          <a:p>
            <a:pPr algn="ctr"/>
            <a:r>
              <a:rPr lang="en-US" dirty="0"/>
              <a:t>This can help with the person’s recollection of the event and provide a lot of insights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Things First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415" y="4224867"/>
            <a:ext cx="4248193" cy="2555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408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3" y="3536830"/>
            <a:ext cx="8629034" cy="3180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Completing Incident Investigation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Investigating an Injury or Near Miss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614" y="1442603"/>
            <a:ext cx="5800725" cy="1971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6922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Completing Incident Investigation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Investigating an Injury or Near Miss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94" y="1421341"/>
            <a:ext cx="8090174" cy="4630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14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225559"/>
            <a:ext cx="8450036" cy="589032"/>
          </a:xfrm>
        </p:spPr>
        <p:txBody>
          <a:bodyPr>
            <a:normAutofit/>
          </a:bodyPr>
          <a:lstStyle/>
          <a:p>
            <a:r>
              <a:rPr lang="en-US" dirty="0"/>
              <a:t>Investigating an Injury or Near Miss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09808"/>
            <a:ext cx="8298921" cy="3816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8014" y="3937000"/>
            <a:ext cx="1787186" cy="90625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09648" y="5137835"/>
            <a:ext cx="1850885" cy="954107"/>
          </a:xfrm>
          <a:prstGeom prst="rect">
            <a:avLst/>
          </a:prstGeom>
          <a:solidFill>
            <a:srgbClr val="FFFFFF"/>
          </a:solidFill>
          <a:ln w="25400">
            <a:solidFill>
              <a:srgbClr val="8E6F3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Materials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Characteristics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(weight, temp, shape)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3023" y="5153894"/>
            <a:ext cx="2868311" cy="1415772"/>
          </a:xfrm>
          <a:prstGeom prst="rect">
            <a:avLst/>
          </a:prstGeom>
          <a:solidFill>
            <a:srgbClr val="FFFFFF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Environment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Low staff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(absenteeism)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Employee Comfort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(work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environment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Condition of Workplace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(disorganized)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Work Load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(how work is distributed)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15" y="5122654"/>
            <a:ext cx="3937443" cy="1661993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Process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Unidentified hazards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(missed during assessment)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Inadequate hazards controls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Procedures for job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(none; inadequate)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Training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(inadequate; not finished)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Wrong tool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(procedures says hammer, but should be using a pry bar)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058" y="790982"/>
            <a:ext cx="3750756" cy="1231106"/>
          </a:xfrm>
          <a:prstGeom prst="rect">
            <a:avLst/>
          </a:prstGeom>
          <a:solidFill>
            <a:schemeClr val="accent4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u="sng" dirty="0">
                <a:solidFill>
                  <a:srgbClr val="000000"/>
                </a:solidFill>
              </a:rPr>
              <a:t>Human Factors</a:t>
            </a:r>
          </a:p>
          <a:p>
            <a:pPr defTabSz="457200"/>
            <a:r>
              <a:rPr lang="en-US" sz="1400" dirty="0">
                <a:solidFill>
                  <a:srgbClr val="000000"/>
                </a:solidFill>
              </a:rPr>
              <a:t>Human behavior(S</a:t>
            </a:r>
            <a:r>
              <a:rPr lang="en-US" sz="1200" dirty="0">
                <a:solidFill>
                  <a:srgbClr val="000000"/>
                </a:solidFill>
              </a:rPr>
              <a:t>) (not following policy)</a:t>
            </a:r>
          </a:p>
          <a:p>
            <a:pPr defTabSz="457200"/>
            <a:r>
              <a:rPr lang="en-US" sz="1400" dirty="0">
                <a:solidFill>
                  <a:srgbClr val="000000"/>
                </a:solidFill>
              </a:rPr>
              <a:t>Personal Factors </a:t>
            </a:r>
            <a:r>
              <a:rPr lang="en-US" sz="1200" dirty="0">
                <a:solidFill>
                  <a:srgbClr val="000000"/>
                </a:solidFill>
              </a:rPr>
              <a:t>(physical limitations, not eaten)</a:t>
            </a:r>
          </a:p>
          <a:p>
            <a:pPr defTabSz="457200"/>
            <a:r>
              <a:rPr lang="en-US" sz="1400" dirty="0">
                <a:solidFill>
                  <a:srgbClr val="000000"/>
                </a:solidFill>
              </a:rPr>
              <a:t>Experience </a:t>
            </a:r>
            <a:r>
              <a:rPr lang="en-US" sz="1200" dirty="0">
                <a:solidFill>
                  <a:srgbClr val="000000"/>
                </a:solidFill>
              </a:rPr>
              <a:t>(new employee)</a:t>
            </a:r>
          </a:p>
          <a:p>
            <a:pPr defTabSz="457200"/>
            <a:r>
              <a:rPr lang="en-US" sz="1400" dirty="0">
                <a:solidFill>
                  <a:srgbClr val="000000"/>
                </a:solidFill>
              </a:rPr>
              <a:t>Training </a:t>
            </a:r>
            <a:r>
              <a:rPr lang="en-US" sz="1200" dirty="0">
                <a:solidFill>
                  <a:srgbClr val="000000"/>
                </a:solidFill>
              </a:rPr>
              <a:t>(didn’t understand)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7158" y="851095"/>
            <a:ext cx="3387811" cy="1015663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u="sng" dirty="0">
                <a:solidFill>
                  <a:srgbClr val="000000"/>
                </a:solidFill>
              </a:rPr>
              <a:t>Equipment/Machine</a:t>
            </a:r>
          </a:p>
          <a:p>
            <a:pPr defTabSz="457200"/>
            <a:r>
              <a:rPr lang="en-US" sz="1400" dirty="0">
                <a:solidFill>
                  <a:srgbClr val="000000"/>
                </a:solidFill>
              </a:rPr>
              <a:t>Not adequate </a:t>
            </a:r>
            <a:r>
              <a:rPr lang="en-US" sz="1200" dirty="0">
                <a:solidFill>
                  <a:srgbClr val="000000"/>
                </a:solidFill>
              </a:rPr>
              <a:t>(has tool, but not effective)</a:t>
            </a:r>
          </a:p>
          <a:p>
            <a:pPr defTabSz="457200"/>
            <a:r>
              <a:rPr lang="en-US" sz="1400" dirty="0">
                <a:solidFill>
                  <a:srgbClr val="000000"/>
                </a:solidFill>
              </a:rPr>
              <a:t>Damaged </a:t>
            </a:r>
            <a:r>
              <a:rPr lang="en-US" sz="1200" dirty="0">
                <a:solidFill>
                  <a:srgbClr val="000000"/>
                </a:solidFill>
              </a:rPr>
              <a:t>(not working as intended)</a:t>
            </a:r>
          </a:p>
          <a:p>
            <a:pPr defTabSz="457200"/>
            <a:r>
              <a:rPr lang="en-US" sz="1400" dirty="0">
                <a:solidFill>
                  <a:srgbClr val="000000"/>
                </a:solidFill>
              </a:rPr>
              <a:t>Not available </a:t>
            </a:r>
            <a:r>
              <a:rPr lang="en-US" sz="1200" dirty="0">
                <a:solidFill>
                  <a:srgbClr val="000000"/>
                </a:solidFill>
              </a:rPr>
              <a:t>(no tool, missing)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41606" y="2437879"/>
            <a:ext cx="1807993" cy="881054"/>
          </a:xfrm>
          <a:prstGeom prst="rect">
            <a:avLst/>
          </a:prstGeom>
          <a:solidFill>
            <a:srgbClr val="00B050">
              <a:alpha val="40000"/>
            </a:srgbClr>
          </a:solidFill>
          <a:ln w="12700" cap="flat" cmpd="sng" algn="ctr">
            <a:solidFill>
              <a:srgbClr val="8E6F3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12784" y="2437879"/>
            <a:ext cx="1819616" cy="881054"/>
          </a:xfrm>
          <a:prstGeom prst="rect">
            <a:avLst/>
          </a:prstGeom>
          <a:solidFill>
            <a:srgbClr val="FFC000">
              <a:alpha val="40000"/>
            </a:srgbClr>
          </a:solidFill>
          <a:ln w="12700" cap="flat" cmpd="sng" algn="ctr">
            <a:solidFill>
              <a:srgbClr val="8E6F3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56052" y="3984720"/>
            <a:ext cx="1811148" cy="858534"/>
          </a:xfrm>
          <a:prstGeom prst="rect">
            <a:avLst/>
          </a:prstGeom>
          <a:solidFill>
            <a:srgbClr val="8E6F3E">
              <a:alpha val="40000"/>
            </a:srgbClr>
          </a:solidFill>
          <a:ln w="12700" cap="flat" cmpd="sng" algn="ctr">
            <a:solidFill>
              <a:srgbClr val="8E6F3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30385" y="3952920"/>
            <a:ext cx="1743415" cy="890334"/>
          </a:xfrm>
          <a:prstGeom prst="rect">
            <a:avLst/>
          </a:prstGeom>
          <a:solidFill>
            <a:srgbClr val="7030A0">
              <a:alpha val="40000"/>
            </a:srgbClr>
          </a:solidFill>
          <a:ln w="12700" cap="flat" cmpd="sng" algn="ctr">
            <a:solidFill>
              <a:srgbClr val="8E6F3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28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Selecting and Putting Solutions in Place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Investigating an Injury or Near Miss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40" y="1525312"/>
            <a:ext cx="8681119" cy="3975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9067" y="3606800"/>
            <a:ext cx="275166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will lower the risk of this happening again?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440" y="5625862"/>
            <a:ext cx="8681119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Reassess Risk with Countermeasure – Are we making an impact?</a:t>
            </a:r>
          </a:p>
        </p:txBody>
      </p:sp>
    </p:spTree>
    <p:extLst>
      <p:ext uri="{BB962C8B-B14F-4D97-AF65-F5344CB8AC3E}">
        <p14:creationId xmlns:p14="http://schemas.microsoft.com/office/powerpoint/2010/main" val="7062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Communicate the Investigation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8809" y="1407858"/>
            <a:ext cx="8450035" cy="44547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Share what was learned with all applicable people</a:t>
            </a:r>
            <a:endParaRPr lang="en-US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Share the cause and the solution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Share it across the department and upper admin support – </a:t>
            </a:r>
            <a:r>
              <a:rPr lang="en-US" sz="1400" b="1" i="1" dirty="0"/>
              <a:t>based on department structure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sz="1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50" b="1" dirty="0"/>
              <a:t>If more support is needed to address the issue: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Follow department’s reporting structure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Get Safety Committee Involved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Contact EHS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50" b="1" dirty="0"/>
              <a:t>Working as a team and communication matters!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Remember SNOWBALL EFFECT!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Gets people thinking and looking for improvements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Helps educate everyone on hazards and risk perception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Finishing it up &amp; Tying it all Together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78809" y="2723824"/>
            <a:ext cx="84582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  <a:defRPr sz="2000" b="0" i="0" kern="1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87046E-E99B-4829-00DA-90FB8F7C52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Reporting Safety Issues/Incidents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67051-DF58-2784-0DD1-540A094F4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382458"/>
            <a:ext cx="8450035" cy="22836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All safety issues and incidents should be report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Includes Injuries, near misses, and unsafe acts &amp; conditions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Where to report them?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EHS – Via website and contacting them directly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911??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Department Head/Direct Supervisor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Determine by department’s reporting structure</a:t>
            </a:r>
          </a:p>
          <a:p>
            <a:endParaRPr lang="en-US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CC5A33-C059-3A5D-0AD4-A3F61011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 and Communicating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7551F-57CD-95C2-2D58-9B326478D4C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487046E-E99B-4829-00DA-90FB8F7C5261}"/>
              </a:ext>
            </a:extLst>
          </p:cNvPr>
          <p:cNvSpPr txBox="1">
            <a:spLocks/>
          </p:cNvSpPr>
          <p:nvPr/>
        </p:nvSpPr>
        <p:spPr>
          <a:xfrm>
            <a:off x="351064" y="3781664"/>
            <a:ext cx="84582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  <a:defRPr sz="2000" b="0" i="0" kern="1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Communicating Safety Issues/Incidents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167051-DF58-2784-0DD1-540A094F4A36}"/>
              </a:ext>
            </a:extLst>
          </p:cNvPr>
          <p:cNvSpPr txBox="1">
            <a:spLocks/>
          </p:cNvSpPr>
          <p:nvPr/>
        </p:nvSpPr>
        <p:spPr>
          <a:xfrm>
            <a:off x="378809" y="4127679"/>
            <a:ext cx="8450035" cy="22836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685800" rtl="0" eaLnBrk="1" fontAlgn="t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Issues &amp; Incidents should be communicated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How will largely depend on departments structure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Guidance: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To anyone that this incident or issue would be applicable to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Safety Committee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All faculty</a:t>
            </a:r>
          </a:p>
          <a:p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371" y="23558"/>
            <a:ext cx="3512629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6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Acronyms and definitions, oh my…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Unsafe Condition </a:t>
            </a:r>
            <a:r>
              <a:rPr lang="en-US" dirty="0"/>
              <a:t>– broken or damaged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Unsafe Act </a:t>
            </a:r>
            <a:r>
              <a:rPr lang="en-US" dirty="0"/>
              <a:t>– Person not following safety precautions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Near Miss </a:t>
            </a:r>
            <a:r>
              <a:rPr lang="en-US" dirty="0"/>
              <a:t>– An incident occurs, but no one is injured (e.g. material dropping next to someone)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FROI </a:t>
            </a:r>
            <a:r>
              <a:rPr lang="en-US" dirty="0"/>
              <a:t>– First Report of Injury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Injury </a:t>
            </a:r>
            <a:r>
              <a:rPr lang="en-US" dirty="0"/>
              <a:t>– Incident occurs, and person is injured (e.g. strain, lacerations)</a:t>
            </a:r>
          </a:p>
          <a:p>
            <a:pPr marL="685800" lvl="1" indent="-342900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rgbClr val="000000"/>
                </a:solidFill>
              </a:rPr>
              <a:t>First Aid – </a:t>
            </a:r>
            <a:r>
              <a:rPr lang="en-US" sz="1400" dirty="0">
                <a:solidFill>
                  <a:srgbClr val="000000"/>
                </a:solidFill>
              </a:rPr>
              <a:t>No prescriptions; no treatment beyond being wrapped; minor restrictions not affecting employee’s ability to do their job</a:t>
            </a:r>
          </a:p>
          <a:p>
            <a:pPr marL="685800" lvl="1" indent="-342900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rgbClr val="000000"/>
                </a:solidFill>
              </a:rPr>
              <a:t>Recordable – </a:t>
            </a:r>
            <a:r>
              <a:rPr lang="en-US" sz="1400" dirty="0">
                <a:solidFill>
                  <a:srgbClr val="000000"/>
                </a:solidFill>
              </a:rPr>
              <a:t>Prescriptions; fractures; can’t fulfill main job duties; stitches/glue; type of medical diagnosis</a:t>
            </a:r>
          </a:p>
          <a:p>
            <a:pPr marL="685800" lvl="1" indent="-342900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rgbClr val="000000"/>
                </a:solidFill>
              </a:rPr>
              <a:t>Lost Time – </a:t>
            </a:r>
            <a:r>
              <a:rPr lang="en-US" sz="1400" dirty="0">
                <a:solidFill>
                  <a:srgbClr val="000000"/>
                </a:solidFill>
              </a:rPr>
              <a:t>Employee’s injury and/or treatment preventing them from returning to work</a:t>
            </a:r>
          </a:p>
          <a:p>
            <a:pPr marL="685800" lvl="1" indent="-342900" defTabSz="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rgbClr val="000000"/>
                </a:solidFill>
              </a:rPr>
              <a:t>Reportable – </a:t>
            </a:r>
            <a:r>
              <a:rPr lang="en-US" sz="1400" dirty="0">
                <a:solidFill>
                  <a:srgbClr val="000000"/>
                </a:solidFill>
              </a:rPr>
              <a:t>Fatality; amputation; loss of eye(s); hospitalization</a:t>
            </a:r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Terms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5867400" y="1432138"/>
            <a:ext cx="155448" cy="914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76144" y="1704672"/>
            <a:ext cx="16383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Good Catch</a:t>
            </a:r>
          </a:p>
        </p:txBody>
      </p:sp>
    </p:spTree>
    <p:extLst>
      <p:ext uri="{BB962C8B-B14F-4D97-AF65-F5344CB8AC3E}">
        <p14:creationId xmlns:p14="http://schemas.microsoft.com/office/powerpoint/2010/main" val="216715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Picture of difference between Good Catch, Near Miss, and Injury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Terms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42" y="1417008"/>
            <a:ext cx="7385202" cy="45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87046E-E99B-4829-00DA-90FB8F7C52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Why this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67051-DF58-2784-0DD1-540A094F4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382458"/>
            <a:ext cx="8450035" cy="35536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Little Things can create Disaster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Trip hazards can negatively impact lives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Hides the big things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Impact culture and safety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Even Minor Incidents can be Major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Don’t just think about the outcome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The potential outcome is what matters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Effective and Open Communication Protects Others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Improve safety awareness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Helps prevent reoccurrence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Creates a positive snowball effect with more communication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CC5A33-C059-3A5D-0AD4-A3F61011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and Communicating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7551F-57CD-95C2-2D58-9B326478D4C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03" y="5537199"/>
            <a:ext cx="5594306" cy="1143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835" y="3894667"/>
            <a:ext cx="3224499" cy="1511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61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 found a Safety Issue “Good Catch,” now what?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b="1" dirty="0"/>
              <a:t>*Depends on department structure*</a:t>
            </a:r>
          </a:p>
          <a:p>
            <a:pPr algn="ctr"/>
            <a:endParaRPr lang="en-US" b="1" dirty="0"/>
          </a:p>
          <a:p>
            <a:r>
              <a:rPr lang="en-US" b="1" dirty="0"/>
              <a:t>General Guidelines/Structure: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Determine immediate and potentially long-term solution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Put immediate solution in place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Inform affected parties (e.g. staff, students) on issue and immediate solution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Includes applicable people in upper admin support and safety committee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Investigate a long-term solution is applicable with safety committee, and EHS if applicable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Contact Building Deputy, EHS, or applicable facilities department if needed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Inform affected parties of long-term solution when completed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 Catch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4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 had a near miss, now what?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b="1" dirty="0"/>
              <a:t>*Depends on department structure*</a:t>
            </a:r>
          </a:p>
          <a:p>
            <a:pPr algn="ctr"/>
            <a:endParaRPr lang="en-US" b="1" dirty="0"/>
          </a:p>
          <a:p>
            <a:r>
              <a:rPr lang="en-US" b="1" dirty="0"/>
              <a:t>General Guidelines/Structure: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Determine immediate and potentially long-term solution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Remove hazard -- put immediate solution in place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Inform affected parties (e.g. staff, students) on issue and immediate solution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Includes applicable people in upper admin support and safety committee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Report near miss via EHS Website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Complete Investigation Form as a Team – </a:t>
            </a:r>
            <a:r>
              <a:rPr lang="en-US" b="1" u="sng" dirty="0"/>
              <a:t>ask for EHS support if needed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Investigate to determine if current solution is adequate or more robust safety measures are needed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Conduct with at least 2-3 people.  Have person involved and potentially a safety committee member, upper admin, peer, and/or EHS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Contact Building Deputy, EHS, or applicable facilities department if needed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Inform affected parties of long-term solution when completed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 Misses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282" y="240903"/>
            <a:ext cx="2533651" cy="2158295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8186486" y="2218267"/>
            <a:ext cx="484632" cy="580575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3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Someone was injury, now what?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8809" y="1407858"/>
            <a:ext cx="8450035" cy="445470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Get injured person medical attention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Students (non-employee status) can go to PUSH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Employees need to go to ROCC or Working Well (this matters!)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Medical Emergency --- wherever they can get immediate care – call 911!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Transportation assistance – call 911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Remove hazard – put immediate solution in place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Inform affected parties (e.g. staff, students) on issue and immediate solution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Includes applicable people in upper admin support and safety committee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Submit FROI via EHS Website &amp; Risk Management Form for Students </a:t>
            </a:r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</a:rPr>
              <a:t>(non-employee)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Employee injury </a:t>
            </a:r>
            <a:r>
              <a:rPr lang="en-US" sz="1400" b="1" u="sng" dirty="0"/>
              <a:t>needs</a:t>
            </a:r>
            <a:r>
              <a:rPr lang="en-US" sz="1400" dirty="0"/>
              <a:t> to be submitted within 24 hours of injury for Workers Compensation &amp; adequate treatment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If it is a medical emergency, for an employee, EHS needs contacted ASAP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Complete Investigation Form as a Team – </a:t>
            </a:r>
            <a:r>
              <a:rPr lang="en-US" b="1" u="sng" dirty="0"/>
              <a:t>ask for EHS support if needed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Investigate to determine if current solution is adequate or more robust safety measures are needed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Conduct with at least 2-3 people.  </a:t>
            </a:r>
            <a:r>
              <a:rPr lang="en-US" sz="1400" b="1" dirty="0"/>
              <a:t>Include injured person </a:t>
            </a:r>
            <a:r>
              <a:rPr lang="en-US" sz="1400" dirty="0"/>
              <a:t>and potentially a safety committee member, upper admin, peer, and/or EHS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Typically completed within 3 business days (enough time to gather information)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Student (non-employee) vs Employee Injury – Team Investigation Form via EHS Website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Injury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282" y="240903"/>
            <a:ext cx="2533651" cy="2158295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6899552" y="2220547"/>
            <a:ext cx="484632" cy="580575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8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FROI Submissions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an Injury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8465" y="1259876"/>
            <a:ext cx="8187070" cy="4791783"/>
            <a:chOff x="2371060" y="980072"/>
            <a:chExt cx="8187070" cy="50325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862A4C-4864-B7B3-0850-AB9222395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504" t="10040" r="10770" b="7208"/>
            <a:stretch/>
          </p:blipFill>
          <p:spPr>
            <a:xfrm>
              <a:off x="2371060" y="980072"/>
              <a:ext cx="8187070" cy="503251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CA0E9A-9663-95A0-E318-056080659287}"/>
                </a:ext>
              </a:extLst>
            </p:cNvPr>
            <p:cNvSpPr txBox="1"/>
            <p:nvPr/>
          </p:nvSpPr>
          <p:spPr>
            <a:xfrm>
              <a:off x="7717558" y="5147168"/>
              <a:ext cx="2417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To submit FROI,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Demi Cond" panose="020B0706030402020204" pitchFamily="34" charset="0"/>
                </a:rPr>
                <a:t>Click Begin Signing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8C36035-4F9C-894D-CF77-5A12D3F8A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5367" y="1719794"/>
              <a:ext cx="0" cy="3427374"/>
            </a:xfrm>
            <a:prstGeom prst="straightConnector1">
              <a:avLst/>
            </a:prstGeom>
            <a:noFill/>
            <a:ln w="6350" cap="flat" cmpd="sng" algn="ctr">
              <a:solidFill>
                <a:srgbClr val="8E6F3E"/>
              </a:solidFill>
              <a:prstDash val="soli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2A4C89B-7449-FC67-8DCC-924ED95956F5}"/>
                </a:ext>
              </a:extLst>
            </p:cNvPr>
            <p:cNvCxnSpPr/>
            <p:nvPr/>
          </p:nvCxnSpPr>
          <p:spPr>
            <a:xfrm flipH="1">
              <a:off x="7202078" y="5863471"/>
              <a:ext cx="1498862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8E6F3E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53031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CB728EC-7776-5A42-85B5-B3CE9B32F801}" vid="{6EC76D2B-F488-6747-8CC9-3B07E3094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6E1F0B61BC7E46AA74D4F1238CE614" ma:contentTypeVersion="17" ma:contentTypeDescription="Create a new document." ma:contentTypeScope="" ma:versionID="24909a75c2f59ab57e13597d55121216">
  <xsd:schema xmlns:xsd="http://www.w3.org/2001/XMLSchema" xmlns:xs="http://www.w3.org/2001/XMLSchema" xmlns:p="http://schemas.microsoft.com/office/2006/metadata/properties" xmlns:ns3="6c34dfb1-5e91-43de-9f69-00d5f9dc1c80" xmlns:ns4="2c13e945-88b0-4dc3-8a74-8b1f98efcc89" targetNamespace="http://schemas.microsoft.com/office/2006/metadata/properties" ma:root="true" ma:fieldsID="f6a065a18dd011a5e57a021961078b07" ns3:_="" ns4:_="">
    <xsd:import namespace="6c34dfb1-5e91-43de-9f69-00d5f9dc1c80"/>
    <xsd:import namespace="2c13e945-88b0-4dc3-8a74-8b1f98efcc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4dfb1-5e91-43de-9f69-00d5f9dc1c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3e945-88b0-4dc3-8a74-8b1f98efcc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13e945-88b0-4dc3-8a74-8b1f98efcc89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_activity xmlns="6c34dfb1-5e91-43de-9f69-00d5f9dc1c80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2BDE1A-BCCC-47A4-A30D-94DBE0EF6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34dfb1-5e91-43de-9f69-00d5f9dc1c80"/>
    <ds:schemaRef ds:uri="2c13e945-88b0-4dc3-8a74-8b1f98ef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infopath/2007/PartnerControls"/>
    <ds:schemaRef ds:uri="6c34dfb1-5e91-43de-9f69-00d5f9dc1c80"/>
    <ds:schemaRef ds:uri="http://purl.org/dc/elements/1.1/"/>
    <ds:schemaRef ds:uri="http://schemas.microsoft.com/office/2006/metadata/properties"/>
    <ds:schemaRef ds:uri="2c13e945-88b0-4dc3-8a74-8b1f98efcc8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MM-23-645083-Purdue-Alt-Standard-20230908</Template>
  <TotalTime>152</TotalTime>
  <Words>1191</Words>
  <Application>Microsoft Office PowerPoint</Application>
  <PresentationFormat>On-screen Show (4:3)</PresentationFormat>
  <Paragraphs>183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Wingdings</vt:lpstr>
      <vt:lpstr>Franklin Gothic Medium</vt:lpstr>
      <vt:lpstr>Franklin Gothic Book</vt:lpstr>
      <vt:lpstr>Franklin Gothic Medium Cond</vt:lpstr>
      <vt:lpstr>Acumin Pro</vt:lpstr>
      <vt:lpstr>Arial</vt:lpstr>
      <vt:lpstr>Calibri</vt:lpstr>
      <vt:lpstr>Franklin Gothic Demi Cond</vt:lpstr>
      <vt:lpstr>Office Theme</vt:lpstr>
      <vt:lpstr>Safety Issues/Incident Reporting &amp; Investigations</vt:lpstr>
      <vt:lpstr>Reporting and Communicating</vt:lpstr>
      <vt:lpstr>Understanding Terms</vt:lpstr>
      <vt:lpstr>Understanding Terms</vt:lpstr>
      <vt:lpstr>Reporting and Communicating</vt:lpstr>
      <vt:lpstr>Good Catch</vt:lpstr>
      <vt:lpstr>Near Misses</vt:lpstr>
      <vt:lpstr>Injury</vt:lpstr>
      <vt:lpstr>Reporting an Injury</vt:lpstr>
      <vt:lpstr>Reporting an Injury</vt:lpstr>
      <vt:lpstr>First Things First </vt:lpstr>
      <vt:lpstr>Investigating an Injury or Near Miss</vt:lpstr>
      <vt:lpstr>Investigating an Injury or Near Miss</vt:lpstr>
      <vt:lpstr>Investigating an Injury or Near Miss</vt:lpstr>
      <vt:lpstr>Investigating an Injury or Near Miss</vt:lpstr>
      <vt:lpstr>Finishing it up &amp; Tying it all Together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Franklin Gothic Italic 44</dc:title>
  <dc:creator>Kiefer, Robin M</dc:creator>
  <cp:lastModifiedBy>Tom Everett</cp:lastModifiedBy>
  <cp:revision>17</cp:revision>
  <dcterms:created xsi:type="dcterms:W3CDTF">2023-09-13T14:43:10Z</dcterms:created>
  <dcterms:modified xsi:type="dcterms:W3CDTF">2024-05-02T19:56:23Z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0x010100466E1F0B61BC7E46AA74D4F1238CE614</vt:lpwstr>
  </property>
  <property fmtid="{D5CDD505-2E9C-101B-9397-08002B2CF9AE}" pid="10" name="MediaServiceImageTags">
    <vt:lpwstr/>
  </property>
</Properties>
</file>