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31"/>
  </p:notesMasterIdLst>
  <p:sldIdLst>
    <p:sldId id="470" r:id="rId2"/>
    <p:sldId id="423" r:id="rId3"/>
    <p:sldId id="474" r:id="rId4"/>
    <p:sldId id="475" r:id="rId5"/>
    <p:sldId id="462" r:id="rId6"/>
    <p:sldId id="464" r:id="rId7"/>
    <p:sldId id="465" r:id="rId8"/>
    <p:sldId id="476" r:id="rId9"/>
    <p:sldId id="427" r:id="rId10"/>
    <p:sldId id="477" r:id="rId11"/>
    <p:sldId id="478" r:id="rId12"/>
    <p:sldId id="429" r:id="rId13"/>
    <p:sldId id="458" r:id="rId14"/>
    <p:sldId id="432" r:id="rId15"/>
    <p:sldId id="433" r:id="rId16"/>
    <p:sldId id="434" r:id="rId17"/>
    <p:sldId id="483" r:id="rId18"/>
    <p:sldId id="485" r:id="rId19"/>
    <p:sldId id="482" r:id="rId20"/>
    <p:sldId id="486" r:id="rId21"/>
    <p:sldId id="487" r:id="rId22"/>
    <p:sldId id="456" r:id="rId23"/>
    <p:sldId id="484" r:id="rId24"/>
    <p:sldId id="473" r:id="rId25"/>
    <p:sldId id="459" r:id="rId26"/>
    <p:sldId id="449" r:id="rId27"/>
    <p:sldId id="452" r:id="rId28"/>
    <p:sldId id="488" r:id="rId29"/>
    <p:sldId id="490" r:id="rId30"/>
  </p:sldIdLst>
  <p:sldSz cx="12192000" cy="6858000"/>
  <p:notesSz cx="6858000" cy="9144000"/>
  <p:embeddedFontLst>
    <p:embeddedFont>
      <p:font typeface="Acumin Pro" panose="020B0504020202020204" pitchFamily="34" charset="77"/>
      <p:regular r:id="rId32"/>
      <p:bold r:id="rId33"/>
      <p:italic r:id="rId34"/>
      <p:boldItalic r:id="rId35"/>
    </p:embeddedFont>
    <p:embeddedFont>
      <p:font typeface="Acumin Pro Semibold" panose="020B0704020202020204" pitchFamily="34" charset="77"/>
      <p:regular r:id="rId36"/>
      <p:bold r:id="rId37"/>
      <p:italic r:id="rId38"/>
      <p:boldItalic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6BAD67-0ED0-8D8D-8086-E55D0D221EA2}" v="2" dt="2024-08-28T18:21:13.8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5" autoAdjust="0"/>
    <p:restoredTop sz="86418"/>
  </p:normalViewPr>
  <p:slideViewPr>
    <p:cSldViewPr snapToGrid="0" snapToObjects="1">
      <p:cViewPr varScale="1">
        <p:scale>
          <a:sx n="121" d="100"/>
          <a:sy n="121" d="100"/>
        </p:scale>
        <p:origin x="416" y="16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D5ED67-093F-4CD6-96D0-45A612198339}"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7AD53AD4-8AB3-42DE-8C66-2F6442608494}">
      <dgm:prSet custT="1"/>
      <dgm:spPr/>
      <dgm:t>
        <a:bodyPr/>
        <a:lstStyle/>
        <a:p>
          <a:r>
            <a:rPr lang="en-US" sz="1600" dirty="0" err="1"/>
            <a:t>i</a:t>
          </a:r>
          <a:r>
            <a:rPr lang="en-US" sz="1600" dirty="0"/>
            <a:t>. an ability to apply </a:t>
          </a:r>
          <a:r>
            <a:rPr lang="en-US" sz="1600" dirty="0">
              <a:solidFill>
                <a:srgbClr val="FF0000"/>
              </a:solidFill>
            </a:rPr>
            <a:t>engineering</a:t>
          </a:r>
          <a:r>
            <a:rPr lang="en-US" sz="1600" dirty="0"/>
            <a:t> </a:t>
          </a:r>
          <a:r>
            <a:rPr lang="en-US" sz="1600" dirty="0">
              <a:solidFill>
                <a:srgbClr val="FF0000"/>
              </a:solidFill>
            </a:rPr>
            <a:t>design</a:t>
          </a:r>
          <a:r>
            <a:rPr lang="en-US" sz="1600" dirty="0"/>
            <a:t> to create a </a:t>
          </a:r>
          <a:r>
            <a:rPr lang="en-US" sz="1600" dirty="0">
              <a:solidFill>
                <a:srgbClr val="FF0000"/>
              </a:solidFill>
            </a:rPr>
            <a:t>product</a:t>
          </a:r>
          <a:r>
            <a:rPr lang="en-US" sz="1600" dirty="0"/>
            <a:t> that meets the specified needs of this engineering design experience with consideration of public health, safety, and welfare, as well as global, cultural, social, environmental, and economic factors.</a:t>
          </a:r>
        </a:p>
      </dgm:t>
    </dgm:pt>
    <dgm:pt modelId="{F7ABBB05-F21E-492F-8A19-722A9C9F8DEE}" type="parTrans" cxnId="{256534A8-F9D5-4C07-A84C-975261969610}">
      <dgm:prSet/>
      <dgm:spPr/>
      <dgm:t>
        <a:bodyPr/>
        <a:lstStyle/>
        <a:p>
          <a:endParaRPr lang="en-US" sz="1600"/>
        </a:p>
      </dgm:t>
    </dgm:pt>
    <dgm:pt modelId="{89FAA30A-B728-4F93-8419-71795AA5755A}" type="sibTrans" cxnId="{256534A8-F9D5-4C07-A84C-975261969610}">
      <dgm:prSet/>
      <dgm:spPr/>
      <dgm:t>
        <a:bodyPr/>
        <a:lstStyle/>
        <a:p>
          <a:endParaRPr lang="en-US" sz="1600"/>
        </a:p>
      </dgm:t>
    </dgm:pt>
    <dgm:pt modelId="{11884CF5-D498-450A-A2AF-A3E9DCD9E11A}">
      <dgm:prSet custT="1"/>
      <dgm:spPr/>
      <dgm:t>
        <a:bodyPr/>
        <a:lstStyle/>
        <a:p>
          <a:r>
            <a:rPr lang="en-US" sz="1600" dirty="0"/>
            <a:t>ii. an ability to develop and conduct </a:t>
          </a:r>
          <a:r>
            <a:rPr lang="en-US" sz="1600" dirty="0">
              <a:solidFill>
                <a:srgbClr val="FF0000"/>
              </a:solidFill>
            </a:rPr>
            <a:t>experimentation, analyze </a:t>
          </a:r>
          <a:r>
            <a:rPr lang="en-US" sz="1600" dirty="0"/>
            <a:t>and </a:t>
          </a:r>
          <a:r>
            <a:rPr lang="en-US" sz="1600" dirty="0">
              <a:solidFill>
                <a:srgbClr val="FF0000"/>
              </a:solidFill>
            </a:rPr>
            <a:t>interpret data</a:t>
          </a:r>
          <a:r>
            <a:rPr lang="en-US" sz="1600" dirty="0"/>
            <a:t>, and use </a:t>
          </a:r>
          <a:r>
            <a:rPr lang="en-US" sz="1600" dirty="0">
              <a:solidFill>
                <a:srgbClr val="FF0000"/>
              </a:solidFill>
            </a:rPr>
            <a:t>engineering judgment </a:t>
          </a:r>
          <a:r>
            <a:rPr lang="en-US" sz="1600" dirty="0"/>
            <a:t>to draw conclusions related to the development of the product of this engineering design experience.</a:t>
          </a:r>
        </a:p>
      </dgm:t>
    </dgm:pt>
    <dgm:pt modelId="{5BD85411-3F00-4E68-BD32-B241071FA611}" type="parTrans" cxnId="{1606CC4A-0491-4E0F-9DD7-73B82CBEBB1A}">
      <dgm:prSet/>
      <dgm:spPr/>
      <dgm:t>
        <a:bodyPr/>
        <a:lstStyle/>
        <a:p>
          <a:endParaRPr lang="en-US" sz="1600"/>
        </a:p>
      </dgm:t>
    </dgm:pt>
    <dgm:pt modelId="{2BE4A155-91E0-4D22-A5EC-42E1A90E214C}" type="sibTrans" cxnId="{1606CC4A-0491-4E0F-9DD7-73B82CBEBB1A}">
      <dgm:prSet/>
      <dgm:spPr/>
      <dgm:t>
        <a:bodyPr/>
        <a:lstStyle/>
        <a:p>
          <a:endParaRPr lang="en-US" sz="1600"/>
        </a:p>
      </dgm:t>
    </dgm:pt>
    <dgm:pt modelId="{B396F5CF-647C-4DF4-B3C0-5273FA78C71C}">
      <dgm:prSet custT="1"/>
      <dgm:spPr/>
      <dgm:t>
        <a:bodyPr/>
        <a:lstStyle/>
        <a:p>
          <a:r>
            <a:rPr lang="en-US" sz="1600" dirty="0"/>
            <a:t>iii. an ability to </a:t>
          </a:r>
          <a:r>
            <a:rPr lang="en-US" sz="1600" dirty="0">
              <a:solidFill>
                <a:srgbClr val="FF0000"/>
              </a:solidFill>
            </a:rPr>
            <a:t>identify, formulate, and solve complex engineering problems </a:t>
          </a:r>
          <a:r>
            <a:rPr lang="en-US" sz="1600" dirty="0"/>
            <a:t>arising from this engineering design experience by applying principles of engineering, science, and mathematics.</a:t>
          </a:r>
        </a:p>
      </dgm:t>
    </dgm:pt>
    <dgm:pt modelId="{C7CD7F26-CC31-4309-8CCC-6A118E410D52}" type="parTrans" cxnId="{516F3276-F45E-4939-AFB1-0B12213344AD}">
      <dgm:prSet/>
      <dgm:spPr/>
      <dgm:t>
        <a:bodyPr/>
        <a:lstStyle/>
        <a:p>
          <a:endParaRPr lang="en-US" sz="1600"/>
        </a:p>
      </dgm:t>
    </dgm:pt>
    <dgm:pt modelId="{C604EABA-9ABE-4945-96F7-7A86DED38544}" type="sibTrans" cxnId="{516F3276-F45E-4939-AFB1-0B12213344AD}">
      <dgm:prSet/>
      <dgm:spPr/>
      <dgm:t>
        <a:bodyPr/>
        <a:lstStyle/>
        <a:p>
          <a:endParaRPr lang="en-US" sz="1600"/>
        </a:p>
      </dgm:t>
    </dgm:pt>
    <dgm:pt modelId="{7CA2045B-CAAD-4454-9059-90D59BF0EF53}">
      <dgm:prSet custT="1"/>
      <dgm:spPr/>
      <dgm:t>
        <a:bodyPr/>
        <a:lstStyle/>
        <a:p>
          <a:r>
            <a:rPr lang="en-US" sz="1600" dirty="0"/>
            <a:t>iv. an ability to </a:t>
          </a:r>
          <a:r>
            <a:rPr lang="en-US" sz="1600" dirty="0">
              <a:solidFill>
                <a:srgbClr val="FF0000"/>
              </a:solidFill>
            </a:rPr>
            <a:t>function effectively on a team </a:t>
          </a:r>
          <a:r>
            <a:rPr lang="en-US" sz="1600" dirty="0"/>
            <a:t>whose members together provide leadership, create a collaborative and inclusive environment, establish goals, plan tasks, and meet objectives associated with this design experience.</a:t>
          </a:r>
        </a:p>
      </dgm:t>
    </dgm:pt>
    <dgm:pt modelId="{50653FC2-9CE3-4E63-A9B0-62B210668BE5}" type="parTrans" cxnId="{F3C05205-C0C2-45FB-9273-7EDB7933EE7E}">
      <dgm:prSet/>
      <dgm:spPr/>
      <dgm:t>
        <a:bodyPr/>
        <a:lstStyle/>
        <a:p>
          <a:endParaRPr lang="en-US" sz="1600"/>
        </a:p>
      </dgm:t>
    </dgm:pt>
    <dgm:pt modelId="{150CA9E5-5736-42D3-A692-14C5B878C812}" type="sibTrans" cxnId="{F3C05205-C0C2-45FB-9273-7EDB7933EE7E}">
      <dgm:prSet/>
      <dgm:spPr/>
      <dgm:t>
        <a:bodyPr/>
        <a:lstStyle/>
        <a:p>
          <a:endParaRPr lang="en-US" sz="1600"/>
        </a:p>
      </dgm:t>
    </dgm:pt>
    <dgm:pt modelId="{5650F42D-40B9-BB45-8CAC-0366C50F9CDE}" type="pres">
      <dgm:prSet presAssocID="{77D5ED67-093F-4CD6-96D0-45A612198339}" presName="linear" presStyleCnt="0">
        <dgm:presLayoutVars>
          <dgm:animLvl val="lvl"/>
          <dgm:resizeHandles val="exact"/>
        </dgm:presLayoutVars>
      </dgm:prSet>
      <dgm:spPr/>
    </dgm:pt>
    <dgm:pt modelId="{9511AF03-E24D-7D4A-8214-5E6EAFACB655}" type="pres">
      <dgm:prSet presAssocID="{7AD53AD4-8AB3-42DE-8C66-2F6442608494}" presName="parentText" presStyleLbl="node1" presStyleIdx="0" presStyleCnt="4" custLinFactY="-11816" custLinFactNeighborY="-100000">
        <dgm:presLayoutVars>
          <dgm:chMax val="0"/>
          <dgm:bulletEnabled val="1"/>
        </dgm:presLayoutVars>
      </dgm:prSet>
      <dgm:spPr/>
    </dgm:pt>
    <dgm:pt modelId="{392DC291-43A7-434E-95C1-A516D076AA6B}" type="pres">
      <dgm:prSet presAssocID="{89FAA30A-B728-4F93-8419-71795AA5755A}" presName="spacer" presStyleCnt="0"/>
      <dgm:spPr/>
    </dgm:pt>
    <dgm:pt modelId="{8CB4357B-AA7B-6447-80D2-75DBB1BD6651}" type="pres">
      <dgm:prSet presAssocID="{11884CF5-D498-450A-A2AF-A3E9DCD9E11A}" presName="parentText" presStyleLbl="node1" presStyleIdx="1" presStyleCnt="4" custLinFactNeighborY="-35179">
        <dgm:presLayoutVars>
          <dgm:chMax val="0"/>
          <dgm:bulletEnabled val="1"/>
        </dgm:presLayoutVars>
      </dgm:prSet>
      <dgm:spPr/>
    </dgm:pt>
    <dgm:pt modelId="{8E64AE62-B18F-FA47-ABCA-292E0098A94C}" type="pres">
      <dgm:prSet presAssocID="{2BE4A155-91E0-4D22-A5EC-42E1A90E214C}" presName="spacer" presStyleCnt="0"/>
      <dgm:spPr/>
    </dgm:pt>
    <dgm:pt modelId="{8D7BFD8B-1297-464F-9649-6B0ED97863EB}" type="pres">
      <dgm:prSet presAssocID="{B396F5CF-647C-4DF4-B3C0-5273FA78C71C}" presName="parentText" presStyleLbl="node1" presStyleIdx="2" presStyleCnt="4" custLinFactY="7468" custLinFactNeighborY="100000">
        <dgm:presLayoutVars>
          <dgm:chMax val="0"/>
          <dgm:bulletEnabled val="1"/>
        </dgm:presLayoutVars>
      </dgm:prSet>
      <dgm:spPr/>
    </dgm:pt>
    <dgm:pt modelId="{1DB33082-C3B3-6147-9E19-C121AEB2C554}" type="pres">
      <dgm:prSet presAssocID="{C604EABA-9ABE-4945-96F7-7A86DED38544}" presName="spacer" presStyleCnt="0"/>
      <dgm:spPr/>
    </dgm:pt>
    <dgm:pt modelId="{C23076EC-655E-FB4F-B264-D2E202A456B7}" type="pres">
      <dgm:prSet presAssocID="{7CA2045B-CAAD-4454-9059-90D59BF0EF53}" presName="parentText" presStyleLbl="node1" presStyleIdx="3" presStyleCnt="4" custLinFactY="47989" custLinFactNeighborX="-49" custLinFactNeighborY="100000">
        <dgm:presLayoutVars>
          <dgm:chMax val="0"/>
          <dgm:bulletEnabled val="1"/>
        </dgm:presLayoutVars>
      </dgm:prSet>
      <dgm:spPr/>
    </dgm:pt>
  </dgm:ptLst>
  <dgm:cxnLst>
    <dgm:cxn modelId="{F3C05205-C0C2-45FB-9273-7EDB7933EE7E}" srcId="{77D5ED67-093F-4CD6-96D0-45A612198339}" destId="{7CA2045B-CAAD-4454-9059-90D59BF0EF53}" srcOrd="3" destOrd="0" parTransId="{50653FC2-9CE3-4E63-A9B0-62B210668BE5}" sibTransId="{150CA9E5-5736-42D3-A692-14C5B878C812}"/>
    <dgm:cxn modelId="{35AC330F-4F6D-2740-91B8-EDBF7412B8A6}" type="presOf" srcId="{B396F5CF-647C-4DF4-B3C0-5273FA78C71C}" destId="{8D7BFD8B-1297-464F-9649-6B0ED97863EB}" srcOrd="0" destOrd="0" presId="urn:microsoft.com/office/officeart/2005/8/layout/vList2"/>
    <dgm:cxn modelId="{4DB2FF13-7B9D-6F48-8B37-E07657E57E2D}" type="presOf" srcId="{11884CF5-D498-450A-A2AF-A3E9DCD9E11A}" destId="{8CB4357B-AA7B-6447-80D2-75DBB1BD6651}" srcOrd="0" destOrd="0" presId="urn:microsoft.com/office/officeart/2005/8/layout/vList2"/>
    <dgm:cxn modelId="{68B88239-A813-EF4D-8861-D8781C241594}" type="presOf" srcId="{7CA2045B-CAAD-4454-9059-90D59BF0EF53}" destId="{C23076EC-655E-FB4F-B264-D2E202A456B7}" srcOrd="0" destOrd="0" presId="urn:microsoft.com/office/officeart/2005/8/layout/vList2"/>
    <dgm:cxn modelId="{1606CC4A-0491-4E0F-9DD7-73B82CBEBB1A}" srcId="{77D5ED67-093F-4CD6-96D0-45A612198339}" destId="{11884CF5-D498-450A-A2AF-A3E9DCD9E11A}" srcOrd="1" destOrd="0" parTransId="{5BD85411-3F00-4E68-BD32-B241071FA611}" sibTransId="{2BE4A155-91E0-4D22-A5EC-42E1A90E214C}"/>
    <dgm:cxn modelId="{516F3276-F45E-4939-AFB1-0B12213344AD}" srcId="{77D5ED67-093F-4CD6-96D0-45A612198339}" destId="{B396F5CF-647C-4DF4-B3C0-5273FA78C71C}" srcOrd="2" destOrd="0" parTransId="{C7CD7F26-CC31-4309-8CCC-6A118E410D52}" sibTransId="{C604EABA-9ABE-4945-96F7-7A86DED38544}"/>
    <dgm:cxn modelId="{73F70C91-EEFB-4F4A-BCFA-4777B7C121E5}" type="presOf" srcId="{77D5ED67-093F-4CD6-96D0-45A612198339}" destId="{5650F42D-40B9-BB45-8CAC-0366C50F9CDE}" srcOrd="0" destOrd="0" presId="urn:microsoft.com/office/officeart/2005/8/layout/vList2"/>
    <dgm:cxn modelId="{0C4F5791-44A8-E149-BCBB-A3771E5A3188}" type="presOf" srcId="{7AD53AD4-8AB3-42DE-8C66-2F6442608494}" destId="{9511AF03-E24D-7D4A-8214-5E6EAFACB655}" srcOrd="0" destOrd="0" presId="urn:microsoft.com/office/officeart/2005/8/layout/vList2"/>
    <dgm:cxn modelId="{256534A8-F9D5-4C07-A84C-975261969610}" srcId="{77D5ED67-093F-4CD6-96D0-45A612198339}" destId="{7AD53AD4-8AB3-42DE-8C66-2F6442608494}" srcOrd="0" destOrd="0" parTransId="{F7ABBB05-F21E-492F-8A19-722A9C9F8DEE}" sibTransId="{89FAA30A-B728-4F93-8419-71795AA5755A}"/>
    <dgm:cxn modelId="{28056DD5-728B-3F40-9519-1BFFAEC43489}" type="presParOf" srcId="{5650F42D-40B9-BB45-8CAC-0366C50F9CDE}" destId="{9511AF03-E24D-7D4A-8214-5E6EAFACB655}" srcOrd="0" destOrd="0" presId="urn:microsoft.com/office/officeart/2005/8/layout/vList2"/>
    <dgm:cxn modelId="{9356D26F-155C-5C4A-8E18-F764085F7562}" type="presParOf" srcId="{5650F42D-40B9-BB45-8CAC-0366C50F9CDE}" destId="{392DC291-43A7-434E-95C1-A516D076AA6B}" srcOrd="1" destOrd="0" presId="urn:microsoft.com/office/officeart/2005/8/layout/vList2"/>
    <dgm:cxn modelId="{191361C7-B4A4-654E-9EB3-ACF7E0012EC3}" type="presParOf" srcId="{5650F42D-40B9-BB45-8CAC-0366C50F9CDE}" destId="{8CB4357B-AA7B-6447-80D2-75DBB1BD6651}" srcOrd="2" destOrd="0" presId="urn:microsoft.com/office/officeart/2005/8/layout/vList2"/>
    <dgm:cxn modelId="{BED327EB-131F-A84A-9A27-0F27CA954BA8}" type="presParOf" srcId="{5650F42D-40B9-BB45-8CAC-0366C50F9CDE}" destId="{8E64AE62-B18F-FA47-ABCA-292E0098A94C}" srcOrd="3" destOrd="0" presId="urn:microsoft.com/office/officeart/2005/8/layout/vList2"/>
    <dgm:cxn modelId="{23D86217-BE08-EF40-A688-69D457D1C328}" type="presParOf" srcId="{5650F42D-40B9-BB45-8CAC-0366C50F9CDE}" destId="{8D7BFD8B-1297-464F-9649-6B0ED97863EB}" srcOrd="4" destOrd="0" presId="urn:microsoft.com/office/officeart/2005/8/layout/vList2"/>
    <dgm:cxn modelId="{C1FB4306-922B-F34C-B456-165852872031}" type="presParOf" srcId="{5650F42D-40B9-BB45-8CAC-0366C50F9CDE}" destId="{1DB33082-C3B3-6147-9E19-C121AEB2C554}" srcOrd="5" destOrd="0" presId="urn:microsoft.com/office/officeart/2005/8/layout/vList2"/>
    <dgm:cxn modelId="{A09A5E8C-4916-3843-9ACF-C2C99D83EF63}" type="presParOf" srcId="{5650F42D-40B9-BB45-8CAC-0366C50F9CDE}" destId="{C23076EC-655E-FB4F-B264-D2E202A456B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8A478E-B73F-4B5B-B03F-CA5C43778AC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34BE73C-7059-4E04-8E20-E7276106F85C}">
      <dgm:prSet custT="1"/>
      <dgm:spPr/>
      <dgm:t>
        <a:bodyPr/>
        <a:lstStyle/>
        <a:p>
          <a:r>
            <a:rPr lang="en-US" sz="1600" dirty="0"/>
            <a:t>v. an ability to </a:t>
          </a:r>
          <a:r>
            <a:rPr lang="en-US" sz="1600" dirty="0">
              <a:solidFill>
                <a:srgbClr val="FF0000"/>
              </a:solidFill>
            </a:rPr>
            <a:t>communicate effectively </a:t>
          </a:r>
          <a:r>
            <a:rPr lang="en-US" sz="1600" dirty="0"/>
            <a:t>with a range of audiences appropriate to this design experience in both a written report and oral presentation.</a:t>
          </a:r>
        </a:p>
      </dgm:t>
    </dgm:pt>
    <dgm:pt modelId="{7BE1DBCA-D562-4C24-A92A-AFF47AE3FF97}" type="parTrans" cxnId="{27A4E1BF-EDC0-415F-B37D-12F9523FE622}">
      <dgm:prSet/>
      <dgm:spPr/>
      <dgm:t>
        <a:bodyPr/>
        <a:lstStyle/>
        <a:p>
          <a:endParaRPr lang="en-US"/>
        </a:p>
      </dgm:t>
    </dgm:pt>
    <dgm:pt modelId="{C493ACB4-5EDE-46A3-9991-D2B569BD4FFE}" type="sibTrans" cxnId="{27A4E1BF-EDC0-415F-B37D-12F9523FE622}">
      <dgm:prSet/>
      <dgm:spPr/>
      <dgm:t>
        <a:bodyPr/>
        <a:lstStyle/>
        <a:p>
          <a:endParaRPr lang="en-US"/>
        </a:p>
      </dgm:t>
    </dgm:pt>
    <dgm:pt modelId="{64BA174B-E86E-4CE9-A239-3C77B343CA85}">
      <dgm:prSet/>
      <dgm:spPr/>
      <dgm:t>
        <a:bodyPr/>
        <a:lstStyle/>
        <a:p>
          <a:r>
            <a:rPr lang="en-US" dirty="0"/>
            <a:t>vi. an ability to </a:t>
          </a:r>
          <a:r>
            <a:rPr lang="en-US" dirty="0">
              <a:solidFill>
                <a:srgbClr val="FF0000"/>
              </a:solidFill>
            </a:rPr>
            <a:t>acquire and apply new knowledge </a:t>
          </a:r>
          <a:r>
            <a:rPr lang="en-US" dirty="0"/>
            <a:t>as needed, using appropriate learning strategies to complete the engineering design experience associated with this course.</a:t>
          </a:r>
        </a:p>
      </dgm:t>
    </dgm:pt>
    <dgm:pt modelId="{37A3838D-16F5-4D94-AAE5-7E0D62DDFFAF}" type="parTrans" cxnId="{C46EC197-95C6-400C-AF91-F246458407A2}">
      <dgm:prSet/>
      <dgm:spPr/>
      <dgm:t>
        <a:bodyPr/>
        <a:lstStyle/>
        <a:p>
          <a:endParaRPr lang="en-US"/>
        </a:p>
      </dgm:t>
    </dgm:pt>
    <dgm:pt modelId="{A71D753E-277B-4045-94A8-1F4CA0FC0FF6}" type="sibTrans" cxnId="{C46EC197-95C6-400C-AF91-F246458407A2}">
      <dgm:prSet/>
      <dgm:spPr/>
      <dgm:t>
        <a:bodyPr/>
        <a:lstStyle/>
        <a:p>
          <a:endParaRPr lang="en-US"/>
        </a:p>
      </dgm:t>
    </dgm:pt>
    <dgm:pt modelId="{82B9551E-8A8E-4919-ACD7-F46AB4AAEC6E}">
      <dgm:prSet/>
      <dgm:spPr/>
      <dgm:t>
        <a:bodyPr/>
        <a:lstStyle/>
        <a:p>
          <a:r>
            <a:rPr lang="en-US" dirty="0"/>
            <a:t>vii. an ability to </a:t>
          </a:r>
          <a:r>
            <a:rPr lang="en-US" dirty="0">
              <a:solidFill>
                <a:srgbClr val="FF0000"/>
              </a:solidFill>
            </a:rPr>
            <a:t>recognize ethical and professional responsibilities </a:t>
          </a:r>
          <a:r>
            <a:rPr lang="en-US" dirty="0"/>
            <a:t>associated with this engineering design experience and make informed judgments which must consider the impact of the product of this engineering design experience in global, economic, environmental, and societal contexts.</a:t>
          </a:r>
        </a:p>
      </dgm:t>
    </dgm:pt>
    <dgm:pt modelId="{10B4731F-1D41-41FE-89A4-5D4D29FB5597}" type="parTrans" cxnId="{96552053-EC1F-447F-8702-10C21CC6426F}">
      <dgm:prSet/>
      <dgm:spPr/>
      <dgm:t>
        <a:bodyPr/>
        <a:lstStyle/>
        <a:p>
          <a:endParaRPr lang="en-US"/>
        </a:p>
      </dgm:t>
    </dgm:pt>
    <dgm:pt modelId="{7BA797F0-0510-4781-A659-A4FC30B2598D}" type="sibTrans" cxnId="{96552053-EC1F-447F-8702-10C21CC6426F}">
      <dgm:prSet/>
      <dgm:spPr/>
      <dgm:t>
        <a:bodyPr/>
        <a:lstStyle/>
        <a:p>
          <a:endParaRPr lang="en-US"/>
        </a:p>
      </dgm:t>
    </dgm:pt>
    <dgm:pt modelId="{04085D4E-EA14-4641-9B94-45D0559984C8}" type="pres">
      <dgm:prSet presAssocID="{398A478E-B73F-4B5B-B03F-CA5C43778AC8}" presName="linear" presStyleCnt="0">
        <dgm:presLayoutVars>
          <dgm:animLvl val="lvl"/>
          <dgm:resizeHandles val="exact"/>
        </dgm:presLayoutVars>
      </dgm:prSet>
      <dgm:spPr/>
    </dgm:pt>
    <dgm:pt modelId="{E8A49698-06A3-3A4D-B874-55190A84AD8B}" type="pres">
      <dgm:prSet presAssocID="{234BE73C-7059-4E04-8E20-E7276106F85C}" presName="parentText" presStyleLbl="node1" presStyleIdx="0" presStyleCnt="3" custLinFactY="-39559" custLinFactNeighborY="-100000">
        <dgm:presLayoutVars>
          <dgm:chMax val="0"/>
          <dgm:bulletEnabled val="1"/>
        </dgm:presLayoutVars>
      </dgm:prSet>
      <dgm:spPr/>
    </dgm:pt>
    <dgm:pt modelId="{C851094A-8DDA-2145-AA75-30C2B9954DB1}" type="pres">
      <dgm:prSet presAssocID="{C493ACB4-5EDE-46A3-9991-D2B569BD4FFE}" presName="spacer" presStyleCnt="0"/>
      <dgm:spPr/>
    </dgm:pt>
    <dgm:pt modelId="{5A613478-4B1D-5147-8C8A-7B1D900E650E}" type="pres">
      <dgm:prSet presAssocID="{64BA174B-E86E-4CE9-A239-3C77B343CA85}" presName="parentText" presStyleLbl="node1" presStyleIdx="1" presStyleCnt="3" custLinFactY="-17572" custLinFactNeighborY="-100000">
        <dgm:presLayoutVars>
          <dgm:chMax val="0"/>
          <dgm:bulletEnabled val="1"/>
        </dgm:presLayoutVars>
      </dgm:prSet>
      <dgm:spPr/>
    </dgm:pt>
    <dgm:pt modelId="{020423D7-8A30-5B4D-8537-5B12865860F6}" type="pres">
      <dgm:prSet presAssocID="{A71D753E-277B-4045-94A8-1F4CA0FC0FF6}" presName="spacer" presStyleCnt="0"/>
      <dgm:spPr/>
    </dgm:pt>
    <dgm:pt modelId="{B454FFDB-5879-584D-A826-D5DED04388A2}" type="pres">
      <dgm:prSet presAssocID="{82B9551E-8A8E-4919-ACD7-F46AB4AAEC6E}" presName="parentText" presStyleLbl="node1" presStyleIdx="2" presStyleCnt="3">
        <dgm:presLayoutVars>
          <dgm:chMax val="0"/>
          <dgm:bulletEnabled val="1"/>
        </dgm:presLayoutVars>
      </dgm:prSet>
      <dgm:spPr/>
    </dgm:pt>
  </dgm:ptLst>
  <dgm:cxnLst>
    <dgm:cxn modelId="{28BF831E-4E47-D94B-93C2-6340F45E6D47}" type="presOf" srcId="{234BE73C-7059-4E04-8E20-E7276106F85C}" destId="{E8A49698-06A3-3A4D-B874-55190A84AD8B}" srcOrd="0" destOrd="0" presId="urn:microsoft.com/office/officeart/2005/8/layout/vList2"/>
    <dgm:cxn modelId="{4F25844D-8A38-6845-BE5B-073ED25F6BC5}" type="presOf" srcId="{82B9551E-8A8E-4919-ACD7-F46AB4AAEC6E}" destId="{B454FFDB-5879-584D-A826-D5DED04388A2}" srcOrd="0" destOrd="0" presId="urn:microsoft.com/office/officeart/2005/8/layout/vList2"/>
    <dgm:cxn modelId="{96552053-EC1F-447F-8702-10C21CC6426F}" srcId="{398A478E-B73F-4B5B-B03F-CA5C43778AC8}" destId="{82B9551E-8A8E-4919-ACD7-F46AB4AAEC6E}" srcOrd="2" destOrd="0" parTransId="{10B4731F-1D41-41FE-89A4-5D4D29FB5597}" sibTransId="{7BA797F0-0510-4781-A659-A4FC30B2598D}"/>
    <dgm:cxn modelId="{C46EC197-95C6-400C-AF91-F246458407A2}" srcId="{398A478E-B73F-4B5B-B03F-CA5C43778AC8}" destId="{64BA174B-E86E-4CE9-A239-3C77B343CA85}" srcOrd="1" destOrd="0" parTransId="{37A3838D-16F5-4D94-AAE5-7E0D62DDFFAF}" sibTransId="{A71D753E-277B-4045-94A8-1F4CA0FC0FF6}"/>
    <dgm:cxn modelId="{760AFFB7-AD61-3243-A228-3CC95D2E84B4}" type="presOf" srcId="{398A478E-B73F-4B5B-B03F-CA5C43778AC8}" destId="{04085D4E-EA14-4641-9B94-45D0559984C8}" srcOrd="0" destOrd="0" presId="urn:microsoft.com/office/officeart/2005/8/layout/vList2"/>
    <dgm:cxn modelId="{27A4E1BF-EDC0-415F-B37D-12F9523FE622}" srcId="{398A478E-B73F-4B5B-B03F-CA5C43778AC8}" destId="{234BE73C-7059-4E04-8E20-E7276106F85C}" srcOrd="0" destOrd="0" parTransId="{7BE1DBCA-D562-4C24-A92A-AFF47AE3FF97}" sibTransId="{C493ACB4-5EDE-46A3-9991-D2B569BD4FFE}"/>
    <dgm:cxn modelId="{605EEFDE-4CF2-6347-B25A-BD34BDAC4C4F}" type="presOf" srcId="{64BA174B-E86E-4CE9-A239-3C77B343CA85}" destId="{5A613478-4B1D-5147-8C8A-7B1D900E650E}" srcOrd="0" destOrd="0" presId="urn:microsoft.com/office/officeart/2005/8/layout/vList2"/>
    <dgm:cxn modelId="{1E4AD7EA-BD9C-6544-9945-E6E40481DD37}" type="presParOf" srcId="{04085D4E-EA14-4641-9B94-45D0559984C8}" destId="{E8A49698-06A3-3A4D-B874-55190A84AD8B}" srcOrd="0" destOrd="0" presId="urn:microsoft.com/office/officeart/2005/8/layout/vList2"/>
    <dgm:cxn modelId="{09A8052F-9DD3-0E47-ADF1-DB3C23CA2A2A}" type="presParOf" srcId="{04085D4E-EA14-4641-9B94-45D0559984C8}" destId="{C851094A-8DDA-2145-AA75-30C2B9954DB1}" srcOrd="1" destOrd="0" presId="urn:microsoft.com/office/officeart/2005/8/layout/vList2"/>
    <dgm:cxn modelId="{5369DEB4-9CDC-4C48-9383-8E4D37A34C17}" type="presParOf" srcId="{04085D4E-EA14-4641-9B94-45D0559984C8}" destId="{5A613478-4B1D-5147-8C8A-7B1D900E650E}" srcOrd="2" destOrd="0" presId="urn:microsoft.com/office/officeart/2005/8/layout/vList2"/>
    <dgm:cxn modelId="{4A9A890E-1C2D-D243-9574-3DAE63235442}" type="presParOf" srcId="{04085D4E-EA14-4641-9B94-45D0559984C8}" destId="{020423D7-8A30-5B4D-8537-5B12865860F6}" srcOrd="3" destOrd="0" presId="urn:microsoft.com/office/officeart/2005/8/layout/vList2"/>
    <dgm:cxn modelId="{FD9FEDA1-B823-ED43-9F4B-EAD5809502C8}" type="presParOf" srcId="{04085D4E-EA14-4641-9B94-45D0559984C8}" destId="{B454FFDB-5879-584D-A826-D5DED04388A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47D28F-E9E3-4F0A-B970-0EA5DC5F1884}" type="doc">
      <dgm:prSet loTypeId="urn:microsoft.com/office/officeart/2005/8/layout/vProcess5" loCatId="process" qsTypeId="urn:microsoft.com/office/officeart/2005/8/quickstyle/simple5" qsCatId="simple" csTypeId="urn:microsoft.com/office/officeart/2005/8/colors/accent2_2" csCatId="accent2"/>
      <dgm:spPr/>
      <dgm:t>
        <a:bodyPr/>
        <a:lstStyle/>
        <a:p>
          <a:endParaRPr lang="en-US"/>
        </a:p>
      </dgm:t>
    </dgm:pt>
    <dgm:pt modelId="{CB6A70EB-3EF3-4F80-A9BA-54AC02960856}">
      <dgm:prSet/>
      <dgm:spPr/>
      <dgm:t>
        <a:bodyPr/>
        <a:lstStyle/>
        <a:p>
          <a:r>
            <a:rPr lang="en-US"/>
            <a:t>You can count this as 1 PDH</a:t>
          </a:r>
        </a:p>
      </dgm:t>
    </dgm:pt>
    <dgm:pt modelId="{47AFD1F2-D651-49E3-8711-CEABDF4A5232}" type="parTrans" cxnId="{C9DD9526-7DDC-4EA1-B316-73CED24D3014}">
      <dgm:prSet/>
      <dgm:spPr/>
      <dgm:t>
        <a:bodyPr/>
        <a:lstStyle/>
        <a:p>
          <a:endParaRPr lang="en-US"/>
        </a:p>
      </dgm:t>
    </dgm:pt>
    <dgm:pt modelId="{26BFB8EC-291D-42D4-8971-EB9D6A14AE24}" type="sibTrans" cxnId="{C9DD9526-7DDC-4EA1-B316-73CED24D3014}">
      <dgm:prSet/>
      <dgm:spPr/>
      <dgm:t>
        <a:bodyPr/>
        <a:lstStyle/>
        <a:p>
          <a:endParaRPr lang="en-US"/>
        </a:p>
      </dgm:t>
    </dgm:pt>
    <dgm:pt modelId="{7DE99DF9-D78D-4838-8FDA-C7D8647B7FE0}">
      <dgm:prSet/>
      <dgm:spPr/>
      <dgm:t>
        <a:bodyPr/>
        <a:lstStyle/>
        <a:p>
          <a:r>
            <a:rPr lang="en-US"/>
            <a:t>Just include it in the PDH report as ‘EPICS mandatory Senior Design meeting’</a:t>
          </a:r>
        </a:p>
      </dgm:t>
    </dgm:pt>
    <dgm:pt modelId="{26D843FC-FD78-49F7-8892-4BE1DD182383}" type="parTrans" cxnId="{785B6D37-CBCD-4AAF-B33D-71831E14BCF5}">
      <dgm:prSet/>
      <dgm:spPr/>
      <dgm:t>
        <a:bodyPr/>
        <a:lstStyle/>
        <a:p>
          <a:endParaRPr lang="en-US"/>
        </a:p>
      </dgm:t>
    </dgm:pt>
    <dgm:pt modelId="{0F3A5483-597E-4C0C-9C17-125C6BACC082}" type="sibTrans" cxnId="{785B6D37-CBCD-4AAF-B33D-71831E14BCF5}">
      <dgm:prSet/>
      <dgm:spPr/>
      <dgm:t>
        <a:bodyPr/>
        <a:lstStyle/>
        <a:p>
          <a:endParaRPr lang="en-US"/>
        </a:p>
      </dgm:t>
    </dgm:pt>
    <dgm:pt modelId="{50F0F7DA-38B6-ED46-A485-9E4823B7B89A}" type="pres">
      <dgm:prSet presAssocID="{D847D28F-E9E3-4F0A-B970-0EA5DC5F1884}" presName="outerComposite" presStyleCnt="0">
        <dgm:presLayoutVars>
          <dgm:chMax val="5"/>
          <dgm:dir/>
          <dgm:resizeHandles val="exact"/>
        </dgm:presLayoutVars>
      </dgm:prSet>
      <dgm:spPr/>
    </dgm:pt>
    <dgm:pt modelId="{2BA5F67F-DFAD-9C4C-9CFB-1FF73CCE861C}" type="pres">
      <dgm:prSet presAssocID="{D847D28F-E9E3-4F0A-B970-0EA5DC5F1884}" presName="dummyMaxCanvas" presStyleCnt="0">
        <dgm:presLayoutVars/>
      </dgm:prSet>
      <dgm:spPr/>
    </dgm:pt>
    <dgm:pt modelId="{010BCAF8-3018-ED40-BBAD-CD611B6C9157}" type="pres">
      <dgm:prSet presAssocID="{D847D28F-E9E3-4F0A-B970-0EA5DC5F1884}" presName="TwoNodes_1" presStyleLbl="node1" presStyleIdx="0" presStyleCnt="2">
        <dgm:presLayoutVars>
          <dgm:bulletEnabled val="1"/>
        </dgm:presLayoutVars>
      </dgm:prSet>
      <dgm:spPr/>
    </dgm:pt>
    <dgm:pt modelId="{19F30A88-E908-4043-9B6F-039E36D3C5DC}" type="pres">
      <dgm:prSet presAssocID="{D847D28F-E9E3-4F0A-B970-0EA5DC5F1884}" presName="TwoNodes_2" presStyleLbl="node1" presStyleIdx="1" presStyleCnt="2">
        <dgm:presLayoutVars>
          <dgm:bulletEnabled val="1"/>
        </dgm:presLayoutVars>
      </dgm:prSet>
      <dgm:spPr/>
    </dgm:pt>
    <dgm:pt modelId="{38C14A56-ECA0-BA4D-90C3-493935B3FB64}" type="pres">
      <dgm:prSet presAssocID="{D847D28F-E9E3-4F0A-B970-0EA5DC5F1884}" presName="TwoConn_1-2" presStyleLbl="fgAccFollowNode1" presStyleIdx="0" presStyleCnt="1">
        <dgm:presLayoutVars>
          <dgm:bulletEnabled val="1"/>
        </dgm:presLayoutVars>
      </dgm:prSet>
      <dgm:spPr/>
    </dgm:pt>
    <dgm:pt modelId="{1EB2410B-208C-6B43-9C8C-D127DDB05163}" type="pres">
      <dgm:prSet presAssocID="{D847D28F-E9E3-4F0A-B970-0EA5DC5F1884}" presName="TwoNodes_1_text" presStyleLbl="node1" presStyleIdx="1" presStyleCnt="2">
        <dgm:presLayoutVars>
          <dgm:bulletEnabled val="1"/>
        </dgm:presLayoutVars>
      </dgm:prSet>
      <dgm:spPr/>
    </dgm:pt>
    <dgm:pt modelId="{6C1ECF99-8EEF-454A-9D81-C6A53E68BF0C}" type="pres">
      <dgm:prSet presAssocID="{D847D28F-E9E3-4F0A-B970-0EA5DC5F1884}" presName="TwoNodes_2_text" presStyleLbl="node1" presStyleIdx="1" presStyleCnt="2">
        <dgm:presLayoutVars>
          <dgm:bulletEnabled val="1"/>
        </dgm:presLayoutVars>
      </dgm:prSet>
      <dgm:spPr/>
    </dgm:pt>
  </dgm:ptLst>
  <dgm:cxnLst>
    <dgm:cxn modelId="{D0207D07-0CF9-0C42-BF18-E6CC201EB0C6}" type="presOf" srcId="{7DE99DF9-D78D-4838-8FDA-C7D8647B7FE0}" destId="{6C1ECF99-8EEF-454A-9D81-C6A53E68BF0C}" srcOrd="1" destOrd="0" presId="urn:microsoft.com/office/officeart/2005/8/layout/vProcess5"/>
    <dgm:cxn modelId="{94AAF20D-5645-3B43-AEE5-F1293E9B7BD4}" type="presOf" srcId="{D847D28F-E9E3-4F0A-B970-0EA5DC5F1884}" destId="{50F0F7DA-38B6-ED46-A485-9E4823B7B89A}" srcOrd="0" destOrd="0" presId="urn:microsoft.com/office/officeart/2005/8/layout/vProcess5"/>
    <dgm:cxn modelId="{722BBB25-A3D3-D943-97E7-6E53530EF5C7}" type="presOf" srcId="{26BFB8EC-291D-42D4-8971-EB9D6A14AE24}" destId="{38C14A56-ECA0-BA4D-90C3-493935B3FB64}" srcOrd="0" destOrd="0" presId="urn:microsoft.com/office/officeart/2005/8/layout/vProcess5"/>
    <dgm:cxn modelId="{C9DD9526-7DDC-4EA1-B316-73CED24D3014}" srcId="{D847D28F-E9E3-4F0A-B970-0EA5DC5F1884}" destId="{CB6A70EB-3EF3-4F80-A9BA-54AC02960856}" srcOrd="0" destOrd="0" parTransId="{47AFD1F2-D651-49E3-8711-CEABDF4A5232}" sibTransId="{26BFB8EC-291D-42D4-8971-EB9D6A14AE24}"/>
    <dgm:cxn modelId="{785B6D37-CBCD-4AAF-B33D-71831E14BCF5}" srcId="{D847D28F-E9E3-4F0A-B970-0EA5DC5F1884}" destId="{7DE99DF9-D78D-4838-8FDA-C7D8647B7FE0}" srcOrd="1" destOrd="0" parTransId="{26D843FC-FD78-49F7-8892-4BE1DD182383}" sibTransId="{0F3A5483-597E-4C0C-9C17-125C6BACC082}"/>
    <dgm:cxn modelId="{B7868154-7718-ED49-AB2D-CC60D44FEBB7}" type="presOf" srcId="{CB6A70EB-3EF3-4F80-A9BA-54AC02960856}" destId="{1EB2410B-208C-6B43-9C8C-D127DDB05163}" srcOrd="1" destOrd="0" presId="urn:microsoft.com/office/officeart/2005/8/layout/vProcess5"/>
    <dgm:cxn modelId="{82C0E6A6-E0AC-774A-91B9-757EE3F2ACCC}" type="presOf" srcId="{7DE99DF9-D78D-4838-8FDA-C7D8647B7FE0}" destId="{19F30A88-E908-4043-9B6F-039E36D3C5DC}" srcOrd="0" destOrd="0" presId="urn:microsoft.com/office/officeart/2005/8/layout/vProcess5"/>
    <dgm:cxn modelId="{9BEBE4D7-E525-CA4B-8E34-A092FDCF65BA}" type="presOf" srcId="{CB6A70EB-3EF3-4F80-A9BA-54AC02960856}" destId="{010BCAF8-3018-ED40-BBAD-CD611B6C9157}" srcOrd="0" destOrd="0" presId="urn:microsoft.com/office/officeart/2005/8/layout/vProcess5"/>
    <dgm:cxn modelId="{011439FC-76F9-5F4E-BDA4-D3F1641EC53E}" type="presParOf" srcId="{50F0F7DA-38B6-ED46-A485-9E4823B7B89A}" destId="{2BA5F67F-DFAD-9C4C-9CFB-1FF73CCE861C}" srcOrd="0" destOrd="0" presId="urn:microsoft.com/office/officeart/2005/8/layout/vProcess5"/>
    <dgm:cxn modelId="{1B6D1543-A273-9745-A6A0-14CECFB017A7}" type="presParOf" srcId="{50F0F7DA-38B6-ED46-A485-9E4823B7B89A}" destId="{010BCAF8-3018-ED40-BBAD-CD611B6C9157}" srcOrd="1" destOrd="0" presId="urn:microsoft.com/office/officeart/2005/8/layout/vProcess5"/>
    <dgm:cxn modelId="{9655DB7C-67AA-024F-8A81-78A9B95DF153}" type="presParOf" srcId="{50F0F7DA-38B6-ED46-A485-9E4823B7B89A}" destId="{19F30A88-E908-4043-9B6F-039E36D3C5DC}" srcOrd="2" destOrd="0" presId="urn:microsoft.com/office/officeart/2005/8/layout/vProcess5"/>
    <dgm:cxn modelId="{C2008BC6-4D64-184C-B8B5-1D4EDE574E8A}" type="presParOf" srcId="{50F0F7DA-38B6-ED46-A485-9E4823B7B89A}" destId="{38C14A56-ECA0-BA4D-90C3-493935B3FB64}" srcOrd="3" destOrd="0" presId="urn:microsoft.com/office/officeart/2005/8/layout/vProcess5"/>
    <dgm:cxn modelId="{C1F68814-D2F5-134C-BD6D-BCF68EBD342F}" type="presParOf" srcId="{50F0F7DA-38B6-ED46-A485-9E4823B7B89A}" destId="{1EB2410B-208C-6B43-9C8C-D127DDB05163}" srcOrd="4" destOrd="0" presId="urn:microsoft.com/office/officeart/2005/8/layout/vProcess5"/>
    <dgm:cxn modelId="{03AAE888-C3E4-8047-A125-F81218895C7D}" type="presParOf" srcId="{50F0F7DA-38B6-ED46-A485-9E4823B7B89A}" destId="{6C1ECF99-8EEF-454A-9D81-C6A53E68BF0C}"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1AF03-E24D-7D4A-8214-5E6EAFACB655}">
      <dsp:nvSpPr>
        <dsp:cNvPr id="0" name=""/>
        <dsp:cNvSpPr/>
      </dsp:nvSpPr>
      <dsp:spPr>
        <a:xfrm>
          <a:off x="0" y="0"/>
          <a:ext cx="7917007" cy="83691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err="1"/>
            <a:t>i</a:t>
          </a:r>
          <a:r>
            <a:rPr lang="en-US" sz="1600" kern="1200" dirty="0"/>
            <a:t>. an ability to apply </a:t>
          </a:r>
          <a:r>
            <a:rPr lang="en-US" sz="1600" kern="1200" dirty="0">
              <a:solidFill>
                <a:srgbClr val="FF0000"/>
              </a:solidFill>
            </a:rPr>
            <a:t>engineering</a:t>
          </a:r>
          <a:r>
            <a:rPr lang="en-US" sz="1600" kern="1200" dirty="0"/>
            <a:t> </a:t>
          </a:r>
          <a:r>
            <a:rPr lang="en-US" sz="1600" kern="1200" dirty="0">
              <a:solidFill>
                <a:srgbClr val="FF0000"/>
              </a:solidFill>
            </a:rPr>
            <a:t>design</a:t>
          </a:r>
          <a:r>
            <a:rPr lang="en-US" sz="1600" kern="1200" dirty="0"/>
            <a:t> to create a </a:t>
          </a:r>
          <a:r>
            <a:rPr lang="en-US" sz="1600" kern="1200" dirty="0">
              <a:solidFill>
                <a:srgbClr val="FF0000"/>
              </a:solidFill>
            </a:rPr>
            <a:t>product</a:t>
          </a:r>
          <a:r>
            <a:rPr lang="en-US" sz="1600" kern="1200" dirty="0"/>
            <a:t> that meets the specified needs of this engineering design experience with consideration of public health, safety, and welfare, as well as global, cultural, social, environmental, and economic factors.</a:t>
          </a:r>
        </a:p>
      </dsp:txBody>
      <dsp:txXfrm>
        <a:off x="40855" y="40855"/>
        <a:ext cx="7835297" cy="755205"/>
      </dsp:txXfrm>
    </dsp:sp>
    <dsp:sp modelId="{8CB4357B-AA7B-6447-80D2-75DBB1BD6651}">
      <dsp:nvSpPr>
        <dsp:cNvPr id="0" name=""/>
        <dsp:cNvSpPr/>
      </dsp:nvSpPr>
      <dsp:spPr>
        <a:xfrm>
          <a:off x="0" y="844339"/>
          <a:ext cx="7917007" cy="83691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ii. an ability to develop and conduct </a:t>
          </a:r>
          <a:r>
            <a:rPr lang="en-US" sz="1600" kern="1200" dirty="0">
              <a:solidFill>
                <a:srgbClr val="FF0000"/>
              </a:solidFill>
            </a:rPr>
            <a:t>experimentation, analyze </a:t>
          </a:r>
          <a:r>
            <a:rPr lang="en-US" sz="1600" kern="1200" dirty="0"/>
            <a:t>and </a:t>
          </a:r>
          <a:r>
            <a:rPr lang="en-US" sz="1600" kern="1200" dirty="0">
              <a:solidFill>
                <a:srgbClr val="FF0000"/>
              </a:solidFill>
            </a:rPr>
            <a:t>interpret data</a:t>
          </a:r>
          <a:r>
            <a:rPr lang="en-US" sz="1600" kern="1200" dirty="0"/>
            <a:t>, and use </a:t>
          </a:r>
          <a:r>
            <a:rPr lang="en-US" sz="1600" kern="1200" dirty="0">
              <a:solidFill>
                <a:srgbClr val="FF0000"/>
              </a:solidFill>
            </a:rPr>
            <a:t>engineering judgment </a:t>
          </a:r>
          <a:r>
            <a:rPr lang="en-US" sz="1600" kern="1200" dirty="0"/>
            <a:t>to draw conclusions related to the development of the product of this engineering design experience.</a:t>
          </a:r>
        </a:p>
      </dsp:txBody>
      <dsp:txXfrm>
        <a:off x="40855" y="885194"/>
        <a:ext cx="7835297" cy="755205"/>
      </dsp:txXfrm>
    </dsp:sp>
    <dsp:sp modelId="{8D7BFD8B-1297-464F-9649-6B0ED97863EB}">
      <dsp:nvSpPr>
        <dsp:cNvPr id="0" name=""/>
        <dsp:cNvSpPr/>
      </dsp:nvSpPr>
      <dsp:spPr>
        <a:xfrm>
          <a:off x="0" y="1768989"/>
          <a:ext cx="7917007" cy="83691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iii. an ability to </a:t>
          </a:r>
          <a:r>
            <a:rPr lang="en-US" sz="1600" kern="1200" dirty="0">
              <a:solidFill>
                <a:srgbClr val="FF0000"/>
              </a:solidFill>
            </a:rPr>
            <a:t>identify, formulate, and solve complex engineering problems </a:t>
          </a:r>
          <a:r>
            <a:rPr lang="en-US" sz="1600" kern="1200" dirty="0"/>
            <a:t>arising from this engineering design experience by applying principles of engineering, science, and mathematics.</a:t>
          </a:r>
        </a:p>
      </dsp:txBody>
      <dsp:txXfrm>
        <a:off x="40855" y="1809844"/>
        <a:ext cx="7835297" cy="755205"/>
      </dsp:txXfrm>
    </dsp:sp>
    <dsp:sp modelId="{C23076EC-655E-FB4F-B264-D2E202A456B7}">
      <dsp:nvSpPr>
        <dsp:cNvPr id="0" name=""/>
        <dsp:cNvSpPr/>
      </dsp:nvSpPr>
      <dsp:spPr>
        <a:xfrm>
          <a:off x="0" y="2543873"/>
          <a:ext cx="7917007" cy="83691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iv. an ability to </a:t>
          </a:r>
          <a:r>
            <a:rPr lang="en-US" sz="1600" kern="1200" dirty="0">
              <a:solidFill>
                <a:srgbClr val="FF0000"/>
              </a:solidFill>
            </a:rPr>
            <a:t>function effectively on a team </a:t>
          </a:r>
          <a:r>
            <a:rPr lang="en-US" sz="1600" kern="1200" dirty="0"/>
            <a:t>whose members together provide leadership, create a collaborative and inclusive environment, establish goals, plan tasks, and meet objectives associated with this design experience.</a:t>
          </a:r>
        </a:p>
      </dsp:txBody>
      <dsp:txXfrm>
        <a:off x="40855" y="2584728"/>
        <a:ext cx="7835297" cy="7552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49698-06A3-3A4D-B874-55190A84AD8B}">
      <dsp:nvSpPr>
        <dsp:cNvPr id="0" name=""/>
        <dsp:cNvSpPr/>
      </dsp:nvSpPr>
      <dsp:spPr>
        <a:xfrm>
          <a:off x="0" y="32359"/>
          <a:ext cx="7917007" cy="7585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v. an ability to </a:t>
          </a:r>
          <a:r>
            <a:rPr lang="en-US" sz="1600" kern="1200" dirty="0">
              <a:solidFill>
                <a:srgbClr val="FF0000"/>
              </a:solidFill>
            </a:rPr>
            <a:t>communicate effectively </a:t>
          </a:r>
          <a:r>
            <a:rPr lang="en-US" sz="1600" kern="1200" dirty="0"/>
            <a:t>with a range of audiences appropriate to this design experience in both a written report and oral presentation.</a:t>
          </a:r>
        </a:p>
      </dsp:txBody>
      <dsp:txXfrm>
        <a:off x="37032" y="69391"/>
        <a:ext cx="7842943" cy="684534"/>
      </dsp:txXfrm>
    </dsp:sp>
    <dsp:sp modelId="{5A613478-4B1D-5147-8C8A-7B1D900E650E}">
      <dsp:nvSpPr>
        <dsp:cNvPr id="0" name=""/>
        <dsp:cNvSpPr/>
      </dsp:nvSpPr>
      <dsp:spPr>
        <a:xfrm>
          <a:off x="0" y="998071"/>
          <a:ext cx="7917007" cy="7585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vi. an ability to </a:t>
          </a:r>
          <a:r>
            <a:rPr lang="en-US" sz="1400" kern="1200" dirty="0">
              <a:solidFill>
                <a:srgbClr val="FF0000"/>
              </a:solidFill>
            </a:rPr>
            <a:t>acquire and apply new knowledge </a:t>
          </a:r>
          <a:r>
            <a:rPr lang="en-US" sz="1400" kern="1200" dirty="0"/>
            <a:t>as needed, using appropriate learning strategies to complete the engineering design experience associated with this course.</a:t>
          </a:r>
        </a:p>
      </dsp:txBody>
      <dsp:txXfrm>
        <a:off x="37032" y="1035103"/>
        <a:ext cx="7842943" cy="684534"/>
      </dsp:txXfrm>
    </dsp:sp>
    <dsp:sp modelId="{B454FFDB-5879-584D-A826-D5DED04388A2}">
      <dsp:nvSpPr>
        <dsp:cNvPr id="0" name=""/>
        <dsp:cNvSpPr/>
      </dsp:nvSpPr>
      <dsp:spPr>
        <a:xfrm>
          <a:off x="0" y="1970610"/>
          <a:ext cx="7917007" cy="7585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vii. an ability to </a:t>
          </a:r>
          <a:r>
            <a:rPr lang="en-US" sz="1400" kern="1200" dirty="0">
              <a:solidFill>
                <a:srgbClr val="FF0000"/>
              </a:solidFill>
            </a:rPr>
            <a:t>recognize ethical and professional responsibilities </a:t>
          </a:r>
          <a:r>
            <a:rPr lang="en-US" sz="1400" kern="1200" dirty="0"/>
            <a:t>associated with this engineering design experience and make informed judgments which must consider the impact of the product of this engineering design experience in global, economic, environmental, and societal contexts.</a:t>
          </a:r>
        </a:p>
      </dsp:txBody>
      <dsp:txXfrm>
        <a:off x="37032" y="2007642"/>
        <a:ext cx="7842943" cy="6845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BCAF8-3018-ED40-BBAD-CD611B6C9157}">
      <dsp:nvSpPr>
        <dsp:cNvPr id="0" name=""/>
        <dsp:cNvSpPr/>
      </dsp:nvSpPr>
      <dsp:spPr>
        <a:xfrm>
          <a:off x="0" y="0"/>
          <a:ext cx="6729455" cy="1395892"/>
        </a:xfrm>
        <a:prstGeom prst="roundRect">
          <a:avLst>
            <a:gd name="adj" fmla="val 10000"/>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You can count this as 1 PDH</a:t>
          </a:r>
        </a:p>
      </dsp:txBody>
      <dsp:txXfrm>
        <a:off x="40884" y="40884"/>
        <a:ext cx="5286692" cy="1314124"/>
      </dsp:txXfrm>
    </dsp:sp>
    <dsp:sp modelId="{19F30A88-E908-4043-9B6F-039E36D3C5DC}">
      <dsp:nvSpPr>
        <dsp:cNvPr id="0" name=""/>
        <dsp:cNvSpPr/>
      </dsp:nvSpPr>
      <dsp:spPr>
        <a:xfrm>
          <a:off x="1187551" y="1706090"/>
          <a:ext cx="6729455" cy="1395892"/>
        </a:xfrm>
        <a:prstGeom prst="roundRect">
          <a:avLst>
            <a:gd name="adj" fmla="val 10000"/>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Just include it in the PDH report as ‘EPICS mandatory Senior Design meeting’</a:t>
          </a:r>
        </a:p>
      </dsp:txBody>
      <dsp:txXfrm>
        <a:off x="1228435" y="1746974"/>
        <a:ext cx="4552806" cy="1314124"/>
      </dsp:txXfrm>
    </dsp:sp>
    <dsp:sp modelId="{38C14A56-ECA0-BA4D-90C3-493935B3FB64}">
      <dsp:nvSpPr>
        <dsp:cNvPr id="0" name=""/>
        <dsp:cNvSpPr/>
      </dsp:nvSpPr>
      <dsp:spPr>
        <a:xfrm>
          <a:off x="5822125" y="1097326"/>
          <a:ext cx="907330" cy="907330"/>
        </a:xfrm>
        <a:prstGeom prst="downArrow">
          <a:avLst>
            <a:gd name="adj1" fmla="val 55000"/>
            <a:gd name="adj2" fmla="val 45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026274" y="1097326"/>
        <a:ext cx="499032" cy="6827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1/22/25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w="9525"/>
        </p:spPr>
        <p:txBody>
          <a:bodyPr/>
          <a:lstStyle/>
          <a:p>
            <a:pPr eaLnBrk="1" hangingPunct="1"/>
            <a:endParaRPr lang="en-US"/>
          </a:p>
        </p:txBody>
      </p:sp>
    </p:spTree>
    <p:extLst>
      <p:ext uri="{BB962C8B-B14F-4D97-AF65-F5344CB8AC3E}">
        <p14:creationId xmlns:p14="http://schemas.microsoft.com/office/powerpoint/2010/main" val="622751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w="9525"/>
        </p:spPr>
        <p:txBody>
          <a:bodyPr/>
          <a:lstStyle/>
          <a:p>
            <a:pPr eaLnBrk="1" hangingPunct="1"/>
            <a:endParaRPr lang="en-US"/>
          </a:p>
        </p:txBody>
      </p:sp>
    </p:spTree>
    <p:extLst>
      <p:ext uri="{BB962C8B-B14F-4D97-AF65-F5344CB8AC3E}">
        <p14:creationId xmlns:p14="http://schemas.microsoft.com/office/powerpoint/2010/main" val="41848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w="9525"/>
        </p:spPr>
        <p:txBody>
          <a:bodyPr/>
          <a:lstStyle/>
          <a:p>
            <a:pPr eaLnBrk="1" hangingPunct="1"/>
            <a:endParaRPr lang="en-US"/>
          </a:p>
        </p:txBody>
      </p:sp>
    </p:spTree>
    <p:extLst>
      <p:ext uri="{BB962C8B-B14F-4D97-AF65-F5344CB8AC3E}">
        <p14:creationId xmlns:p14="http://schemas.microsoft.com/office/powerpoint/2010/main" val="3842976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w="9525"/>
        </p:spPr>
        <p:txBody>
          <a:bodyPr/>
          <a:lstStyle/>
          <a:p>
            <a:pPr eaLnBrk="1" hangingPunct="1"/>
            <a:endParaRPr lang="en-US"/>
          </a:p>
        </p:txBody>
      </p:sp>
    </p:spTree>
    <p:extLst>
      <p:ext uri="{BB962C8B-B14F-4D97-AF65-F5344CB8AC3E}">
        <p14:creationId xmlns:p14="http://schemas.microsoft.com/office/powerpoint/2010/main" val="1788130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w="9525"/>
        </p:spPr>
        <p:txBody>
          <a:bodyPr/>
          <a:lstStyle/>
          <a:p>
            <a:pPr eaLnBrk="1" hangingPunct="1"/>
            <a:endParaRPr lang="en-US"/>
          </a:p>
        </p:txBody>
      </p:sp>
    </p:spTree>
    <p:extLst>
      <p:ext uri="{BB962C8B-B14F-4D97-AF65-F5344CB8AC3E}">
        <p14:creationId xmlns:p14="http://schemas.microsoft.com/office/powerpoint/2010/main" val="4219431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w="9525"/>
        </p:spPr>
        <p:txBody>
          <a:bodyPr/>
          <a:lstStyle/>
          <a:p>
            <a:pPr eaLnBrk="1" hangingPunct="1"/>
            <a:endParaRPr lang="en-US"/>
          </a:p>
        </p:txBody>
      </p:sp>
    </p:spTree>
    <p:extLst>
      <p:ext uri="{BB962C8B-B14F-4D97-AF65-F5344CB8AC3E}">
        <p14:creationId xmlns:p14="http://schemas.microsoft.com/office/powerpoint/2010/main" val="3860193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w="9525"/>
        </p:spPr>
        <p:txBody>
          <a:bodyPr/>
          <a:lstStyle/>
          <a:p>
            <a:pPr eaLnBrk="1" hangingPunct="1"/>
            <a:endParaRPr lang="en-US"/>
          </a:p>
        </p:txBody>
      </p:sp>
    </p:spTree>
    <p:extLst>
      <p:ext uri="{BB962C8B-B14F-4D97-AF65-F5344CB8AC3E}">
        <p14:creationId xmlns:p14="http://schemas.microsoft.com/office/powerpoint/2010/main" val="1443243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w="9525"/>
        </p:spPr>
        <p:txBody>
          <a:bodyPr/>
          <a:lstStyle/>
          <a:p>
            <a:pPr eaLnBrk="1" hangingPunct="1"/>
            <a:endParaRPr lang="en-US"/>
          </a:p>
        </p:txBody>
      </p:sp>
    </p:spTree>
    <p:extLst>
      <p:ext uri="{BB962C8B-B14F-4D97-AF65-F5344CB8AC3E}">
        <p14:creationId xmlns:p14="http://schemas.microsoft.com/office/powerpoint/2010/main" val="2222065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52883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w="9525"/>
        </p:spPr>
        <p:txBody>
          <a:bodyPr/>
          <a:lstStyle/>
          <a:p>
            <a:pPr eaLnBrk="1" hangingPunct="1"/>
            <a:endParaRPr lang="en-US"/>
          </a:p>
        </p:txBody>
      </p:sp>
    </p:spTree>
    <p:extLst>
      <p:ext uri="{BB962C8B-B14F-4D97-AF65-F5344CB8AC3E}">
        <p14:creationId xmlns:p14="http://schemas.microsoft.com/office/powerpoint/2010/main" val="1958964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w="9525"/>
        </p:spPr>
        <p:txBody>
          <a:bodyPr/>
          <a:lstStyle/>
          <a:p>
            <a:pPr eaLnBrk="1" hangingPunct="1"/>
            <a:endParaRPr lang="en-US"/>
          </a:p>
        </p:txBody>
      </p:sp>
    </p:spTree>
    <p:extLst>
      <p:ext uri="{BB962C8B-B14F-4D97-AF65-F5344CB8AC3E}">
        <p14:creationId xmlns:p14="http://schemas.microsoft.com/office/powerpoint/2010/main" val="267804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w="9525"/>
        </p:spPr>
        <p:txBody>
          <a:bodyPr/>
          <a:lstStyle/>
          <a:p>
            <a:pPr eaLnBrk="1" hangingPunct="1"/>
            <a:endParaRPr lang="en-US"/>
          </a:p>
        </p:txBody>
      </p:sp>
    </p:spTree>
    <p:extLst>
      <p:ext uri="{BB962C8B-B14F-4D97-AF65-F5344CB8AC3E}">
        <p14:creationId xmlns:p14="http://schemas.microsoft.com/office/powerpoint/2010/main" val="1138011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w="9525"/>
        </p:spPr>
        <p:txBody>
          <a:bodyPr/>
          <a:lstStyle/>
          <a:p>
            <a:pPr eaLnBrk="1" hangingPunct="1"/>
            <a:endParaRPr lang="en-US"/>
          </a:p>
        </p:txBody>
      </p:sp>
    </p:spTree>
    <p:extLst>
      <p:ext uri="{BB962C8B-B14F-4D97-AF65-F5344CB8AC3E}">
        <p14:creationId xmlns:p14="http://schemas.microsoft.com/office/powerpoint/2010/main" val="534070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w="9525"/>
        </p:spPr>
        <p:txBody>
          <a:bodyPr/>
          <a:lstStyle/>
          <a:p>
            <a:pPr eaLnBrk="1" hangingPunct="1"/>
            <a:endParaRPr lang="en-US"/>
          </a:p>
        </p:txBody>
      </p:sp>
    </p:spTree>
    <p:extLst>
      <p:ext uri="{BB962C8B-B14F-4D97-AF65-F5344CB8AC3E}">
        <p14:creationId xmlns:p14="http://schemas.microsoft.com/office/powerpoint/2010/main" val="837987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w="9525"/>
        </p:spPr>
        <p:txBody>
          <a:bodyPr/>
          <a:lstStyle/>
          <a:p>
            <a:pPr eaLnBrk="1" hangingPunct="1"/>
            <a:endParaRPr lang="en-US"/>
          </a:p>
        </p:txBody>
      </p:sp>
    </p:spTree>
    <p:extLst>
      <p:ext uri="{BB962C8B-B14F-4D97-AF65-F5344CB8AC3E}">
        <p14:creationId xmlns:p14="http://schemas.microsoft.com/office/powerpoint/2010/main" val="31123120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2667000" y="1597306"/>
            <a:ext cx="6581494" cy="1661993"/>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2667001" y="3813008"/>
            <a:ext cx="6725194" cy="60223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pic>
        <p:nvPicPr>
          <p:cNvPr id="11" name="Purdue Logo" descr="Purdue Logo">
            <a:extLst>
              <a:ext uri="{FF2B5EF4-FFF2-40B4-BE49-F238E27FC236}">
                <a16:creationId xmlns:a16="http://schemas.microsoft.com/office/drawing/2014/main" id="{729E0708-CAA1-6E42-88EC-DDAEC16FAE2E}"/>
              </a:ext>
            </a:extLst>
          </p:cNvPr>
          <p:cNvPicPr>
            <a:picLocks noChangeAspect="1"/>
          </p:cNvPicPr>
          <p:nvPr userDrawn="1"/>
        </p:nvPicPr>
        <p:blipFill>
          <a:blip r:embed="rId2"/>
          <a:stretch>
            <a:fillRect/>
          </a:stretch>
        </p:blipFill>
        <p:spPr>
          <a:xfrm>
            <a:off x="1738642" y="5984087"/>
            <a:ext cx="2463665" cy="440990"/>
          </a:xfrm>
          <a:prstGeom prst="rect">
            <a:avLst/>
          </a:prstGeom>
        </p:spPr>
      </p:pic>
      <p:sp>
        <p:nvSpPr>
          <p:cNvPr id="7" name="Date"/>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1/22/25</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496"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guide id="8" pos="1680" userDrawn="1">
          <p15:clr>
            <a:srgbClr val="FBAE40"/>
          </p15:clr>
        </p15:guide>
        <p15:guide id="9" pos="6264" userDrawn="1">
          <p15:clr>
            <a:srgbClr val="FBAE40"/>
          </p15:clr>
        </p15:guide>
        <p15:guide id="10" pos="6360" userDrawn="1">
          <p15:clr>
            <a:srgbClr val="FBAE40"/>
          </p15:clr>
        </p15:guide>
        <p15:guide id="11" orient="horz" pos="10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647199" y="1501742"/>
            <a:ext cx="6801602"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2647197" y="3937834"/>
            <a:ext cx="6801603"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11" name="Purdue Logo" descr="Purdue Logo">
            <a:extLst>
              <a:ext uri="{FF2B5EF4-FFF2-40B4-BE49-F238E27FC236}">
                <a16:creationId xmlns:a16="http://schemas.microsoft.com/office/drawing/2014/main" id="{EA75A1C2-E386-F54B-A1CF-CCEB6306B190}"/>
              </a:ext>
            </a:extLst>
          </p:cNvPr>
          <p:cNvPicPr>
            <a:picLocks noChangeAspect="1"/>
          </p:cNvPicPr>
          <p:nvPr userDrawn="1"/>
        </p:nvPicPr>
        <p:blipFill>
          <a:blip r:embed="rId2"/>
          <a:stretch>
            <a:fillRect/>
          </a:stretch>
        </p:blipFill>
        <p:spPr>
          <a:xfrm>
            <a:off x="1721493" y="5987945"/>
            <a:ext cx="2459736" cy="440287"/>
          </a:xfrm>
          <a:prstGeom prst="rect">
            <a:avLst/>
          </a:prstGeom>
        </p:spPr>
      </p:pic>
      <p:sp>
        <p:nvSpPr>
          <p:cNvPr id="12" name="Date">
            <a:extLst>
              <a:ext uri="{FF2B5EF4-FFF2-40B4-BE49-F238E27FC236}">
                <a16:creationId xmlns:a16="http://schemas.microsoft.com/office/drawing/2014/main" id="{569EEC58-EAB4-064A-8F4A-AFD41D2C52E3}"/>
              </a:ext>
            </a:extLst>
          </p:cNvPr>
          <p:cNvSpPr>
            <a:spLocks noGrp="1"/>
          </p:cNvSpPr>
          <p:nvPr>
            <p:ph type="dt" sz="half" idx="10"/>
          </p:nvPr>
        </p:nvSpPr>
        <p:spPr>
          <a:xfrm>
            <a:off x="8926248" y="6220740"/>
            <a:ext cx="1021891" cy="323968"/>
          </a:xfrm>
        </p:spPr>
        <p:txBody>
          <a:bodyPr/>
          <a:lstStyle>
            <a:lvl1pPr>
              <a:defRPr>
                <a:solidFill>
                  <a:schemeClr val="accent4">
                    <a:alpha val="70000"/>
                  </a:schemeClr>
                </a:solidFill>
              </a:defRPr>
            </a:lvl1pPr>
          </a:lstStyle>
          <a:p>
            <a:fld id="{D47A9A36-4EB0-BF46-AE48-7CDA251B954B}" type="datetime1">
              <a:rPr lang="en-US" smtClean="0"/>
              <a:pPr/>
              <a:t>1/22/25</a:t>
            </a:fld>
            <a:endParaRPr lang="en-US" dirty="0"/>
          </a:p>
        </p:txBody>
      </p:sp>
      <p:sp>
        <p:nvSpPr>
          <p:cNvPr id="14" name="Slide Number">
            <a:extLst>
              <a:ext uri="{FF2B5EF4-FFF2-40B4-BE49-F238E27FC236}">
                <a16:creationId xmlns:a16="http://schemas.microsoft.com/office/drawing/2014/main" id="{F5536D05-EE19-B94F-AEFA-CBB9C74BE38E}"/>
              </a:ext>
            </a:extLst>
          </p:cNvPr>
          <p:cNvSpPr>
            <a:spLocks noGrp="1"/>
          </p:cNvSpPr>
          <p:nvPr>
            <p:ph type="sldNum" sz="quarter" idx="12"/>
          </p:nvPr>
        </p:nvSpPr>
        <p:spPr>
          <a:xfrm>
            <a:off x="10096500" y="6200875"/>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6" name="Line 1">
            <a:extLst>
              <a:ext uri="{FF2B5EF4-FFF2-40B4-BE49-F238E27FC236}">
                <a16:creationId xmlns:a16="http://schemas.microsoft.com/office/drawing/2014/main" id="{6A4A8F82-5B38-7048-AC2C-C6614B1C1F87}"/>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Line 2">
            <a:extLst>
              <a:ext uri="{FF2B5EF4-FFF2-40B4-BE49-F238E27FC236}">
                <a16:creationId xmlns:a16="http://schemas.microsoft.com/office/drawing/2014/main" id="{8D8B04B8-2399-454A-B669-A05BD4291FE0}"/>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3">
            <a:extLst>
              <a:ext uri="{FF2B5EF4-FFF2-40B4-BE49-F238E27FC236}">
                <a16:creationId xmlns:a16="http://schemas.microsoft.com/office/drawing/2014/main" id="{E7D4788F-092F-E04C-9AB1-9F6377412706}"/>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6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1752600" y="0"/>
            <a:ext cx="9900212"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107520" y="437030"/>
            <a:ext cx="7988980"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2107518" y="1345167"/>
            <a:ext cx="7988982"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2666056" y="1917389"/>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pic>
        <p:nvPicPr>
          <p:cNvPr id="14" name="Purdue Logo" descr="Purdue Logo">
            <a:extLst>
              <a:ext uri="{FF2B5EF4-FFF2-40B4-BE49-F238E27FC236}">
                <a16:creationId xmlns:a16="http://schemas.microsoft.com/office/drawing/2014/main" id="{D558D59F-2BED-2846-9D7F-35E92DC52E54}"/>
              </a:ext>
            </a:extLst>
          </p:cNvPr>
          <p:cNvPicPr>
            <a:picLocks noChangeAspect="1"/>
          </p:cNvPicPr>
          <p:nvPr userDrawn="1"/>
        </p:nvPicPr>
        <p:blipFill>
          <a:blip r:embed="rId2"/>
          <a:stretch>
            <a:fillRect/>
          </a:stretch>
        </p:blipFill>
        <p:spPr>
          <a:xfrm>
            <a:off x="1738642" y="5984087"/>
            <a:ext cx="2463665" cy="440990"/>
          </a:xfrm>
          <a:prstGeom prst="rect">
            <a:avLst/>
          </a:prstGeom>
        </p:spPr>
      </p:pic>
      <p:sp>
        <p:nvSpPr>
          <p:cNvPr id="16" name="Date">
            <a:extLst>
              <a:ext uri="{FF2B5EF4-FFF2-40B4-BE49-F238E27FC236}">
                <a16:creationId xmlns:a16="http://schemas.microsoft.com/office/drawing/2014/main" id="{714077B3-45FB-7B43-8C19-3B82C49646B4}"/>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1/22/25</a:t>
            </a:fld>
            <a:endParaRPr lang="en-US" dirty="0"/>
          </a:p>
        </p:txBody>
      </p:sp>
      <p:sp>
        <p:nvSpPr>
          <p:cNvPr id="17" name="Slide Number">
            <a:extLst>
              <a:ext uri="{FF2B5EF4-FFF2-40B4-BE49-F238E27FC236}">
                <a16:creationId xmlns:a16="http://schemas.microsoft.com/office/drawing/2014/main" id="{9877984E-7F57-E649-B9D9-2C2240989518}"/>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9" name="Line 1">
            <a:extLst>
              <a:ext uri="{FF2B5EF4-FFF2-40B4-BE49-F238E27FC236}">
                <a16:creationId xmlns:a16="http://schemas.microsoft.com/office/drawing/2014/main" id="{8936B9D4-1725-3C46-A32F-C28623BAF26E}"/>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Line 2">
            <a:extLst>
              <a:ext uri="{FF2B5EF4-FFF2-40B4-BE49-F238E27FC236}">
                <a16:creationId xmlns:a16="http://schemas.microsoft.com/office/drawing/2014/main" id="{A8A4F2E5-6CC0-B242-9D18-2446C1D7DE8A}"/>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Line 3">
            <a:extLst>
              <a:ext uri="{FF2B5EF4-FFF2-40B4-BE49-F238E27FC236}">
                <a16:creationId xmlns:a16="http://schemas.microsoft.com/office/drawing/2014/main" id="{C07B1E83-E1FB-094B-9F1A-D5DE2767524D}"/>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104" userDrawn="1">
          <p15:clr>
            <a:srgbClr val="FBAE40"/>
          </p15:clr>
        </p15:guide>
        <p15:guide id="8" pos="16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4" name="Black Bar">
            <a:extLst>
              <a:ext uri="{FF2B5EF4-FFF2-40B4-BE49-F238E27FC236}">
                <a16:creationId xmlns:a16="http://schemas.microsoft.com/office/drawing/2014/main" id="{0AE71379-F4D3-D147-9F20-2FE1D74B2D32}"/>
              </a:ext>
            </a:extLst>
          </p:cNvPr>
          <p:cNvSpPr/>
          <p:nvPr userDrawn="1"/>
        </p:nvSpPr>
        <p:spPr>
          <a:xfrm>
            <a:off x="1752600" y="0"/>
            <a:ext cx="9900212"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Title">
            <a:extLst>
              <a:ext uri="{FF2B5EF4-FFF2-40B4-BE49-F238E27FC236}">
                <a16:creationId xmlns:a16="http://schemas.microsoft.com/office/drawing/2014/main" id="{D4CA7DB8-4B5A-E34E-9870-26F61BD3E47D}"/>
              </a:ext>
            </a:extLst>
          </p:cNvPr>
          <p:cNvSpPr>
            <a:spLocks noGrp="1"/>
          </p:cNvSpPr>
          <p:nvPr>
            <p:ph type="ctrTitle" hasCustomPrompt="1"/>
          </p:nvPr>
        </p:nvSpPr>
        <p:spPr bwMode="blackWhite">
          <a:xfrm>
            <a:off x="2107520" y="437030"/>
            <a:ext cx="7988978"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26" name="Subhead">
            <a:extLst>
              <a:ext uri="{FF2B5EF4-FFF2-40B4-BE49-F238E27FC236}">
                <a16:creationId xmlns:a16="http://schemas.microsoft.com/office/drawing/2014/main" id="{1DF492DD-020D-4A41-BFE4-1758A1DC7221}"/>
              </a:ext>
            </a:extLst>
          </p:cNvPr>
          <p:cNvSpPr>
            <a:spLocks noGrp="1"/>
          </p:cNvSpPr>
          <p:nvPr>
            <p:ph type="subTitle" idx="1" hasCustomPrompt="1"/>
          </p:nvPr>
        </p:nvSpPr>
        <p:spPr>
          <a:xfrm>
            <a:off x="2107518" y="1345167"/>
            <a:ext cx="7988980"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2665914" y="1917389"/>
            <a:ext cx="4081046"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cxnSp>
        <p:nvCxnSpPr>
          <p:cNvPr id="23" name="Line 3">
            <a:extLst>
              <a:ext uri="{FF2B5EF4-FFF2-40B4-BE49-F238E27FC236}">
                <a16:creationId xmlns:a16="http://schemas.microsoft.com/office/drawing/2014/main" id="{3DD2E154-C016-6747-BDF9-C46FDA8D557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7093131" y="1920876"/>
            <a:ext cx="4561597"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pic>
        <p:nvPicPr>
          <p:cNvPr id="27" name="Purdue Logo" descr="Purdue Logo">
            <a:extLst>
              <a:ext uri="{FF2B5EF4-FFF2-40B4-BE49-F238E27FC236}">
                <a16:creationId xmlns:a16="http://schemas.microsoft.com/office/drawing/2014/main" id="{723CE360-3CE4-4942-A78A-73D21117C065}"/>
              </a:ext>
            </a:extLst>
          </p:cNvPr>
          <p:cNvPicPr>
            <a:picLocks noChangeAspect="1"/>
          </p:cNvPicPr>
          <p:nvPr userDrawn="1"/>
        </p:nvPicPr>
        <p:blipFill>
          <a:blip r:embed="rId2"/>
          <a:stretch>
            <a:fillRect/>
          </a:stretch>
        </p:blipFill>
        <p:spPr>
          <a:xfrm>
            <a:off x="1738642" y="5984087"/>
            <a:ext cx="2463665" cy="440990"/>
          </a:xfrm>
          <a:prstGeom prst="rect">
            <a:avLst/>
          </a:prstGeom>
        </p:spPr>
      </p:pic>
      <p:sp>
        <p:nvSpPr>
          <p:cNvPr id="16" name="Date">
            <a:extLst>
              <a:ext uri="{FF2B5EF4-FFF2-40B4-BE49-F238E27FC236}">
                <a16:creationId xmlns:a16="http://schemas.microsoft.com/office/drawing/2014/main" id="{C8365B71-1339-9448-BF22-95AA51DA73FB}"/>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1/22/25</a:t>
            </a:fld>
            <a:endParaRPr lang="en-US" dirty="0"/>
          </a:p>
        </p:txBody>
      </p:sp>
      <p:sp>
        <p:nvSpPr>
          <p:cNvPr id="17" name="Slide Number">
            <a:extLst>
              <a:ext uri="{FF2B5EF4-FFF2-40B4-BE49-F238E27FC236}">
                <a16:creationId xmlns:a16="http://schemas.microsoft.com/office/drawing/2014/main" id="{90CEF399-1C96-2B44-8CD0-34997E7B715B}"/>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21" name="Line 1">
            <a:extLst>
              <a:ext uri="{FF2B5EF4-FFF2-40B4-BE49-F238E27FC236}">
                <a16:creationId xmlns:a16="http://schemas.microsoft.com/office/drawing/2014/main" id="{CADA4B44-4E54-AC4F-B94D-753D8198844A}"/>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Line 2">
            <a:extLst>
              <a:ext uri="{FF2B5EF4-FFF2-40B4-BE49-F238E27FC236}">
                <a16:creationId xmlns:a16="http://schemas.microsoft.com/office/drawing/2014/main" id="{FC7C8D95-DE0A-F44D-8875-2ED2F195BB2F}"/>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7344" userDrawn="1">
          <p15:clr>
            <a:srgbClr val="FBAE40"/>
          </p15:clr>
        </p15:guide>
        <p15:guide id="5" pos="6848" userDrawn="1">
          <p15:clr>
            <a:srgbClr val="FBAE40"/>
          </p15:clr>
        </p15:guide>
        <p15:guide id="6" orient="horz" pos="4080" userDrawn="1">
          <p15:clr>
            <a:srgbClr val="FBAE40"/>
          </p15:clr>
        </p15:guide>
        <p15:guide id="7" pos="1104" userDrawn="1">
          <p15:clr>
            <a:srgbClr val="FBAE40"/>
          </p15:clr>
        </p15:guide>
        <p15:guide id="8" pos="16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7301170" y="219206"/>
            <a:ext cx="3574087" cy="1107996"/>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pic>
        <p:nvPicPr>
          <p:cNvPr id="10" name="Purdue Logo" descr="Purdue Logo">
            <a:extLst>
              <a:ext uri="{FF2B5EF4-FFF2-40B4-BE49-F238E27FC236}">
                <a16:creationId xmlns:a16="http://schemas.microsoft.com/office/drawing/2014/main" id="{2650B9D5-9C27-CF45-A770-B91D32934D0E}"/>
              </a:ext>
            </a:extLst>
          </p:cNvPr>
          <p:cNvPicPr>
            <a:picLocks noChangeAspect="1"/>
          </p:cNvPicPr>
          <p:nvPr userDrawn="1"/>
        </p:nvPicPr>
        <p:blipFill>
          <a:blip r:embed="rId2"/>
          <a:stretch>
            <a:fillRect/>
          </a:stretch>
        </p:blipFill>
        <p:spPr>
          <a:xfrm>
            <a:off x="1738642" y="5984087"/>
            <a:ext cx="2463665" cy="440990"/>
          </a:xfrm>
          <a:prstGeom prst="rect">
            <a:avLst/>
          </a:prstGeom>
        </p:spPr>
      </p:pic>
      <p:sp>
        <p:nvSpPr>
          <p:cNvPr id="11" name="Date">
            <a:extLst>
              <a:ext uri="{FF2B5EF4-FFF2-40B4-BE49-F238E27FC236}">
                <a16:creationId xmlns:a16="http://schemas.microsoft.com/office/drawing/2014/main" id="{F330C439-AFA6-B840-9D2A-258668D35CA5}"/>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1/22/25</a:t>
            </a:fld>
            <a:endParaRPr lang="en-US" dirty="0"/>
          </a:p>
        </p:txBody>
      </p:sp>
      <p:sp>
        <p:nvSpPr>
          <p:cNvPr id="14" name="Slide Number">
            <a:extLst>
              <a:ext uri="{FF2B5EF4-FFF2-40B4-BE49-F238E27FC236}">
                <a16:creationId xmlns:a16="http://schemas.microsoft.com/office/drawing/2014/main" id="{ACC80B6D-3922-3742-99F9-101C945C2B33}"/>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6" name="Line 1">
            <a:extLst>
              <a:ext uri="{FF2B5EF4-FFF2-40B4-BE49-F238E27FC236}">
                <a16:creationId xmlns:a16="http://schemas.microsoft.com/office/drawing/2014/main" id="{C3371811-B9A9-444C-B8E2-DFC8B92FFA90}"/>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2">
            <a:extLst>
              <a:ext uri="{FF2B5EF4-FFF2-40B4-BE49-F238E27FC236}">
                <a16:creationId xmlns:a16="http://schemas.microsoft.com/office/drawing/2014/main" id="{E3D41B36-C946-AA44-BFF4-3F3A6A8607A2}"/>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Line 3">
            <a:extLst>
              <a:ext uri="{FF2B5EF4-FFF2-40B4-BE49-F238E27FC236}">
                <a16:creationId xmlns:a16="http://schemas.microsoft.com/office/drawing/2014/main" id="{A246739C-3DD5-DF4C-BFF4-0B3AF76695B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893545" y="1479629"/>
            <a:ext cx="6419331" cy="1210973"/>
          </a:xfrm>
          <a:prstGeom prst="rect">
            <a:avLst/>
          </a:prstGeom>
          <a:noFill/>
          <a:ln w="38100">
            <a:noFill/>
          </a:ln>
        </p:spPr>
        <p:txBody>
          <a:bodyPr wrap="square" lIns="0" tIns="0" rIns="0" bIns="0" anchor="t" anchorCtr="0">
            <a:spAutoFit/>
          </a:bodyPr>
          <a:lstStyle>
            <a:lvl1pPr algn="ctr">
              <a:defRPr sz="8600" b="1" i="0" cap="none" spc="300">
                <a:solidFill>
                  <a:schemeClr val="accent2"/>
                </a:solidFill>
                <a:latin typeface="United Sans Rg Lt" pitchFamily="50" charset="0"/>
              </a:defRPr>
            </a:lvl1pPr>
          </a:lstStyle>
          <a:p>
            <a:r>
              <a:rPr lang="en-US" spc="0" dirty="0">
                <a:latin typeface="United Sans Rg Md" pitchFamily="50" charset="0"/>
              </a:rPr>
              <a:t>123</a:t>
            </a:r>
            <a:endParaRPr lang="en-US" dirty="0"/>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head"/>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14" name="Purdue Logo" descr="Purdue Logo">
            <a:extLst>
              <a:ext uri="{FF2B5EF4-FFF2-40B4-BE49-F238E27FC236}">
                <a16:creationId xmlns:a16="http://schemas.microsoft.com/office/drawing/2014/main" id="{65255706-E2B0-E84F-A9B6-28F836971DDF}"/>
              </a:ext>
            </a:extLst>
          </p:cNvPr>
          <p:cNvPicPr>
            <a:picLocks noChangeAspect="1"/>
          </p:cNvPicPr>
          <p:nvPr userDrawn="1"/>
        </p:nvPicPr>
        <p:blipFill>
          <a:blip r:embed="rId2"/>
          <a:stretch>
            <a:fillRect/>
          </a:stretch>
        </p:blipFill>
        <p:spPr>
          <a:xfrm>
            <a:off x="1738642" y="5984087"/>
            <a:ext cx="2463665" cy="440990"/>
          </a:xfrm>
          <a:prstGeom prst="rect">
            <a:avLst/>
          </a:prstGeom>
        </p:spPr>
      </p:pic>
      <p:sp>
        <p:nvSpPr>
          <p:cNvPr id="16" name="Date">
            <a:extLst>
              <a:ext uri="{FF2B5EF4-FFF2-40B4-BE49-F238E27FC236}">
                <a16:creationId xmlns:a16="http://schemas.microsoft.com/office/drawing/2014/main" id="{D5F83FDC-674A-8F42-A488-884B2867DCC3}"/>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1/22/25</a:t>
            </a:fld>
            <a:endParaRPr lang="en-US" dirty="0"/>
          </a:p>
        </p:txBody>
      </p:sp>
      <p:sp>
        <p:nvSpPr>
          <p:cNvPr id="17" name="Slide Number">
            <a:extLst>
              <a:ext uri="{FF2B5EF4-FFF2-40B4-BE49-F238E27FC236}">
                <a16:creationId xmlns:a16="http://schemas.microsoft.com/office/drawing/2014/main" id="{DF9C56DA-C412-B14C-8168-05E55A21B5E5}"/>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21" name="Line 1">
            <a:extLst>
              <a:ext uri="{FF2B5EF4-FFF2-40B4-BE49-F238E27FC236}">
                <a16:creationId xmlns:a16="http://schemas.microsoft.com/office/drawing/2014/main" id="{DE31DD2C-32F5-F345-872B-C1CCC72846EE}"/>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Line 2">
            <a:extLst>
              <a:ext uri="{FF2B5EF4-FFF2-40B4-BE49-F238E27FC236}">
                <a16:creationId xmlns:a16="http://schemas.microsoft.com/office/drawing/2014/main" id="{18A2134F-0116-6740-AD2E-82D54002455E}"/>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Line 3">
            <a:extLst>
              <a:ext uri="{FF2B5EF4-FFF2-40B4-BE49-F238E27FC236}">
                <a16:creationId xmlns:a16="http://schemas.microsoft.com/office/drawing/2014/main" id="{7E7A5392-EE7B-7141-B159-172DDE0D682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guide id="9" orient="horz" pos="86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483034" y="1521334"/>
            <a:ext cx="6347458"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2483032" y="2548210"/>
            <a:ext cx="6347460"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11" name="Purdue Logo" descr="Purdue Logo">
            <a:extLst>
              <a:ext uri="{FF2B5EF4-FFF2-40B4-BE49-F238E27FC236}">
                <a16:creationId xmlns:a16="http://schemas.microsoft.com/office/drawing/2014/main" id="{7D26CD60-C525-9E44-AAFC-774D39C533C6}"/>
              </a:ext>
            </a:extLst>
          </p:cNvPr>
          <p:cNvPicPr>
            <a:picLocks noChangeAspect="1"/>
          </p:cNvPicPr>
          <p:nvPr userDrawn="1"/>
        </p:nvPicPr>
        <p:blipFill>
          <a:blip r:embed="rId2"/>
          <a:stretch>
            <a:fillRect/>
          </a:stretch>
        </p:blipFill>
        <p:spPr>
          <a:xfrm>
            <a:off x="1555978" y="5987945"/>
            <a:ext cx="2459736" cy="440287"/>
          </a:xfrm>
          <a:prstGeom prst="rect">
            <a:avLst/>
          </a:prstGeom>
        </p:spPr>
      </p:pic>
      <p:sp>
        <p:nvSpPr>
          <p:cNvPr id="12" name="Date">
            <a:extLst>
              <a:ext uri="{FF2B5EF4-FFF2-40B4-BE49-F238E27FC236}">
                <a16:creationId xmlns:a16="http://schemas.microsoft.com/office/drawing/2014/main" id="{E7D56F3A-D0B6-8A49-81C9-B6A0051C7E73}"/>
              </a:ext>
            </a:extLst>
          </p:cNvPr>
          <p:cNvSpPr>
            <a:spLocks noGrp="1"/>
          </p:cNvSpPr>
          <p:nvPr>
            <p:ph type="dt" sz="half" idx="10"/>
          </p:nvPr>
        </p:nvSpPr>
        <p:spPr>
          <a:xfrm>
            <a:off x="8926248" y="6220740"/>
            <a:ext cx="1021891" cy="323968"/>
          </a:xfrm>
        </p:spPr>
        <p:txBody>
          <a:bodyPr/>
          <a:lstStyle>
            <a:lvl1pPr>
              <a:defRPr>
                <a:solidFill>
                  <a:schemeClr val="accent4">
                    <a:alpha val="70000"/>
                  </a:schemeClr>
                </a:solidFill>
              </a:defRPr>
            </a:lvl1pPr>
          </a:lstStyle>
          <a:p>
            <a:fld id="{D47A9A36-4EB0-BF46-AE48-7CDA251B954B}" type="datetime1">
              <a:rPr lang="en-US" smtClean="0"/>
              <a:pPr/>
              <a:t>1/22/25</a:t>
            </a:fld>
            <a:endParaRPr lang="en-US" dirty="0"/>
          </a:p>
        </p:txBody>
      </p:sp>
      <p:sp>
        <p:nvSpPr>
          <p:cNvPr id="14" name="Slide Number">
            <a:extLst>
              <a:ext uri="{FF2B5EF4-FFF2-40B4-BE49-F238E27FC236}">
                <a16:creationId xmlns:a16="http://schemas.microsoft.com/office/drawing/2014/main" id="{DED03763-61BB-3343-B3CC-0623CC8EAA03}"/>
              </a:ext>
            </a:extLst>
          </p:cNvPr>
          <p:cNvSpPr>
            <a:spLocks noGrp="1"/>
          </p:cNvSpPr>
          <p:nvPr>
            <p:ph type="sldNum" sz="quarter" idx="12"/>
          </p:nvPr>
        </p:nvSpPr>
        <p:spPr>
          <a:xfrm>
            <a:off x="10096500" y="6200875"/>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7" name="Line 1">
            <a:extLst>
              <a:ext uri="{FF2B5EF4-FFF2-40B4-BE49-F238E27FC236}">
                <a16:creationId xmlns:a16="http://schemas.microsoft.com/office/drawing/2014/main" id="{9B9CC658-FCDB-754D-83A8-E72E62847F53}"/>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2">
            <a:extLst>
              <a:ext uri="{FF2B5EF4-FFF2-40B4-BE49-F238E27FC236}">
                <a16:creationId xmlns:a16="http://schemas.microsoft.com/office/drawing/2014/main" id="{52700362-C315-8A41-8A37-D1C4D5A0E238}"/>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Line 3">
            <a:extLst>
              <a:ext uri="{FF2B5EF4-FFF2-40B4-BE49-F238E27FC236}">
                <a16:creationId xmlns:a16="http://schemas.microsoft.com/office/drawing/2014/main" id="{14A431DC-9C67-D94C-982A-8D0C2E3D10D8}"/>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5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9420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8431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744769" y="6227670"/>
            <a:ext cx="1161231"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1/22/25</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096500" y="6200875"/>
            <a:ext cx="48768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 id="2147483726" r:id="rId8"/>
    <p:sldLayoutId id="2147483727" r:id="rId9"/>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pos="6240" userDrawn="1">
          <p15:clr>
            <a:srgbClr val="F26B43"/>
          </p15:clr>
        </p15:guide>
        <p15:guide id="5" pos="63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engineering.purdue.edu/EPICS/purdue/individual-documents/senior-design"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engineering.purdue.edu/EPICS/purdue/individual-documents/senior-design-verification"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engineering.purdue.edu/EPICS/purdue/individual-documents/senior-design"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purdue0-my.sharepoint.com/:w:/r/personal/lmohanda_purdue_edu/Documents/Senior%20Design%20Epic%20documents/SD%2520Grading%2520Rubric_3.docx?d=wcb14f066b2044122ba0acf9948374844&amp;csf=1&amp;web=1&amp;e=BgjWs3"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mailto:lmohanda@purdue.edu"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9">
            <a:extLst>
              <a:ext uri="{FF2B5EF4-FFF2-40B4-BE49-F238E27FC236}">
                <a16:creationId xmlns:a16="http://schemas.microsoft.com/office/drawing/2014/main" id="{6D30C1D7-99A7-4174-B1AC-E839AE94D05A}"/>
              </a:ext>
            </a:extLst>
          </p:cNvPr>
          <p:cNvPicPr>
            <a:picLocks noChangeAspect="1"/>
          </p:cNvPicPr>
          <p:nvPr/>
        </p:nvPicPr>
        <p:blipFill>
          <a:blip r:embed="rId4" cstate="print">
            <a:extLst>
              <a:ext uri="{28A0092B-C50C-407E-A947-70E740481C1C}">
                <a14:useLocalDpi xmlns:a14="http://schemas.microsoft.com/office/drawing/2010/main" val="0"/>
              </a:ext>
            </a:extLst>
          </a:blip>
          <a:srcRect t="22988" b="22988"/>
          <a:stretch>
            <a:fillRect/>
          </a:stretch>
        </p:blipFill>
        <p:spPr>
          <a:xfrm>
            <a:off x="2364808" y="801078"/>
            <a:ext cx="7866244" cy="2833077"/>
          </a:xfrm>
          <a:prstGeom prst="rect">
            <a:avLst/>
          </a:prstGeom>
        </p:spPr>
      </p:pic>
      <p:sp>
        <p:nvSpPr>
          <p:cNvPr id="7" name="Title 3">
            <a:extLst>
              <a:ext uri="{FF2B5EF4-FFF2-40B4-BE49-F238E27FC236}">
                <a16:creationId xmlns:a16="http://schemas.microsoft.com/office/drawing/2014/main" id="{0125D9B8-50E7-4459-8680-845124AD38B4}"/>
              </a:ext>
            </a:extLst>
          </p:cNvPr>
          <p:cNvSpPr txBox="1">
            <a:spLocks/>
          </p:cNvSpPr>
          <p:nvPr/>
        </p:nvSpPr>
        <p:spPr>
          <a:xfrm>
            <a:off x="2895601" y="19050"/>
            <a:ext cx="7713617" cy="685800"/>
          </a:xfrm>
          <a:prstGeom prst="rect">
            <a:avLst/>
          </a:prstGeom>
        </p:spPr>
        <p:txBody>
          <a:bodyPr/>
          <a:lstStyle>
            <a:lvl1pPr algn="l" rtl="0" eaLnBrk="0" fontAlgn="base" hangingPunct="0">
              <a:spcBef>
                <a:spcPct val="0"/>
              </a:spcBef>
              <a:spcAft>
                <a:spcPct val="0"/>
              </a:spcAft>
              <a:defRPr sz="4000" b="1" i="1">
                <a:solidFill>
                  <a:schemeClr val="tx1"/>
                </a:solidFill>
                <a:latin typeface="+mj-lt"/>
                <a:ea typeface="+mj-ea"/>
                <a:cs typeface="+mj-cs"/>
              </a:defRPr>
            </a:lvl1pPr>
            <a:lvl2pPr algn="l" rtl="0" eaLnBrk="0" fontAlgn="base" hangingPunct="0">
              <a:spcBef>
                <a:spcPct val="0"/>
              </a:spcBef>
              <a:spcAft>
                <a:spcPct val="0"/>
              </a:spcAft>
              <a:defRPr sz="4000" b="1" i="1">
                <a:solidFill>
                  <a:schemeClr val="tx1"/>
                </a:solidFill>
                <a:latin typeface="Arial" pitchFamily="34" charset="0"/>
              </a:defRPr>
            </a:lvl2pPr>
            <a:lvl3pPr algn="l" rtl="0" eaLnBrk="0" fontAlgn="base" hangingPunct="0">
              <a:spcBef>
                <a:spcPct val="0"/>
              </a:spcBef>
              <a:spcAft>
                <a:spcPct val="0"/>
              </a:spcAft>
              <a:defRPr sz="4000" b="1" i="1">
                <a:solidFill>
                  <a:schemeClr val="tx1"/>
                </a:solidFill>
                <a:latin typeface="Arial" pitchFamily="34" charset="0"/>
              </a:defRPr>
            </a:lvl3pPr>
            <a:lvl4pPr algn="l" rtl="0" eaLnBrk="0" fontAlgn="base" hangingPunct="0">
              <a:spcBef>
                <a:spcPct val="0"/>
              </a:spcBef>
              <a:spcAft>
                <a:spcPct val="0"/>
              </a:spcAft>
              <a:defRPr sz="4000" b="1" i="1">
                <a:solidFill>
                  <a:schemeClr val="tx1"/>
                </a:solidFill>
                <a:latin typeface="Arial" pitchFamily="34" charset="0"/>
              </a:defRPr>
            </a:lvl4pPr>
            <a:lvl5pPr algn="l" rtl="0" eaLnBrk="0" fontAlgn="base" hangingPunct="0">
              <a:spcBef>
                <a:spcPct val="0"/>
              </a:spcBef>
              <a:spcAft>
                <a:spcPct val="0"/>
              </a:spcAft>
              <a:defRPr sz="4000" b="1" i="1">
                <a:solidFill>
                  <a:schemeClr val="tx1"/>
                </a:solidFill>
                <a:latin typeface="Arial" pitchFamily="34" charset="0"/>
              </a:defRPr>
            </a:lvl5pPr>
            <a:lvl6pPr marL="457200" algn="l" rtl="0" fontAlgn="base">
              <a:spcBef>
                <a:spcPct val="0"/>
              </a:spcBef>
              <a:spcAft>
                <a:spcPct val="0"/>
              </a:spcAft>
              <a:defRPr sz="4000" b="1" i="1">
                <a:solidFill>
                  <a:schemeClr val="tx1"/>
                </a:solidFill>
                <a:latin typeface="Arial" pitchFamily="34" charset="0"/>
              </a:defRPr>
            </a:lvl6pPr>
            <a:lvl7pPr marL="914400" algn="l" rtl="0" fontAlgn="base">
              <a:spcBef>
                <a:spcPct val="0"/>
              </a:spcBef>
              <a:spcAft>
                <a:spcPct val="0"/>
              </a:spcAft>
              <a:defRPr sz="4000" b="1" i="1">
                <a:solidFill>
                  <a:schemeClr val="tx1"/>
                </a:solidFill>
                <a:latin typeface="Arial" pitchFamily="34" charset="0"/>
              </a:defRPr>
            </a:lvl7pPr>
            <a:lvl8pPr marL="1371600" algn="l" rtl="0" fontAlgn="base">
              <a:spcBef>
                <a:spcPct val="0"/>
              </a:spcBef>
              <a:spcAft>
                <a:spcPct val="0"/>
              </a:spcAft>
              <a:defRPr sz="4000" b="1" i="1">
                <a:solidFill>
                  <a:schemeClr val="tx1"/>
                </a:solidFill>
                <a:latin typeface="Arial" pitchFamily="34" charset="0"/>
              </a:defRPr>
            </a:lvl8pPr>
            <a:lvl9pPr marL="1828800" algn="l" rtl="0" fontAlgn="base">
              <a:spcBef>
                <a:spcPct val="0"/>
              </a:spcBef>
              <a:spcAft>
                <a:spcPct val="0"/>
              </a:spcAft>
              <a:defRPr sz="4000" b="1" i="1">
                <a:solidFill>
                  <a:schemeClr val="tx1"/>
                </a:solidFill>
                <a:latin typeface="Arial" pitchFamily="34" charset="0"/>
              </a:defRPr>
            </a:lvl9pPr>
          </a:lstStyle>
          <a:p>
            <a:r>
              <a:rPr lang="en-US" kern="0"/>
              <a:t>Real Design for Real People</a:t>
            </a:r>
            <a:endParaRPr lang="en-US" kern="0" dirty="0"/>
          </a:p>
        </p:txBody>
      </p:sp>
      <p:sp>
        <p:nvSpPr>
          <p:cNvPr id="2" name="Title 1">
            <a:extLst>
              <a:ext uri="{FF2B5EF4-FFF2-40B4-BE49-F238E27FC236}">
                <a16:creationId xmlns:a16="http://schemas.microsoft.com/office/drawing/2014/main" id="{F7CAB0F9-9C49-4C4B-A308-D96243E8E5CC}"/>
              </a:ext>
            </a:extLst>
          </p:cNvPr>
          <p:cNvSpPr>
            <a:spLocks noGrp="1"/>
          </p:cNvSpPr>
          <p:nvPr>
            <p:ph type="ctrTitle"/>
          </p:nvPr>
        </p:nvSpPr>
        <p:spPr>
          <a:xfrm>
            <a:off x="2695198" y="3629314"/>
            <a:ext cx="6801602" cy="830997"/>
          </a:xfrm>
        </p:spPr>
        <p:txBody>
          <a:bodyPr/>
          <a:lstStyle/>
          <a:p>
            <a:r>
              <a:rPr lang="en-US" dirty="0"/>
              <a:t>Senior Design Module</a:t>
            </a:r>
          </a:p>
        </p:txBody>
      </p:sp>
      <p:sp>
        <p:nvSpPr>
          <p:cNvPr id="3" name="Subtitle 2">
            <a:extLst>
              <a:ext uri="{FF2B5EF4-FFF2-40B4-BE49-F238E27FC236}">
                <a16:creationId xmlns:a16="http://schemas.microsoft.com/office/drawing/2014/main" id="{D9A45FFE-4591-4200-91F9-C15657FB0119}"/>
              </a:ext>
            </a:extLst>
          </p:cNvPr>
          <p:cNvSpPr>
            <a:spLocks noGrp="1"/>
          </p:cNvSpPr>
          <p:nvPr>
            <p:ph type="subTitle" idx="1"/>
          </p:nvPr>
        </p:nvSpPr>
        <p:spPr>
          <a:xfrm>
            <a:off x="2580179" y="5097249"/>
            <a:ext cx="8023678" cy="805349"/>
          </a:xfrm>
        </p:spPr>
        <p:txBody>
          <a:bodyPr/>
          <a:lstStyle/>
          <a:p>
            <a:r>
              <a:rPr lang="en-US" b="0" dirty="0"/>
              <a:t>https://engineering.purdue.edu/EPICS</a:t>
            </a:r>
          </a:p>
          <a:p>
            <a:r>
              <a:rPr lang="en-US" b="0" dirty="0"/>
              <a:t>Revision: Spring 25</a:t>
            </a:r>
          </a:p>
        </p:txBody>
      </p:sp>
    </p:spTree>
    <p:custDataLst>
      <p:tags r:id="rId1"/>
    </p:custDataLst>
    <p:extLst>
      <p:ext uri="{BB962C8B-B14F-4D97-AF65-F5344CB8AC3E}">
        <p14:creationId xmlns:p14="http://schemas.microsoft.com/office/powerpoint/2010/main" val="3252624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73956-2C80-463C-8962-11C7116ADCE2}"/>
              </a:ext>
            </a:extLst>
          </p:cNvPr>
          <p:cNvSpPr>
            <a:spLocks noGrp="1"/>
          </p:cNvSpPr>
          <p:nvPr>
            <p:ph type="title"/>
          </p:nvPr>
        </p:nvSpPr>
        <p:spPr>
          <a:xfrm>
            <a:off x="2141394" y="964692"/>
            <a:ext cx="7917007" cy="1188720"/>
          </a:xfrm>
        </p:spPr>
        <p:txBody>
          <a:bodyPr anchor="ctr">
            <a:normAutofit/>
          </a:bodyPr>
          <a:lstStyle/>
          <a:p>
            <a:r>
              <a:rPr lang="en-US"/>
              <a:t>Senior Design Course Outcomes</a:t>
            </a:r>
          </a:p>
        </p:txBody>
      </p:sp>
      <p:graphicFrame>
        <p:nvGraphicFramePr>
          <p:cNvPr id="5" name="Content Placeholder 2">
            <a:extLst>
              <a:ext uri="{FF2B5EF4-FFF2-40B4-BE49-F238E27FC236}">
                <a16:creationId xmlns:a16="http://schemas.microsoft.com/office/drawing/2014/main" id="{B22D1284-0728-8DDF-F712-665AF7FBC974}"/>
              </a:ext>
            </a:extLst>
          </p:cNvPr>
          <p:cNvGraphicFramePr>
            <a:graphicFrameLocks noGrp="1"/>
          </p:cNvGraphicFramePr>
          <p:nvPr>
            <p:ph idx="1"/>
            <p:extLst>
              <p:ext uri="{D42A27DB-BD31-4B8C-83A1-F6EECF244321}">
                <p14:modId xmlns:p14="http://schemas.microsoft.com/office/powerpoint/2010/main" val="3271714463"/>
              </p:ext>
            </p:extLst>
          </p:nvPr>
        </p:nvGraphicFramePr>
        <p:xfrm>
          <a:off x="2141394" y="2638046"/>
          <a:ext cx="7917007" cy="3101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9739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8F614-4539-4B4E-AA16-25B184FD65A1}"/>
              </a:ext>
            </a:extLst>
          </p:cNvPr>
          <p:cNvSpPr>
            <a:spLocks noGrp="1"/>
          </p:cNvSpPr>
          <p:nvPr>
            <p:ph type="ctrTitle"/>
          </p:nvPr>
        </p:nvSpPr>
        <p:spPr>
          <a:xfrm>
            <a:off x="2107520" y="437030"/>
            <a:ext cx="7988980" cy="512448"/>
          </a:xfrm>
        </p:spPr>
        <p:txBody>
          <a:bodyPr wrap="square" anchor="t">
            <a:normAutofit/>
          </a:bodyPr>
          <a:lstStyle/>
          <a:p>
            <a:r>
              <a:rPr lang="en-US" i="0"/>
              <a:t>Definition: Product</a:t>
            </a:r>
          </a:p>
        </p:txBody>
      </p:sp>
      <p:sp>
        <p:nvSpPr>
          <p:cNvPr id="3" name="Content Placeholder 2">
            <a:extLst>
              <a:ext uri="{FF2B5EF4-FFF2-40B4-BE49-F238E27FC236}">
                <a16:creationId xmlns:a16="http://schemas.microsoft.com/office/drawing/2014/main" id="{0622ACDD-59B8-4FDF-B885-4D0B8CBA5A1E}"/>
              </a:ext>
            </a:extLst>
          </p:cNvPr>
          <p:cNvSpPr>
            <a:spLocks noGrp="1"/>
          </p:cNvSpPr>
          <p:nvPr>
            <p:ph type="body" sz="quarter" idx="14"/>
          </p:nvPr>
        </p:nvSpPr>
        <p:spPr>
          <a:xfrm>
            <a:off x="1627309" y="1262708"/>
            <a:ext cx="4523869" cy="1945944"/>
          </a:xfrm>
        </p:spPr>
        <p:txBody>
          <a:bodyPr>
            <a:normAutofit/>
          </a:bodyPr>
          <a:lstStyle/>
          <a:p>
            <a:pPr marL="0" indent="0">
              <a:spcAft>
                <a:spcPts val="600"/>
              </a:spcAft>
              <a:buNone/>
            </a:pPr>
            <a:r>
              <a:rPr lang="en-US" sz="2400" dirty="0"/>
              <a:t>Refers to any device, system, process, software, etc. resulting from this design experience</a:t>
            </a:r>
          </a:p>
        </p:txBody>
      </p:sp>
      <p:sp>
        <p:nvSpPr>
          <p:cNvPr id="10" name="Date Placeholder 4">
            <a:extLst>
              <a:ext uri="{FF2B5EF4-FFF2-40B4-BE49-F238E27FC236}">
                <a16:creationId xmlns:a16="http://schemas.microsoft.com/office/drawing/2014/main" id="{F9DC1219-8F72-B5BD-F78B-4D82E76690CE}"/>
              </a:ext>
            </a:extLst>
          </p:cNvPr>
          <p:cNvSpPr>
            <a:spLocks noGrp="1"/>
          </p:cNvSpPr>
          <p:nvPr>
            <p:ph type="dt" sz="half" idx="10"/>
          </p:nvPr>
        </p:nvSpPr>
        <p:spPr>
          <a:xfrm>
            <a:off x="8926248" y="6220740"/>
            <a:ext cx="1021891" cy="323968"/>
          </a:xfrm>
        </p:spPr>
        <p:txBody>
          <a:bodyPr/>
          <a:lstStyle/>
          <a:p>
            <a:pPr>
              <a:spcAft>
                <a:spcPts val="600"/>
              </a:spcAft>
            </a:pPr>
            <a:fld id="{D47A9A36-4EB0-BF46-AE48-7CDA251B954B}" type="datetime1">
              <a:rPr lang="en-US" smtClean="0"/>
              <a:pPr>
                <a:spcAft>
                  <a:spcPts val="600"/>
                </a:spcAft>
              </a:pPr>
              <a:t>1/22/25</a:t>
            </a:fld>
            <a:endParaRPr lang="en-US"/>
          </a:p>
        </p:txBody>
      </p:sp>
      <p:sp>
        <p:nvSpPr>
          <p:cNvPr id="12" name="Slide Number Placeholder 5">
            <a:extLst>
              <a:ext uri="{FF2B5EF4-FFF2-40B4-BE49-F238E27FC236}">
                <a16:creationId xmlns:a16="http://schemas.microsoft.com/office/drawing/2014/main" id="{CF92DBD7-F715-33D4-C8EF-57AC627ECA57}"/>
              </a:ext>
            </a:extLst>
          </p:cNvPr>
          <p:cNvSpPr>
            <a:spLocks noGrp="1"/>
          </p:cNvSpPr>
          <p:nvPr>
            <p:ph type="sldNum" sz="quarter" idx="12"/>
          </p:nvPr>
        </p:nvSpPr>
        <p:spPr>
          <a:xfrm>
            <a:off x="10096500" y="6200875"/>
            <a:ext cx="487680" cy="365760"/>
          </a:xfrm>
        </p:spPr>
        <p:txBody>
          <a:bodyPr/>
          <a:lstStyle/>
          <a:p>
            <a:pPr>
              <a:spcAft>
                <a:spcPts val="600"/>
              </a:spcAft>
            </a:pPr>
            <a:fld id="{8A7A6979-0714-4377-B894-6BE4C2D6E202}" type="slidenum">
              <a:rPr lang="en-US" smtClean="0"/>
              <a:pPr>
                <a:spcAft>
                  <a:spcPts val="600"/>
                </a:spcAft>
              </a:pPr>
              <a:t>11</a:t>
            </a:fld>
            <a:endParaRPr lang="en-US"/>
          </a:p>
        </p:txBody>
      </p:sp>
      <p:pic>
        <p:nvPicPr>
          <p:cNvPr id="5" name="Picture 4" descr="A cartoon of a person with his hand up&#10;&#10;Description automatically generated">
            <a:extLst>
              <a:ext uri="{FF2B5EF4-FFF2-40B4-BE49-F238E27FC236}">
                <a16:creationId xmlns:a16="http://schemas.microsoft.com/office/drawing/2014/main" id="{AA284520-48C1-8AE0-DF19-3165D6C04D8F}"/>
              </a:ext>
            </a:extLst>
          </p:cNvPr>
          <p:cNvPicPr>
            <a:picLocks noChangeAspect="1"/>
          </p:cNvPicPr>
          <p:nvPr/>
        </p:nvPicPr>
        <p:blipFill>
          <a:blip r:embed="rId2"/>
          <a:stretch>
            <a:fillRect/>
          </a:stretch>
        </p:blipFill>
        <p:spPr>
          <a:xfrm>
            <a:off x="6743020" y="11889"/>
            <a:ext cx="4860926" cy="2430463"/>
          </a:xfrm>
          <a:prstGeom prst="rect">
            <a:avLst/>
          </a:prstGeom>
        </p:spPr>
      </p:pic>
      <p:pic>
        <p:nvPicPr>
          <p:cNvPr id="7" name="Picture 6" descr="A screenshot of a mobile phone&#10;&#10;Description automatically generated">
            <a:extLst>
              <a:ext uri="{FF2B5EF4-FFF2-40B4-BE49-F238E27FC236}">
                <a16:creationId xmlns:a16="http://schemas.microsoft.com/office/drawing/2014/main" id="{988D65BF-1053-91B2-441F-29063871F75D}"/>
              </a:ext>
            </a:extLst>
          </p:cNvPr>
          <p:cNvPicPr>
            <a:picLocks noChangeAspect="1"/>
          </p:cNvPicPr>
          <p:nvPr/>
        </p:nvPicPr>
        <p:blipFill>
          <a:blip r:embed="rId3"/>
          <a:stretch>
            <a:fillRect/>
          </a:stretch>
        </p:blipFill>
        <p:spPr>
          <a:xfrm>
            <a:off x="2107520" y="2755582"/>
            <a:ext cx="7620000" cy="2908300"/>
          </a:xfrm>
          <a:prstGeom prst="rect">
            <a:avLst/>
          </a:prstGeom>
        </p:spPr>
      </p:pic>
    </p:spTree>
    <p:extLst>
      <p:ext uri="{BB962C8B-B14F-4D97-AF65-F5344CB8AC3E}">
        <p14:creationId xmlns:p14="http://schemas.microsoft.com/office/powerpoint/2010/main" val="3923687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2107520" y="437030"/>
            <a:ext cx="7988980" cy="512448"/>
          </a:xfrm>
        </p:spPr>
        <p:txBody>
          <a:bodyPr wrap="square" anchor="t">
            <a:normAutofit/>
          </a:bodyPr>
          <a:lstStyle/>
          <a:p>
            <a:pPr eaLnBrk="1" hangingPunct="1"/>
            <a:r>
              <a:rPr lang="en-US"/>
              <a:t>Verification Process</a:t>
            </a:r>
          </a:p>
        </p:txBody>
      </p:sp>
      <p:sp>
        <p:nvSpPr>
          <p:cNvPr id="9219" name="Rectangle 3"/>
          <p:cNvSpPr>
            <a:spLocks noGrp="1" noChangeArrowheads="1"/>
          </p:cNvSpPr>
          <p:nvPr>
            <p:ph type="body" sz="quarter" idx="14"/>
          </p:nvPr>
        </p:nvSpPr>
        <p:spPr>
          <a:xfrm>
            <a:off x="2107520" y="1331089"/>
            <a:ext cx="7924536" cy="3997837"/>
          </a:xfrm>
        </p:spPr>
        <p:txBody>
          <a:bodyPr>
            <a:normAutofit/>
          </a:bodyPr>
          <a:lstStyle/>
          <a:p>
            <a:pPr eaLnBrk="1" hangingPunct="1">
              <a:lnSpc>
                <a:spcPct val="90000"/>
              </a:lnSpc>
            </a:pPr>
            <a:r>
              <a:rPr lang="en-US" sz="2000" dirty="0"/>
              <a:t>Students will demonstrate that they have met the Senior Design requirements by a verification process </a:t>
            </a:r>
          </a:p>
          <a:p>
            <a:pPr lvl="1" eaLnBrk="1" hangingPunct="1">
              <a:lnSpc>
                <a:spcPct val="90000"/>
              </a:lnSpc>
            </a:pPr>
            <a:r>
              <a:rPr lang="en-US" sz="1800" dirty="0">
                <a:solidFill>
                  <a:schemeClr val="bg1"/>
                </a:solidFill>
              </a:rPr>
              <a:t>Found on Brightspace under the ‘Senior Design’ tab</a:t>
            </a:r>
          </a:p>
          <a:p>
            <a:pPr lvl="1" eaLnBrk="1" hangingPunct="1">
              <a:lnSpc>
                <a:spcPct val="90000"/>
              </a:lnSpc>
            </a:pPr>
            <a:r>
              <a:rPr lang="en-US" sz="1800" dirty="0">
                <a:solidFill>
                  <a:schemeClr val="bg1"/>
                </a:solidFill>
              </a:rPr>
              <a:t>Also found on the EPICS senior design website </a:t>
            </a:r>
          </a:p>
          <a:p>
            <a:pPr lvl="1" indent="0">
              <a:lnSpc>
                <a:spcPct val="90000"/>
              </a:lnSpc>
              <a:buNone/>
            </a:pPr>
            <a:endParaRPr lang="en-US" sz="2000" dirty="0">
              <a:solidFill>
                <a:schemeClr val="bg1"/>
              </a:solidFill>
            </a:endParaRPr>
          </a:p>
          <a:p>
            <a:pPr eaLnBrk="1" hangingPunct="1">
              <a:lnSpc>
                <a:spcPct val="90000"/>
              </a:lnSpc>
            </a:pPr>
            <a:r>
              <a:rPr lang="en-US" sz="2000" dirty="0"/>
              <a:t>This is facilitated through four (4) documents:</a:t>
            </a:r>
          </a:p>
          <a:p>
            <a:pPr lvl="1" eaLnBrk="1" hangingPunct="1">
              <a:lnSpc>
                <a:spcPct val="90000"/>
              </a:lnSpc>
              <a:buFontTx/>
              <a:buChar char="-"/>
            </a:pPr>
            <a:r>
              <a:rPr lang="en-US" sz="1800" dirty="0">
                <a:solidFill>
                  <a:schemeClr val="bg1"/>
                </a:solidFill>
              </a:rPr>
              <a:t>Outcome Matrix (individual) – maintained throughout the 2 semesters, due 1</a:t>
            </a:r>
            <a:r>
              <a:rPr lang="en-US" sz="1800" baseline="30000" dirty="0">
                <a:solidFill>
                  <a:schemeClr val="bg1"/>
                </a:solidFill>
              </a:rPr>
              <a:t>st</a:t>
            </a:r>
            <a:r>
              <a:rPr lang="en-US" sz="1800" dirty="0">
                <a:solidFill>
                  <a:schemeClr val="bg1"/>
                </a:solidFill>
              </a:rPr>
              <a:t> and 2</a:t>
            </a:r>
            <a:r>
              <a:rPr lang="en-US" sz="1800" baseline="30000" dirty="0">
                <a:solidFill>
                  <a:schemeClr val="bg1"/>
                </a:solidFill>
              </a:rPr>
              <a:t>nd</a:t>
            </a:r>
            <a:r>
              <a:rPr lang="en-US" sz="1800" dirty="0">
                <a:solidFill>
                  <a:schemeClr val="bg1"/>
                </a:solidFill>
              </a:rPr>
              <a:t> semester</a:t>
            </a:r>
          </a:p>
          <a:p>
            <a:pPr lvl="1" eaLnBrk="1" hangingPunct="1">
              <a:lnSpc>
                <a:spcPct val="90000"/>
              </a:lnSpc>
              <a:buFontTx/>
              <a:buChar char="-"/>
            </a:pPr>
            <a:r>
              <a:rPr lang="en-US" sz="1800" dirty="0">
                <a:solidFill>
                  <a:schemeClr val="bg1"/>
                </a:solidFill>
              </a:rPr>
              <a:t>Project Proposal (individual) – Due 1</a:t>
            </a:r>
            <a:r>
              <a:rPr lang="en-US" sz="1800" baseline="30000" dirty="0">
                <a:solidFill>
                  <a:schemeClr val="bg1"/>
                </a:solidFill>
              </a:rPr>
              <a:t>st</a:t>
            </a:r>
            <a:r>
              <a:rPr lang="en-US" sz="1800" dirty="0">
                <a:solidFill>
                  <a:schemeClr val="bg1"/>
                </a:solidFill>
              </a:rPr>
              <a:t> semester</a:t>
            </a:r>
          </a:p>
          <a:p>
            <a:pPr lvl="1" eaLnBrk="1" hangingPunct="1">
              <a:lnSpc>
                <a:spcPct val="90000"/>
              </a:lnSpc>
              <a:buFontTx/>
              <a:buChar char="-"/>
            </a:pPr>
            <a:r>
              <a:rPr lang="en-US" sz="1800" dirty="0">
                <a:solidFill>
                  <a:schemeClr val="bg1"/>
                </a:solidFill>
              </a:rPr>
              <a:t>Project Description (team) – Due 2</a:t>
            </a:r>
            <a:r>
              <a:rPr lang="en-US" sz="1800" baseline="30000" dirty="0">
                <a:solidFill>
                  <a:schemeClr val="bg1"/>
                </a:solidFill>
              </a:rPr>
              <a:t>nd</a:t>
            </a:r>
            <a:r>
              <a:rPr lang="en-US" sz="1800" dirty="0">
                <a:solidFill>
                  <a:schemeClr val="bg1"/>
                </a:solidFill>
              </a:rPr>
              <a:t> semester </a:t>
            </a:r>
          </a:p>
          <a:p>
            <a:pPr lvl="1" eaLnBrk="1" hangingPunct="1">
              <a:lnSpc>
                <a:spcPct val="90000"/>
              </a:lnSpc>
              <a:buFontTx/>
              <a:buChar char="-"/>
            </a:pPr>
            <a:r>
              <a:rPr lang="en-US" sz="1800" dirty="0">
                <a:solidFill>
                  <a:schemeClr val="bg1"/>
                </a:solidFill>
              </a:rPr>
              <a:t>Final Reflection (individual) – Due 2</a:t>
            </a:r>
            <a:r>
              <a:rPr lang="en-US" sz="1800" baseline="30000" dirty="0">
                <a:solidFill>
                  <a:schemeClr val="bg1"/>
                </a:solidFill>
              </a:rPr>
              <a:t>nd</a:t>
            </a:r>
            <a:r>
              <a:rPr lang="en-US" sz="1800" dirty="0">
                <a:solidFill>
                  <a:schemeClr val="bg1"/>
                </a:solidFill>
              </a:rPr>
              <a:t> semester</a:t>
            </a:r>
          </a:p>
        </p:txBody>
      </p:sp>
      <p:sp>
        <p:nvSpPr>
          <p:cNvPr id="9226" name="Date Placeholder 4">
            <a:extLst>
              <a:ext uri="{FF2B5EF4-FFF2-40B4-BE49-F238E27FC236}">
                <a16:creationId xmlns:a16="http://schemas.microsoft.com/office/drawing/2014/main" id="{43E86730-9CAB-076F-BA89-D0E7926E0086}"/>
              </a:ext>
            </a:extLst>
          </p:cNvPr>
          <p:cNvSpPr>
            <a:spLocks noGrp="1"/>
          </p:cNvSpPr>
          <p:nvPr>
            <p:ph type="dt" sz="half" idx="10"/>
          </p:nvPr>
        </p:nvSpPr>
        <p:spPr>
          <a:xfrm>
            <a:off x="8926248" y="6220740"/>
            <a:ext cx="1021891" cy="323968"/>
          </a:xfrm>
        </p:spPr>
        <p:txBody>
          <a:bodyPr/>
          <a:lstStyle/>
          <a:p>
            <a:pPr>
              <a:spcAft>
                <a:spcPts val="600"/>
              </a:spcAft>
            </a:pPr>
            <a:fld id="{D47A9A36-4EB0-BF46-AE48-7CDA251B954B}" type="datetime1">
              <a:rPr lang="en-US" smtClean="0"/>
              <a:pPr>
                <a:spcAft>
                  <a:spcPts val="600"/>
                </a:spcAft>
              </a:pPr>
              <a:t>1/22/25</a:t>
            </a:fld>
            <a:endParaRPr lang="en-US"/>
          </a:p>
        </p:txBody>
      </p:sp>
      <p:sp>
        <p:nvSpPr>
          <p:cNvPr id="9228" name="Slide Number Placeholder 5">
            <a:extLst>
              <a:ext uri="{FF2B5EF4-FFF2-40B4-BE49-F238E27FC236}">
                <a16:creationId xmlns:a16="http://schemas.microsoft.com/office/drawing/2014/main" id="{BD2CE659-FA3F-5C4D-362F-72A641EA9A49}"/>
              </a:ext>
            </a:extLst>
          </p:cNvPr>
          <p:cNvSpPr>
            <a:spLocks noGrp="1"/>
          </p:cNvSpPr>
          <p:nvPr>
            <p:ph type="sldNum" sz="quarter" idx="12"/>
          </p:nvPr>
        </p:nvSpPr>
        <p:spPr>
          <a:xfrm>
            <a:off x="10096500" y="6200875"/>
            <a:ext cx="487680" cy="365760"/>
          </a:xfrm>
        </p:spPr>
        <p:txBody>
          <a:bodyPr/>
          <a:lstStyle/>
          <a:p>
            <a:pPr>
              <a:spcAft>
                <a:spcPts val="600"/>
              </a:spcAft>
            </a:pPr>
            <a:fld id="{8A7A6979-0714-4377-B894-6BE4C2D6E202}" type="slidenum">
              <a:rPr lang="en-US" smtClean="0"/>
              <a:pPr>
                <a:spcAft>
                  <a:spcPts val="600"/>
                </a:spcAft>
              </a:pPr>
              <a:t>12</a:t>
            </a:fld>
            <a:endParaRPr lang="en-US"/>
          </a:p>
        </p:txBody>
      </p:sp>
    </p:spTree>
    <p:extLst>
      <p:ext uri="{BB962C8B-B14F-4D97-AF65-F5344CB8AC3E}">
        <p14:creationId xmlns:p14="http://schemas.microsoft.com/office/powerpoint/2010/main" val="2213994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2107520" y="437030"/>
            <a:ext cx="7988980" cy="512448"/>
          </a:xfrm>
        </p:spPr>
        <p:txBody>
          <a:bodyPr wrap="square" anchor="t">
            <a:normAutofit/>
          </a:bodyPr>
          <a:lstStyle/>
          <a:p>
            <a:pPr eaLnBrk="1" hangingPunct="1"/>
            <a:r>
              <a:rPr lang="en-US"/>
              <a:t>Outcomes Matrix</a:t>
            </a:r>
          </a:p>
        </p:txBody>
      </p:sp>
      <p:sp>
        <p:nvSpPr>
          <p:cNvPr id="15363" name="Rectangle 3"/>
          <p:cNvSpPr>
            <a:spLocks noGrp="1" noChangeArrowheads="1"/>
          </p:cNvSpPr>
          <p:nvPr>
            <p:ph type="body" sz="quarter" idx="14"/>
          </p:nvPr>
        </p:nvSpPr>
        <p:spPr>
          <a:xfrm>
            <a:off x="2666056" y="1917389"/>
            <a:ext cx="7366000" cy="3411537"/>
          </a:xfrm>
        </p:spPr>
        <p:txBody>
          <a:bodyPr>
            <a:normAutofit fontScale="92500" lnSpcReduction="20000"/>
          </a:bodyPr>
          <a:lstStyle/>
          <a:p>
            <a:pPr eaLnBrk="1" hangingPunct="1">
              <a:buFont typeface="Wingdings" pitchFamily="2" charset="2"/>
              <a:buChar char="q"/>
            </a:pPr>
            <a:r>
              <a:rPr lang="en-US" dirty="0"/>
              <a:t>Purpose: Documents how outcomes have been fulfilled and points to appropriate evidence</a:t>
            </a:r>
          </a:p>
          <a:p>
            <a:pPr eaLnBrk="1" hangingPunct="1">
              <a:buFont typeface="Wingdings" pitchFamily="2" charset="2"/>
              <a:buChar char="q"/>
            </a:pPr>
            <a:r>
              <a:rPr lang="en-US" dirty="0"/>
              <a:t>Individual; Follow template: posted on Brightspace</a:t>
            </a:r>
          </a:p>
          <a:p>
            <a:pPr eaLnBrk="1" hangingPunct="1">
              <a:buFont typeface="Wingdings" pitchFamily="2" charset="2"/>
              <a:buChar char="q"/>
            </a:pPr>
            <a:r>
              <a:rPr lang="en-US" dirty="0"/>
              <a:t>Should contain:</a:t>
            </a:r>
          </a:p>
          <a:p>
            <a:pPr lvl="1" eaLnBrk="1" hangingPunct="1">
              <a:buFont typeface="Wingdings" pitchFamily="2" charset="2"/>
              <a:buChar char="Ø"/>
            </a:pPr>
            <a:r>
              <a:rPr lang="en-US" sz="1800" dirty="0">
                <a:solidFill>
                  <a:schemeClr val="bg1"/>
                </a:solidFill>
              </a:rPr>
              <a:t>Specific statements about accomplishments which demonstrate the outcome</a:t>
            </a:r>
          </a:p>
          <a:p>
            <a:pPr lvl="1" eaLnBrk="1" hangingPunct="1">
              <a:buFont typeface="Wingdings" pitchFamily="2" charset="2"/>
              <a:buChar char="Ø"/>
            </a:pPr>
            <a:r>
              <a:rPr lang="en-US" sz="1800" dirty="0">
                <a:solidFill>
                  <a:schemeClr val="bg1"/>
                </a:solidFill>
              </a:rPr>
              <a:t>Specific reference to evidence to support the statement. </a:t>
            </a:r>
          </a:p>
          <a:p>
            <a:pPr marL="228600" lvl="1" indent="0" eaLnBrk="1" hangingPunct="1">
              <a:buNone/>
            </a:pPr>
            <a:endParaRPr lang="en-US" sz="1800" dirty="0">
              <a:solidFill>
                <a:schemeClr val="bg1"/>
              </a:solidFill>
            </a:endParaRPr>
          </a:p>
          <a:p>
            <a:pPr eaLnBrk="1" hangingPunct="1">
              <a:buFont typeface="Wingdings" pitchFamily="2" charset="2"/>
              <a:buChar char="q"/>
            </a:pPr>
            <a:r>
              <a:rPr lang="en-US" dirty="0"/>
              <a:t>Turned in at every midterm and final grading – must indicate progress towards meeting outcomes.</a:t>
            </a:r>
          </a:p>
          <a:p>
            <a:pPr eaLnBrk="1" hangingPunct="1">
              <a:buFont typeface="Wingdings" pitchFamily="2" charset="2"/>
              <a:buChar char="q"/>
            </a:pPr>
            <a:r>
              <a:rPr lang="en-US" dirty="0"/>
              <a:t>All outcomes must be met at the end of the design experience</a:t>
            </a:r>
          </a:p>
          <a:p>
            <a:pPr eaLnBrk="1" hangingPunct="1">
              <a:buFont typeface="Wingdings" pitchFamily="2" charset="2"/>
              <a:buChar char="q"/>
            </a:pPr>
            <a:r>
              <a:rPr lang="en-US" dirty="0"/>
              <a:t>Advisors should provide feedback on the satisfaction of the outcomes, indicating which outcomes have met minimum requirements and which require further work.</a:t>
            </a:r>
          </a:p>
          <a:p>
            <a:pPr marL="341313" lvl="1" indent="0">
              <a:buClr>
                <a:schemeClr val="tx1"/>
              </a:buClr>
              <a:buNone/>
            </a:pPr>
            <a:endParaRPr lang="en-US" sz="1700" dirty="0">
              <a:solidFill>
                <a:schemeClr val="bg1"/>
              </a:solidFill>
            </a:endParaRPr>
          </a:p>
        </p:txBody>
      </p:sp>
      <p:sp>
        <p:nvSpPr>
          <p:cNvPr id="15370" name="Date Placeholder 4">
            <a:extLst>
              <a:ext uri="{FF2B5EF4-FFF2-40B4-BE49-F238E27FC236}">
                <a16:creationId xmlns:a16="http://schemas.microsoft.com/office/drawing/2014/main" id="{01E46EB7-7BB7-798A-B966-AF6D23D13ABD}"/>
              </a:ext>
            </a:extLst>
          </p:cNvPr>
          <p:cNvSpPr>
            <a:spLocks noGrp="1"/>
          </p:cNvSpPr>
          <p:nvPr>
            <p:ph type="dt" sz="half" idx="10"/>
          </p:nvPr>
        </p:nvSpPr>
        <p:spPr>
          <a:xfrm>
            <a:off x="8926248" y="6220740"/>
            <a:ext cx="1021891" cy="323968"/>
          </a:xfrm>
        </p:spPr>
        <p:txBody>
          <a:bodyPr/>
          <a:lstStyle/>
          <a:p>
            <a:pPr>
              <a:spcAft>
                <a:spcPts val="600"/>
              </a:spcAft>
            </a:pPr>
            <a:fld id="{D47A9A36-4EB0-BF46-AE48-7CDA251B954B}" type="datetime1">
              <a:rPr lang="en-US" smtClean="0"/>
              <a:pPr>
                <a:spcAft>
                  <a:spcPts val="600"/>
                </a:spcAft>
              </a:pPr>
              <a:t>1/22/25</a:t>
            </a:fld>
            <a:endParaRPr lang="en-US"/>
          </a:p>
        </p:txBody>
      </p:sp>
      <p:sp>
        <p:nvSpPr>
          <p:cNvPr id="15372" name="Slide Number Placeholder 5">
            <a:extLst>
              <a:ext uri="{FF2B5EF4-FFF2-40B4-BE49-F238E27FC236}">
                <a16:creationId xmlns:a16="http://schemas.microsoft.com/office/drawing/2014/main" id="{1D006AF9-C260-36B7-A735-D1F37425ECEB}"/>
              </a:ext>
            </a:extLst>
          </p:cNvPr>
          <p:cNvSpPr>
            <a:spLocks noGrp="1"/>
          </p:cNvSpPr>
          <p:nvPr>
            <p:ph type="sldNum" sz="quarter" idx="12"/>
          </p:nvPr>
        </p:nvSpPr>
        <p:spPr>
          <a:xfrm>
            <a:off x="10096500" y="6200875"/>
            <a:ext cx="487680" cy="365760"/>
          </a:xfrm>
        </p:spPr>
        <p:txBody>
          <a:bodyPr/>
          <a:lstStyle/>
          <a:p>
            <a:pPr>
              <a:spcAft>
                <a:spcPts val="600"/>
              </a:spcAft>
            </a:pPr>
            <a:fld id="{8A7A6979-0714-4377-B894-6BE4C2D6E202}" type="slidenum">
              <a:rPr lang="en-US" smtClean="0"/>
              <a:pPr>
                <a:spcAft>
                  <a:spcPts val="600"/>
                </a:spcAft>
              </a:pPr>
              <a:t>13</a:t>
            </a:fld>
            <a:endParaRPr lang="en-US"/>
          </a:p>
        </p:txBody>
      </p:sp>
    </p:spTree>
    <p:extLst>
      <p:ext uri="{BB962C8B-B14F-4D97-AF65-F5344CB8AC3E}">
        <p14:creationId xmlns:p14="http://schemas.microsoft.com/office/powerpoint/2010/main" val="2117876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2107520" y="437030"/>
            <a:ext cx="7988980" cy="512448"/>
          </a:xfrm>
        </p:spPr>
        <p:txBody>
          <a:bodyPr wrap="square" anchor="t">
            <a:normAutofit/>
          </a:bodyPr>
          <a:lstStyle/>
          <a:p>
            <a:pPr eaLnBrk="1" hangingPunct="1"/>
            <a:r>
              <a:rPr lang="en-US"/>
              <a:t>Project Proposal</a:t>
            </a:r>
          </a:p>
        </p:txBody>
      </p:sp>
      <p:sp>
        <p:nvSpPr>
          <p:cNvPr id="12291" name="Rectangle 3"/>
          <p:cNvSpPr>
            <a:spLocks noGrp="1" noChangeArrowheads="1"/>
          </p:cNvSpPr>
          <p:nvPr>
            <p:ph type="body" sz="quarter" idx="14"/>
          </p:nvPr>
        </p:nvSpPr>
        <p:spPr>
          <a:xfrm>
            <a:off x="2666056" y="1917389"/>
            <a:ext cx="7366000" cy="3411537"/>
          </a:xfrm>
        </p:spPr>
        <p:txBody>
          <a:bodyPr>
            <a:normAutofit/>
          </a:bodyPr>
          <a:lstStyle/>
          <a:p>
            <a:pPr eaLnBrk="1" hangingPunct="1">
              <a:spcAft>
                <a:spcPts val="600"/>
              </a:spcAft>
            </a:pPr>
            <a:r>
              <a:rPr lang="en-US"/>
              <a:t>Purpose: ensures the project is appropriate, describes the different design approaches considered, and details the final proposed design. It also helps plan the achievement of all the outcomes.</a:t>
            </a:r>
          </a:p>
          <a:p>
            <a:pPr eaLnBrk="1" hangingPunct="1">
              <a:spcAft>
                <a:spcPts val="600"/>
              </a:spcAft>
            </a:pPr>
            <a:r>
              <a:rPr lang="en-US"/>
              <a:t>Individual, Follow template: posted on Brightspace</a:t>
            </a:r>
          </a:p>
          <a:p>
            <a:pPr eaLnBrk="1" hangingPunct="1">
              <a:spcAft>
                <a:spcPts val="600"/>
              </a:spcAft>
            </a:pPr>
            <a:r>
              <a:rPr lang="en-US"/>
              <a:t>First draft due: Week 6</a:t>
            </a:r>
          </a:p>
          <a:p>
            <a:pPr eaLnBrk="1" hangingPunct="1">
              <a:spcAft>
                <a:spcPts val="600"/>
              </a:spcAft>
            </a:pPr>
            <a:r>
              <a:rPr lang="en-US"/>
              <a:t>Completed forms should be posted in Senior Design folder of student’s team folder on Microsoft Teams</a:t>
            </a:r>
          </a:p>
          <a:p>
            <a:pPr eaLnBrk="1" hangingPunct="1">
              <a:spcAft>
                <a:spcPts val="600"/>
              </a:spcAft>
            </a:pPr>
            <a:r>
              <a:rPr lang="en-US"/>
              <a:t>Approved by advisor</a:t>
            </a:r>
          </a:p>
        </p:txBody>
      </p:sp>
      <p:sp>
        <p:nvSpPr>
          <p:cNvPr id="12298" name="Date Placeholder 4">
            <a:extLst>
              <a:ext uri="{FF2B5EF4-FFF2-40B4-BE49-F238E27FC236}">
                <a16:creationId xmlns:a16="http://schemas.microsoft.com/office/drawing/2014/main" id="{3B684A18-BE9C-2D4D-907D-364FF7E71787}"/>
              </a:ext>
            </a:extLst>
          </p:cNvPr>
          <p:cNvSpPr>
            <a:spLocks noGrp="1"/>
          </p:cNvSpPr>
          <p:nvPr>
            <p:ph type="dt" sz="half" idx="10"/>
          </p:nvPr>
        </p:nvSpPr>
        <p:spPr>
          <a:xfrm>
            <a:off x="8926248" y="6220740"/>
            <a:ext cx="1021891" cy="323968"/>
          </a:xfrm>
        </p:spPr>
        <p:txBody>
          <a:bodyPr/>
          <a:lstStyle/>
          <a:p>
            <a:pPr>
              <a:spcAft>
                <a:spcPts val="600"/>
              </a:spcAft>
            </a:pPr>
            <a:fld id="{D47A9A36-4EB0-BF46-AE48-7CDA251B954B}" type="datetime1">
              <a:rPr lang="en-US" smtClean="0"/>
              <a:pPr>
                <a:spcAft>
                  <a:spcPts val="600"/>
                </a:spcAft>
              </a:pPr>
              <a:t>1/22/25</a:t>
            </a:fld>
            <a:endParaRPr lang="en-US"/>
          </a:p>
        </p:txBody>
      </p:sp>
      <p:sp>
        <p:nvSpPr>
          <p:cNvPr id="12300" name="Slide Number Placeholder 5">
            <a:extLst>
              <a:ext uri="{FF2B5EF4-FFF2-40B4-BE49-F238E27FC236}">
                <a16:creationId xmlns:a16="http://schemas.microsoft.com/office/drawing/2014/main" id="{26DDBBAC-5B1A-DF1B-5803-F5FF63799A06}"/>
              </a:ext>
            </a:extLst>
          </p:cNvPr>
          <p:cNvSpPr>
            <a:spLocks noGrp="1"/>
          </p:cNvSpPr>
          <p:nvPr>
            <p:ph type="sldNum" sz="quarter" idx="12"/>
          </p:nvPr>
        </p:nvSpPr>
        <p:spPr>
          <a:xfrm>
            <a:off x="10096500" y="6200875"/>
            <a:ext cx="487680" cy="365760"/>
          </a:xfrm>
        </p:spPr>
        <p:txBody>
          <a:bodyPr/>
          <a:lstStyle/>
          <a:p>
            <a:pPr>
              <a:spcAft>
                <a:spcPts val="600"/>
              </a:spcAft>
            </a:pPr>
            <a:fld id="{8A7A6979-0714-4377-B894-6BE4C2D6E202}" type="slidenum">
              <a:rPr lang="en-US" smtClean="0"/>
              <a:pPr>
                <a:spcAft>
                  <a:spcPts val="600"/>
                </a:spcAft>
              </a:pPr>
              <a:t>14</a:t>
            </a:fld>
            <a:endParaRPr lang="en-US"/>
          </a:p>
        </p:txBody>
      </p:sp>
    </p:spTree>
    <p:extLst>
      <p:ext uri="{BB962C8B-B14F-4D97-AF65-F5344CB8AC3E}">
        <p14:creationId xmlns:p14="http://schemas.microsoft.com/office/powerpoint/2010/main" val="277436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2107520" y="437030"/>
            <a:ext cx="7988980" cy="512448"/>
          </a:xfrm>
        </p:spPr>
        <p:txBody>
          <a:bodyPr wrap="square" anchor="t">
            <a:normAutofit/>
          </a:bodyPr>
          <a:lstStyle/>
          <a:p>
            <a:pPr eaLnBrk="1" hangingPunct="1"/>
            <a:r>
              <a:rPr lang="en-US"/>
              <a:t>Project Description</a:t>
            </a:r>
          </a:p>
        </p:txBody>
      </p:sp>
      <p:sp>
        <p:nvSpPr>
          <p:cNvPr id="13315" name="Rectangle 3"/>
          <p:cNvSpPr>
            <a:spLocks noGrp="1" noChangeArrowheads="1"/>
          </p:cNvSpPr>
          <p:nvPr>
            <p:ph type="body" sz="quarter" idx="14"/>
          </p:nvPr>
        </p:nvSpPr>
        <p:spPr>
          <a:xfrm>
            <a:off x="2666056" y="1917389"/>
            <a:ext cx="7366000" cy="3411537"/>
          </a:xfrm>
        </p:spPr>
        <p:txBody>
          <a:bodyPr>
            <a:normAutofit/>
          </a:bodyPr>
          <a:lstStyle/>
          <a:p>
            <a:pPr>
              <a:spcAft>
                <a:spcPts val="600"/>
              </a:spcAft>
            </a:pPr>
            <a:r>
              <a:rPr lang="en-US" dirty="0"/>
              <a:t>Purpose: summarizes the work completed and how outcomes have been met across senior design students.</a:t>
            </a:r>
          </a:p>
          <a:p>
            <a:pPr eaLnBrk="1" hangingPunct="1">
              <a:spcAft>
                <a:spcPts val="600"/>
              </a:spcAft>
            </a:pPr>
            <a:r>
              <a:rPr lang="en-US" dirty="0"/>
              <a:t>One per project, MUST use template: posted on Brightspace</a:t>
            </a:r>
          </a:p>
          <a:p>
            <a:pPr eaLnBrk="1" hangingPunct="1">
              <a:spcAft>
                <a:spcPts val="600"/>
              </a:spcAft>
            </a:pPr>
            <a:r>
              <a:rPr lang="en-US" dirty="0"/>
              <a:t>1</a:t>
            </a:r>
            <a:r>
              <a:rPr lang="en-US" baseline="30000" dirty="0"/>
              <a:t>st</a:t>
            </a:r>
            <a:r>
              <a:rPr lang="en-US" dirty="0"/>
              <a:t> Draft due week 6</a:t>
            </a:r>
          </a:p>
          <a:p>
            <a:pPr eaLnBrk="1" hangingPunct="1">
              <a:spcAft>
                <a:spcPts val="600"/>
              </a:spcAft>
            </a:pPr>
            <a:r>
              <a:rPr lang="en-US" dirty="0"/>
              <a:t>If it is a continuing project, the Project Description can build on previous semester’s report.  However, the current version of the Project Description should accurately reflect what work was completed prior to the student’s activity on the team, what was completed during the student design experience.</a:t>
            </a:r>
          </a:p>
        </p:txBody>
      </p:sp>
      <p:sp>
        <p:nvSpPr>
          <p:cNvPr id="13322" name="Date Placeholder 4">
            <a:extLst>
              <a:ext uri="{FF2B5EF4-FFF2-40B4-BE49-F238E27FC236}">
                <a16:creationId xmlns:a16="http://schemas.microsoft.com/office/drawing/2014/main" id="{2E2F4A55-9FEB-97A7-6E0B-1F457C795850}"/>
              </a:ext>
            </a:extLst>
          </p:cNvPr>
          <p:cNvSpPr>
            <a:spLocks noGrp="1"/>
          </p:cNvSpPr>
          <p:nvPr>
            <p:ph type="dt" sz="half" idx="10"/>
          </p:nvPr>
        </p:nvSpPr>
        <p:spPr>
          <a:xfrm>
            <a:off x="8926248" y="6220740"/>
            <a:ext cx="1021891" cy="323968"/>
          </a:xfrm>
        </p:spPr>
        <p:txBody>
          <a:bodyPr/>
          <a:lstStyle/>
          <a:p>
            <a:pPr>
              <a:spcAft>
                <a:spcPts val="600"/>
              </a:spcAft>
            </a:pPr>
            <a:fld id="{D47A9A36-4EB0-BF46-AE48-7CDA251B954B}" type="datetime1">
              <a:rPr lang="en-US" smtClean="0"/>
              <a:pPr>
                <a:spcAft>
                  <a:spcPts val="600"/>
                </a:spcAft>
              </a:pPr>
              <a:t>1/22/25</a:t>
            </a:fld>
            <a:endParaRPr lang="en-US"/>
          </a:p>
        </p:txBody>
      </p:sp>
      <p:sp>
        <p:nvSpPr>
          <p:cNvPr id="13324" name="Slide Number Placeholder 5">
            <a:extLst>
              <a:ext uri="{FF2B5EF4-FFF2-40B4-BE49-F238E27FC236}">
                <a16:creationId xmlns:a16="http://schemas.microsoft.com/office/drawing/2014/main" id="{EEF5C5C7-68E9-F6F1-06A8-412F0F6AADB0}"/>
              </a:ext>
            </a:extLst>
          </p:cNvPr>
          <p:cNvSpPr>
            <a:spLocks noGrp="1"/>
          </p:cNvSpPr>
          <p:nvPr>
            <p:ph type="sldNum" sz="quarter" idx="12"/>
          </p:nvPr>
        </p:nvSpPr>
        <p:spPr>
          <a:xfrm>
            <a:off x="10096500" y="6200875"/>
            <a:ext cx="487680" cy="365760"/>
          </a:xfrm>
        </p:spPr>
        <p:txBody>
          <a:bodyPr/>
          <a:lstStyle/>
          <a:p>
            <a:pPr>
              <a:spcAft>
                <a:spcPts val="600"/>
              </a:spcAft>
            </a:pPr>
            <a:fld id="{8A7A6979-0714-4377-B894-6BE4C2D6E202}" type="slidenum">
              <a:rPr lang="en-US" smtClean="0"/>
              <a:pPr>
                <a:spcAft>
                  <a:spcPts val="600"/>
                </a:spcAft>
              </a:pPr>
              <a:t>15</a:t>
            </a:fld>
            <a:endParaRPr lang="en-US"/>
          </a:p>
        </p:txBody>
      </p:sp>
    </p:spTree>
    <p:extLst>
      <p:ext uri="{BB962C8B-B14F-4D97-AF65-F5344CB8AC3E}">
        <p14:creationId xmlns:p14="http://schemas.microsoft.com/office/powerpoint/2010/main" val="1734801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2107520" y="437030"/>
            <a:ext cx="7988980" cy="512448"/>
          </a:xfrm>
        </p:spPr>
        <p:txBody>
          <a:bodyPr wrap="square" anchor="t">
            <a:normAutofit/>
          </a:bodyPr>
          <a:lstStyle/>
          <a:p>
            <a:pPr eaLnBrk="1" hangingPunct="1"/>
            <a:r>
              <a:rPr lang="en-US"/>
              <a:t>Project Description</a:t>
            </a:r>
          </a:p>
        </p:txBody>
      </p:sp>
      <p:sp>
        <p:nvSpPr>
          <p:cNvPr id="14339" name="Rectangle 3"/>
          <p:cNvSpPr>
            <a:spLocks noGrp="1" noChangeArrowheads="1"/>
          </p:cNvSpPr>
          <p:nvPr>
            <p:ph type="body" sz="quarter" idx="14"/>
          </p:nvPr>
        </p:nvSpPr>
        <p:spPr>
          <a:xfrm>
            <a:off x="2666056" y="1917389"/>
            <a:ext cx="7366000" cy="3411537"/>
          </a:xfrm>
        </p:spPr>
        <p:txBody>
          <a:bodyPr>
            <a:normAutofit/>
          </a:bodyPr>
          <a:lstStyle/>
          <a:p>
            <a:pPr marL="282575" indent="-341313">
              <a:spcAft>
                <a:spcPts val="600"/>
              </a:spcAft>
            </a:pPr>
            <a:r>
              <a:rPr lang="en-US"/>
              <a:t>Final approval of Senior Design Project Description must be completed by week 15 by advisor(s). </a:t>
            </a:r>
          </a:p>
          <a:p>
            <a:pPr marL="282575" indent="-341313">
              <a:spcAft>
                <a:spcPts val="600"/>
              </a:spcAft>
            </a:pPr>
            <a:r>
              <a:rPr lang="en-US"/>
              <a:t>This final version should describe the </a:t>
            </a:r>
            <a:r>
              <a:rPr lang="en-US" b="1"/>
              <a:t>work completed</a:t>
            </a:r>
            <a:r>
              <a:rPr lang="en-US"/>
              <a:t> on the project, and </a:t>
            </a:r>
            <a:r>
              <a:rPr lang="en-US" u="sng"/>
              <a:t>not the work that will be accomplished in the future.</a:t>
            </a:r>
            <a:r>
              <a:rPr lang="en-US"/>
              <a:t>  It should distinguish work completed by previous team members from the work completed by the Senior design students submitting the Project Description.</a:t>
            </a:r>
          </a:p>
          <a:p>
            <a:pPr marL="282575" indent="-341313">
              <a:spcAft>
                <a:spcPts val="600"/>
              </a:spcAft>
            </a:pPr>
            <a:r>
              <a:rPr lang="en-US"/>
              <a:t>Final forms should be posted in Senior Design folder of student’s team on Microsoft Teams</a:t>
            </a:r>
          </a:p>
          <a:p>
            <a:pPr marL="282575" indent="-341313">
              <a:spcAft>
                <a:spcPts val="600"/>
              </a:spcAft>
            </a:pPr>
            <a:r>
              <a:rPr lang="en-US"/>
              <a:t>Project descriptions are included in Semester Senior Design reports to each school and reviewed by Senior Design Committees.</a:t>
            </a:r>
          </a:p>
          <a:p>
            <a:pPr marL="282575" indent="-341313">
              <a:spcAft>
                <a:spcPts val="600"/>
              </a:spcAft>
            </a:pPr>
            <a:endParaRPr lang="en-US"/>
          </a:p>
          <a:p>
            <a:pPr marL="282575" indent="-341313">
              <a:spcAft>
                <a:spcPts val="600"/>
              </a:spcAft>
            </a:pPr>
            <a:endParaRPr lang="en-US"/>
          </a:p>
        </p:txBody>
      </p:sp>
      <p:sp>
        <p:nvSpPr>
          <p:cNvPr id="14346" name="Date Placeholder 4">
            <a:extLst>
              <a:ext uri="{FF2B5EF4-FFF2-40B4-BE49-F238E27FC236}">
                <a16:creationId xmlns:a16="http://schemas.microsoft.com/office/drawing/2014/main" id="{A30B02BB-0320-3232-33AE-9B6ECE748510}"/>
              </a:ext>
            </a:extLst>
          </p:cNvPr>
          <p:cNvSpPr>
            <a:spLocks noGrp="1"/>
          </p:cNvSpPr>
          <p:nvPr>
            <p:ph type="dt" sz="half" idx="10"/>
          </p:nvPr>
        </p:nvSpPr>
        <p:spPr>
          <a:xfrm>
            <a:off x="8926248" y="6220740"/>
            <a:ext cx="1021891" cy="323968"/>
          </a:xfrm>
        </p:spPr>
        <p:txBody>
          <a:bodyPr/>
          <a:lstStyle/>
          <a:p>
            <a:pPr>
              <a:spcAft>
                <a:spcPts val="600"/>
              </a:spcAft>
            </a:pPr>
            <a:fld id="{D47A9A36-4EB0-BF46-AE48-7CDA251B954B}" type="datetime1">
              <a:rPr lang="en-US" smtClean="0"/>
              <a:pPr>
                <a:spcAft>
                  <a:spcPts val="600"/>
                </a:spcAft>
              </a:pPr>
              <a:t>1/22/25</a:t>
            </a:fld>
            <a:endParaRPr lang="en-US"/>
          </a:p>
        </p:txBody>
      </p:sp>
      <p:sp>
        <p:nvSpPr>
          <p:cNvPr id="14348" name="Slide Number Placeholder 5">
            <a:extLst>
              <a:ext uri="{FF2B5EF4-FFF2-40B4-BE49-F238E27FC236}">
                <a16:creationId xmlns:a16="http://schemas.microsoft.com/office/drawing/2014/main" id="{B21941D7-7D07-8CB6-20D2-D8A316EBD0A0}"/>
              </a:ext>
            </a:extLst>
          </p:cNvPr>
          <p:cNvSpPr>
            <a:spLocks noGrp="1"/>
          </p:cNvSpPr>
          <p:nvPr>
            <p:ph type="sldNum" sz="quarter" idx="12"/>
          </p:nvPr>
        </p:nvSpPr>
        <p:spPr>
          <a:xfrm>
            <a:off x="10096500" y="6200875"/>
            <a:ext cx="487680" cy="365760"/>
          </a:xfrm>
        </p:spPr>
        <p:txBody>
          <a:bodyPr/>
          <a:lstStyle/>
          <a:p>
            <a:pPr>
              <a:spcAft>
                <a:spcPts val="600"/>
              </a:spcAft>
            </a:pPr>
            <a:fld id="{8A7A6979-0714-4377-B894-6BE4C2D6E202}" type="slidenum">
              <a:rPr lang="en-US" smtClean="0"/>
              <a:pPr>
                <a:spcAft>
                  <a:spcPts val="600"/>
                </a:spcAft>
              </a:pPr>
              <a:t>16</a:t>
            </a:fld>
            <a:endParaRPr lang="en-US"/>
          </a:p>
        </p:txBody>
      </p:sp>
    </p:spTree>
    <p:extLst>
      <p:ext uri="{BB962C8B-B14F-4D97-AF65-F5344CB8AC3E}">
        <p14:creationId xmlns:p14="http://schemas.microsoft.com/office/powerpoint/2010/main" val="1725762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53B88-0F66-4A42-B93E-BEC3425CBDA8}"/>
              </a:ext>
            </a:extLst>
          </p:cNvPr>
          <p:cNvSpPr>
            <a:spLocks noGrp="1"/>
          </p:cNvSpPr>
          <p:nvPr>
            <p:ph type="ctrTitle"/>
          </p:nvPr>
        </p:nvSpPr>
        <p:spPr>
          <a:xfrm>
            <a:off x="2107520" y="437030"/>
            <a:ext cx="7988980" cy="512448"/>
          </a:xfrm>
        </p:spPr>
        <p:txBody>
          <a:bodyPr wrap="square" anchor="t">
            <a:normAutofit/>
          </a:bodyPr>
          <a:lstStyle/>
          <a:p>
            <a:r>
              <a:rPr lang="en-US" i="0"/>
              <a:t>Final Reflection</a:t>
            </a:r>
          </a:p>
        </p:txBody>
      </p:sp>
      <p:sp>
        <p:nvSpPr>
          <p:cNvPr id="3" name="Content Placeholder 2">
            <a:extLst>
              <a:ext uri="{FF2B5EF4-FFF2-40B4-BE49-F238E27FC236}">
                <a16:creationId xmlns:a16="http://schemas.microsoft.com/office/drawing/2014/main" id="{68AC08CC-30BD-434F-ACF1-2B1A83D55580}"/>
              </a:ext>
            </a:extLst>
          </p:cNvPr>
          <p:cNvSpPr>
            <a:spLocks noGrp="1"/>
          </p:cNvSpPr>
          <p:nvPr>
            <p:ph type="body" sz="quarter" idx="14"/>
          </p:nvPr>
        </p:nvSpPr>
        <p:spPr>
          <a:xfrm>
            <a:off x="2666056" y="1917389"/>
            <a:ext cx="7366000" cy="3411537"/>
          </a:xfrm>
        </p:spPr>
        <p:txBody>
          <a:bodyPr>
            <a:normAutofit/>
          </a:bodyPr>
          <a:lstStyle/>
          <a:p>
            <a:pPr>
              <a:spcAft>
                <a:spcPts val="600"/>
              </a:spcAft>
            </a:pPr>
            <a:r>
              <a:rPr lang="en-US"/>
              <a:t>Purpose: summarizes personal contributions, learning strategies, and impact</a:t>
            </a:r>
          </a:p>
          <a:p>
            <a:pPr>
              <a:spcAft>
                <a:spcPts val="600"/>
              </a:spcAft>
            </a:pPr>
            <a:r>
              <a:rPr lang="en-US"/>
              <a:t>Individual, follow template: posted on Brightspace</a:t>
            </a:r>
          </a:p>
          <a:p>
            <a:pPr>
              <a:spcAft>
                <a:spcPts val="600"/>
              </a:spcAft>
            </a:pPr>
            <a:r>
              <a:rPr lang="en-US"/>
              <a:t>This is instead of the EPICS final reflection</a:t>
            </a:r>
          </a:p>
          <a:p>
            <a:pPr>
              <a:spcAft>
                <a:spcPts val="600"/>
              </a:spcAft>
            </a:pPr>
            <a:r>
              <a:rPr lang="en-US"/>
              <a:t>Due at the end of </a:t>
            </a:r>
            <a:r>
              <a:rPr lang="en-US" b="1"/>
              <a:t>second semester</a:t>
            </a:r>
          </a:p>
          <a:p>
            <a:pPr>
              <a:spcAft>
                <a:spcPts val="600"/>
              </a:spcAft>
            </a:pPr>
            <a:r>
              <a:rPr lang="en-US"/>
              <a:t>First semester students will complete the regular EPICS reflection</a:t>
            </a:r>
          </a:p>
        </p:txBody>
      </p:sp>
      <p:sp>
        <p:nvSpPr>
          <p:cNvPr id="10" name="Date Placeholder 4">
            <a:extLst>
              <a:ext uri="{FF2B5EF4-FFF2-40B4-BE49-F238E27FC236}">
                <a16:creationId xmlns:a16="http://schemas.microsoft.com/office/drawing/2014/main" id="{C246B18B-8DCB-1574-3BA2-2B946D1D9C32}"/>
              </a:ext>
            </a:extLst>
          </p:cNvPr>
          <p:cNvSpPr>
            <a:spLocks noGrp="1"/>
          </p:cNvSpPr>
          <p:nvPr>
            <p:ph type="dt" sz="half" idx="10"/>
          </p:nvPr>
        </p:nvSpPr>
        <p:spPr>
          <a:xfrm>
            <a:off x="8926248" y="6220740"/>
            <a:ext cx="1021891" cy="323968"/>
          </a:xfrm>
        </p:spPr>
        <p:txBody>
          <a:bodyPr/>
          <a:lstStyle/>
          <a:p>
            <a:pPr>
              <a:spcAft>
                <a:spcPts val="600"/>
              </a:spcAft>
            </a:pPr>
            <a:fld id="{D47A9A36-4EB0-BF46-AE48-7CDA251B954B}" type="datetime1">
              <a:rPr lang="en-US" smtClean="0"/>
              <a:pPr>
                <a:spcAft>
                  <a:spcPts val="600"/>
                </a:spcAft>
              </a:pPr>
              <a:t>1/22/25</a:t>
            </a:fld>
            <a:endParaRPr lang="en-US"/>
          </a:p>
        </p:txBody>
      </p:sp>
      <p:sp>
        <p:nvSpPr>
          <p:cNvPr id="12" name="Slide Number Placeholder 5">
            <a:extLst>
              <a:ext uri="{FF2B5EF4-FFF2-40B4-BE49-F238E27FC236}">
                <a16:creationId xmlns:a16="http://schemas.microsoft.com/office/drawing/2014/main" id="{02D18F65-A20F-B604-3778-138FADA3BC95}"/>
              </a:ext>
            </a:extLst>
          </p:cNvPr>
          <p:cNvSpPr>
            <a:spLocks noGrp="1"/>
          </p:cNvSpPr>
          <p:nvPr>
            <p:ph type="sldNum" sz="quarter" idx="12"/>
          </p:nvPr>
        </p:nvSpPr>
        <p:spPr>
          <a:xfrm>
            <a:off x="10096500" y="6200875"/>
            <a:ext cx="487680" cy="365760"/>
          </a:xfrm>
        </p:spPr>
        <p:txBody>
          <a:bodyPr/>
          <a:lstStyle/>
          <a:p>
            <a:pPr>
              <a:spcAft>
                <a:spcPts val="600"/>
              </a:spcAft>
            </a:pPr>
            <a:fld id="{8A7A6979-0714-4377-B894-6BE4C2D6E202}" type="slidenum">
              <a:rPr lang="en-US" smtClean="0"/>
              <a:pPr>
                <a:spcAft>
                  <a:spcPts val="600"/>
                </a:spcAft>
              </a:pPr>
              <a:t>17</a:t>
            </a:fld>
            <a:endParaRPr lang="en-US"/>
          </a:p>
        </p:txBody>
      </p:sp>
    </p:spTree>
    <p:extLst>
      <p:ext uri="{BB962C8B-B14F-4D97-AF65-F5344CB8AC3E}">
        <p14:creationId xmlns:p14="http://schemas.microsoft.com/office/powerpoint/2010/main" val="2556254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1FA45-8D9E-4177-BC6B-C1CA6A2E9457}"/>
              </a:ext>
            </a:extLst>
          </p:cNvPr>
          <p:cNvSpPr>
            <a:spLocks noGrp="1"/>
          </p:cNvSpPr>
          <p:nvPr>
            <p:ph type="ctrTitle"/>
          </p:nvPr>
        </p:nvSpPr>
        <p:spPr>
          <a:xfrm>
            <a:off x="2107520" y="437030"/>
            <a:ext cx="7988980" cy="512448"/>
          </a:xfrm>
        </p:spPr>
        <p:txBody>
          <a:bodyPr wrap="square" anchor="t">
            <a:normAutofit/>
          </a:bodyPr>
          <a:lstStyle/>
          <a:p>
            <a:r>
              <a:rPr lang="en-US" i="0"/>
              <a:t>Templates</a:t>
            </a:r>
          </a:p>
        </p:txBody>
      </p:sp>
      <p:sp>
        <p:nvSpPr>
          <p:cNvPr id="3" name="Content Placeholder 2">
            <a:extLst>
              <a:ext uri="{FF2B5EF4-FFF2-40B4-BE49-F238E27FC236}">
                <a16:creationId xmlns:a16="http://schemas.microsoft.com/office/drawing/2014/main" id="{D5264F4B-5F8A-4E26-9C6E-7CEEC7900E28}"/>
              </a:ext>
            </a:extLst>
          </p:cNvPr>
          <p:cNvSpPr>
            <a:spLocks noGrp="1"/>
          </p:cNvSpPr>
          <p:nvPr>
            <p:ph type="body" sz="quarter" idx="14"/>
          </p:nvPr>
        </p:nvSpPr>
        <p:spPr>
          <a:xfrm>
            <a:off x="2666056" y="1917389"/>
            <a:ext cx="7366000" cy="3411537"/>
          </a:xfrm>
        </p:spPr>
        <p:txBody>
          <a:bodyPr>
            <a:normAutofit/>
          </a:bodyPr>
          <a:lstStyle/>
          <a:p>
            <a:r>
              <a:rPr lang="en-US" dirty="0"/>
              <a:t>Very important that you are using the templates for all 4 documents</a:t>
            </a:r>
          </a:p>
          <a:p>
            <a:r>
              <a:rPr lang="en-US" dirty="0"/>
              <a:t>2 Locations:</a:t>
            </a:r>
          </a:p>
          <a:p>
            <a:pPr lvl="1"/>
            <a:r>
              <a:rPr lang="en-US" sz="1800" dirty="0">
                <a:solidFill>
                  <a:schemeClr val="bg1"/>
                </a:solidFill>
              </a:rPr>
              <a:t>Under senior design tab on Brightspace</a:t>
            </a:r>
          </a:p>
          <a:p>
            <a:pPr lvl="1"/>
            <a:r>
              <a:rPr lang="en-US" sz="1800" dirty="0">
                <a:solidFill>
                  <a:schemeClr val="bg1"/>
                </a:solidFill>
              </a:rPr>
              <a:t>EPICS Senior Design website: </a:t>
            </a:r>
            <a:r>
              <a:rPr lang="en-US" sz="1800" dirty="0">
                <a:solidFill>
                  <a:srgbClr val="0070C0"/>
                </a:solidFill>
                <a:hlinkClick r:id="rId2">
                  <a:extLst>
                    <a:ext uri="{A12FA001-AC4F-418D-AE19-62706E023703}">
                      <ahyp:hlinkClr xmlns:ahyp="http://schemas.microsoft.com/office/drawing/2018/hyperlinkcolor" val="tx"/>
                    </a:ext>
                  </a:extLst>
                </a:hlinkClick>
              </a:rPr>
              <a:t>https://engineering.purdue.edu/EPICS/purdue/individual-documents/senior-design</a:t>
            </a:r>
            <a:r>
              <a:rPr lang="en-US" sz="1800" dirty="0">
                <a:solidFill>
                  <a:srgbClr val="0070C0"/>
                </a:solidFill>
              </a:rPr>
              <a:t> </a:t>
            </a:r>
          </a:p>
          <a:p>
            <a:r>
              <a:rPr lang="en-US" dirty="0"/>
              <a:t>Do not use past senior design student’s documents. The documents are edited, so you should be using the most recent that are posted</a:t>
            </a:r>
          </a:p>
        </p:txBody>
      </p:sp>
      <p:sp>
        <p:nvSpPr>
          <p:cNvPr id="10" name="Date Placeholder 4">
            <a:extLst>
              <a:ext uri="{FF2B5EF4-FFF2-40B4-BE49-F238E27FC236}">
                <a16:creationId xmlns:a16="http://schemas.microsoft.com/office/drawing/2014/main" id="{C7E8A695-229A-7C0D-4733-20FE22FDB0DC}"/>
              </a:ext>
            </a:extLst>
          </p:cNvPr>
          <p:cNvSpPr>
            <a:spLocks noGrp="1"/>
          </p:cNvSpPr>
          <p:nvPr>
            <p:ph type="dt" sz="half" idx="10"/>
          </p:nvPr>
        </p:nvSpPr>
        <p:spPr>
          <a:xfrm>
            <a:off x="8926248" y="6220740"/>
            <a:ext cx="1021891" cy="323968"/>
          </a:xfrm>
        </p:spPr>
        <p:txBody>
          <a:bodyPr/>
          <a:lstStyle/>
          <a:p>
            <a:pPr>
              <a:spcAft>
                <a:spcPts val="600"/>
              </a:spcAft>
            </a:pPr>
            <a:fld id="{D47A9A36-4EB0-BF46-AE48-7CDA251B954B}" type="datetime1">
              <a:rPr lang="en-US" smtClean="0"/>
              <a:pPr>
                <a:spcAft>
                  <a:spcPts val="600"/>
                </a:spcAft>
              </a:pPr>
              <a:t>1/22/25</a:t>
            </a:fld>
            <a:endParaRPr lang="en-US"/>
          </a:p>
        </p:txBody>
      </p:sp>
      <p:sp>
        <p:nvSpPr>
          <p:cNvPr id="12" name="Slide Number Placeholder 5">
            <a:extLst>
              <a:ext uri="{FF2B5EF4-FFF2-40B4-BE49-F238E27FC236}">
                <a16:creationId xmlns:a16="http://schemas.microsoft.com/office/drawing/2014/main" id="{C2EF6A5A-40B3-892D-393C-DF27F667B252}"/>
              </a:ext>
            </a:extLst>
          </p:cNvPr>
          <p:cNvSpPr>
            <a:spLocks noGrp="1"/>
          </p:cNvSpPr>
          <p:nvPr>
            <p:ph type="sldNum" sz="quarter" idx="12"/>
          </p:nvPr>
        </p:nvSpPr>
        <p:spPr>
          <a:xfrm>
            <a:off x="10096500" y="6200875"/>
            <a:ext cx="487680" cy="365760"/>
          </a:xfrm>
        </p:spPr>
        <p:txBody>
          <a:bodyPr/>
          <a:lstStyle/>
          <a:p>
            <a:pPr>
              <a:spcAft>
                <a:spcPts val="600"/>
              </a:spcAft>
            </a:pPr>
            <a:fld id="{8A7A6979-0714-4377-B894-6BE4C2D6E202}" type="slidenum">
              <a:rPr lang="en-US" smtClean="0"/>
              <a:pPr>
                <a:spcAft>
                  <a:spcPts val="600"/>
                </a:spcAft>
              </a:pPr>
              <a:t>18</a:t>
            </a:fld>
            <a:endParaRPr lang="en-US"/>
          </a:p>
        </p:txBody>
      </p:sp>
    </p:spTree>
    <p:extLst>
      <p:ext uri="{BB962C8B-B14F-4D97-AF65-F5344CB8AC3E}">
        <p14:creationId xmlns:p14="http://schemas.microsoft.com/office/powerpoint/2010/main" val="271744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FB8E4-E40E-41CA-A302-EB938F7E3A53}"/>
              </a:ext>
            </a:extLst>
          </p:cNvPr>
          <p:cNvSpPr>
            <a:spLocks noGrp="1"/>
          </p:cNvSpPr>
          <p:nvPr>
            <p:ph type="ctrTitle"/>
          </p:nvPr>
        </p:nvSpPr>
        <p:spPr>
          <a:xfrm>
            <a:off x="2107520" y="437030"/>
            <a:ext cx="7988980" cy="512448"/>
          </a:xfrm>
        </p:spPr>
        <p:txBody>
          <a:bodyPr wrap="square" anchor="t">
            <a:normAutofit/>
          </a:bodyPr>
          <a:lstStyle/>
          <a:p>
            <a:r>
              <a:rPr lang="en-US"/>
              <a:t>Senior Design students are expected to…</a:t>
            </a:r>
          </a:p>
        </p:txBody>
      </p:sp>
      <p:sp>
        <p:nvSpPr>
          <p:cNvPr id="3" name="Content Placeholder 2">
            <a:extLst>
              <a:ext uri="{FF2B5EF4-FFF2-40B4-BE49-F238E27FC236}">
                <a16:creationId xmlns:a16="http://schemas.microsoft.com/office/drawing/2014/main" id="{CFF8A362-E8F9-416D-B34B-491A96C973E6}"/>
              </a:ext>
            </a:extLst>
          </p:cNvPr>
          <p:cNvSpPr>
            <a:spLocks noGrp="1"/>
          </p:cNvSpPr>
          <p:nvPr>
            <p:ph type="body" sz="quarter" idx="14"/>
          </p:nvPr>
        </p:nvSpPr>
        <p:spPr>
          <a:xfrm>
            <a:off x="2666056" y="1917389"/>
            <a:ext cx="7366000" cy="3411537"/>
          </a:xfrm>
        </p:spPr>
        <p:txBody>
          <a:bodyPr>
            <a:normAutofit lnSpcReduction="10000"/>
          </a:bodyPr>
          <a:lstStyle/>
          <a:p>
            <a:pPr>
              <a:lnSpc>
                <a:spcPct val="90000"/>
              </a:lnSpc>
            </a:pPr>
            <a:r>
              <a:rPr lang="en-US" dirty="0"/>
              <a:t>In addition to the senior design docs and meeting the outcomes, senior design students must:</a:t>
            </a:r>
          </a:p>
          <a:p>
            <a:pPr lvl="1">
              <a:lnSpc>
                <a:spcPct val="90000"/>
              </a:lnSpc>
            </a:pPr>
            <a:r>
              <a:rPr lang="en-US" sz="1800" dirty="0">
                <a:solidFill>
                  <a:schemeClr val="bg1"/>
                </a:solidFill>
              </a:rPr>
              <a:t>Maintain a design notebook that details all accomplishments, all technical details for the project, and weekly reflections. </a:t>
            </a:r>
            <a:r>
              <a:rPr lang="en-US" sz="1800" b="1" dirty="0">
                <a:solidFill>
                  <a:schemeClr val="bg1"/>
                </a:solidFill>
              </a:rPr>
              <a:t>Note</a:t>
            </a:r>
            <a:r>
              <a:rPr lang="en-US" sz="1800" dirty="0">
                <a:solidFill>
                  <a:schemeClr val="bg1"/>
                </a:solidFill>
              </a:rPr>
              <a:t>  reflections are done differently in each EPICS section, so follow your advisor’s guidelines</a:t>
            </a:r>
          </a:p>
          <a:p>
            <a:pPr lvl="1">
              <a:lnSpc>
                <a:spcPct val="90000"/>
              </a:lnSpc>
            </a:pPr>
            <a:r>
              <a:rPr lang="en-US" sz="1800" dirty="0">
                <a:solidFill>
                  <a:schemeClr val="bg1"/>
                </a:solidFill>
              </a:rPr>
              <a:t>Complete PDH requirement</a:t>
            </a:r>
          </a:p>
          <a:p>
            <a:pPr lvl="1">
              <a:lnSpc>
                <a:spcPct val="90000"/>
              </a:lnSpc>
            </a:pPr>
            <a:r>
              <a:rPr lang="en-US" sz="1800" dirty="0">
                <a:solidFill>
                  <a:schemeClr val="bg1"/>
                </a:solidFill>
              </a:rPr>
              <a:t>Present in </a:t>
            </a:r>
            <a:r>
              <a:rPr lang="en-US" sz="1800" b="1" u="sng" dirty="0">
                <a:solidFill>
                  <a:srgbClr val="FF0000"/>
                </a:solidFill>
              </a:rPr>
              <a:t>BOTH</a:t>
            </a:r>
            <a:r>
              <a:rPr lang="en-US" sz="1800" dirty="0">
                <a:solidFill>
                  <a:schemeClr val="bg1"/>
                </a:solidFill>
              </a:rPr>
              <a:t> the mid-semester and Final Design reviews</a:t>
            </a:r>
          </a:p>
          <a:p>
            <a:pPr lvl="1">
              <a:lnSpc>
                <a:spcPct val="90000"/>
              </a:lnSpc>
            </a:pPr>
            <a:r>
              <a:rPr lang="en-US" sz="1800" dirty="0">
                <a:solidFill>
                  <a:schemeClr val="bg1"/>
                </a:solidFill>
              </a:rPr>
              <a:t>Demo final product  informal and should be scheduled with your TA and advisor at the end of 2</a:t>
            </a:r>
            <a:r>
              <a:rPr lang="en-US" sz="1800" baseline="30000" dirty="0">
                <a:solidFill>
                  <a:schemeClr val="bg1"/>
                </a:solidFill>
              </a:rPr>
              <a:t>nd</a:t>
            </a:r>
            <a:r>
              <a:rPr lang="en-US" sz="1800" dirty="0">
                <a:solidFill>
                  <a:schemeClr val="bg1"/>
                </a:solidFill>
              </a:rPr>
              <a:t> semester</a:t>
            </a:r>
          </a:p>
          <a:p>
            <a:pPr>
              <a:lnSpc>
                <a:spcPct val="90000"/>
              </a:lnSpc>
            </a:pPr>
            <a:r>
              <a:rPr lang="en-US" dirty="0"/>
              <a:t>Details regarding each of these requirements are fully described in Brightspace and the EPICS senior design website</a:t>
            </a:r>
          </a:p>
          <a:p>
            <a:pPr>
              <a:lnSpc>
                <a:spcPct val="90000"/>
              </a:lnSpc>
            </a:pPr>
            <a:endParaRPr lang="en-US" dirty="0"/>
          </a:p>
        </p:txBody>
      </p:sp>
      <p:sp>
        <p:nvSpPr>
          <p:cNvPr id="10" name="Date Placeholder 4">
            <a:extLst>
              <a:ext uri="{FF2B5EF4-FFF2-40B4-BE49-F238E27FC236}">
                <a16:creationId xmlns:a16="http://schemas.microsoft.com/office/drawing/2014/main" id="{92DEC5AE-DA6A-4754-11A3-B13D8CF5293E}"/>
              </a:ext>
            </a:extLst>
          </p:cNvPr>
          <p:cNvSpPr>
            <a:spLocks noGrp="1"/>
          </p:cNvSpPr>
          <p:nvPr>
            <p:ph type="dt" sz="half" idx="10"/>
          </p:nvPr>
        </p:nvSpPr>
        <p:spPr>
          <a:xfrm>
            <a:off x="8926248" y="6220740"/>
            <a:ext cx="1021891" cy="323968"/>
          </a:xfrm>
        </p:spPr>
        <p:txBody>
          <a:bodyPr/>
          <a:lstStyle/>
          <a:p>
            <a:pPr>
              <a:spcAft>
                <a:spcPts val="600"/>
              </a:spcAft>
            </a:pPr>
            <a:fld id="{D47A9A36-4EB0-BF46-AE48-7CDA251B954B}" type="datetime1">
              <a:rPr lang="en-US" smtClean="0"/>
              <a:pPr>
                <a:spcAft>
                  <a:spcPts val="600"/>
                </a:spcAft>
              </a:pPr>
              <a:t>1/22/25</a:t>
            </a:fld>
            <a:endParaRPr lang="en-US"/>
          </a:p>
        </p:txBody>
      </p:sp>
      <p:sp>
        <p:nvSpPr>
          <p:cNvPr id="12" name="Slide Number Placeholder 5">
            <a:extLst>
              <a:ext uri="{FF2B5EF4-FFF2-40B4-BE49-F238E27FC236}">
                <a16:creationId xmlns:a16="http://schemas.microsoft.com/office/drawing/2014/main" id="{497FCC15-1929-FF79-B9FE-2976D446A398}"/>
              </a:ext>
            </a:extLst>
          </p:cNvPr>
          <p:cNvSpPr>
            <a:spLocks noGrp="1"/>
          </p:cNvSpPr>
          <p:nvPr>
            <p:ph type="sldNum" sz="quarter" idx="12"/>
          </p:nvPr>
        </p:nvSpPr>
        <p:spPr>
          <a:xfrm>
            <a:off x="10096500" y="6200875"/>
            <a:ext cx="487680" cy="365760"/>
          </a:xfrm>
        </p:spPr>
        <p:txBody>
          <a:bodyPr/>
          <a:lstStyle/>
          <a:p>
            <a:pPr>
              <a:spcAft>
                <a:spcPts val="600"/>
              </a:spcAft>
            </a:pPr>
            <a:fld id="{8A7A6979-0714-4377-B894-6BE4C2D6E202}" type="slidenum">
              <a:rPr lang="en-US" smtClean="0"/>
              <a:pPr>
                <a:spcAft>
                  <a:spcPts val="600"/>
                </a:spcAft>
              </a:pPr>
              <a:t>19</a:t>
            </a:fld>
            <a:endParaRPr lang="en-US"/>
          </a:p>
        </p:txBody>
      </p:sp>
    </p:spTree>
    <p:extLst>
      <p:ext uri="{BB962C8B-B14F-4D97-AF65-F5344CB8AC3E}">
        <p14:creationId xmlns:p14="http://schemas.microsoft.com/office/powerpoint/2010/main" val="755917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107520" y="437030"/>
            <a:ext cx="7988980" cy="512448"/>
          </a:xfrm>
        </p:spPr>
        <p:txBody>
          <a:bodyPr wrap="square" anchor="t">
            <a:normAutofit/>
          </a:bodyPr>
          <a:lstStyle/>
          <a:p>
            <a:pPr eaLnBrk="1" hangingPunct="1"/>
            <a:r>
              <a:rPr lang="en-US" i="0"/>
              <a:t>Outline</a:t>
            </a:r>
            <a:r>
              <a:rPr lang="en-US"/>
              <a:t>	</a:t>
            </a:r>
          </a:p>
        </p:txBody>
      </p:sp>
      <p:sp>
        <p:nvSpPr>
          <p:cNvPr id="3075" name="Rectangle 3"/>
          <p:cNvSpPr>
            <a:spLocks noGrp="1" noChangeArrowheads="1"/>
          </p:cNvSpPr>
          <p:nvPr>
            <p:ph type="body" sz="quarter" idx="14"/>
          </p:nvPr>
        </p:nvSpPr>
        <p:spPr>
          <a:xfrm>
            <a:off x="2666056" y="1917389"/>
            <a:ext cx="7366000" cy="3411537"/>
          </a:xfrm>
        </p:spPr>
        <p:txBody>
          <a:bodyPr>
            <a:normAutofit/>
          </a:bodyPr>
          <a:lstStyle/>
          <a:p>
            <a:pPr lvl="1" eaLnBrk="1" hangingPunct="1">
              <a:buFont typeface="Wingdings" pitchFamily="2" charset="2"/>
              <a:buChar char="q"/>
            </a:pPr>
            <a:r>
              <a:rPr lang="en-US" sz="2000" dirty="0">
                <a:solidFill>
                  <a:schemeClr val="bg1"/>
                </a:solidFill>
              </a:rPr>
              <a:t>What is Senior Design?</a:t>
            </a:r>
          </a:p>
          <a:p>
            <a:pPr lvl="1" eaLnBrk="1" hangingPunct="1">
              <a:buFont typeface="Wingdings" pitchFamily="2" charset="2"/>
              <a:buChar char="q"/>
            </a:pPr>
            <a:r>
              <a:rPr lang="en-US" sz="2000" dirty="0">
                <a:solidFill>
                  <a:schemeClr val="bg1"/>
                </a:solidFill>
              </a:rPr>
              <a:t>Outcomes</a:t>
            </a:r>
          </a:p>
          <a:p>
            <a:pPr lvl="1" eaLnBrk="1" hangingPunct="1">
              <a:buFont typeface="Wingdings" pitchFamily="2" charset="2"/>
              <a:buChar char="q"/>
            </a:pPr>
            <a:r>
              <a:rPr lang="en-US" sz="2000" dirty="0">
                <a:solidFill>
                  <a:schemeClr val="bg1"/>
                </a:solidFill>
              </a:rPr>
              <a:t>Verification process &amp; documentation</a:t>
            </a:r>
          </a:p>
          <a:p>
            <a:pPr lvl="1" eaLnBrk="1" hangingPunct="1">
              <a:buFont typeface="Wingdings" pitchFamily="2" charset="2"/>
              <a:buChar char="q"/>
            </a:pPr>
            <a:r>
              <a:rPr lang="en-US" sz="2000" dirty="0">
                <a:solidFill>
                  <a:schemeClr val="bg1"/>
                </a:solidFill>
              </a:rPr>
              <a:t>Other requirements</a:t>
            </a:r>
          </a:p>
          <a:p>
            <a:pPr lvl="1" eaLnBrk="1" hangingPunct="1">
              <a:buFont typeface="Wingdings" pitchFamily="2" charset="2"/>
              <a:buChar char="q"/>
            </a:pPr>
            <a:r>
              <a:rPr lang="en-US" sz="2000" dirty="0">
                <a:solidFill>
                  <a:schemeClr val="bg1"/>
                </a:solidFill>
              </a:rPr>
              <a:t>Grading</a:t>
            </a:r>
          </a:p>
          <a:p>
            <a:pPr lvl="1" eaLnBrk="1" hangingPunct="1">
              <a:buFont typeface="Wingdings" pitchFamily="2" charset="2"/>
              <a:buChar char="q"/>
            </a:pPr>
            <a:r>
              <a:rPr lang="en-US" sz="2000" dirty="0">
                <a:solidFill>
                  <a:schemeClr val="bg1"/>
                </a:solidFill>
              </a:rPr>
              <a:t>Questions</a:t>
            </a:r>
          </a:p>
        </p:txBody>
      </p:sp>
      <p:sp>
        <p:nvSpPr>
          <p:cNvPr id="3082" name="Date Placeholder 4">
            <a:extLst>
              <a:ext uri="{FF2B5EF4-FFF2-40B4-BE49-F238E27FC236}">
                <a16:creationId xmlns:a16="http://schemas.microsoft.com/office/drawing/2014/main" id="{F6D3863B-3EC8-774D-517B-E6F4261701B1}"/>
              </a:ext>
            </a:extLst>
          </p:cNvPr>
          <p:cNvSpPr>
            <a:spLocks noGrp="1"/>
          </p:cNvSpPr>
          <p:nvPr>
            <p:ph type="dt" sz="half" idx="10"/>
          </p:nvPr>
        </p:nvSpPr>
        <p:spPr>
          <a:xfrm>
            <a:off x="8926248" y="6220740"/>
            <a:ext cx="1021891" cy="323968"/>
          </a:xfrm>
        </p:spPr>
        <p:txBody>
          <a:bodyPr/>
          <a:lstStyle/>
          <a:p>
            <a:pPr>
              <a:spcAft>
                <a:spcPts val="600"/>
              </a:spcAft>
            </a:pPr>
            <a:fld id="{D47A9A36-4EB0-BF46-AE48-7CDA251B954B}" type="datetime1">
              <a:rPr lang="en-US" smtClean="0"/>
              <a:pPr>
                <a:spcAft>
                  <a:spcPts val="600"/>
                </a:spcAft>
              </a:pPr>
              <a:t>1/22/25</a:t>
            </a:fld>
            <a:endParaRPr lang="en-US"/>
          </a:p>
        </p:txBody>
      </p:sp>
      <p:sp>
        <p:nvSpPr>
          <p:cNvPr id="3084" name="Slide Number Placeholder 5">
            <a:extLst>
              <a:ext uri="{FF2B5EF4-FFF2-40B4-BE49-F238E27FC236}">
                <a16:creationId xmlns:a16="http://schemas.microsoft.com/office/drawing/2014/main" id="{87CBD61C-36FE-F862-2CA0-3C88B56A4BB4}"/>
              </a:ext>
            </a:extLst>
          </p:cNvPr>
          <p:cNvSpPr>
            <a:spLocks noGrp="1"/>
          </p:cNvSpPr>
          <p:nvPr>
            <p:ph type="sldNum" sz="quarter" idx="12"/>
          </p:nvPr>
        </p:nvSpPr>
        <p:spPr>
          <a:xfrm>
            <a:off x="10096500" y="6200875"/>
            <a:ext cx="487680" cy="365760"/>
          </a:xfrm>
        </p:spPr>
        <p:txBody>
          <a:bodyPr/>
          <a:lstStyle/>
          <a:p>
            <a:pPr>
              <a:spcAft>
                <a:spcPts val="600"/>
              </a:spcAft>
            </a:pPr>
            <a:fld id="{8A7A6979-0714-4377-B894-6BE4C2D6E202}" type="slidenum">
              <a:rPr lang="en-US" smtClean="0"/>
              <a:pPr>
                <a:spcAft>
                  <a:spcPts val="600"/>
                </a:spcAft>
              </a:pPr>
              <a:t>2</a:t>
            </a:fld>
            <a:endParaRPr lang="en-US"/>
          </a:p>
        </p:txBody>
      </p:sp>
    </p:spTree>
    <p:extLst>
      <p:ext uri="{BB962C8B-B14F-4D97-AF65-F5344CB8AC3E}">
        <p14:creationId xmlns:p14="http://schemas.microsoft.com/office/powerpoint/2010/main" val="842936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09A71-B05A-452A-B625-80EAE917975F}"/>
              </a:ext>
            </a:extLst>
          </p:cNvPr>
          <p:cNvSpPr>
            <a:spLocks noGrp="1"/>
          </p:cNvSpPr>
          <p:nvPr>
            <p:ph type="ctrTitle"/>
          </p:nvPr>
        </p:nvSpPr>
        <p:spPr>
          <a:xfrm>
            <a:off x="2107520" y="437030"/>
            <a:ext cx="7988980" cy="512448"/>
          </a:xfrm>
        </p:spPr>
        <p:txBody>
          <a:bodyPr wrap="square" anchor="t">
            <a:normAutofit/>
          </a:bodyPr>
          <a:lstStyle/>
          <a:p>
            <a:r>
              <a:rPr lang="en-US" i="0"/>
              <a:t>Additional Requirements - ECE</a:t>
            </a:r>
          </a:p>
        </p:txBody>
      </p:sp>
      <p:sp>
        <p:nvSpPr>
          <p:cNvPr id="3" name="Content Placeholder 2">
            <a:extLst>
              <a:ext uri="{FF2B5EF4-FFF2-40B4-BE49-F238E27FC236}">
                <a16:creationId xmlns:a16="http://schemas.microsoft.com/office/drawing/2014/main" id="{B1E38048-3A61-4028-8673-84C1BE08B6C1}"/>
              </a:ext>
            </a:extLst>
          </p:cNvPr>
          <p:cNvSpPr>
            <a:spLocks noGrp="1"/>
          </p:cNvSpPr>
          <p:nvPr>
            <p:ph type="body" sz="quarter" idx="14"/>
          </p:nvPr>
        </p:nvSpPr>
        <p:spPr>
          <a:xfrm>
            <a:off x="2666056" y="1917389"/>
            <a:ext cx="7366000" cy="3411537"/>
          </a:xfrm>
        </p:spPr>
        <p:txBody>
          <a:bodyPr>
            <a:normAutofit/>
          </a:bodyPr>
          <a:lstStyle/>
          <a:p>
            <a:pPr>
              <a:spcAft>
                <a:spcPts val="600"/>
              </a:spcAft>
            </a:pPr>
            <a:r>
              <a:rPr lang="en-US" dirty="0"/>
              <a:t>For the demo in 2</a:t>
            </a:r>
            <a:r>
              <a:rPr lang="en-US" baseline="30000" dirty="0"/>
              <a:t>nd</a:t>
            </a:r>
            <a:r>
              <a:rPr lang="en-US" dirty="0"/>
              <a:t> semester – if your advisor is not ECE, consider inviting a ECE faculty/ representative</a:t>
            </a:r>
          </a:p>
        </p:txBody>
      </p:sp>
      <p:sp>
        <p:nvSpPr>
          <p:cNvPr id="10" name="Date Placeholder 4">
            <a:extLst>
              <a:ext uri="{FF2B5EF4-FFF2-40B4-BE49-F238E27FC236}">
                <a16:creationId xmlns:a16="http://schemas.microsoft.com/office/drawing/2014/main" id="{18600EEA-07D7-36B6-C0D1-4DE28390F94B}"/>
              </a:ext>
            </a:extLst>
          </p:cNvPr>
          <p:cNvSpPr>
            <a:spLocks noGrp="1"/>
          </p:cNvSpPr>
          <p:nvPr>
            <p:ph type="dt" sz="half" idx="10"/>
          </p:nvPr>
        </p:nvSpPr>
        <p:spPr>
          <a:xfrm>
            <a:off x="8926248" y="6220740"/>
            <a:ext cx="1021891" cy="323968"/>
          </a:xfrm>
        </p:spPr>
        <p:txBody>
          <a:bodyPr/>
          <a:lstStyle/>
          <a:p>
            <a:pPr>
              <a:spcAft>
                <a:spcPts val="600"/>
              </a:spcAft>
            </a:pPr>
            <a:fld id="{D47A9A36-4EB0-BF46-AE48-7CDA251B954B}" type="datetime1">
              <a:rPr lang="en-US" smtClean="0"/>
              <a:pPr>
                <a:spcAft>
                  <a:spcPts val="600"/>
                </a:spcAft>
              </a:pPr>
              <a:t>1/22/25</a:t>
            </a:fld>
            <a:endParaRPr lang="en-US"/>
          </a:p>
        </p:txBody>
      </p:sp>
      <p:sp>
        <p:nvSpPr>
          <p:cNvPr id="12" name="Slide Number Placeholder 5">
            <a:extLst>
              <a:ext uri="{FF2B5EF4-FFF2-40B4-BE49-F238E27FC236}">
                <a16:creationId xmlns:a16="http://schemas.microsoft.com/office/drawing/2014/main" id="{ACFB93AF-B411-64DA-E063-0858F0542ECE}"/>
              </a:ext>
            </a:extLst>
          </p:cNvPr>
          <p:cNvSpPr>
            <a:spLocks noGrp="1"/>
          </p:cNvSpPr>
          <p:nvPr>
            <p:ph type="sldNum" sz="quarter" idx="12"/>
          </p:nvPr>
        </p:nvSpPr>
        <p:spPr>
          <a:xfrm>
            <a:off x="10096500" y="6200875"/>
            <a:ext cx="487680" cy="365760"/>
          </a:xfrm>
        </p:spPr>
        <p:txBody>
          <a:bodyPr/>
          <a:lstStyle/>
          <a:p>
            <a:pPr>
              <a:spcAft>
                <a:spcPts val="600"/>
              </a:spcAft>
            </a:pPr>
            <a:fld id="{8A7A6979-0714-4377-B894-6BE4C2D6E202}" type="slidenum">
              <a:rPr lang="en-US" smtClean="0"/>
              <a:pPr>
                <a:spcAft>
                  <a:spcPts val="600"/>
                </a:spcAft>
              </a:pPr>
              <a:t>20</a:t>
            </a:fld>
            <a:endParaRPr lang="en-US"/>
          </a:p>
        </p:txBody>
      </p:sp>
    </p:spTree>
    <p:extLst>
      <p:ext uri="{BB962C8B-B14F-4D97-AF65-F5344CB8AC3E}">
        <p14:creationId xmlns:p14="http://schemas.microsoft.com/office/powerpoint/2010/main" val="3318410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7C326-0C9A-418B-B0FD-DBC29B44FB23}"/>
              </a:ext>
            </a:extLst>
          </p:cNvPr>
          <p:cNvSpPr>
            <a:spLocks noGrp="1"/>
          </p:cNvSpPr>
          <p:nvPr>
            <p:ph type="ctrTitle"/>
          </p:nvPr>
        </p:nvSpPr>
        <p:spPr>
          <a:xfrm>
            <a:off x="2107520" y="437030"/>
            <a:ext cx="7988980" cy="512448"/>
          </a:xfrm>
        </p:spPr>
        <p:txBody>
          <a:bodyPr wrap="square" anchor="t">
            <a:normAutofit/>
          </a:bodyPr>
          <a:lstStyle/>
          <a:p>
            <a:r>
              <a:rPr lang="en-US" i="0"/>
              <a:t>Additional Requirements - MDE</a:t>
            </a:r>
            <a:endParaRPr lang="en-US"/>
          </a:p>
        </p:txBody>
      </p:sp>
      <p:sp>
        <p:nvSpPr>
          <p:cNvPr id="3" name="Content Placeholder 2">
            <a:extLst>
              <a:ext uri="{FF2B5EF4-FFF2-40B4-BE49-F238E27FC236}">
                <a16:creationId xmlns:a16="http://schemas.microsoft.com/office/drawing/2014/main" id="{9273D5D1-36E1-4928-B250-C730F7A6DEF1}"/>
              </a:ext>
            </a:extLst>
          </p:cNvPr>
          <p:cNvSpPr>
            <a:spLocks noGrp="1"/>
          </p:cNvSpPr>
          <p:nvPr>
            <p:ph type="body" sz="quarter" idx="14"/>
          </p:nvPr>
        </p:nvSpPr>
        <p:spPr>
          <a:xfrm>
            <a:off x="2666056" y="1917389"/>
            <a:ext cx="7366000" cy="3411537"/>
          </a:xfrm>
        </p:spPr>
        <p:txBody>
          <a:bodyPr>
            <a:normAutofit/>
          </a:bodyPr>
          <a:lstStyle/>
          <a:p>
            <a:pPr>
              <a:spcAft>
                <a:spcPts val="600"/>
              </a:spcAft>
            </a:pPr>
            <a:r>
              <a:rPr lang="en-US" dirty="0"/>
              <a:t>You must let Robin Adams (add link) know when you will be presenting for design review (mid-term and final). Be sure to send her an invite</a:t>
            </a:r>
          </a:p>
          <a:p>
            <a:pPr>
              <a:spcAft>
                <a:spcPts val="600"/>
              </a:spcAft>
            </a:pPr>
            <a:r>
              <a:rPr lang="en-US" dirty="0"/>
              <a:t>Second semester: you must schedule an appointment with Robin Adams to present to her and the MDE department</a:t>
            </a:r>
          </a:p>
          <a:p>
            <a:pPr>
              <a:spcAft>
                <a:spcPts val="600"/>
              </a:spcAft>
            </a:pPr>
            <a:r>
              <a:rPr lang="en-US" dirty="0"/>
              <a:t>You must receive C- or higher each semester in senior design or it won’t count towards graduation requirements</a:t>
            </a:r>
          </a:p>
          <a:p>
            <a:pPr>
              <a:spcAft>
                <a:spcPts val="600"/>
              </a:spcAft>
            </a:pPr>
            <a:r>
              <a:rPr lang="en-US" dirty="0"/>
              <a:t>Highly encouraged by MDE to pursue the Design Lead position</a:t>
            </a:r>
          </a:p>
        </p:txBody>
      </p:sp>
      <p:sp>
        <p:nvSpPr>
          <p:cNvPr id="10" name="Date Placeholder 4">
            <a:extLst>
              <a:ext uri="{FF2B5EF4-FFF2-40B4-BE49-F238E27FC236}">
                <a16:creationId xmlns:a16="http://schemas.microsoft.com/office/drawing/2014/main" id="{7ECF0B7A-533B-1813-8976-32BF1333808D}"/>
              </a:ext>
            </a:extLst>
          </p:cNvPr>
          <p:cNvSpPr>
            <a:spLocks noGrp="1"/>
          </p:cNvSpPr>
          <p:nvPr>
            <p:ph type="dt" sz="half" idx="10"/>
          </p:nvPr>
        </p:nvSpPr>
        <p:spPr>
          <a:xfrm>
            <a:off x="8926248" y="6220740"/>
            <a:ext cx="1021891" cy="323968"/>
          </a:xfrm>
        </p:spPr>
        <p:txBody>
          <a:bodyPr/>
          <a:lstStyle/>
          <a:p>
            <a:pPr>
              <a:spcAft>
                <a:spcPts val="600"/>
              </a:spcAft>
            </a:pPr>
            <a:fld id="{D47A9A36-4EB0-BF46-AE48-7CDA251B954B}" type="datetime1">
              <a:rPr lang="en-US" smtClean="0"/>
              <a:pPr>
                <a:spcAft>
                  <a:spcPts val="600"/>
                </a:spcAft>
              </a:pPr>
              <a:t>1/22/25</a:t>
            </a:fld>
            <a:endParaRPr lang="en-US"/>
          </a:p>
        </p:txBody>
      </p:sp>
      <p:sp>
        <p:nvSpPr>
          <p:cNvPr id="12" name="Slide Number Placeholder 5">
            <a:extLst>
              <a:ext uri="{FF2B5EF4-FFF2-40B4-BE49-F238E27FC236}">
                <a16:creationId xmlns:a16="http://schemas.microsoft.com/office/drawing/2014/main" id="{7868C4D7-F739-2D1A-AADA-525DED59DD65}"/>
              </a:ext>
            </a:extLst>
          </p:cNvPr>
          <p:cNvSpPr>
            <a:spLocks noGrp="1"/>
          </p:cNvSpPr>
          <p:nvPr>
            <p:ph type="sldNum" sz="quarter" idx="12"/>
          </p:nvPr>
        </p:nvSpPr>
        <p:spPr>
          <a:xfrm>
            <a:off x="10096500" y="6200875"/>
            <a:ext cx="487680" cy="365760"/>
          </a:xfrm>
        </p:spPr>
        <p:txBody>
          <a:bodyPr/>
          <a:lstStyle/>
          <a:p>
            <a:pPr>
              <a:spcAft>
                <a:spcPts val="600"/>
              </a:spcAft>
            </a:pPr>
            <a:fld id="{8A7A6979-0714-4377-B894-6BE4C2D6E202}" type="slidenum">
              <a:rPr lang="en-US" smtClean="0"/>
              <a:pPr>
                <a:spcAft>
                  <a:spcPts val="600"/>
                </a:spcAft>
              </a:pPr>
              <a:t>21</a:t>
            </a:fld>
            <a:endParaRPr lang="en-US"/>
          </a:p>
        </p:txBody>
      </p:sp>
    </p:spTree>
    <p:extLst>
      <p:ext uri="{BB962C8B-B14F-4D97-AF65-F5344CB8AC3E}">
        <p14:creationId xmlns:p14="http://schemas.microsoft.com/office/powerpoint/2010/main" val="2154601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2107520" y="437030"/>
            <a:ext cx="7988980" cy="512448"/>
          </a:xfrm>
        </p:spPr>
        <p:txBody>
          <a:bodyPr wrap="square" anchor="t">
            <a:normAutofit/>
          </a:bodyPr>
          <a:lstStyle/>
          <a:p>
            <a:pPr eaLnBrk="1" hangingPunct="1"/>
            <a:r>
              <a:rPr lang="en-US"/>
              <a:t>Verification Process</a:t>
            </a:r>
          </a:p>
        </p:txBody>
      </p:sp>
      <p:sp>
        <p:nvSpPr>
          <p:cNvPr id="10243" name="Rectangle 3"/>
          <p:cNvSpPr>
            <a:spLocks noGrp="1" noChangeArrowheads="1"/>
          </p:cNvSpPr>
          <p:nvPr>
            <p:ph type="body" sz="quarter" idx="14"/>
          </p:nvPr>
        </p:nvSpPr>
        <p:spPr>
          <a:xfrm>
            <a:off x="2666056" y="1917389"/>
            <a:ext cx="7366000" cy="3411537"/>
          </a:xfrm>
        </p:spPr>
        <p:txBody>
          <a:bodyPr>
            <a:normAutofit/>
          </a:bodyPr>
          <a:lstStyle/>
          <a:p>
            <a:pPr marL="0" indent="0">
              <a:buNone/>
            </a:pPr>
            <a:r>
              <a:rPr lang="en-US" dirty="0"/>
              <a:t>Students will demonstrate that they have met Senior Design requirements by the verification process. This is a timeline with due dates for all required documents.</a:t>
            </a:r>
          </a:p>
          <a:p>
            <a:pPr lvl="1" eaLnBrk="1" hangingPunct="1"/>
            <a:r>
              <a:rPr lang="en-US" sz="1800" dirty="0">
                <a:solidFill>
                  <a:schemeClr val="bg1"/>
                </a:solidFill>
              </a:rPr>
              <a:t>This is available on Brightspace and the EPICS senior design website: </a:t>
            </a:r>
            <a:r>
              <a:rPr lang="en-US" sz="1800" dirty="0">
                <a:solidFill>
                  <a:srgbClr val="0070C0"/>
                </a:solidFill>
                <a:hlinkClick r:id="rId3">
                  <a:extLst>
                    <a:ext uri="{A12FA001-AC4F-418D-AE19-62706E023703}">
                      <ahyp:hlinkClr xmlns:ahyp="http://schemas.microsoft.com/office/drawing/2018/hyperlinkcolor" val="tx"/>
                    </a:ext>
                  </a:extLst>
                </a:hlinkClick>
              </a:rPr>
              <a:t>https://engineering.purdue.edu/EPICS/purdue/individual-documents/senior-design-verification</a:t>
            </a:r>
            <a:endParaRPr lang="en-US" sz="1800" dirty="0">
              <a:solidFill>
                <a:srgbClr val="0070C0"/>
              </a:solidFill>
            </a:endParaRPr>
          </a:p>
          <a:p>
            <a:pPr marL="0" indent="0">
              <a:buNone/>
            </a:pPr>
            <a:endParaRPr lang="en-US" dirty="0"/>
          </a:p>
          <a:p>
            <a:pPr marL="0" indent="0">
              <a:buNone/>
            </a:pPr>
            <a:r>
              <a:rPr lang="en-US" dirty="0"/>
              <a:t>Please note there are different timelines depending if you are in you first or second semester of senior design.</a:t>
            </a:r>
          </a:p>
          <a:p>
            <a:pPr marL="0" indent="0">
              <a:buNone/>
            </a:pPr>
            <a:endParaRPr lang="en-US" dirty="0"/>
          </a:p>
        </p:txBody>
      </p:sp>
      <p:sp>
        <p:nvSpPr>
          <p:cNvPr id="10250" name="Date Placeholder 4">
            <a:extLst>
              <a:ext uri="{FF2B5EF4-FFF2-40B4-BE49-F238E27FC236}">
                <a16:creationId xmlns:a16="http://schemas.microsoft.com/office/drawing/2014/main" id="{3FBB81C2-2103-AF14-9FDD-B30F38D9AD93}"/>
              </a:ext>
            </a:extLst>
          </p:cNvPr>
          <p:cNvSpPr>
            <a:spLocks noGrp="1"/>
          </p:cNvSpPr>
          <p:nvPr>
            <p:ph type="dt" sz="half" idx="10"/>
          </p:nvPr>
        </p:nvSpPr>
        <p:spPr>
          <a:xfrm>
            <a:off x="8926248" y="6220740"/>
            <a:ext cx="1021891" cy="323968"/>
          </a:xfrm>
        </p:spPr>
        <p:txBody>
          <a:bodyPr/>
          <a:lstStyle/>
          <a:p>
            <a:pPr>
              <a:spcAft>
                <a:spcPts val="600"/>
              </a:spcAft>
            </a:pPr>
            <a:fld id="{D47A9A36-4EB0-BF46-AE48-7CDA251B954B}" type="datetime1">
              <a:rPr lang="en-US" smtClean="0"/>
              <a:pPr>
                <a:spcAft>
                  <a:spcPts val="600"/>
                </a:spcAft>
              </a:pPr>
              <a:t>1/22/25</a:t>
            </a:fld>
            <a:endParaRPr lang="en-US"/>
          </a:p>
        </p:txBody>
      </p:sp>
      <p:sp>
        <p:nvSpPr>
          <p:cNvPr id="10252" name="Slide Number Placeholder 5">
            <a:extLst>
              <a:ext uri="{FF2B5EF4-FFF2-40B4-BE49-F238E27FC236}">
                <a16:creationId xmlns:a16="http://schemas.microsoft.com/office/drawing/2014/main" id="{1F551436-88C9-1225-E5A1-C21B346D1B18}"/>
              </a:ext>
            </a:extLst>
          </p:cNvPr>
          <p:cNvSpPr>
            <a:spLocks noGrp="1"/>
          </p:cNvSpPr>
          <p:nvPr>
            <p:ph type="sldNum" sz="quarter" idx="12"/>
          </p:nvPr>
        </p:nvSpPr>
        <p:spPr>
          <a:xfrm>
            <a:off x="10096500" y="6200875"/>
            <a:ext cx="487680" cy="365760"/>
          </a:xfrm>
        </p:spPr>
        <p:txBody>
          <a:bodyPr/>
          <a:lstStyle/>
          <a:p>
            <a:pPr>
              <a:spcAft>
                <a:spcPts val="600"/>
              </a:spcAft>
            </a:pPr>
            <a:fld id="{8A7A6979-0714-4377-B894-6BE4C2D6E202}" type="slidenum">
              <a:rPr lang="en-US" smtClean="0"/>
              <a:pPr>
                <a:spcAft>
                  <a:spcPts val="600"/>
                </a:spcAft>
              </a:pPr>
              <a:t>22</a:t>
            </a:fld>
            <a:endParaRPr lang="en-US"/>
          </a:p>
        </p:txBody>
      </p:sp>
    </p:spTree>
    <p:extLst>
      <p:ext uri="{BB962C8B-B14F-4D97-AF65-F5344CB8AC3E}">
        <p14:creationId xmlns:p14="http://schemas.microsoft.com/office/powerpoint/2010/main" val="2899193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12A4E-53AB-4C4D-909D-B9537C241033}"/>
              </a:ext>
            </a:extLst>
          </p:cNvPr>
          <p:cNvSpPr>
            <a:spLocks noGrp="1"/>
          </p:cNvSpPr>
          <p:nvPr>
            <p:ph type="ctrTitle"/>
          </p:nvPr>
        </p:nvSpPr>
        <p:spPr>
          <a:xfrm>
            <a:off x="2107520" y="437030"/>
            <a:ext cx="7988980" cy="512448"/>
          </a:xfrm>
        </p:spPr>
        <p:txBody>
          <a:bodyPr wrap="square" anchor="t">
            <a:normAutofit/>
          </a:bodyPr>
          <a:lstStyle/>
          <a:p>
            <a:r>
              <a:rPr lang="en-US" i="0"/>
              <a:t>Info Location &amp; Submissions</a:t>
            </a:r>
          </a:p>
        </p:txBody>
      </p:sp>
      <p:sp>
        <p:nvSpPr>
          <p:cNvPr id="3" name="Content Placeholder 2">
            <a:extLst>
              <a:ext uri="{FF2B5EF4-FFF2-40B4-BE49-F238E27FC236}">
                <a16:creationId xmlns:a16="http://schemas.microsoft.com/office/drawing/2014/main" id="{68EF2C28-A80E-47BB-8D19-AD4B10E7DB04}"/>
              </a:ext>
            </a:extLst>
          </p:cNvPr>
          <p:cNvSpPr>
            <a:spLocks noGrp="1"/>
          </p:cNvSpPr>
          <p:nvPr>
            <p:ph type="body" sz="quarter" idx="14"/>
          </p:nvPr>
        </p:nvSpPr>
        <p:spPr>
          <a:xfrm>
            <a:off x="2666056" y="1917389"/>
            <a:ext cx="7366000" cy="3411537"/>
          </a:xfrm>
        </p:spPr>
        <p:txBody>
          <a:bodyPr>
            <a:normAutofit/>
          </a:bodyPr>
          <a:lstStyle/>
          <a:p>
            <a:r>
              <a:rPr lang="en-US" dirty="0"/>
              <a:t>EPICS Senior design website: </a:t>
            </a:r>
            <a:r>
              <a:rPr lang="en-US" dirty="0">
                <a:solidFill>
                  <a:srgbClr val="0070C0"/>
                </a:solidFill>
                <a:hlinkClick r:id="rId2">
                  <a:extLst>
                    <a:ext uri="{A12FA001-AC4F-418D-AE19-62706E023703}">
                      <ahyp:hlinkClr xmlns:ahyp="http://schemas.microsoft.com/office/drawing/2018/hyperlinkcolor" val="tx"/>
                    </a:ext>
                  </a:extLst>
                </a:hlinkClick>
              </a:rPr>
              <a:t>https://engineering.purdue.edu/EPICS/purdue/individual-documents/senior-design</a:t>
            </a:r>
            <a:endParaRPr lang="en-US" dirty="0">
              <a:solidFill>
                <a:srgbClr val="0070C0"/>
              </a:solidFill>
            </a:endParaRPr>
          </a:p>
          <a:p>
            <a:r>
              <a:rPr lang="en-US" dirty="0"/>
              <a:t>Brightspace under the ‘Senior Design’ tab</a:t>
            </a:r>
          </a:p>
          <a:p>
            <a:r>
              <a:rPr lang="en-US" dirty="0"/>
              <a:t>All Submissions:</a:t>
            </a:r>
          </a:p>
          <a:p>
            <a:pPr lvl="1"/>
            <a:r>
              <a:rPr lang="en-US" sz="1800" dirty="0">
                <a:solidFill>
                  <a:schemeClr val="bg1"/>
                </a:solidFill>
              </a:rPr>
              <a:t>Check off on Brightspace under the Senior Design tab</a:t>
            </a:r>
          </a:p>
          <a:p>
            <a:pPr lvl="1"/>
            <a:r>
              <a:rPr lang="en-US" sz="1800" dirty="0">
                <a:solidFill>
                  <a:schemeClr val="bg1"/>
                </a:solidFill>
              </a:rPr>
              <a:t>Post documents in senior design folder in Microsoft Teams</a:t>
            </a:r>
          </a:p>
          <a:p>
            <a:pPr lvl="2"/>
            <a:r>
              <a:rPr lang="en-US" sz="1800" dirty="0">
                <a:solidFill>
                  <a:schemeClr val="bg1"/>
                </a:solidFill>
              </a:rPr>
              <a:t>You should create a folder with your name on it under the Senior Design tab in Microsoft Teams</a:t>
            </a:r>
          </a:p>
          <a:p>
            <a:pPr marL="857250" lvl="2" indent="0">
              <a:buNone/>
            </a:pPr>
            <a:endParaRPr lang="en-US" sz="1800" dirty="0">
              <a:solidFill>
                <a:schemeClr val="bg1"/>
              </a:solidFill>
            </a:endParaRPr>
          </a:p>
        </p:txBody>
      </p:sp>
      <p:sp>
        <p:nvSpPr>
          <p:cNvPr id="10" name="Date Placeholder 4">
            <a:extLst>
              <a:ext uri="{FF2B5EF4-FFF2-40B4-BE49-F238E27FC236}">
                <a16:creationId xmlns:a16="http://schemas.microsoft.com/office/drawing/2014/main" id="{295BF83E-3490-DA2C-0D32-E225D46EEF4F}"/>
              </a:ext>
            </a:extLst>
          </p:cNvPr>
          <p:cNvSpPr>
            <a:spLocks noGrp="1"/>
          </p:cNvSpPr>
          <p:nvPr>
            <p:ph type="dt" sz="half" idx="10"/>
          </p:nvPr>
        </p:nvSpPr>
        <p:spPr>
          <a:xfrm>
            <a:off x="8926248" y="6220740"/>
            <a:ext cx="1021891" cy="323968"/>
          </a:xfrm>
        </p:spPr>
        <p:txBody>
          <a:bodyPr/>
          <a:lstStyle/>
          <a:p>
            <a:pPr>
              <a:spcAft>
                <a:spcPts val="600"/>
              </a:spcAft>
            </a:pPr>
            <a:fld id="{D47A9A36-4EB0-BF46-AE48-7CDA251B954B}" type="datetime1">
              <a:rPr lang="en-US" smtClean="0"/>
              <a:pPr>
                <a:spcAft>
                  <a:spcPts val="600"/>
                </a:spcAft>
              </a:pPr>
              <a:t>1/22/25</a:t>
            </a:fld>
            <a:endParaRPr lang="en-US"/>
          </a:p>
        </p:txBody>
      </p:sp>
      <p:sp>
        <p:nvSpPr>
          <p:cNvPr id="12" name="Slide Number Placeholder 5">
            <a:extLst>
              <a:ext uri="{FF2B5EF4-FFF2-40B4-BE49-F238E27FC236}">
                <a16:creationId xmlns:a16="http://schemas.microsoft.com/office/drawing/2014/main" id="{3C956746-42E6-3C65-9B1F-B880FCC2DAF9}"/>
              </a:ext>
            </a:extLst>
          </p:cNvPr>
          <p:cNvSpPr>
            <a:spLocks noGrp="1"/>
          </p:cNvSpPr>
          <p:nvPr>
            <p:ph type="sldNum" sz="quarter" idx="12"/>
          </p:nvPr>
        </p:nvSpPr>
        <p:spPr>
          <a:xfrm>
            <a:off x="10096500" y="6200875"/>
            <a:ext cx="487680" cy="365760"/>
          </a:xfrm>
        </p:spPr>
        <p:txBody>
          <a:bodyPr/>
          <a:lstStyle/>
          <a:p>
            <a:pPr>
              <a:spcAft>
                <a:spcPts val="600"/>
              </a:spcAft>
            </a:pPr>
            <a:fld id="{8A7A6979-0714-4377-B894-6BE4C2D6E202}" type="slidenum">
              <a:rPr lang="en-US" smtClean="0"/>
              <a:pPr>
                <a:spcAft>
                  <a:spcPts val="600"/>
                </a:spcAft>
              </a:pPr>
              <a:t>23</a:t>
            </a:fld>
            <a:endParaRPr lang="en-US"/>
          </a:p>
        </p:txBody>
      </p:sp>
    </p:spTree>
    <p:extLst>
      <p:ext uri="{BB962C8B-B14F-4D97-AF65-F5344CB8AC3E}">
        <p14:creationId xmlns:p14="http://schemas.microsoft.com/office/powerpoint/2010/main" val="188643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07520" y="437030"/>
            <a:ext cx="7988980" cy="512448"/>
          </a:xfrm>
        </p:spPr>
        <p:txBody>
          <a:bodyPr wrap="square" anchor="t">
            <a:normAutofit/>
          </a:bodyPr>
          <a:lstStyle/>
          <a:p>
            <a:r>
              <a:rPr lang="en-US"/>
              <a:t>Grading</a:t>
            </a:r>
            <a:endParaRPr lang="en-US" i="0" dirty="0"/>
          </a:p>
        </p:txBody>
      </p:sp>
      <p:sp>
        <p:nvSpPr>
          <p:cNvPr id="3" name="Content Placeholder 2"/>
          <p:cNvSpPr>
            <a:spLocks noGrp="1"/>
          </p:cNvSpPr>
          <p:nvPr>
            <p:ph type="body" sz="quarter" idx="14"/>
          </p:nvPr>
        </p:nvSpPr>
        <p:spPr>
          <a:xfrm>
            <a:off x="2666056" y="1917389"/>
            <a:ext cx="7366000" cy="3411537"/>
          </a:xfrm>
        </p:spPr>
        <p:txBody>
          <a:bodyPr>
            <a:normAutofit/>
          </a:bodyPr>
          <a:lstStyle/>
          <a:p>
            <a:pPr>
              <a:spcAft>
                <a:spcPts val="600"/>
              </a:spcAft>
            </a:pPr>
            <a:r>
              <a:rPr lang="en-US" sz="2000" dirty="0"/>
              <a:t>Instead of submitting Individual Evaluation Rubrics for grading (mid-semester, final), Senior design students submit Outcome Matrices and/or Project Proposal or Project Description (see Verification Process for what is required.)</a:t>
            </a:r>
          </a:p>
          <a:p>
            <a:pPr marL="0" indent="0">
              <a:spcAft>
                <a:spcPts val="600"/>
              </a:spcAft>
              <a:buNone/>
            </a:pPr>
            <a:endParaRPr lang="en-US" sz="2000" dirty="0"/>
          </a:p>
          <a:p>
            <a:pPr>
              <a:spcAft>
                <a:spcPts val="600"/>
              </a:spcAft>
            </a:pPr>
            <a:r>
              <a:rPr lang="en-US" sz="2000" dirty="0"/>
              <a:t>Specific rubric is used to grade senior design students: </a:t>
            </a:r>
            <a:r>
              <a:rPr lang="en-US" sz="2000" dirty="0">
                <a:solidFill>
                  <a:srgbClr val="0070C0"/>
                </a:solidFill>
                <a:hlinkClick r:id="rId2">
                  <a:extLst>
                    <a:ext uri="{A12FA001-AC4F-418D-AE19-62706E023703}">
                      <ahyp:hlinkClr xmlns:ahyp="http://schemas.microsoft.com/office/drawing/2018/hyperlinkcolor" val="tx"/>
                    </a:ext>
                  </a:extLst>
                </a:hlinkClick>
              </a:rPr>
              <a:t>Senior Design Rubric</a:t>
            </a:r>
            <a:endParaRPr lang="en-US" sz="2000" dirty="0">
              <a:solidFill>
                <a:srgbClr val="0070C0"/>
              </a:solidFill>
            </a:endParaRPr>
          </a:p>
        </p:txBody>
      </p:sp>
      <p:sp>
        <p:nvSpPr>
          <p:cNvPr id="10" name="Date Placeholder 4">
            <a:extLst>
              <a:ext uri="{FF2B5EF4-FFF2-40B4-BE49-F238E27FC236}">
                <a16:creationId xmlns:a16="http://schemas.microsoft.com/office/drawing/2014/main" id="{A6491DD1-1CFF-052F-346C-D33B05317980}"/>
              </a:ext>
            </a:extLst>
          </p:cNvPr>
          <p:cNvSpPr>
            <a:spLocks noGrp="1"/>
          </p:cNvSpPr>
          <p:nvPr>
            <p:ph type="dt" sz="half" idx="10"/>
          </p:nvPr>
        </p:nvSpPr>
        <p:spPr>
          <a:xfrm>
            <a:off x="8926248" y="6220740"/>
            <a:ext cx="1021891" cy="323968"/>
          </a:xfrm>
        </p:spPr>
        <p:txBody>
          <a:bodyPr/>
          <a:lstStyle/>
          <a:p>
            <a:pPr>
              <a:spcAft>
                <a:spcPts val="600"/>
              </a:spcAft>
            </a:pPr>
            <a:fld id="{D47A9A36-4EB0-BF46-AE48-7CDA251B954B}" type="datetime1">
              <a:rPr lang="en-US" smtClean="0"/>
              <a:pPr>
                <a:spcAft>
                  <a:spcPts val="600"/>
                </a:spcAft>
              </a:pPr>
              <a:t>1/22/25</a:t>
            </a:fld>
            <a:endParaRPr lang="en-US"/>
          </a:p>
        </p:txBody>
      </p:sp>
      <p:sp>
        <p:nvSpPr>
          <p:cNvPr id="12" name="Slide Number Placeholder 5">
            <a:extLst>
              <a:ext uri="{FF2B5EF4-FFF2-40B4-BE49-F238E27FC236}">
                <a16:creationId xmlns:a16="http://schemas.microsoft.com/office/drawing/2014/main" id="{BF48263A-892B-690B-F590-0948CCC5059F}"/>
              </a:ext>
            </a:extLst>
          </p:cNvPr>
          <p:cNvSpPr>
            <a:spLocks noGrp="1"/>
          </p:cNvSpPr>
          <p:nvPr>
            <p:ph type="sldNum" sz="quarter" idx="12"/>
          </p:nvPr>
        </p:nvSpPr>
        <p:spPr>
          <a:xfrm>
            <a:off x="10096500" y="6200875"/>
            <a:ext cx="487680" cy="365760"/>
          </a:xfrm>
        </p:spPr>
        <p:txBody>
          <a:bodyPr/>
          <a:lstStyle/>
          <a:p>
            <a:pPr>
              <a:spcAft>
                <a:spcPts val="600"/>
              </a:spcAft>
            </a:pPr>
            <a:fld id="{8A7A6979-0714-4377-B894-6BE4C2D6E202}" type="slidenum">
              <a:rPr lang="en-US" smtClean="0"/>
              <a:pPr>
                <a:spcAft>
                  <a:spcPts val="600"/>
                </a:spcAft>
              </a:pPr>
              <a:t>24</a:t>
            </a:fld>
            <a:endParaRPr lang="en-US"/>
          </a:p>
        </p:txBody>
      </p:sp>
    </p:spTree>
    <p:extLst>
      <p:ext uri="{BB962C8B-B14F-4D97-AF65-F5344CB8AC3E}">
        <p14:creationId xmlns:p14="http://schemas.microsoft.com/office/powerpoint/2010/main" val="1498607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07520" y="437030"/>
            <a:ext cx="7988980" cy="512448"/>
          </a:xfrm>
        </p:spPr>
        <p:txBody>
          <a:bodyPr wrap="square" anchor="t">
            <a:normAutofit/>
          </a:bodyPr>
          <a:lstStyle/>
          <a:p>
            <a:r>
              <a:rPr lang="en-US"/>
              <a:t>Feedback	</a:t>
            </a:r>
          </a:p>
        </p:txBody>
      </p:sp>
      <p:sp>
        <p:nvSpPr>
          <p:cNvPr id="3" name="Content Placeholder 2"/>
          <p:cNvSpPr>
            <a:spLocks noGrp="1"/>
          </p:cNvSpPr>
          <p:nvPr>
            <p:ph type="body" sz="quarter" idx="14"/>
          </p:nvPr>
        </p:nvSpPr>
        <p:spPr>
          <a:xfrm>
            <a:off x="2666056" y="1917389"/>
            <a:ext cx="7366000" cy="3411537"/>
          </a:xfrm>
        </p:spPr>
        <p:txBody>
          <a:bodyPr>
            <a:normAutofit/>
          </a:bodyPr>
          <a:lstStyle/>
          <a:p>
            <a:pPr>
              <a:spcAft>
                <a:spcPts val="600"/>
              </a:spcAft>
            </a:pPr>
            <a:r>
              <a:rPr lang="en-US" sz="2000" dirty="0"/>
              <a:t>Throughout the semester, you should be having conversations with your advisor and TA to receive feedback on your projects and documentation</a:t>
            </a:r>
          </a:p>
          <a:p>
            <a:pPr>
              <a:spcAft>
                <a:spcPts val="600"/>
              </a:spcAft>
            </a:pPr>
            <a:endParaRPr lang="en-US" sz="2000" dirty="0"/>
          </a:p>
          <a:p>
            <a:pPr>
              <a:spcAft>
                <a:spcPts val="600"/>
              </a:spcAft>
            </a:pPr>
            <a:r>
              <a:rPr lang="en-US" sz="2000" dirty="0"/>
              <a:t>Do not wait to hear from your TA and Advisor – reach out!</a:t>
            </a:r>
          </a:p>
          <a:p>
            <a:pPr marL="0" indent="0">
              <a:spcAft>
                <a:spcPts val="600"/>
              </a:spcAft>
              <a:buNone/>
            </a:pPr>
            <a:endParaRPr lang="en-US" sz="2000" dirty="0"/>
          </a:p>
          <a:p>
            <a:pPr>
              <a:spcAft>
                <a:spcPts val="600"/>
              </a:spcAft>
            </a:pPr>
            <a:r>
              <a:rPr lang="en-US" sz="2000" dirty="0"/>
              <a:t>Be proactive in discussing your project goals and receiving feedback</a:t>
            </a:r>
          </a:p>
        </p:txBody>
      </p:sp>
      <p:sp>
        <p:nvSpPr>
          <p:cNvPr id="10" name="Date Placeholder 4">
            <a:extLst>
              <a:ext uri="{FF2B5EF4-FFF2-40B4-BE49-F238E27FC236}">
                <a16:creationId xmlns:a16="http://schemas.microsoft.com/office/drawing/2014/main" id="{3D1EE645-27B8-DFD8-A4E0-9CAA17EAC878}"/>
              </a:ext>
            </a:extLst>
          </p:cNvPr>
          <p:cNvSpPr>
            <a:spLocks noGrp="1"/>
          </p:cNvSpPr>
          <p:nvPr>
            <p:ph type="dt" sz="half" idx="10"/>
          </p:nvPr>
        </p:nvSpPr>
        <p:spPr>
          <a:xfrm>
            <a:off x="8926248" y="6220740"/>
            <a:ext cx="1021891" cy="323968"/>
          </a:xfrm>
        </p:spPr>
        <p:txBody>
          <a:bodyPr/>
          <a:lstStyle/>
          <a:p>
            <a:pPr>
              <a:spcAft>
                <a:spcPts val="600"/>
              </a:spcAft>
            </a:pPr>
            <a:fld id="{D47A9A36-4EB0-BF46-AE48-7CDA251B954B}" type="datetime1">
              <a:rPr lang="en-US" smtClean="0"/>
              <a:pPr>
                <a:spcAft>
                  <a:spcPts val="600"/>
                </a:spcAft>
              </a:pPr>
              <a:t>1/22/25</a:t>
            </a:fld>
            <a:endParaRPr lang="en-US"/>
          </a:p>
        </p:txBody>
      </p:sp>
      <p:sp>
        <p:nvSpPr>
          <p:cNvPr id="12" name="Slide Number Placeholder 5">
            <a:extLst>
              <a:ext uri="{FF2B5EF4-FFF2-40B4-BE49-F238E27FC236}">
                <a16:creationId xmlns:a16="http://schemas.microsoft.com/office/drawing/2014/main" id="{B2B04741-FF4E-BBFC-D27F-DE5722FCC218}"/>
              </a:ext>
            </a:extLst>
          </p:cNvPr>
          <p:cNvSpPr>
            <a:spLocks noGrp="1"/>
          </p:cNvSpPr>
          <p:nvPr>
            <p:ph type="sldNum" sz="quarter" idx="12"/>
          </p:nvPr>
        </p:nvSpPr>
        <p:spPr>
          <a:xfrm>
            <a:off x="10096500" y="6200875"/>
            <a:ext cx="487680" cy="365760"/>
          </a:xfrm>
        </p:spPr>
        <p:txBody>
          <a:bodyPr/>
          <a:lstStyle/>
          <a:p>
            <a:pPr>
              <a:spcAft>
                <a:spcPts val="600"/>
              </a:spcAft>
            </a:pPr>
            <a:fld id="{8A7A6979-0714-4377-B894-6BE4C2D6E202}" type="slidenum">
              <a:rPr lang="en-US" smtClean="0"/>
              <a:pPr>
                <a:spcAft>
                  <a:spcPts val="600"/>
                </a:spcAft>
              </a:pPr>
              <a:t>25</a:t>
            </a:fld>
            <a:endParaRPr lang="en-US"/>
          </a:p>
        </p:txBody>
      </p:sp>
    </p:spTree>
    <p:extLst>
      <p:ext uri="{BB962C8B-B14F-4D97-AF65-F5344CB8AC3E}">
        <p14:creationId xmlns:p14="http://schemas.microsoft.com/office/powerpoint/2010/main" val="389883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2107520" y="437030"/>
            <a:ext cx="7988978" cy="512448"/>
          </a:xfrm>
        </p:spPr>
        <p:txBody>
          <a:bodyPr wrap="square" anchor="t">
            <a:normAutofit/>
          </a:bodyPr>
          <a:lstStyle/>
          <a:p>
            <a:pPr eaLnBrk="1" hangingPunct="1"/>
            <a:r>
              <a:rPr lang="en-US"/>
              <a:t>Keep in mind…</a:t>
            </a:r>
          </a:p>
        </p:txBody>
      </p:sp>
      <p:sp>
        <p:nvSpPr>
          <p:cNvPr id="29699" name="Rectangle 3"/>
          <p:cNvSpPr>
            <a:spLocks noGrp="1" noChangeArrowheads="1"/>
          </p:cNvSpPr>
          <p:nvPr>
            <p:ph type="body" sz="quarter" idx="14"/>
          </p:nvPr>
        </p:nvSpPr>
        <p:spPr>
          <a:xfrm>
            <a:off x="2185363" y="1228725"/>
            <a:ext cx="4561597" cy="4100201"/>
          </a:xfrm>
        </p:spPr>
        <p:txBody>
          <a:bodyPr>
            <a:normAutofit/>
          </a:bodyPr>
          <a:lstStyle/>
          <a:p>
            <a:pPr marL="0" indent="0">
              <a:lnSpc>
                <a:spcPct val="90000"/>
              </a:lnSpc>
              <a:buNone/>
            </a:pPr>
            <a:r>
              <a:rPr lang="en-US" sz="2000" dirty="0"/>
              <a:t>You are responsible for paying attention to how you are doing with respect to the senior design requirements</a:t>
            </a:r>
          </a:p>
          <a:p>
            <a:pPr marL="990600" lvl="1" indent="-533400">
              <a:lnSpc>
                <a:spcPct val="90000"/>
              </a:lnSpc>
              <a:buFontTx/>
              <a:buChar char="•"/>
            </a:pPr>
            <a:r>
              <a:rPr lang="en-US" sz="2000" dirty="0">
                <a:solidFill>
                  <a:schemeClr val="bg1"/>
                </a:solidFill>
              </a:rPr>
              <a:t>Appropriateness of project</a:t>
            </a:r>
          </a:p>
          <a:p>
            <a:pPr marL="990600" lvl="1" indent="-533400">
              <a:lnSpc>
                <a:spcPct val="90000"/>
              </a:lnSpc>
              <a:buFontTx/>
              <a:buChar char="•"/>
            </a:pPr>
            <a:r>
              <a:rPr lang="en-US" sz="2000" dirty="0">
                <a:solidFill>
                  <a:schemeClr val="bg1"/>
                </a:solidFill>
              </a:rPr>
              <a:t>Your role on the project</a:t>
            </a:r>
          </a:p>
          <a:p>
            <a:pPr marL="990600" lvl="1" indent="-533400">
              <a:lnSpc>
                <a:spcPct val="90000"/>
              </a:lnSpc>
              <a:buFontTx/>
              <a:buChar char="•"/>
            </a:pPr>
            <a:r>
              <a:rPr lang="en-US" sz="2000" dirty="0">
                <a:solidFill>
                  <a:schemeClr val="bg1"/>
                </a:solidFill>
              </a:rPr>
              <a:t>Outcomes</a:t>
            </a:r>
          </a:p>
          <a:p>
            <a:pPr lvl="1" indent="0">
              <a:lnSpc>
                <a:spcPct val="90000"/>
              </a:lnSpc>
              <a:buNone/>
            </a:pPr>
            <a:endParaRPr lang="en-US" sz="2000" dirty="0">
              <a:solidFill>
                <a:schemeClr val="bg1"/>
              </a:solidFill>
            </a:endParaRPr>
          </a:p>
          <a:p>
            <a:pPr marL="57150" indent="0">
              <a:lnSpc>
                <a:spcPct val="90000"/>
              </a:lnSpc>
              <a:buNone/>
            </a:pPr>
            <a:r>
              <a:rPr lang="en-US" sz="2000" dirty="0"/>
              <a:t>If you don’t meet the senior design requirements, you won’t graduate.  Discuss concerns with your TA, advisor, and/or EPICS Senior Design Coordinator</a:t>
            </a:r>
            <a:endParaRPr lang="en-US" sz="2000" i="1" dirty="0"/>
          </a:p>
          <a:p>
            <a:pPr marL="609600" indent="-609600">
              <a:lnSpc>
                <a:spcPct val="90000"/>
              </a:lnSpc>
              <a:buNone/>
            </a:pPr>
            <a:endParaRPr lang="en-US" dirty="0"/>
          </a:p>
        </p:txBody>
      </p:sp>
      <p:pic>
        <p:nvPicPr>
          <p:cNvPr id="3" name="Content Placeholder 2" descr="A red megaphone with black text&#10;&#10;Description automatically generated">
            <a:extLst>
              <a:ext uri="{FF2B5EF4-FFF2-40B4-BE49-F238E27FC236}">
                <a16:creationId xmlns:a16="http://schemas.microsoft.com/office/drawing/2014/main" id="{B3495C08-A0D2-166D-1F17-E392B6FFF0B1}"/>
              </a:ext>
            </a:extLst>
          </p:cNvPr>
          <p:cNvPicPr>
            <a:picLocks noGrp="1" noChangeAspect="1"/>
          </p:cNvPicPr>
          <p:nvPr>
            <p:ph sz="quarter" idx="13"/>
          </p:nvPr>
        </p:nvPicPr>
        <p:blipFill>
          <a:blip r:embed="rId3"/>
          <a:stretch>
            <a:fillRect/>
          </a:stretch>
        </p:blipFill>
        <p:spPr>
          <a:xfrm>
            <a:off x="6839082" y="2018902"/>
            <a:ext cx="3501258" cy="2519845"/>
          </a:xfrm>
        </p:spPr>
      </p:pic>
      <p:sp>
        <p:nvSpPr>
          <p:cNvPr id="29708" name="Date Placeholder 5">
            <a:extLst>
              <a:ext uri="{FF2B5EF4-FFF2-40B4-BE49-F238E27FC236}">
                <a16:creationId xmlns:a16="http://schemas.microsoft.com/office/drawing/2014/main" id="{EF809666-1F15-90C9-F098-0CFAD091DA34}"/>
              </a:ext>
            </a:extLst>
          </p:cNvPr>
          <p:cNvSpPr>
            <a:spLocks noGrp="1"/>
          </p:cNvSpPr>
          <p:nvPr>
            <p:ph type="dt" sz="half" idx="10"/>
          </p:nvPr>
        </p:nvSpPr>
        <p:spPr>
          <a:xfrm>
            <a:off x="8926248" y="6220740"/>
            <a:ext cx="1021891" cy="323968"/>
          </a:xfrm>
        </p:spPr>
        <p:txBody>
          <a:bodyPr/>
          <a:lstStyle/>
          <a:p>
            <a:pPr>
              <a:spcAft>
                <a:spcPts val="600"/>
              </a:spcAft>
            </a:pPr>
            <a:fld id="{D47A9A36-4EB0-BF46-AE48-7CDA251B954B}" type="datetime1">
              <a:rPr lang="en-US" smtClean="0"/>
              <a:pPr>
                <a:spcAft>
                  <a:spcPts val="600"/>
                </a:spcAft>
              </a:pPr>
              <a:t>1/22/25</a:t>
            </a:fld>
            <a:endParaRPr lang="en-US"/>
          </a:p>
        </p:txBody>
      </p:sp>
      <p:sp>
        <p:nvSpPr>
          <p:cNvPr id="29710" name="Slide Number Placeholder 6">
            <a:extLst>
              <a:ext uri="{FF2B5EF4-FFF2-40B4-BE49-F238E27FC236}">
                <a16:creationId xmlns:a16="http://schemas.microsoft.com/office/drawing/2014/main" id="{3911E9CB-A09B-B794-0B06-3E32D39ABC86}"/>
              </a:ext>
            </a:extLst>
          </p:cNvPr>
          <p:cNvSpPr>
            <a:spLocks noGrp="1"/>
          </p:cNvSpPr>
          <p:nvPr>
            <p:ph type="sldNum" sz="quarter" idx="12"/>
          </p:nvPr>
        </p:nvSpPr>
        <p:spPr>
          <a:xfrm>
            <a:off x="10096500" y="6200875"/>
            <a:ext cx="487680" cy="365760"/>
          </a:xfrm>
        </p:spPr>
        <p:txBody>
          <a:bodyPr/>
          <a:lstStyle/>
          <a:p>
            <a:pPr>
              <a:spcAft>
                <a:spcPts val="600"/>
              </a:spcAft>
            </a:pPr>
            <a:fld id="{8A7A6979-0714-4377-B894-6BE4C2D6E202}" type="slidenum">
              <a:rPr lang="en-US" smtClean="0"/>
              <a:pPr>
                <a:spcAft>
                  <a:spcPts val="600"/>
                </a:spcAft>
              </a:pPr>
              <a:t>26</a:t>
            </a:fld>
            <a:endParaRPr lang="en-US"/>
          </a:p>
        </p:txBody>
      </p:sp>
    </p:spTree>
    <p:extLst>
      <p:ext uri="{BB962C8B-B14F-4D97-AF65-F5344CB8AC3E}">
        <p14:creationId xmlns:p14="http://schemas.microsoft.com/office/powerpoint/2010/main" val="3011238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2107520" y="437030"/>
            <a:ext cx="7988980" cy="512448"/>
          </a:xfrm>
        </p:spPr>
        <p:txBody>
          <a:bodyPr wrap="square" anchor="t">
            <a:normAutofit/>
          </a:bodyPr>
          <a:lstStyle/>
          <a:p>
            <a:pPr eaLnBrk="1" hangingPunct="1"/>
            <a:r>
              <a:rPr lang="en-US"/>
              <a:t>Where to Get Help</a:t>
            </a:r>
          </a:p>
        </p:txBody>
      </p:sp>
      <p:sp>
        <p:nvSpPr>
          <p:cNvPr id="32771" name="Rectangle 3"/>
          <p:cNvSpPr>
            <a:spLocks noGrp="1" noChangeArrowheads="1"/>
          </p:cNvSpPr>
          <p:nvPr>
            <p:ph type="body" sz="quarter" idx="14"/>
          </p:nvPr>
        </p:nvSpPr>
        <p:spPr>
          <a:xfrm>
            <a:off x="2666056" y="1917389"/>
            <a:ext cx="7366000" cy="3411537"/>
          </a:xfrm>
        </p:spPr>
        <p:txBody>
          <a:bodyPr>
            <a:normAutofit/>
          </a:bodyPr>
          <a:lstStyle/>
          <a:p>
            <a:pPr marL="0" indent="0" eaLnBrk="1" hangingPunct="1">
              <a:buNone/>
            </a:pPr>
            <a:endParaRPr lang="en-US" dirty="0"/>
          </a:p>
          <a:p>
            <a:pPr marL="0" indent="0">
              <a:buNone/>
            </a:pPr>
            <a:endParaRPr lang="en-US" dirty="0"/>
          </a:p>
          <a:p>
            <a:pPr eaLnBrk="1" hangingPunct="1"/>
            <a:r>
              <a:rPr lang="en-US" dirty="0"/>
              <a:t>Advisor/EPICS Senior Design Coordinator: </a:t>
            </a:r>
          </a:p>
          <a:p>
            <a:pPr marL="0" indent="0">
              <a:buNone/>
            </a:pPr>
            <a:r>
              <a:rPr lang="en-US" dirty="0"/>
              <a:t>	</a:t>
            </a:r>
            <a:r>
              <a:rPr lang="en-US" b="1" dirty="0"/>
              <a:t>Lakshmy Mohandas – </a:t>
            </a:r>
            <a:r>
              <a:rPr lang="en-US" b="1" dirty="0">
                <a:hlinkClick r:id="rId3"/>
              </a:rPr>
              <a:t>lmohanda@purdue.edu</a:t>
            </a:r>
            <a:endParaRPr lang="en-US" b="1" dirty="0"/>
          </a:p>
          <a:p>
            <a:pPr marL="0" indent="0">
              <a:buNone/>
            </a:pPr>
            <a:endParaRPr lang="en-US" b="1" dirty="0"/>
          </a:p>
          <a:p>
            <a:pPr marL="0" indent="0">
              <a:buNone/>
            </a:pPr>
            <a:endParaRPr lang="en-US" dirty="0"/>
          </a:p>
          <a:p>
            <a:pPr eaLnBrk="1" hangingPunct="1"/>
            <a:r>
              <a:rPr lang="en-US" dirty="0"/>
              <a:t>EPICS Senior Design TA:</a:t>
            </a:r>
          </a:p>
          <a:p>
            <a:pPr marL="0" indent="0" eaLnBrk="1" hangingPunct="1">
              <a:buNone/>
            </a:pPr>
            <a:r>
              <a:rPr lang="en-US" dirty="0"/>
              <a:t>	</a:t>
            </a:r>
            <a:r>
              <a:rPr lang="en-US" b="1" dirty="0"/>
              <a:t>Phone </a:t>
            </a:r>
            <a:r>
              <a:rPr lang="en-US" b="1" dirty="0" err="1"/>
              <a:t>Myat</a:t>
            </a:r>
            <a:r>
              <a:rPr lang="en-US" b="1" dirty="0"/>
              <a:t> </a:t>
            </a:r>
            <a:r>
              <a:rPr lang="en-US" b="1" dirty="0" err="1"/>
              <a:t>Paing</a:t>
            </a:r>
            <a:r>
              <a:rPr lang="en-US" b="1" dirty="0"/>
              <a:t> – </a:t>
            </a:r>
            <a:r>
              <a:rPr lang="en-US" b="1" dirty="0" err="1"/>
              <a:t>ppaing@purdue.edu</a:t>
            </a:r>
            <a:endParaRPr lang="en-US" sz="1800" dirty="0">
              <a:solidFill>
                <a:schemeClr val="bg1"/>
              </a:solidFill>
            </a:endParaRPr>
          </a:p>
        </p:txBody>
      </p:sp>
      <p:sp>
        <p:nvSpPr>
          <p:cNvPr id="32778" name="Date Placeholder 4">
            <a:extLst>
              <a:ext uri="{FF2B5EF4-FFF2-40B4-BE49-F238E27FC236}">
                <a16:creationId xmlns:a16="http://schemas.microsoft.com/office/drawing/2014/main" id="{E7D913AA-CEF5-149D-85B2-7A99F46148B1}"/>
              </a:ext>
            </a:extLst>
          </p:cNvPr>
          <p:cNvSpPr>
            <a:spLocks noGrp="1"/>
          </p:cNvSpPr>
          <p:nvPr>
            <p:ph type="dt" sz="half" idx="10"/>
          </p:nvPr>
        </p:nvSpPr>
        <p:spPr>
          <a:xfrm>
            <a:off x="8926248" y="6220740"/>
            <a:ext cx="1021891" cy="323968"/>
          </a:xfrm>
        </p:spPr>
        <p:txBody>
          <a:bodyPr/>
          <a:lstStyle/>
          <a:p>
            <a:pPr>
              <a:spcAft>
                <a:spcPts val="600"/>
              </a:spcAft>
            </a:pPr>
            <a:fld id="{D47A9A36-4EB0-BF46-AE48-7CDA251B954B}" type="datetime1">
              <a:rPr lang="en-US" smtClean="0"/>
              <a:pPr>
                <a:spcAft>
                  <a:spcPts val="600"/>
                </a:spcAft>
              </a:pPr>
              <a:t>1/22/25</a:t>
            </a:fld>
            <a:endParaRPr lang="en-US"/>
          </a:p>
        </p:txBody>
      </p:sp>
      <p:sp>
        <p:nvSpPr>
          <p:cNvPr id="32780" name="Slide Number Placeholder 5">
            <a:extLst>
              <a:ext uri="{FF2B5EF4-FFF2-40B4-BE49-F238E27FC236}">
                <a16:creationId xmlns:a16="http://schemas.microsoft.com/office/drawing/2014/main" id="{325FD1E3-A747-DAFD-ABFD-39A0CF16E5AC}"/>
              </a:ext>
            </a:extLst>
          </p:cNvPr>
          <p:cNvSpPr>
            <a:spLocks noGrp="1"/>
          </p:cNvSpPr>
          <p:nvPr>
            <p:ph type="sldNum" sz="quarter" idx="12"/>
          </p:nvPr>
        </p:nvSpPr>
        <p:spPr>
          <a:xfrm>
            <a:off x="10096500" y="6200875"/>
            <a:ext cx="487680" cy="365760"/>
          </a:xfrm>
        </p:spPr>
        <p:txBody>
          <a:bodyPr/>
          <a:lstStyle/>
          <a:p>
            <a:pPr>
              <a:spcAft>
                <a:spcPts val="600"/>
              </a:spcAft>
            </a:pPr>
            <a:fld id="{8A7A6979-0714-4377-B894-6BE4C2D6E202}" type="slidenum">
              <a:rPr lang="en-US" smtClean="0"/>
              <a:pPr>
                <a:spcAft>
                  <a:spcPts val="600"/>
                </a:spcAft>
              </a:pPr>
              <a:t>27</a:t>
            </a:fld>
            <a:endParaRPr lang="en-US"/>
          </a:p>
        </p:txBody>
      </p:sp>
    </p:spTree>
    <p:extLst>
      <p:ext uri="{BB962C8B-B14F-4D97-AF65-F5344CB8AC3E}">
        <p14:creationId xmlns:p14="http://schemas.microsoft.com/office/powerpoint/2010/main" val="2373996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20F39-8024-43BA-8D57-B20361635F9B}"/>
              </a:ext>
            </a:extLst>
          </p:cNvPr>
          <p:cNvSpPr>
            <a:spLocks noGrp="1"/>
          </p:cNvSpPr>
          <p:nvPr>
            <p:ph type="title"/>
          </p:nvPr>
        </p:nvSpPr>
        <p:spPr>
          <a:xfrm>
            <a:off x="2141394" y="964692"/>
            <a:ext cx="7917007" cy="1188720"/>
          </a:xfrm>
        </p:spPr>
        <p:txBody>
          <a:bodyPr anchor="ctr">
            <a:normAutofit/>
          </a:bodyPr>
          <a:lstStyle/>
          <a:p>
            <a:r>
              <a:rPr lang="en-US" i="0"/>
              <a:t>Credit for Attending SD Meeting</a:t>
            </a:r>
          </a:p>
        </p:txBody>
      </p:sp>
      <p:graphicFrame>
        <p:nvGraphicFramePr>
          <p:cNvPr id="5" name="Content Placeholder 2">
            <a:extLst>
              <a:ext uri="{FF2B5EF4-FFF2-40B4-BE49-F238E27FC236}">
                <a16:creationId xmlns:a16="http://schemas.microsoft.com/office/drawing/2014/main" id="{C1DF0192-209A-F2ED-C0BC-1F6ECC8E4E6C}"/>
              </a:ext>
            </a:extLst>
          </p:cNvPr>
          <p:cNvGraphicFramePr>
            <a:graphicFrameLocks noGrp="1"/>
          </p:cNvGraphicFramePr>
          <p:nvPr>
            <p:ph idx="1"/>
            <p:extLst>
              <p:ext uri="{D42A27DB-BD31-4B8C-83A1-F6EECF244321}">
                <p14:modId xmlns:p14="http://schemas.microsoft.com/office/powerpoint/2010/main" val="2709175789"/>
              </p:ext>
            </p:extLst>
          </p:nvPr>
        </p:nvGraphicFramePr>
        <p:xfrm>
          <a:off x="2141394" y="2638046"/>
          <a:ext cx="7917007" cy="3101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4654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BD71D-7690-4764-B1B2-F084A0DA7D58}"/>
              </a:ext>
            </a:extLst>
          </p:cNvPr>
          <p:cNvSpPr>
            <a:spLocks noGrp="1"/>
          </p:cNvSpPr>
          <p:nvPr>
            <p:ph type="ctrTitle"/>
          </p:nvPr>
        </p:nvSpPr>
        <p:spPr>
          <a:xfrm>
            <a:off x="2647199" y="1501742"/>
            <a:ext cx="6801602" cy="1661993"/>
          </a:xfrm>
        </p:spPr>
        <p:txBody>
          <a:bodyPr/>
          <a:lstStyle/>
          <a:p>
            <a:pPr algn="ctr"/>
            <a:r>
              <a:rPr lang="en-US" i="0" dirty="0"/>
              <a:t>Thank You!</a:t>
            </a:r>
            <a:br>
              <a:rPr lang="en-US" i="0" dirty="0"/>
            </a:br>
            <a:r>
              <a:rPr lang="en-US" i="0" dirty="0"/>
              <a:t>Any Questions?</a:t>
            </a:r>
          </a:p>
        </p:txBody>
      </p:sp>
    </p:spTree>
    <p:extLst>
      <p:ext uri="{BB962C8B-B14F-4D97-AF65-F5344CB8AC3E}">
        <p14:creationId xmlns:p14="http://schemas.microsoft.com/office/powerpoint/2010/main" val="468104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BC4A5-A9E1-4CA4-9457-1D192E6AFAAB}"/>
              </a:ext>
            </a:extLst>
          </p:cNvPr>
          <p:cNvSpPr>
            <a:spLocks noGrp="1"/>
          </p:cNvSpPr>
          <p:nvPr>
            <p:ph type="ctrTitle"/>
          </p:nvPr>
        </p:nvSpPr>
        <p:spPr>
          <a:xfrm>
            <a:off x="2107520" y="437030"/>
            <a:ext cx="7988980" cy="512448"/>
          </a:xfrm>
        </p:spPr>
        <p:txBody>
          <a:bodyPr wrap="square" anchor="t">
            <a:normAutofit/>
          </a:bodyPr>
          <a:lstStyle/>
          <a:p>
            <a:r>
              <a:rPr lang="en-US" i="0"/>
              <a:t>What is Senior Design?</a:t>
            </a:r>
          </a:p>
        </p:txBody>
      </p:sp>
      <p:sp>
        <p:nvSpPr>
          <p:cNvPr id="3" name="Content Placeholder 2">
            <a:extLst>
              <a:ext uri="{FF2B5EF4-FFF2-40B4-BE49-F238E27FC236}">
                <a16:creationId xmlns:a16="http://schemas.microsoft.com/office/drawing/2014/main" id="{0D02DF70-33DE-474A-BC86-54AD38282112}"/>
              </a:ext>
            </a:extLst>
          </p:cNvPr>
          <p:cNvSpPr>
            <a:spLocks noGrp="1"/>
          </p:cNvSpPr>
          <p:nvPr>
            <p:ph type="body" sz="quarter" idx="14"/>
          </p:nvPr>
        </p:nvSpPr>
        <p:spPr>
          <a:xfrm>
            <a:off x="2665914" y="1917389"/>
            <a:ext cx="4081046" cy="3411537"/>
          </a:xfrm>
        </p:spPr>
        <p:txBody>
          <a:bodyPr>
            <a:normAutofit fontScale="92500" lnSpcReduction="20000"/>
          </a:bodyPr>
          <a:lstStyle/>
          <a:p>
            <a:pPr marL="0" indent="0">
              <a:buNone/>
            </a:pPr>
            <a:r>
              <a:rPr lang="en-US" dirty="0"/>
              <a:t>A culminating major engineering design experience that incorporates </a:t>
            </a:r>
          </a:p>
          <a:p>
            <a:pPr marL="0" indent="0">
              <a:buNone/>
            </a:pPr>
            <a:endParaRPr lang="en-US" dirty="0"/>
          </a:p>
          <a:p>
            <a:pPr marL="914400" lvl="1" indent="-514350">
              <a:buFont typeface="+mj-lt"/>
              <a:buAutoNum type="arabicPeriod"/>
            </a:pPr>
            <a:r>
              <a:rPr lang="en-US" sz="1800" dirty="0">
                <a:solidFill>
                  <a:schemeClr val="bg1"/>
                </a:solidFill>
              </a:rPr>
              <a:t>appropriate engineering standards</a:t>
            </a:r>
          </a:p>
          <a:p>
            <a:pPr marL="914400" lvl="1" indent="-514350">
              <a:buFont typeface="+mj-lt"/>
              <a:buAutoNum type="arabicPeriod"/>
            </a:pPr>
            <a:r>
              <a:rPr lang="en-US" sz="1800" dirty="0">
                <a:solidFill>
                  <a:schemeClr val="bg1"/>
                </a:solidFill>
              </a:rPr>
              <a:t>multiple constraints</a:t>
            </a:r>
          </a:p>
          <a:p>
            <a:pPr marL="400050" lvl="1" indent="0">
              <a:buNone/>
            </a:pPr>
            <a:endParaRPr lang="en-US" sz="1800" dirty="0">
              <a:solidFill>
                <a:schemeClr val="bg1"/>
              </a:solidFill>
            </a:endParaRPr>
          </a:p>
          <a:p>
            <a:pPr marL="0" indent="0">
              <a:buNone/>
            </a:pPr>
            <a:r>
              <a:rPr lang="en-US" dirty="0"/>
              <a:t>based on the knowledge and skills acquired in earlier course work.</a:t>
            </a:r>
          </a:p>
          <a:p>
            <a:pPr marL="0" indent="0">
              <a:buNone/>
            </a:pPr>
            <a:endParaRPr lang="en-US" dirty="0"/>
          </a:p>
          <a:p>
            <a:pPr marL="0" indent="0">
              <a:buNone/>
            </a:pPr>
            <a:r>
              <a:rPr lang="en-US" dirty="0"/>
              <a:t>Students are expected to independently acquire new knowledge necessary for the successful completion of their project.</a:t>
            </a:r>
          </a:p>
        </p:txBody>
      </p:sp>
      <p:pic>
        <p:nvPicPr>
          <p:cNvPr id="6" name="Content Placeholder 5" descr="A person working on a machine&#10;&#10;Description automatically generated with medium confidence">
            <a:extLst>
              <a:ext uri="{FF2B5EF4-FFF2-40B4-BE49-F238E27FC236}">
                <a16:creationId xmlns:a16="http://schemas.microsoft.com/office/drawing/2014/main" id="{43E39B09-39E5-202C-E7F9-F670DB1E657F}"/>
              </a:ext>
            </a:extLst>
          </p:cNvPr>
          <p:cNvPicPr>
            <a:picLocks noGrp="1" noChangeAspect="1"/>
          </p:cNvPicPr>
          <p:nvPr>
            <p:ph sz="quarter" idx="13"/>
          </p:nvPr>
        </p:nvPicPr>
        <p:blipFill>
          <a:blip r:embed="rId3"/>
          <a:stretch>
            <a:fillRect/>
          </a:stretch>
        </p:blipFill>
        <p:spPr>
          <a:xfrm>
            <a:off x="7137003" y="1920875"/>
            <a:ext cx="4474369" cy="2982913"/>
          </a:xfrm>
        </p:spPr>
      </p:pic>
      <p:sp>
        <p:nvSpPr>
          <p:cNvPr id="10" name="Date Placeholder 4">
            <a:extLst>
              <a:ext uri="{FF2B5EF4-FFF2-40B4-BE49-F238E27FC236}">
                <a16:creationId xmlns:a16="http://schemas.microsoft.com/office/drawing/2014/main" id="{DFCEC9A0-2561-354E-2139-21060A7EBCBD}"/>
              </a:ext>
            </a:extLst>
          </p:cNvPr>
          <p:cNvSpPr>
            <a:spLocks noGrp="1"/>
          </p:cNvSpPr>
          <p:nvPr>
            <p:ph type="dt" sz="half" idx="10"/>
          </p:nvPr>
        </p:nvSpPr>
        <p:spPr>
          <a:xfrm>
            <a:off x="8926248" y="6220740"/>
            <a:ext cx="1021891" cy="323968"/>
          </a:xfrm>
        </p:spPr>
        <p:txBody>
          <a:bodyPr anchor="ctr">
            <a:normAutofit/>
          </a:bodyPr>
          <a:lstStyle/>
          <a:p>
            <a:pPr>
              <a:spcAft>
                <a:spcPts val="600"/>
              </a:spcAft>
            </a:pPr>
            <a:fld id="{D47A9A36-4EB0-BF46-AE48-7CDA251B954B}" type="datetime1">
              <a:rPr lang="en-US" smtClean="0"/>
              <a:pPr>
                <a:spcAft>
                  <a:spcPts val="600"/>
                </a:spcAft>
              </a:pPr>
              <a:t>1/22/25</a:t>
            </a:fld>
            <a:endParaRPr lang="en-US"/>
          </a:p>
        </p:txBody>
      </p:sp>
      <p:sp>
        <p:nvSpPr>
          <p:cNvPr id="12" name="Slide Number Placeholder 5">
            <a:extLst>
              <a:ext uri="{FF2B5EF4-FFF2-40B4-BE49-F238E27FC236}">
                <a16:creationId xmlns:a16="http://schemas.microsoft.com/office/drawing/2014/main" id="{3F02A98A-CEAF-422D-74BA-5262A8643327}"/>
              </a:ext>
            </a:extLst>
          </p:cNvPr>
          <p:cNvSpPr>
            <a:spLocks noGrp="1"/>
          </p:cNvSpPr>
          <p:nvPr>
            <p:ph type="sldNum" sz="quarter" idx="12"/>
          </p:nvPr>
        </p:nvSpPr>
        <p:spPr>
          <a:xfrm>
            <a:off x="10096500" y="6200875"/>
            <a:ext cx="487680" cy="365760"/>
          </a:xfrm>
        </p:spPr>
        <p:txBody>
          <a:bodyPr anchor="ctr">
            <a:normAutofit/>
          </a:bodyPr>
          <a:lstStyle/>
          <a:p>
            <a:pPr>
              <a:spcAft>
                <a:spcPts val="600"/>
              </a:spcAft>
            </a:pPr>
            <a:fld id="{8A7A6979-0714-4377-B894-6BE4C2D6E202}" type="slidenum">
              <a:rPr lang="en-US" smtClean="0"/>
              <a:pPr>
                <a:spcAft>
                  <a:spcPts val="600"/>
                </a:spcAft>
              </a:pPr>
              <a:t>3</a:t>
            </a:fld>
            <a:endParaRPr lang="en-US"/>
          </a:p>
        </p:txBody>
      </p:sp>
    </p:spTree>
    <p:extLst>
      <p:ext uri="{BB962C8B-B14F-4D97-AF65-F5344CB8AC3E}">
        <p14:creationId xmlns:p14="http://schemas.microsoft.com/office/powerpoint/2010/main" val="2624088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DD369-FA4A-4E8D-8079-653FDE779874}"/>
              </a:ext>
            </a:extLst>
          </p:cNvPr>
          <p:cNvSpPr>
            <a:spLocks noGrp="1"/>
          </p:cNvSpPr>
          <p:nvPr>
            <p:ph type="ctrTitle"/>
          </p:nvPr>
        </p:nvSpPr>
        <p:spPr>
          <a:xfrm>
            <a:off x="2107520" y="437030"/>
            <a:ext cx="7988980" cy="512448"/>
          </a:xfrm>
        </p:spPr>
        <p:txBody>
          <a:bodyPr wrap="square" anchor="t">
            <a:normAutofit/>
          </a:bodyPr>
          <a:lstStyle/>
          <a:p>
            <a:r>
              <a:rPr lang="en-US" i="0"/>
              <a:t>ABET Definition of Design</a:t>
            </a:r>
          </a:p>
        </p:txBody>
      </p:sp>
      <p:sp>
        <p:nvSpPr>
          <p:cNvPr id="3" name="Content Placeholder 2">
            <a:extLst>
              <a:ext uri="{FF2B5EF4-FFF2-40B4-BE49-F238E27FC236}">
                <a16:creationId xmlns:a16="http://schemas.microsoft.com/office/drawing/2014/main" id="{6FB4F973-9E0B-4A9D-BAC2-C3F502110B00}"/>
              </a:ext>
            </a:extLst>
          </p:cNvPr>
          <p:cNvSpPr>
            <a:spLocks noGrp="1"/>
          </p:cNvSpPr>
          <p:nvPr>
            <p:ph type="body" sz="quarter" idx="14"/>
          </p:nvPr>
        </p:nvSpPr>
        <p:spPr>
          <a:xfrm>
            <a:off x="2318816" y="1315506"/>
            <a:ext cx="7366000" cy="3411537"/>
          </a:xfrm>
        </p:spPr>
        <p:txBody>
          <a:bodyPr>
            <a:noAutofit/>
          </a:bodyPr>
          <a:lstStyle/>
          <a:p>
            <a:pPr marL="0" indent="0">
              <a:spcAft>
                <a:spcPts val="600"/>
              </a:spcAft>
              <a:buNone/>
            </a:pPr>
            <a:r>
              <a:rPr lang="en-US" sz="2000" b="1" i="1" u="sng" dirty="0"/>
              <a:t>Engineering design</a:t>
            </a:r>
            <a:r>
              <a:rPr lang="en-US" sz="2000" b="1" i="1" dirty="0"/>
              <a:t> </a:t>
            </a:r>
            <a:r>
              <a:rPr lang="en-US" sz="2000" i="1" dirty="0"/>
              <a:t>is a process of devising a product to meet desired needs and specifications within constraints. </a:t>
            </a:r>
          </a:p>
          <a:p>
            <a:pPr marL="0" indent="0">
              <a:spcAft>
                <a:spcPts val="600"/>
              </a:spcAft>
              <a:buNone/>
            </a:pPr>
            <a:endParaRPr lang="en-US" sz="2000" i="1" dirty="0"/>
          </a:p>
          <a:p>
            <a:pPr>
              <a:spcAft>
                <a:spcPts val="600"/>
              </a:spcAft>
              <a:buFont typeface="Wingdings" pitchFamily="2" charset="2"/>
              <a:buChar char="q"/>
            </a:pPr>
            <a:r>
              <a:rPr lang="en-US" sz="2000" i="1" dirty="0"/>
              <a:t>It is an iterative, creative, decision-making process in which the basic sciences, mathematics, and engineering sciences are applied to convert resources into solutions. </a:t>
            </a:r>
          </a:p>
          <a:p>
            <a:pPr>
              <a:spcAft>
                <a:spcPts val="600"/>
              </a:spcAft>
              <a:buFont typeface="Wingdings" pitchFamily="2" charset="2"/>
              <a:buChar char="q"/>
            </a:pPr>
            <a:endParaRPr lang="en-US" sz="2000" i="1" dirty="0"/>
          </a:p>
          <a:p>
            <a:pPr>
              <a:spcAft>
                <a:spcPts val="600"/>
              </a:spcAft>
              <a:buFont typeface="Wingdings" pitchFamily="2" charset="2"/>
              <a:buChar char="q"/>
            </a:pPr>
            <a:r>
              <a:rPr lang="en-US" sz="2000" i="1" dirty="0"/>
              <a:t>Engineering design involves identifying opportunities, developing requirements, performing analysis and synthesis, generating multiple solutions, evaluating solutions against requirements, considering risks, and making trade- offs, for the purpose of obtaining a high quality solution under the given circumstances. </a:t>
            </a:r>
          </a:p>
        </p:txBody>
      </p:sp>
      <p:sp>
        <p:nvSpPr>
          <p:cNvPr id="10" name="Date Placeholder 4">
            <a:extLst>
              <a:ext uri="{FF2B5EF4-FFF2-40B4-BE49-F238E27FC236}">
                <a16:creationId xmlns:a16="http://schemas.microsoft.com/office/drawing/2014/main" id="{47E84295-279C-752F-7428-762C23785E97}"/>
              </a:ext>
            </a:extLst>
          </p:cNvPr>
          <p:cNvSpPr>
            <a:spLocks noGrp="1"/>
          </p:cNvSpPr>
          <p:nvPr>
            <p:ph type="dt" sz="half" idx="10"/>
          </p:nvPr>
        </p:nvSpPr>
        <p:spPr>
          <a:xfrm>
            <a:off x="8926248" y="6220740"/>
            <a:ext cx="1021891" cy="323968"/>
          </a:xfrm>
        </p:spPr>
        <p:txBody>
          <a:bodyPr/>
          <a:lstStyle/>
          <a:p>
            <a:pPr>
              <a:spcAft>
                <a:spcPts val="600"/>
              </a:spcAft>
            </a:pPr>
            <a:fld id="{D47A9A36-4EB0-BF46-AE48-7CDA251B954B}" type="datetime1">
              <a:rPr lang="en-US" smtClean="0"/>
              <a:pPr>
                <a:spcAft>
                  <a:spcPts val="600"/>
                </a:spcAft>
              </a:pPr>
              <a:t>1/22/25</a:t>
            </a:fld>
            <a:endParaRPr lang="en-US"/>
          </a:p>
        </p:txBody>
      </p:sp>
      <p:sp>
        <p:nvSpPr>
          <p:cNvPr id="12" name="Slide Number Placeholder 5">
            <a:extLst>
              <a:ext uri="{FF2B5EF4-FFF2-40B4-BE49-F238E27FC236}">
                <a16:creationId xmlns:a16="http://schemas.microsoft.com/office/drawing/2014/main" id="{29CC1516-C490-7FC5-91E5-57FD1B9199B0}"/>
              </a:ext>
            </a:extLst>
          </p:cNvPr>
          <p:cNvSpPr>
            <a:spLocks noGrp="1"/>
          </p:cNvSpPr>
          <p:nvPr>
            <p:ph type="sldNum" sz="quarter" idx="12"/>
          </p:nvPr>
        </p:nvSpPr>
        <p:spPr>
          <a:xfrm>
            <a:off x="10096500" y="6200875"/>
            <a:ext cx="487680" cy="365760"/>
          </a:xfrm>
        </p:spPr>
        <p:txBody>
          <a:bodyPr/>
          <a:lstStyle/>
          <a:p>
            <a:pPr>
              <a:spcAft>
                <a:spcPts val="600"/>
              </a:spcAft>
            </a:pPr>
            <a:fld id="{8A7A6979-0714-4377-B894-6BE4C2D6E202}" type="slidenum">
              <a:rPr lang="en-US" smtClean="0"/>
              <a:pPr>
                <a:spcAft>
                  <a:spcPts val="600"/>
                </a:spcAft>
              </a:pPr>
              <a:t>4</a:t>
            </a:fld>
            <a:endParaRPr lang="en-US"/>
          </a:p>
        </p:txBody>
      </p:sp>
    </p:spTree>
    <p:extLst>
      <p:ext uri="{BB962C8B-B14F-4D97-AF65-F5344CB8AC3E}">
        <p14:creationId xmlns:p14="http://schemas.microsoft.com/office/powerpoint/2010/main" val="2967605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2107520" y="437030"/>
            <a:ext cx="7988980" cy="512448"/>
          </a:xfrm>
        </p:spPr>
        <p:txBody>
          <a:bodyPr wrap="square" anchor="t">
            <a:normAutofit/>
          </a:bodyPr>
          <a:lstStyle/>
          <a:p>
            <a:pPr eaLnBrk="1" hangingPunct="1"/>
            <a:r>
              <a:rPr lang="en-US"/>
              <a:t>Design is NOT just Analysis</a:t>
            </a:r>
          </a:p>
        </p:txBody>
      </p:sp>
      <p:sp>
        <p:nvSpPr>
          <p:cNvPr id="19459" name="Rectangle 3"/>
          <p:cNvSpPr>
            <a:spLocks noGrp="1" noChangeArrowheads="1"/>
          </p:cNvSpPr>
          <p:nvPr>
            <p:ph type="body" sz="quarter" idx="14"/>
          </p:nvPr>
        </p:nvSpPr>
        <p:spPr>
          <a:xfrm>
            <a:off x="2666056" y="1917389"/>
            <a:ext cx="7366000" cy="3411537"/>
          </a:xfrm>
        </p:spPr>
        <p:txBody>
          <a:bodyPr vert="horz" lIns="0" tIns="45720" rIns="0" bIns="45720" rtlCol="0">
            <a:normAutofit/>
          </a:bodyPr>
          <a:lstStyle/>
          <a:p>
            <a:pPr marL="50800" indent="-50800">
              <a:spcAft>
                <a:spcPts val="600"/>
              </a:spcAft>
              <a:buClr>
                <a:schemeClr val="tx1"/>
              </a:buClr>
              <a:buNone/>
            </a:pPr>
            <a:r>
              <a:rPr lang="en-US" sz="2000" dirty="0"/>
              <a:t>If only one answer to the problem  exists, and finding it involves using mathematical/computational models or tools, then the activity is probably analysis.  </a:t>
            </a:r>
          </a:p>
          <a:p>
            <a:pPr marL="50800" indent="-50800">
              <a:spcAft>
                <a:spcPts val="600"/>
              </a:spcAft>
              <a:buClr>
                <a:schemeClr val="tx1"/>
              </a:buClr>
              <a:buNone/>
            </a:pPr>
            <a:endParaRPr lang="en-US" sz="2000" dirty="0"/>
          </a:p>
          <a:p>
            <a:pPr marL="50800" indent="-50800">
              <a:spcAft>
                <a:spcPts val="600"/>
              </a:spcAft>
              <a:buClr>
                <a:schemeClr val="tx1"/>
              </a:buClr>
              <a:buNone/>
            </a:pPr>
            <a:r>
              <a:rPr lang="en-US" sz="2000" b="1" dirty="0"/>
              <a:t>Examples</a:t>
            </a:r>
            <a:r>
              <a:rPr lang="en-US" sz="2000" dirty="0"/>
              <a:t>: simulating the response of a circuit using circuit simulation tools, conducting an experiment to obtain data, or deriving simple equations of motion to determine expected forces.</a:t>
            </a:r>
          </a:p>
        </p:txBody>
      </p:sp>
      <p:sp>
        <p:nvSpPr>
          <p:cNvPr id="19466" name="Date Placeholder 4">
            <a:extLst>
              <a:ext uri="{FF2B5EF4-FFF2-40B4-BE49-F238E27FC236}">
                <a16:creationId xmlns:a16="http://schemas.microsoft.com/office/drawing/2014/main" id="{353AACB9-6A2F-15A3-1D2A-DE4F013AE121}"/>
              </a:ext>
            </a:extLst>
          </p:cNvPr>
          <p:cNvSpPr>
            <a:spLocks noGrp="1"/>
          </p:cNvSpPr>
          <p:nvPr>
            <p:ph type="dt" sz="half" idx="10"/>
          </p:nvPr>
        </p:nvSpPr>
        <p:spPr>
          <a:xfrm>
            <a:off x="8926248" y="6220740"/>
            <a:ext cx="1021891" cy="323968"/>
          </a:xfrm>
        </p:spPr>
        <p:txBody>
          <a:bodyPr/>
          <a:lstStyle/>
          <a:p>
            <a:pPr>
              <a:spcAft>
                <a:spcPts val="600"/>
              </a:spcAft>
            </a:pPr>
            <a:fld id="{D47A9A36-4EB0-BF46-AE48-7CDA251B954B}" type="datetime1">
              <a:rPr lang="en-US" smtClean="0"/>
              <a:pPr>
                <a:spcAft>
                  <a:spcPts val="600"/>
                </a:spcAft>
              </a:pPr>
              <a:t>1/22/25</a:t>
            </a:fld>
            <a:endParaRPr lang="en-US"/>
          </a:p>
        </p:txBody>
      </p:sp>
      <p:sp>
        <p:nvSpPr>
          <p:cNvPr id="19468" name="Slide Number Placeholder 5">
            <a:extLst>
              <a:ext uri="{FF2B5EF4-FFF2-40B4-BE49-F238E27FC236}">
                <a16:creationId xmlns:a16="http://schemas.microsoft.com/office/drawing/2014/main" id="{C22D7348-D652-C6E3-BDCE-9177DB2FA20B}"/>
              </a:ext>
            </a:extLst>
          </p:cNvPr>
          <p:cNvSpPr>
            <a:spLocks noGrp="1"/>
          </p:cNvSpPr>
          <p:nvPr>
            <p:ph type="sldNum" sz="quarter" idx="12"/>
          </p:nvPr>
        </p:nvSpPr>
        <p:spPr>
          <a:xfrm>
            <a:off x="10096500" y="6200875"/>
            <a:ext cx="487680" cy="365760"/>
          </a:xfrm>
        </p:spPr>
        <p:txBody>
          <a:bodyPr/>
          <a:lstStyle/>
          <a:p>
            <a:pPr>
              <a:spcAft>
                <a:spcPts val="600"/>
              </a:spcAft>
            </a:pPr>
            <a:fld id="{8A7A6979-0714-4377-B894-6BE4C2D6E202}" type="slidenum">
              <a:rPr lang="en-US" smtClean="0"/>
              <a:pPr>
                <a:spcAft>
                  <a:spcPts val="600"/>
                </a:spcAft>
              </a:pPr>
              <a:t>5</a:t>
            </a:fld>
            <a:endParaRPr lang="en-US"/>
          </a:p>
        </p:txBody>
      </p:sp>
    </p:spTree>
    <p:extLst>
      <p:ext uri="{BB962C8B-B14F-4D97-AF65-F5344CB8AC3E}">
        <p14:creationId xmlns:p14="http://schemas.microsoft.com/office/powerpoint/2010/main" val="3381113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2107520" y="437030"/>
            <a:ext cx="7988980" cy="512448"/>
          </a:xfrm>
        </p:spPr>
        <p:txBody>
          <a:bodyPr wrap="square" anchor="t">
            <a:normAutofit/>
          </a:bodyPr>
          <a:lstStyle/>
          <a:p>
            <a:pPr eaLnBrk="1" hangingPunct="1"/>
            <a:r>
              <a:rPr lang="en-US"/>
              <a:t>Design is NOT Reproduction</a:t>
            </a:r>
          </a:p>
        </p:txBody>
      </p:sp>
      <p:sp>
        <p:nvSpPr>
          <p:cNvPr id="21507" name="Rectangle 3"/>
          <p:cNvSpPr>
            <a:spLocks noGrp="1" noChangeArrowheads="1"/>
          </p:cNvSpPr>
          <p:nvPr>
            <p:ph type="body" sz="quarter" idx="14"/>
          </p:nvPr>
        </p:nvSpPr>
        <p:spPr>
          <a:xfrm>
            <a:off x="2666056" y="1917389"/>
            <a:ext cx="7366000" cy="3411537"/>
          </a:xfrm>
        </p:spPr>
        <p:txBody>
          <a:bodyPr>
            <a:normAutofit/>
          </a:bodyPr>
          <a:lstStyle/>
          <a:p>
            <a:pPr marL="169863" lvl="1" indent="0">
              <a:buClr>
                <a:schemeClr val="tx1"/>
              </a:buClr>
              <a:buNone/>
            </a:pPr>
            <a:r>
              <a:rPr lang="en-US" sz="2000" dirty="0">
                <a:solidFill>
                  <a:schemeClr val="bg1"/>
                </a:solidFill>
              </a:rPr>
              <a:t>Process of recreating something that has already been designed.  </a:t>
            </a:r>
          </a:p>
          <a:p>
            <a:pPr marL="169863" lvl="1" indent="0">
              <a:buClr>
                <a:schemeClr val="tx1"/>
              </a:buClr>
              <a:buNone/>
            </a:pPr>
            <a:endParaRPr lang="en-US" sz="2000" dirty="0">
              <a:solidFill>
                <a:schemeClr val="bg1"/>
              </a:solidFill>
            </a:endParaRPr>
          </a:p>
          <a:p>
            <a:pPr marL="169863" lvl="1" indent="0">
              <a:buClr>
                <a:schemeClr val="tx1"/>
              </a:buClr>
              <a:buNone/>
            </a:pPr>
            <a:r>
              <a:rPr lang="en-US" sz="2000" b="1" dirty="0">
                <a:solidFill>
                  <a:schemeClr val="bg1"/>
                </a:solidFill>
              </a:rPr>
              <a:t>Example: </a:t>
            </a:r>
            <a:r>
              <a:rPr lang="en-US" sz="2000" dirty="0">
                <a:solidFill>
                  <a:schemeClr val="bg1"/>
                </a:solidFill>
              </a:rPr>
              <a:t>copying oscillator circuit from an electronics book and substituting resistor values to set the frequency is an example of reproduction, not design.</a:t>
            </a:r>
          </a:p>
        </p:txBody>
      </p:sp>
      <p:sp>
        <p:nvSpPr>
          <p:cNvPr id="21514" name="Date Placeholder 4">
            <a:extLst>
              <a:ext uri="{FF2B5EF4-FFF2-40B4-BE49-F238E27FC236}">
                <a16:creationId xmlns:a16="http://schemas.microsoft.com/office/drawing/2014/main" id="{E2C58956-789E-2C14-B87A-A035CBAED969}"/>
              </a:ext>
            </a:extLst>
          </p:cNvPr>
          <p:cNvSpPr>
            <a:spLocks noGrp="1"/>
          </p:cNvSpPr>
          <p:nvPr>
            <p:ph type="dt" sz="half" idx="10"/>
          </p:nvPr>
        </p:nvSpPr>
        <p:spPr>
          <a:xfrm>
            <a:off x="8926248" y="6220740"/>
            <a:ext cx="1021891" cy="323968"/>
          </a:xfrm>
        </p:spPr>
        <p:txBody>
          <a:bodyPr/>
          <a:lstStyle/>
          <a:p>
            <a:pPr>
              <a:spcAft>
                <a:spcPts val="600"/>
              </a:spcAft>
            </a:pPr>
            <a:fld id="{D47A9A36-4EB0-BF46-AE48-7CDA251B954B}" type="datetime1">
              <a:rPr lang="en-US" smtClean="0"/>
              <a:pPr>
                <a:spcAft>
                  <a:spcPts val="600"/>
                </a:spcAft>
              </a:pPr>
              <a:t>1/22/25</a:t>
            </a:fld>
            <a:endParaRPr lang="en-US"/>
          </a:p>
        </p:txBody>
      </p:sp>
      <p:sp>
        <p:nvSpPr>
          <p:cNvPr id="21516" name="Slide Number Placeholder 5">
            <a:extLst>
              <a:ext uri="{FF2B5EF4-FFF2-40B4-BE49-F238E27FC236}">
                <a16:creationId xmlns:a16="http://schemas.microsoft.com/office/drawing/2014/main" id="{FEE95CA5-6411-A2DC-F337-1B4449191DFF}"/>
              </a:ext>
            </a:extLst>
          </p:cNvPr>
          <p:cNvSpPr>
            <a:spLocks noGrp="1"/>
          </p:cNvSpPr>
          <p:nvPr>
            <p:ph type="sldNum" sz="quarter" idx="12"/>
          </p:nvPr>
        </p:nvSpPr>
        <p:spPr>
          <a:xfrm>
            <a:off x="10096500" y="6200875"/>
            <a:ext cx="487680" cy="365760"/>
          </a:xfrm>
        </p:spPr>
        <p:txBody>
          <a:bodyPr/>
          <a:lstStyle/>
          <a:p>
            <a:pPr>
              <a:spcAft>
                <a:spcPts val="600"/>
              </a:spcAft>
            </a:pPr>
            <a:fld id="{8A7A6979-0714-4377-B894-6BE4C2D6E202}" type="slidenum">
              <a:rPr lang="en-US" smtClean="0"/>
              <a:pPr>
                <a:spcAft>
                  <a:spcPts val="600"/>
                </a:spcAft>
              </a:pPr>
              <a:t>6</a:t>
            </a:fld>
            <a:endParaRPr lang="en-US"/>
          </a:p>
        </p:txBody>
      </p:sp>
    </p:spTree>
    <p:extLst>
      <p:ext uri="{BB962C8B-B14F-4D97-AF65-F5344CB8AC3E}">
        <p14:creationId xmlns:p14="http://schemas.microsoft.com/office/powerpoint/2010/main" val="1501519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2107520" y="437030"/>
            <a:ext cx="7988978" cy="512448"/>
          </a:xfrm>
        </p:spPr>
        <p:txBody>
          <a:bodyPr wrap="square" anchor="t">
            <a:normAutofit/>
          </a:bodyPr>
          <a:lstStyle/>
          <a:p>
            <a:pPr eaLnBrk="1" hangingPunct="1"/>
            <a:r>
              <a:rPr lang="en-US"/>
              <a:t>More Information About Design</a:t>
            </a:r>
          </a:p>
        </p:txBody>
      </p:sp>
      <p:sp>
        <p:nvSpPr>
          <p:cNvPr id="22531" name="Rectangle 3"/>
          <p:cNvSpPr>
            <a:spLocks noGrp="1" noChangeArrowheads="1"/>
          </p:cNvSpPr>
          <p:nvPr>
            <p:ph type="body" sz="quarter" idx="14"/>
          </p:nvPr>
        </p:nvSpPr>
        <p:spPr>
          <a:xfrm>
            <a:off x="2665914" y="1917389"/>
            <a:ext cx="4081046" cy="3411537"/>
          </a:xfrm>
        </p:spPr>
        <p:txBody>
          <a:bodyPr>
            <a:normAutofit/>
          </a:bodyPr>
          <a:lstStyle/>
          <a:p>
            <a:pPr marL="0" indent="0">
              <a:spcAft>
                <a:spcPts val="600"/>
              </a:spcAft>
              <a:buNone/>
            </a:pPr>
            <a:r>
              <a:rPr lang="en-US"/>
              <a:t>Design is a process from the origin of the project idea through the deployment and maintenance of the project.  It includes specification development, conceptual design, detailed design, etc.  </a:t>
            </a:r>
          </a:p>
          <a:p>
            <a:pPr marL="0" indent="0">
              <a:spcAft>
                <a:spcPts val="600"/>
              </a:spcAft>
              <a:buNone/>
            </a:pPr>
            <a:endParaRPr lang="en-US"/>
          </a:p>
          <a:p>
            <a:pPr marL="0" indent="0">
              <a:spcAft>
                <a:spcPts val="600"/>
              </a:spcAft>
              <a:buNone/>
            </a:pPr>
            <a:r>
              <a:rPr lang="en-US" b="1" i="1"/>
              <a:t>Visit Brightspace </a:t>
            </a:r>
            <a:r>
              <a:rPr lang="en-US" i="1"/>
              <a:t>or </a:t>
            </a:r>
            <a:r>
              <a:rPr lang="en-US" b="1" i="1"/>
              <a:t>EPICS website </a:t>
            </a:r>
            <a:r>
              <a:rPr lang="en-US" i="1"/>
              <a:t>for more information about the EPICS Design Process.</a:t>
            </a:r>
          </a:p>
        </p:txBody>
      </p:sp>
      <p:pic>
        <p:nvPicPr>
          <p:cNvPr id="6" name="Content Placeholder 5" descr="A diagram of a process&#10;&#10;Description automatically generated">
            <a:extLst>
              <a:ext uri="{FF2B5EF4-FFF2-40B4-BE49-F238E27FC236}">
                <a16:creationId xmlns:a16="http://schemas.microsoft.com/office/drawing/2014/main" id="{08E411F0-31C8-7350-072D-0BB7EC621A5D}"/>
              </a:ext>
            </a:extLst>
          </p:cNvPr>
          <p:cNvPicPr>
            <a:picLocks noGrp="1" noChangeAspect="1"/>
          </p:cNvPicPr>
          <p:nvPr>
            <p:ph sz="quarter" idx="13"/>
          </p:nvPr>
        </p:nvPicPr>
        <p:blipFill>
          <a:blip r:embed="rId3"/>
          <a:stretch>
            <a:fillRect/>
          </a:stretch>
        </p:blipFill>
        <p:spPr>
          <a:xfrm>
            <a:off x="7158583" y="1920875"/>
            <a:ext cx="4431208" cy="2982913"/>
          </a:xfrm>
        </p:spPr>
      </p:pic>
      <p:sp>
        <p:nvSpPr>
          <p:cNvPr id="22545" name="Date Placeholder 5">
            <a:extLst>
              <a:ext uri="{FF2B5EF4-FFF2-40B4-BE49-F238E27FC236}">
                <a16:creationId xmlns:a16="http://schemas.microsoft.com/office/drawing/2014/main" id="{B80D9AFA-8DB9-7744-2707-E03207E678B2}"/>
              </a:ext>
            </a:extLst>
          </p:cNvPr>
          <p:cNvSpPr>
            <a:spLocks noGrp="1"/>
          </p:cNvSpPr>
          <p:nvPr>
            <p:ph type="dt" sz="half" idx="10"/>
          </p:nvPr>
        </p:nvSpPr>
        <p:spPr>
          <a:xfrm>
            <a:off x="8926248" y="6220740"/>
            <a:ext cx="1021891" cy="323968"/>
          </a:xfrm>
        </p:spPr>
        <p:txBody>
          <a:bodyPr/>
          <a:lstStyle/>
          <a:p>
            <a:pPr>
              <a:spcAft>
                <a:spcPts val="600"/>
              </a:spcAft>
            </a:pPr>
            <a:fld id="{D47A9A36-4EB0-BF46-AE48-7CDA251B954B}" type="datetime1">
              <a:rPr lang="en-US" smtClean="0"/>
              <a:pPr>
                <a:spcAft>
                  <a:spcPts val="600"/>
                </a:spcAft>
              </a:pPr>
              <a:t>1/22/25</a:t>
            </a:fld>
            <a:endParaRPr lang="en-US"/>
          </a:p>
        </p:txBody>
      </p:sp>
      <p:sp>
        <p:nvSpPr>
          <p:cNvPr id="22542" name="Slide Number Placeholder 6">
            <a:extLst>
              <a:ext uri="{FF2B5EF4-FFF2-40B4-BE49-F238E27FC236}">
                <a16:creationId xmlns:a16="http://schemas.microsoft.com/office/drawing/2014/main" id="{312A6526-6387-A909-8FF6-AB2D4DC1EDB9}"/>
              </a:ext>
            </a:extLst>
          </p:cNvPr>
          <p:cNvSpPr>
            <a:spLocks noGrp="1"/>
          </p:cNvSpPr>
          <p:nvPr>
            <p:ph type="sldNum" sz="quarter" idx="12"/>
          </p:nvPr>
        </p:nvSpPr>
        <p:spPr>
          <a:xfrm>
            <a:off x="10096500" y="6200875"/>
            <a:ext cx="487680" cy="365760"/>
          </a:xfrm>
        </p:spPr>
        <p:txBody>
          <a:bodyPr/>
          <a:lstStyle/>
          <a:p>
            <a:pPr>
              <a:spcAft>
                <a:spcPts val="600"/>
              </a:spcAft>
            </a:pPr>
            <a:fld id="{8A7A6979-0714-4377-B894-6BE4C2D6E202}" type="slidenum">
              <a:rPr lang="en-US" smtClean="0"/>
              <a:pPr>
                <a:spcAft>
                  <a:spcPts val="600"/>
                </a:spcAft>
              </a:pPr>
              <a:t>7</a:t>
            </a:fld>
            <a:endParaRPr lang="en-US"/>
          </a:p>
        </p:txBody>
      </p:sp>
    </p:spTree>
    <p:extLst>
      <p:ext uri="{BB962C8B-B14F-4D97-AF65-F5344CB8AC3E}">
        <p14:creationId xmlns:p14="http://schemas.microsoft.com/office/powerpoint/2010/main" val="4074604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C918C-97DD-428D-BD74-1E1D50DBEE6F}"/>
              </a:ext>
            </a:extLst>
          </p:cNvPr>
          <p:cNvSpPr>
            <a:spLocks noGrp="1"/>
          </p:cNvSpPr>
          <p:nvPr>
            <p:ph type="ctrTitle"/>
          </p:nvPr>
        </p:nvSpPr>
        <p:spPr>
          <a:xfrm>
            <a:off x="2107520" y="437030"/>
            <a:ext cx="7988980" cy="512448"/>
          </a:xfrm>
        </p:spPr>
        <p:txBody>
          <a:bodyPr wrap="square" anchor="t">
            <a:normAutofit/>
          </a:bodyPr>
          <a:lstStyle/>
          <a:p>
            <a:r>
              <a:rPr lang="en-US" i="0"/>
              <a:t>Senior Design Outcomes</a:t>
            </a:r>
          </a:p>
        </p:txBody>
      </p:sp>
      <p:sp>
        <p:nvSpPr>
          <p:cNvPr id="3" name="Content Placeholder 2">
            <a:extLst>
              <a:ext uri="{FF2B5EF4-FFF2-40B4-BE49-F238E27FC236}">
                <a16:creationId xmlns:a16="http://schemas.microsoft.com/office/drawing/2014/main" id="{22A9FC2E-3E6B-475C-A1AC-E0F2D2F2EED4}"/>
              </a:ext>
            </a:extLst>
          </p:cNvPr>
          <p:cNvSpPr>
            <a:spLocks noGrp="1"/>
          </p:cNvSpPr>
          <p:nvPr>
            <p:ph type="body" sz="quarter" idx="14"/>
          </p:nvPr>
        </p:nvSpPr>
        <p:spPr>
          <a:xfrm>
            <a:off x="2666056" y="1917389"/>
            <a:ext cx="7366000" cy="3411537"/>
          </a:xfrm>
        </p:spPr>
        <p:txBody>
          <a:bodyPr>
            <a:normAutofit/>
          </a:bodyPr>
          <a:lstStyle/>
          <a:p>
            <a:pPr>
              <a:spcAft>
                <a:spcPts val="600"/>
              </a:spcAft>
              <a:buFont typeface="Wingdings" pitchFamily="2" charset="2"/>
              <a:buChar char="q"/>
            </a:pPr>
            <a:r>
              <a:rPr lang="en-US" sz="2000" dirty="0"/>
              <a:t>Each student is expected to demonstrate the abilities they have acquired throughout their academic career.</a:t>
            </a:r>
          </a:p>
          <a:p>
            <a:pPr>
              <a:spcAft>
                <a:spcPts val="600"/>
              </a:spcAft>
              <a:buFont typeface="Wingdings" pitchFamily="2" charset="2"/>
              <a:buChar char="q"/>
            </a:pPr>
            <a:endParaRPr lang="en-US" sz="2000" dirty="0"/>
          </a:p>
          <a:p>
            <a:pPr>
              <a:spcAft>
                <a:spcPts val="600"/>
              </a:spcAft>
              <a:buFont typeface="Wingdings" pitchFamily="2" charset="2"/>
              <a:buChar char="q"/>
            </a:pPr>
            <a:endParaRPr lang="en-US" sz="2000" dirty="0"/>
          </a:p>
          <a:p>
            <a:pPr>
              <a:spcAft>
                <a:spcPts val="600"/>
              </a:spcAft>
              <a:buFont typeface="Wingdings" pitchFamily="2" charset="2"/>
              <a:buChar char="q"/>
            </a:pPr>
            <a:r>
              <a:rPr lang="en-US" sz="2000" dirty="0"/>
              <a:t>A student who successfully fulfills the senior design requirements will have demonstrated the 7 outcomes</a:t>
            </a:r>
          </a:p>
        </p:txBody>
      </p:sp>
      <p:sp>
        <p:nvSpPr>
          <p:cNvPr id="10" name="Date Placeholder 4">
            <a:extLst>
              <a:ext uri="{FF2B5EF4-FFF2-40B4-BE49-F238E27FC236}">
                <a16:creationId xmlns:a16="http://schemas.microsoft.com/office/drawing/2014/main" id="{E094F963-2716-F9EC-52B9-EF1AE91D1962}"/>
              </a:ext>
            </a:extLst>
          </p:cNvPr>
          <p:cNvSpPr>
            <a:spLocks noGrp="1"/>
          </p:cNvSpPr>
          <p:nvPr>
            <p:ph type="dt" sz="half" idx="10"/>
          </p:nvPr>
        </p:nvSpPr>
        <p:spPr>
          <a:xfrm>
            <a:off x="8926248" y="6220740"/>
            <a:ext cx="1021891" cy="323968"/>
          </a:xfrm>
        </p:spPr>
        <p:txBody>
          <a:bodyPr/>
          <a:lstStyle/>
          <a:p>
            <a:pPr>
              <a:spcAft>
                <a:spcPts val="600"/>
              </a:spcAft>
            </a:pPr>
            <a:fld id="{D47A9A36-4EB0-BF46-AE48-7CDA251B954B}" type="datetime1">
              <a:rPr lang="en-US" smtClean="0"/>
              <a:pPr>
                <a:spcAft>
                  <a:spcPts val="600"/>
                </a:spcAft>
              </a:pPr>
              <a:t>1/22/25</a:t>
            </a:fld>
            <a:endParaRPr lang="en-US"/>
          </a:p>
        </p:txBody>
      </p:sp>
      <p:sp>
        <p:nvSpPr>
          <p:cNvPr id="12" name="Slide Number Placeholder 5">
            <a:extLst>
              <a:ext uri="{FF2B5EF4-FFF2-40B4-BE49-F238E27FC236}">
                <a16:creationId xmlns:a16="http://schemas.microsoft.com/office/drawing/2014/main" id="{49A3FA08-2244-2F91-30A1-3C533BA1F41A}"/>
              </a:ext>
            </a:extLst>
          </p:cNvPr>
          <p:cNvSpPr>
            <a:spLocks noGrp="1"/>
          </p:cNvSpPr>
          <p:nvPr>
            <p:ph type="sldNum" sz="quarter" idx="12"/>
          </p:nvPr>
        </p:nvSpPr>
        <p:spPr>
          <a:xfrm>
            <a:off x="10096500" y="6200875"/>
            <a:ext cx="487680" cy="365760"/>
          </a:xfrm>
        </p:spPr>
        <p:txBody>
          <a:bodyPr/>
          <a:lstStyle/>
          <a:p>
            <a:pPr>
              <a:spcAft>
                <a:spcPts val="600"/>
              </a:spcAft>
            </a:pPr>
            <a:fld id="{8A7A6979-0714-4377-B894-6BE4C2D6E202}" type="slidenum">
              <a:rPr lang="en-US" smtClean="0"/>
              <a:pPr>
                <a:spcAft>
                  <a:spcPts val="600"/>
                </a:spcAft>
              </a:pPr>
              <a:t>8</a:t>
            </a:fld>
            <a:endParaRPr lang="en-US"/>
          </a:p>
        </p:txBody>
      </p:sp>
    </p:spTree>
    <p:extLst>
      <p:ext uri="{BB962C8B-B14F-4D97-AF65-F5344CB8AC3E}">
        <p14:creationId xmlns:p14="http://schemas.microsoft.com/office/powerpoint/2010/main" val="371667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141394" y="964692"/>
            <a:ext cx="7917007" cy="1188720"/>
          </a:xfrm>
        </p:spPr>
        <p:txBody>
          <a:bodyPr anchor="ctr">
            <a:normAutofit/>
          </a:bodyPr>
          <a:lstStyle/>
          <a:p>
            <a:pPr eaLnBrk="1" hangingPunct="1"/>
            <a:r>
              <a:rPr lang="en-US"/>
              <a:t>Senior Design Course Outcomes</a:t>
            </a:r>
          </a:p>
        </p:txBody>
      </p:sp>
      <p:graphicFrame>
        <p:nvGraphicFramePr>
          <p:cNvPr id="7175" name="Rectangle 3">
            <a:extLst>
              <a:ext uri="{FF2B5EF4-FFF2-40B4-BE49-F238E27FC236}">
                <a16:creationId xmlns:a16="http://schemas.microsoft.com/office/drawing/2014/main" id="{8E10D270-3FAC-C03C-859F-80EDF43F4301}"/>
              </a:ext>
            </a:extLst>
          </p:cNvPr>
          <p:cNvGraphicFramePr/>
          <p:nvPr>
            <p:extLst>
              <p:ext uri="{D42A27DB-BD31-4B8C-83A1-F6EECF244321}">
                <p14:modId xmlns:p14="http://schemas.microsoft.com/office/powerpoint/2010/main" val="1934000469"/>
              </p:ext>
            </p:extLst>
          </p:nvPr>
        </p:nvGraphicFramePr>
        <p:xfrm>
          <a:off x="2141394" y="2638046"/>
          <a:ext cx="7917007" cy="33807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2582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esentation1" id="{31B5829C-EB69-4E85-8A96-9C9AE3B8A29B}" vid="{744B8B3E-5C57-4A65-A799-9CC7541E0E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EPICS Senior Design Fa2024</Template>
  <TotalTime>3183</TotalTime>
  <Words>1834</Words>
  <Application>Microsoft Macintosh PowerPoint</Application>
  <PresentationFormat>Widescreen</PresentationFormat>
  <Paragraphs>206</Paragraphs>
  <Slides>29</Slides>
  <Notes>15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29</vt:i4>
      </vt:variant>
    </vt:vector>
  </HeadingPairs>
  <TitlesOfParts>
    <vt:vector size="42" baseType="lpstr">
      <vt:lpstr>United Sans Cd Md</vt:lpstr>
      <vt:lpstr>Acumin Pro ExtraCondensed Smbd</vt:lpstr>
      <vt:lpstr>Wingdings</vt:lpstr>
      <vt:lpstr>Calibri</vt:lpstr>
      <vt:lpstr>United Sans Rg Lt</vt:lpstr>
      <vt:lpstr>Acumin Pro SemiCondensed</vt:lpstr>
      <vt:lpstr>Acumin Pro ExtraCondensed</vt:lpstr>
      <vt:lpstr>Acumin Pro Medium</vt:lpstr>
      <vt:lpstr>Arial</vt:lpstr>
      <vt:lpstr>Acumin Pro Semibold</vt:lpstr>
      <vt:lpstr>Acumin Pro</vt:lpstr>
      <vt:lpstr>United Sans Rg Md</vt:lpstr>
      <vt:lpstr>Purdue2</vt:lpstr>
      <vt:lpstr>Senior Design Module</vt:lpstr>
      <vt:lpstr>Outline </vt:lpstr>
      <vt:lpstr>What is Senior Design?</vt:lpstr>
      <vt:lpstr>ABET Definition of Design</vt:lpstr>
      <vt:lpstr>Design is NOT just Analysis</vt:lpstr>
      <vt:lpstr>Design is NOT Reproduction</vt:lpstr>
      <vt:lpstr>More Information About Design</vt:lpstr>
      <vt:lpstr>Senior Design Outcomes</vt:lpstr>
      <vt:lpstr>Senior Design Course Outcomes</vt:lpstr>
      <vt:lpstr>Senior Design Course Outcomes</vt:lpstr>
      <vt:lpstr>Definition: Product</vt:lpstr>
      <vt:lpstr>Verification Process</vt:lpstr>
      <vt:lpstr>Outcomes Matrix</vt:lpstr>
      <vt:lpstr>Project Proposal</vt:lpstr>
      <vt:lpstr>Project Description</vt:lpstr>
      <vt:lpstr>Project Description</vt:lpstr>
      <vt:lpstr>Final Reflection</vt:lpstr>
      <vt:lpstr>Templates</vt:lpstr>
      <vt:lpstr>Senior Design students are expected to…</vt:lpstr>
      <vt:lpstr>Additional Requirements - ECE</vt:lpstr>
      <vt:lpstr>Additional Requirements - MDE</vt:lpstr>
      <vt:lpstr>Verification Process</vt:lpstr>
      <vt:lpstr>Info Location &amp; Submissions</vt:lpstr>
      <vt:lpstr>Grading</vt:lpstr>
      <vt:lpstr>Feedback </vt:lpstr>
      <vt:lpstr>Keep in mind…</vt:lpstr>
      <vt:lpstr>Where to Get Help</vt:lpstr>
      <vt:lpstr>Credit for Attending SD Meeting</vt:lpstr>
      <vt:lpstr>Thank You! Any Questions?</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Design Module</dc:title>
  <dc:creator>Martinez, Jorge L</dc:creator>
  <cp:lastModifiedBy>Lakshmy Mohandas</cp:lastModifiedBy>
  <cp:revision>23</cp:revision>
  <dcterms:created xsi:type="dcterms:W3CDTF">2024-08-27T14:57:07Z</dcterms:created>
  <dcterms:modified xsi:type="dcterms:W3CDTF">2025-01-22T18:03:48Z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2024-08-27T20:33:21Z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388308a0-4b50-4d1d-a933-a246c94b1967</vt:lpwstr>
  </property>
  <property fmtid="{D5CDD505-2E9C-101B-9397-08002B2CF9AE}" pid="8" name="MSIP_Label_4044bd30-2ed7-4c9d-9d12-46200872a97b_ContentBits">
    <vt:lpwstr>0</vt:lpwstr>
  </property>
</Properties>
</file>