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708" r:id="rId2"/>
    <p:sldMasterId id="2147483739" r:id="rId3"/>
  </p:sldMasterIdLst>
  <p:notesMasterIdLst>
    <p:notesMasterId r:id="rId27"/>
  </p:notesMasterIdLst>
  <p:handoutMasterIdLst>
    <p:handoutMasterId r:id="rId28"/>
  </p:handoutMasterIdLst>
  <p:sldIdLst>
    <p:sldId id="470" r:id="rId4"/>
    <p:sldId id="423" r:id="rId5"/>
    <p:sldId id="474" r:id="rId6"/>
    <p:sldId id="475" r:id="rId7"/>
    <p:sldId id="462" r:id="rId8"/>
    <p:sldId id="464" r:id="rId9"/>
    <p:sldId id="465" r:id="rId10"/>
    <p:sldId id="476" r:id="rId11"/>
    <p:sldId id="427" r:id="rId12"/>
    <p:sldId id="477" r:id="rId13"/>
    <p:sldId id="478" r:id="rId14"/>
    <p:sldId id="429" r:id="rId15"/>
    <p:sldId id="458" r:id="rId16"/>
    <p:sldId id="432" r:id="rId17"/>
    <p:sldId id="433" r:id="rId18"/>
    <p:sldId id="434" r:id="rId19"/>
    <p:sldId id="483" r:id="rId20"/>
    <p:sldId id="482" r:id="rId21"/>
    <p:sldId id="456" r:id="rId22"/>
    <p:sldId id="459" r:id="rId23"/>
    <p:sldId id="473" r:id="rId24"/>
    <p:sldId id="449" r:id="rId25"/>
    <p:sldId id="452" r:id="rId26"/>
  </p:sldIdLst>
  <p:sldSz cx="9144000" cy="6858000" type="letter"/>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333333"/>
        </a:solidFill>
        <a:latin typeface="Arial" charset="0"/>
        <a:ea typeface="+mn-ea"/>
        <a:cs typeface="+mn-cs"/>
      </a:defRPr>
    </a:lvl1pPr>
    <a:lvl2pPr marL="457200" algn="l" rtl="0" eaLnBrk="0" fontAlgn="base" hangingPunct="0">
      <a:spcBef>
        <a:spcPct val="0"/>
      </a:spcBef>
      <a:spcAft>
        <a:spcPct val="0"/>
      </a:spcAft>
      <a:defRPr sz="4400" b="1" kern="1200">
        <a:solidFill>
          <a:srgbClr val="333333"/>
        </a:solidFill>
        <a:latin typeface="Arial" charset="0"/>
        <a:ea typeface="+mn-ea"/>
        <a:cs typeface="+mn-cs"/>
      </a:defRPr>
    </a:lvl2pPr>
    <a:lvl3pPr marL="914400" algn="l" rtl="0" eaLnBrk="0" fontAlgn="base" hangingPunct="0">
      <a:spcBef>
        <a:spcPct val="0"/>
      </a:spcBef>
      <a:spcAft>
        <a:spcPct val="0"/>
      </a:spcAft>
      <a:defRPr sz="4400" b="1" kern="1200">
        <a:solidFill>
          <a:srgbClr val="333333"/>
        </a:solidFill>
        <a:latin typeface="Arial" charset="0"/>
        <a:ea typeface="+mn-ea"/>
        <a:cs typeface="+mn-cs"/>
      </a:defRPr>
    </a:lvl3pPr>
    <a:lvl4pPr marL="1371600" algn="l" rtl="0" eaLnBrk="0" fontAlgn="base" hangingPunct="0">
      <a:spcBef>
        <a:spcPct val="0"/>
      </a:spcBef>
      <a:spcAft>
        <a:spcPct val="0"/>
      </a:spcAft>
      <a:defRPr sz="4400" b="1" kern="1200">
        <a:solidFill>
          <a:srgbClr val="333333"/>
        </a:solidFill>
        <a:latin typeface="Arial" charset="0"/>
        <a:ea typeface="+mn-ea"/>
        <a:cs typeface="+mn-cs"/>
      </a:defRPr>
    </a:lvl4pPr>
    <a:lvl5pPr marL="1828800" algn="l" rtl="0" eaLnBrk="0" fontAlgn="base" hangingPunct="0">
      <a:spcBef>
        <a:spcPct val="0"/>
      </a:spcBef>
      <a:spcAft>
        <a:spcPct val="0"/>
      </a:spcAft>
      <a:defRPr sz="4400" b="1" kern="1200">
        <a:solidFill>
          <a:srgbClr val="333333"/>
        </a:solidFill>
        <a:latin typeface="Arial" charset="0"/>
        <a:ea typeface="+mn-ea"/>
        <a:cs typeface="+mn-cs"/>
      </a:defRPr>
    </a:lvl5pPr>
    <a:lvl6pPr marL="2286000" algn="l" defTabSz="914400" rtl="0" eaLnBrk="1" latinLnBrk="0" hangingPunct="1">
      <a:defRPr sz="4400" b="1" kern="1200">
        <a:solidFill>
          <a:srgbClr val="333333"/>
        </a:solidFill>
        <a:latin typeface="Arial" charset="0"/>
        <a:ea typeface="+mn-ea"/>
        <a:cs typeface="+mn-cs"/>
      </a:defRPr>
    </a:lvl6pPr>
    <a:lvl7pPr marL="2743200" algn="l" defTabSz="914400" rtl="0" eaLnBrk="1" latinLnBrk="0" hangingPunct="1">
      <a:defRPr sz="4400" b="1" kern="1200">
        <a:solidFill>
          <a:srgbClr val="333333"/>
        </a:solidFill>
        <a:latin typeface="Arial" charset="0"/>
        <a:ea typeface="+mn-ea"/>
        <a:cs typeface="+mn-cs"/>
      </a:defRPr>
    </a:lvl7pPr>
    <a:lvl8pPr marL="3200400" algn="l" defTabSz="914400" rtl="0" eaLnBrk="1" latinLnBrk="0" hangingPunct="1">
      <a:defRPr sz="4400" b="1" kern="1200">
        <a:solidFill>
          <a:srgbClr val="333333"/>
        </a:solidFill>
        <a:latin typeface="Arial" charset="0"/>
        <a:ea typeface="+mn-ea"/>
        <a:cs typeface="+mn-cs"/>
      </a:defRPr>
    </a:lvl8pPr>
    <a:lvl9pPr marL="3657600" algn="l" defTabSz="914400" rtl="0" eaLnBrk="1" latinLnBrk="0" hangingPunct="1">
      <a:defRPr sz="4400" b="1" kern="1200">
        <a:solidFill>
          <a:srgbClr val="333333"/>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BDB57"/>
    <a:srgbClr val="33BEC1"/>
    <a:srgbClr val="018F8F"/>
    <a:srgbClr val="ECFEFD"/>
    <a:srgbClr val="FFFFCC"/>
    <a:srgbClr val="0033CC"/>
    <a:srgbClr val="676767"/>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4" autoAdjust="0"/>
    <p:restoredTop sz="94712" autoAdjust="0"/>
  </p:normalViewPr>
  <p:slideViewPr>
    <p:cSldViewPr>
      <p:cViewPr varScale="1">
        <p:scale>
          <a:sx n="73" d="100"/>
          <a:sy n="73" d="100"/>
        </p:scale>
        <p:origin x="11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176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252" y="4415790"/>
            <a:ext cx="5139898" cy="4181789"/>
          </a:xfrm>
          <a:prstGeom prst="rect">
            <a:avLst/>
          </a:prstGeom>
          <a:noFill/>
          <a:ln w="12700">
            <a:noFill/>
            <a:miter lim="800000"/>
            <a:headEnd/>
            <a:tailEnd/>
          </a:ln>
          <a:effectLst/>
        </p:spPr>
        <p:txBody>
          <a:bodyPr vert="horz" wrap="square" lIns="90661" tIns="44536" rIns="90661" bIns="4453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53983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622751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41848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842976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788130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4219431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860193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44324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22206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288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958964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67804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138011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53407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837987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311231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15AC97-81DB-4938-8E36-29D01AB0F6A2}"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Content Placeholder 2"/>
          <p:cNvSpPr>
            <a:spLocks noGrp="1"/>
          </p:cNvSpPr>
          <p:nvPr>
            <p:ph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22098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5339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Text Placeholder 2"/>
          <p:cNvSpPr>
            <a:spLocks noGrp="1"/>
          </p:cNvSpPr>
          <p:nvPr>
            <p:ph type="body"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5638800" cy="685800"/>
          </a:xfrm>
        </p:spPr>
        <p:txBody>
          <a:bodyPr/>
          <a:lstStyle/>
          <a:p>
            <a:r>
              <a:rPr lang="en-US"/>
              <a:t>Click to edit Master title style</a:t>
            </a:r>
          </a:p>
        </p:txBody>
      </p:sp>
      <p:sp>
        <p:nvSpPr>
          <p:cNvPr id="3" name="Text Placeholder 2"/>
          <p:cNvSpPr>
            <a:spLocks noGrp="1"/>
          </p:cNvSpPr>
          <p:nvPr>
            <p:ph type="body" sz="half" idx="1"/>
          </p:nvPr>
        </p:nvSpPr>
        <p:spPr>
          <a:xfrm>
            <a:off x="381000" y="2209800"/>
            <a:ext cx="4267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22098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533900"/>
            <a:ext cx="42672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F3D128-9E7A-42D4-BC17-D3CF2747F9BB}"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F3D128-9E7A-42D4-BC17-D3CF2747F9BB}"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F3D128-9E7A-42D4-BC17-D3CF2747F9BB}"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F3D128-9E7A-42D4-BC17-D3CF2747F9BB}"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5AC97-81DB-4938-8E36-29D01AB0F6A2}"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F3D128-9E7A-42D4-BC17-D3CF2747F9BB}"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3D128-9E7A-42D4-BC17-D3CF2747F9BB}"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F3D128-9E7A-42D4-BC17-D3CF2747F9BB}"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F3D128-9E7A-42D4-BC17-D3CF2747F9BB}"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3D128-9E7A-42D4-BC17-D3CF2747F9BB}"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8C709-993A-4453-9FC9-58CE1578C8F2}"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60639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2100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862554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219200"/>
            <a:ext cx="3695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3695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604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15AC97-81DB-4938-8E36-29D01AB0F6A2}"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80598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8862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3033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9591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24963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24233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58775"/>
            <a:ext cx="2000250" cy="6270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358775"/>
            <a:ext cx="5853112" cy="6270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90073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able Placeholder 2"/>
          <p:cNvSpPr>
            <a:spLocks noGrp="1"/>
          </p:cNvSpPr>
          <p:nvPr>
            <p:ph type="tbl" idx="1"/>
          </p:nvPr>
        </p:nvSpPr>
        <p:spPr>
          <a:xfrm>
            <a:off x="838200" y="1219200"/>
            <a:ext cx="7543800" cy="5410200"/>
          </a:xfrm>
        </p:spPr>
        <p:txBody>
          <a:bodyPr/>
          <a:lstStyle/>
          <a:p>
            <a:pPr lvl="0"/>
            <a:endParaRPr lang="en-US" noProof="0" dirty="0"/>
          </a:p>
        </p:txBody>
      </p:sp>
    </p:spTree>
    <p:extLst>
      <p:ext uri="{BB962C8B-B14F-4D97-AF65-F5344CB8AC3E}">
        <p14:creationId xmlns:p14="http://schemas.microsoft.com/office/powerpoint/2010/main" val="23015999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Content Placeholder 2"/>
          <p:cNvSpPr>
            <a:spLocks noGrp="1"/>
          </p:cNvSpPr>
          <p:nvPr>
            <p:ph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2192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40005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9393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ext Placeholder 2"/>
          <p:cNvSpPr>
            <a:spLocks noGrp="1"/>
          </p:cNvSpPr>
          <p:nvPr>
            <p:ph type="body"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72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15AC97-81DB-4938-8E36-29D01AB0F6A2}"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358775"/>
            <a:ext cx="8005762" cy="762000"/>
          </a:xfrm>
        </p:spPr>
        <p:txBody>
          <a:bodyPr/>
          <a:lstStyle/>
          <a:p>
            <a:r>
              <a:rPr lang="en-US"/>
              <a:t>Click to edit Master title style</a:t>
            </a:r>
          </a:p>
        </p:txBody>
      </p:sp>
      <p:sp>
        <p:nvSpPr>
          <p:cNvPr id="3" name="Text Placeholder 2"/>
          <p:cNvSpPr>
            <a:spLocks noGrp="1"/>
          </p:cNvSpPr>
          <p:nvPr>
            <p:ph type="body" sz="half" idx="1"/>
          </p:nvPr>
        </p:nvSpPr>
        <p:spPr>
          <a:xfrm>
            <a:off x="838200" y="1219200"/>
            <a:ext cx="36957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2192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4000500"/>
            <a:ext cx="36957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38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15AC97-81DB-4938-8E36-29D01AB0F6A2}"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5AC97-81DB-4938-8E36-29D01AB0F6A2}"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5AC97-81DB-4938-8E36-29D01AB0F6A2}"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5AC97-81DB-4938-8E36-29D01AB0F6A2}"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5AC97-81DB-4938-8E36-29D01AB0F6A2}"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05432-DEEA-42BB-9ED4-CC2A62FD93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emf"/><Relationship Id="rId2" Type="http://schemas.openxmlformats.org/officeDocument/2006/relationships/slideLayout" Target="../slideLayouts/slideLayout27.xml"/><Relationship Id="rId16"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5AC97-81DB-4938-8E36-29D01AB0F6A2}"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05432-DEEA-42BB-9ED4-CC2A62FD93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720" r:id="rId12"/>
    <p:sldLayoutId id="2147483721" r:id="rId13"/>
    <p:sldLayoutId id="214748372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3D128-9E7A-42D4-BC17-D3CF2747F9BB}"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8C709-993A-4453-9FC9-58CE1578C8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7238" y="358775"/>
            <a:ext cx="8005762"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219200"/>
            <a:ext cx="7543800" cy="541020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8180" name="Line 4"/>
          <p:cNvSpPr>
            <a:spLocks noChangeShapeType="1"/>
          </p:cNvSpPr>
          <p:nvPr/>
        </p:nvSpPr>
        <p:spPr bwMode="auto">
          <a:xfrm>
            <a:off x="762000" y="76200"/>
            <a:ext cx="0" cy="6477000"/>
          </a:xfrm>
          <a:prstGeom prst="line">
            <a:avLst/>
          </a:prstGeom>
          <a:noFill/>
          <a:ln w="38100">
            <a:solidFill>
              <a:srgbClr val="000000"/>
            </a:solidFill>
            <a:round/>
            <a:headEnd/>
            <a:tailEnd/>
          </a:ln>
          <a:effectLst/>
        </p:spPr>
        <p:txBody>
          <a:bodyPr wrap="none" anchor="ctr"/>
          <a:lstStyle/>
          <a:p>
            <a:pPr>
              <a:defRPr/>
            </a:pPr>
            <a:endParaRPr lang="en-US" i="1" dirty="0">
              <a:latin typeface="Arial"/>
            </a:endParaRPr>
          </a:p>
        </p:txBody>
      </p:sp>
      <p:sp>
        <p:nvSpPr>
          <p:cNvPr id="178181" name="Line 5"/>
          <p:cNvSpPr>
            <a:spLocks noChangeShapeType="1"/>
          </p:cNvSpPr>
          <p:nvPr/>
        </p:nvSpPr>
        <p:spPr bwMode="auto">
          <a:xfrm>
            <a:off x="762000" y="1066800"/>
            <a:ext cx="8077200" cy="0"/>
          </a:xfrm>
          <a:prstGeom prst="line">
            <a:avLst/>
          </a:prstGeom>
          <a:noFill/>
          <a:ln w="38100">
            <a:solidFill>
              <a:srgbClr val="000000"/>
            </a:solidFill>
            <a:round/>
            <a:headEnd/>
            <a:tailEnd/>
          </a:ln>
          <a:effectLst/>
        </p:spPr>
        <p:txBody>
          <a:bodyPr wrap="none" anchor="ctr"/>
          <a:lstStyle/>
          <a:p>
            <a:pPr>
              <a:defRPr/>
            </a:pPr>
            <a:endParaRPr lang="en-US" i="1" dirty="0">
              <a:latin typeface="Arial"/>
            </a:endParaRPr>
          </a:p>
        </p:txBody>
      </p:sp>
      <p:pic>
        <p:nvPicPr>
          <p:cNvPr id="1030" name="Picture 7"/>
          <p:cNvPicPr>
            <a:picLocks noChangeAspect="1" noChangeArrowheads="1"/>
          </p:cNvPicPr>
          <p:nvPr userDrawn="1"/>
        </p:nvPicPr>
        <p:blipFill>
          <a:blip r:embed="rId17" cstate="print"/>
          <a:srcRect/>
          <a:stretch>
            <a:fillRect/>
          </a:stretch>
        </p:blipFill>
        <p:spPr bwMode="auto">
          <a:xfrm rot="-5400000">
            <a:off x="-1494631" y="4161631"/>
            <a:ext cx="3810000" cy="820738"/>
          </a:xfrm>
          <a:prstGeom prst="rect">
            <a:avLst/>
          </a:prstGeom>
          <a:noFill/>
          <a:ln w="9525" algn="in">
            <a:noFill/>
            <a:miter lim="800000"/>
            <a:headEnd/>
            <a:tailEnd/>
          </a:ln>
        </p:spPr>
      </p:pic>
    </p:spTree>
    <p:extLst>
      <p:ext uri="{BB962C8B-B14F-4D97-AF65-F5344CB8AC3E}">
        <p14:creationId xmlns:p14="http://schemas.microsoft.com/office/powerpoint/2010/main" val="37608119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Lst>
  <p:txStyles>
    <p:titleStyle>
      <a:lvl1pPr algn="l" rtl="0" eaLnBrk="0" fontAlgn="base" hangingPunct="0">
        <a:spcBef>
          <a:spcPct val="0"/>
        </a:spcBef>
        <a:spcAft>
          <a:spcPct val="0"/>
        </a:spcAft>
        <a:defRPr sz="4000" b="1" i="1">
          <a:solidFill>
            <a:schemeClr val="tx1"/>
          </a:solidFill>
          <a:latin typeface="+mj-lt"/>
          <a:ea typeface="+mj-ea"/>
          <a:cs typeface="+mj-cs"/>
        </a:defRPr>
      </a:lvl1pPr>
      <a:lvl2pPr algn="l" rtl="0" eaLnBrk="0" fontAlgn="base" hangingPunct="0">
        <a:spcBef>
          <a:spcPct val="0"/>
        </a:spcBef>
        <a:spcAft>
          <a:spcPct val="0"/>
        </a:spcAft>
        <a:defRPr sz="4000" b="1" i="1">
          <a:solidFill>
            <a:schemeClr val="tx1"/>
          </a:solidFill>
          <a:latin typeface="Arial" pitchFamily="34" charset="0"/>
        </a:defRPr>
      </a:lvl2pPr>
      <a:lvl3pPr algn="l" rtl="0" eaLnBrk="0" fontAlgn="base" hangingPunct="0">
        <a:spcBef>
          <a:spcPct val="0"/>
        </a:spcBef>
        <a:spcAft>
          <a:spcPct val="0"/>
        </a:spcAft>
        <a:defRPr sz="4000" b="1" i="1">
          <a:solidFill>
            <a:schemeClr val="tx1"/>
          </a:solidFill>
          <a:latin typeface="Arial" pitchFamily="34" charset="0"/>
        </a:defRPr>
      </a:lvl3pPr>
      <a:lvl4pPr algn="l" rtl="0" eaLnBrk="0" fontAlgn="base" hangingPunct="0">
        <a:spcBef>
          <a:spcPct val="0"/>
        </a:spcBef>
        <a:spcAft>
          <a:spcPct val="0"/>
        </a:spcAft>
        <a:defRPr sz="4000" b="1" i="1">
          <a:solidFill>
            <a:schemeClr val="tx1"/>
          </a:solidFill>
          <a:latin typeface="Arial" pitchFamily="34" charset="0"/>
        </a:defRPr>
      </a:lvl4pPr>
      <a:lvl5pPr algn="l" rtl="0" eaLnBrk="0" fontAlgn="base" hangingPunct="0">
        <a:spcBef>
          <a:spcPct val="0"/>
        </a:spcBef>
        <a:spcAft>
          <a:spcPct val="0"/>
        </a:spcAft>
        <a:defRPr sz="4000" b="1" i="1">
          <a:solidFill>
            <a:schemeClr val="tx1"/>
          </a:solidFill>
          <a:latin typeface="Arial" pitchFamily="34" charset="0"/>
        </a:defRPr>
      </a:lvl5pPr>
      <a:lvl6pPr marL="457200" algn="l" rtl="0" fontAlgn="base">
        <a:spcBef>
          <a:spcPct val="0"/>
        </a:spcBef>
        <a:spcAft>
          <a:spcPct val="0"/>
        </a:spcAft>
        <a:defRPr sz="4000" b="1" i="1">
          <a:solidFill>
            <a:schemeClr val="tx1"/>
          </a:solidFill>
          <a:latin typeface="Arial" pitchFamily="34" charset="0"/>
        </a:defRPr>
      </a:lvl6pPr>
      <a:lvl7pPr marL="914400" algn="l" rtl="0" fontAlgn="base">
        <a:spcBef>
          <a:spcPct val="0"/>
        </a:spcBef>
        <a:spcAft>
          <a:spcPct val="0"/>
        </a:spcAft>
        <a:defRPr sz="4000" b="1" i="1">
          <a:solidFill>
            <a:schemeClr val="tx1"/>
          </a:solidFill>
          <a:latin typeface="Arial" pitchFamily="34" charset="0"/>
        </a:defRPr>
      </a:lvl7pPr>
      <a:lvl8pPr marL="1371600" algn="l" rtl="0" fontAlgn="base">
        <a:spcBef>
          <a:spcPct val="0"/>
        </a:spcBef>
        <a:spcAft>
          <a:spcPct val="0"/>
        </a:spcAft>
        <a:defRPr sz="4000" b="1" i="1">
          <a:solidFill>
            <a:schemeClr val="tx1"/>
          </a:solidFill>
          <a:latin typeface="Arial" pitchFamily="34" charset="0"/>
        </a:defRPr>
      </a:lvl8pPr>
      <a:lvl9pPr marL="1828800" algn="l" rtl="0" fontAlgn="base">
        <a:spcBef>
          <a:spcPct val="0"/>
        </a:spcBef>
        <a:spcAft>
          <a:spcPct val="0"/>
        </a:spcAft>
        <a:defRPr sz="4000" b="1" i="1">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q"/>
        <a:defRPr sz="2800">
          <a:solidFill>
            <a:schemeClr val="tx1"/>
          </a:solidFill>
          <a:latin typeface="+mn-lt"/>
        </a:defRPr>
      </a:lvl2pPr>
      <a:lvl3pPr marL="1085850" indent="-2286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3pPr>
      <a:lvl4pPr marL="142875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1771650" indent="-2286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hyperlink" Target="http://www.purdue.edu/epic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verification" TargetMode="External"/><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outcomes-matrix" TargetMode="External"/><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project-proposal" TargetMode="External"/><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project-description" TargetMode="External"/><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hyperlink" Target="https://engineering.purdue.edu/EPICS/purdue/individual-documents/senior-design-reflections" TargetMode="Externa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pdh" TargetMode="External"/><Relationship Id="rId2" Type="http://schemas.openxmlformats.org/officeDocument/2006/relationships/hyperlink" Target="https://engineering.purdue.edu/EPICS/purdue/individual-documents/senior-design-reflections" TargetMode="External"/><Relationship Id="rId1" Type="http://schemas.openxmlformats.org/officeDocument/2006/relationships/slideLayout" Target="../slideLayouts/slideLayout27.xml"/><Relationship Id="rId4" Type="http://schemas.openxmlformats.org/officeDocument/2006/relationships/hyperlink" Target="https://engineering.purdue.edu/EPICS/purdue/individual-documents/senior-design-dem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gineering.purdue.edu/EPICS/purdue/individual-documents/senior-design-verification" TargetMode="External"/><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hyperlink" Target="https://engineering.purdue.edu/EPICS/purdue/individual-documents/SD%20Grading%20Rubric.docx" TargetMode="Externa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3" Type="http://schemas.openxmlformats.org/officeDocument/2006/relationships/hyperlink" Target="mailto:nabumula@purdue.edu" TargetMode="External"/><Relationship Id="rId2" Type="http://schemas.openxmlformats.org/officeDocument/2006/relationships/notesSlide" Target="../notesSlides/notesSlide15.xml"/><Relationship Id="rId1" Type="http://schemas.openxmlformats.org/officeDocument/2006/relationships/slideLayout" Target="../slideLayouts/slideLayout27.xml"/><Relationship Id="rId5" Type="http://schemas.openxmlformats.org/officeDocument/2006/relationships/hyperlink" Target="https://engineering.purdue.edu/EPICS/purdue/individual-documents/senior-design" TargetMode="External"/><Relationship Id="rId4" Type="http://schemas.openxmlformats.org/officeDocument/2006/relationships/hyperlink" Target="mailto:oakes@purdu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hyperlink" Target="https://sharepoint.ecn.purdue.edu/epics/teams/Public%20Documents/EPICS_Design_Process.pdf" TargetMode="External"/><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025186" y="3417277"/>
            <a:ext cx="7713617" cy="2057400"/>
          </a:xfrm>
          <a:prstGeom prst="rect">
            <a:avLst/>
          </a:prstGeom>
          <a:noFill/>
          <a:ln w="12700">
            <a:noFill/>
            <a:miter lim="800000"/>
            <a:headEnd/>
            <a:tailEnd/>
          </a:ln>
        </p:spPr>
        <p:txBody>
          <a:bodyPr lIns="90488" tIns="44450" rIns="90488" bIns="44450" anchor="ctr"/>
          <a:lstStyle/>
          <a:p>
            <a:pPr algn="ctr" eaLnBrk="0" hangingPunct="0">
              <a:spcBef>
                <a:spcPct val="0"/>
              </a:spcBef>
              <a:buClrTx/>
              <a:buFontTx/>
              <a:buNone/>
            </a:pPr>
            <a:r>
              <a:rPr lang="en-US" sz="4000" b="1" dirty="0">
                <a:solidFill>
                  <a:schemeClr val="tx2"/>
                </a:solidFill>
              </a:rPr>
              <a:t>Senior Design</a:t>
            </a:r>
          </a:p>
          <a:p>
            <a:pPr algn="ctr" eaLnBrk="0" hangingPunct="0">
              <a:spcBef>
                <a:spcPct val="0"/>
              </a:spcBef>
              <a:buClrTx/>
              <a:buFontTx/>
              <a:buNone/>
            </a:pPr>
            <a:r>
              <a:rPr lang="en-US" sz="4000" b="1" dirty="0">
                <a:solidFill>
                  <a:schemeClr val="tx2"/>
                </a:solidFill>
              </a:rPr>
              <a:t>Module</a:t>
            </a:r>
          </a:p>
          <a:p>
            <a:pPr algn="ctr" eaLnBrk="0" hangingPunct="0">
              <a:spcBef>
                <a:spcPct val="0"/>
              </a:spcBef>
              <a:buClrTx/>
              <a:buFontTx/>
              <a:buNone/>
            </a:pPr>
            <a:r>
              <a:rPr lang="en-US" altLang="en-US" sz="2400" b="1" dirty="0">
                <a:solidFill>
                  <a:schemeClr val="tx2"/>
                </a:solidFill>
              </a:rPr>
              <a:t>Last revised </a:t>
            </a:r>
            <a:r>
              <a:rPr lang="en-US" altLang="en-US" sz="2400" dirty="0" smtClean="0">
                <a:solidFill>
                  <a:schemeClr val="tx2"/>
                </a:solidFill>
              </a:rPr>
              <a:t>1/23</a:t>
            </a:r>
            <a:r>
              <a:rPr lang="en-US" altLang="en-US" sz="2400" b="1" dirty="0" smtClean="0">
                <a:solidFill>
                  <a:schemeClr val="tx2"/>
                </a:solidFill>
              </a:rPr>
              <a:t>/2020</a:t>
            </a:r>
            <a:endParaRPr lang="en-US" altLang="en-US" sz="2400" b="1" dirty="0">
              <a:solidFill>
                <a:schemeClr val="tx2"/>
              </a:solidFill>
            </a:endParaRPr>
          </a:p>
        </p:txBody>
      </p:sp>
      <p:sp>
        <p:nvSpPr>
          <p:cNvPr id="2051" name="Rectangle 3"/>
          <p:cNvSpPr>
            <a:spLocks noChangeArrowheads="1"/>
          </p:cNvSpPr>
          <p:nvPr/>
        </p:nvSpPr>
        <p:spPr bwMode="auto">
          <a:xfrm>
            <a:off x="691662" y="5691554"/>
            <a:ext cx="8458200" cy="685800"/>
          </a:xfrm>
          <a:prstGeom prst="rect">
            <a:avLst/>
          </a:prstGeom>
          <a:noFill/>
          <a:ln w="12700">
            <a:noFill/>
            <a:miter lim="800000"/>
            <a:headEnd/>
            <a:tailEnd/>
          </a:ln>
        </p:spPr>
        <p:txBody>
          <a:bodyPr lIns="90488" tIns="44450" rIns="90488" bIns="44450"/>
          <a:lstStyle/>
          <a:p>
            <a:pPr marL="342900" indent="-342900" algn="ctr" eaLnBrk="0" hangingPunct="0">
              <a:buClrTx/>
              <a:buFontTx/>
              <a:buNone/>
            </a:pPr>
            <a:r>
              <a:rPr lang="en-US" altLang="en-US" sz="3200" b="1" u="sng" dirty="0">
                <a:latin typeface="Courier New" pitchFamily="49" charset="0"/>
                <a:hlinkClick r:id="rId4"/>
              </a:rPr>
              <a:t>http://www.purdue.edu/epics</a:t>
            </a:r>
            <a:r>
              <a:rPr lang="en-US" altLang="en-US" sz="3200" b="1" u="sng" dirty="0">
                <a:latin typeface="Courier New" pitchFamily="49" charset="0"/>
              </a:rPr>
              <a:t> </a:t>
            </a:r>
          </a:p>
        </p:txBody>
      </p:sp>
      <p:pic>
        <p:nvPicPr>
          <p:cNvPr id="4" name="Picture 7" descr="Register for EPICS this semester!"/>
          <p:cNvPicPr>
            <a:picLocks noChangeAspect="1" noChangeArrowheads="1"/>
          </p:cNvPicPr>
          <p:nvPr/>
        </p:nvPicPr>
        <p:blipFill>
          <a:blip r:embed="rId5" cstate="print"/>
          <a:srcRect/>
          <a:stretch>
            <a:fillRect/>
          </a:stretch>
        </p:blipFill>
        <p:spPr bwMode="auto">
          <a:xfrm>
            <a:off x="1295400" y="304800"/>
            <a:ext cx="7173191" cy="2895600"/>
          </a:xfrm>
          <a:prstGeom prst="rect">
            <a:avLst/>
          </a:prstGeom>
          <a:noFill/>
        </p:spPr>
      </p:pic>
    </p:spTree>
    <p:custDataLst>
      <p:tags r:id="rId1"/>
    </p:custDataLst>
    <p:extLst>
      <p:ext uri="{BB962C8B-B14F-4D97-AF65-F5344CB8AC3E}">
        <p14:creationId xmlns:p14="http://schemas.microsoft.com/office/powerpoint/2010/main" val="325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3956-2C80-463C-8962-11C7116ADCE2}"/>
              </a:ext>
            </a:extLst>
          </p:cNvPr>
          <p:cNvSpPr>
            <a:spLocks noGrp="1"/>
          </p:cNvSpPr>
          <p:nvPr>
            <p:ph type="title"/>
          </p:nvPr>
        </p:nvSpPr>
        <p:spPr>
          <a:xfrm>
            <a:off x="757238" y="358775"/>
            <a:ext cx="8310562" cy="762000"/>
          </a:xfrm>
        </p:spPr>
        <p:txBody>
          <a:bodyPr/>
          <a:lstStyle/>
          <a:p>
            <a:r>
              <a:rPr lang="en-US" sz="3600" i="0" dirty="0"/>
              <a:t>Senior Design Course Outcomes</a:t>
            </a:r>
            <a:endParaRPr lang="en-US" sz="3600" dirty="0"/>
          </a:p>
        </p:txBody>
      </p:sp>
      <p:sp>
        <p:nvSpPr>
          <p:cNvPr id="3" name="Content Placeholder 2">
            <a:extLst>
              <a:ext uri="{FF2B5EF4-FFF2-40B4-BE49-F238E27FC236}">
                <a16:creationId xmlns:a16="http://schemas.microsoft.com/office/drawing/2014/main" id="{8CD6E51B-B674-42CF-B378-2C8034E20E1C}"/>
              </a:ext>
            </a:extLst>
          </p:cNvPr>
          <p:cNvSpPr>
            <a:spLocks noGrp="1"/>
          </p:cNvSpPr>
          <p:nvPr>
            <p:ph idx="1"/>
          </p:nvPr>
        </p:nvSpPr>
        <p:spPr/>
        <p:txBody>
          <a:bodyPr/>
          <a:lstStyle/>
          <a:p>
            <a:pPr marL="0" indent="0" eaLnBrk="1" hangingPunct="1">
              <a:buNone/>
            </a:pPr>
            <a:r>
              <a:rPr lang="en-US" sz="2000" dirty="0"/>
              <a:t>v. an ability to </a:t>
            </a:r>
            <a:r>
              <a:rPr lang="en-US" sz="2000" dirty="0">
                <a:solidFill>
                  <a:srgbClr val="FF0000"/>
                </a:solidFill>
              </a:rPr>
              <a:t>communicate effectively </a:t>
            </a:r>
            <a:r>
              <a:rPr lang="en-US" sz="2000" dirty="0"/>
              <a:t>with a range of audiences appropriate to this design experience in both a written report and oral presentation.</a:t>
            </a:r>
          </a:p>
          <a:p>
            <a:pPr marL="0" indent="0" eaLnBrk="1" hangingPunct="1">
              <a:buNone/>
            </a:pPr>
            <a:endParaRPr lang="en-US" sz="2000" dirty="0"/>
          </a:p>
          <a:p>
            <a:pPr marL="0" indent="0" eaLnBrk="1" hangingPunct="1">
              <a:buNone/>
            </a:pPr>
            <a:r>
              <a:rPr lang="en-US" sz="2000" dirty="0"/>
              <a:t>vi. an ability to </a:t>
            </a:r>
            <a:r>
              <a:rPr lang="en-US" sz="2000" dirty="0">
                <a:solidFill>
                  <a:srgbClr val="FF0000"/>
                </a:solidFill>
              </a:rPr>
              <a:t>acquire and apply new knowledge </a:t>
            </a:r>
            <a:r>
              <a:rPr lang="en-US" sz="2000" dirty="0"/>
              <a:t>as needed, using appropriate learning strategies to complete the engineering design experience associated with this course.</a:t>
            </a:r>
          </a:p>
          <a:p>
            <a:pPr marL="0" indent="0" eaLnBrk="1" hangingPunct="1">
              <a:buNone/>
            </a:pPr>
            <a:endParaRPr lang="en-US" sz="2000" dirty="0"/>
          </a:p>
          <a:p>
            <a:pPr marL="0" indent="0" eaLnBrk="1" hangingPunct="1">
              <a:buNone/>
            </a:pPr>
            <a:r>
              <a:rPr lang="en-US" sz="2000" dirty="0"/>
              <a:t>vii. an ability to </a:t>
            </a:r>
            <a:r>
              <a:rPr lang="en-US" sz="2000" dirty="0">
                <a:solidFill>
                  <a:srgbClr val="FF0000"/>
                </a:solidFill>
              </a:rPr>
              <a:t>recognize ethical and professional responsibilities </a:t>
            </a:r>
            <a:r>
              <a:rPr lang="en-US" sz="2000" dirty="0"/>
              <a:t>associated with this engineering design experience and make informed judgments which must consider the impact of the product of this engineering design experience in global, economic, environmental, and societal contexts.</a:t>
            </a:r>
            <a:endParaRPr lang="en-US" sz="2000" dirty="0">
              <a:solidFill>
                <a:srgbClr val="F00E0E"/>
              </a:solidFill>
            </a:endParaRPr>
          </a:p>
          <a:p>
            <a:endParaRPr lang="en-US" sz="2000" dirty="0"/>
          </a:p>
        </p:txBody>
      </p:sp>
    </p:spTree>
    <p:extLst>
      <p:ext uri="{BB962C8B-B14F-4D97-AF65-F5344CB8AC3E}">
        <p14:creationId xmlns:p14="http://schemas.microsoft.com/office/powerpoint/2010/main" val="342973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F614-4539-4B4E-AA16-25B184FD65A1}"/>
              </a:ext>
            </a:extLst>
          </p:cNvPr>
          <p:cNvSpPr>
            <a:spLocks noGrp="1"/>
          </p:cNvSpPr>
          <p:nvPr>
            <p:ph type="title"/>
          </p:nvPr>
        </p:nvSpPr>
        <p:spPr/>
        <p:txBody>
          <a:bodyPr/>
          <a:lstStyle/>
          <a:p>
            <a:r>
              <a:rPr lang="en-US" i="0" dirty="0"/>
              <a:t>Definition: Product</a:t>
            </a:r>
          </a:p>
        </p:txBody>
      </p:sp>
      <p:sp>
        <p:nvSpPr>
          <p:cNvPr id="3" name="Content Placeholder 2">
            <a:extLst>
              <a:ext uri="{FF2B5EF4-FFF2-40B4-BE49-F238E27FC236}">
                <a16:creationId xmlns:a16="http://schemas.microsoft.com/office/drawing/2014/main" id="{0622ACDD-59B8-4FDF-B885-4D0B8CBA5A1E}"/>
              </a:ext>
            </a:extLst>
          </p:cNvPr>
          <p:cNvSpPr>
            <a:spLocks noGrp="1"/>
          </p:cNvSpPr>
          <p:nvPr>
            <p:ph idx="1"/>
          </p:nvPr>
        </p:nvSpPr>
        <p:spPr/>
        <p:txBody>
          <a:bodyPr/>
          <a:lstStyle/>
          <a:p>
            <a:pPr marL="0" indent="0">
              <a:buNone/>
            </a:pPr>
            <a:r>
              <a:rPr lang="en-US" dirty="0"/>
              <a:t>Refers to any device, system, process, software, etc. resulting from this design experience</a:t>
            </a:r>
          </a:p>
        </p:txBody>
      </p:sp>
    </p:spTree>
    <p:extLst>
      <p:ext uri="{BB962C8B-B14F-4D97-AF65-F5344CB8AC3E}">
        <p14:creationId xmlns:p14="http://schemas.microsoft.com/office/powerpoint/2010/main" val="392368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i="0" dirty="0"/>
              <a:t>Verification Process</a:t>
            </a:r>
          </a:p>
        </p:txBody>
      </p:sp>
      <p:sp>
        <p:nvSpPr>
          <p:cNvPr id="9219" name="Rectangle 3"/>
          <p:cNvSpPr>
            <a:spLocks noGrp="1" noChangeArrowheads="1"/>
          </p:cNvSpPr>
          <p:nvPr>
            <p:ph type="body" idx="1"/>
          </p:nvPr>
        </p:nvSpPr>
        <p:spPr>
          <a:xfrm>
            <a:off x="838200" y="1219200"/>
            <a:ext cx="8077200" cy="5410200"/>
          </a:xfrm>
        </p:spPr>
        <p:txBody>
          <a:bodyPr/>
          <a:lstStyle/>
          <a:p>
            <a:pPr eaLnBrk="1" hangingPunct="1">
              <a:lnSpc>
                <a:spcPct val="80000"/>
              </a:lnSpc>
            </a:pPr>
            <a:r>
              <a:rPr lang="en-US" sz="2800" dirty="0">
                <a:ea typeface="MS Mincho" pitchFamily="49" charset="-128"/>
              </a:rPr>
              <a:t>Students will demonstrate that they have met the Senior Design requirements by a </a:t>
            </a:r>
            <a:r>
              <a:rPr lang="en-US" sz="2800" dirty="0">
                <a:ea typeface="MS Mincho" pitchFamily="49" charset="-128"/>
                <a:hlinkClick r:id="rId3"/>
              </a:rPr>
              <a:t>verification process</a:t>
            </a:r>
            <a:r>
              <a:rPr lang="en-US" sz="2800" dirty="0">
                <a:ea typeface="MS Mincho" pitchFamily="49" charset="-128"/>
              </a:rPr>
              <a:t>. </a:t>
            </a:r>
          </a:p>
          <a:p>
            <a:pPr marL="457200" lvl="1" indent="0" eaLnBrk="1" hangingPunct="1">
              <a:lnSpc>
                <a:spcPct val="80000"/>
              </a:lnSpc>
              <a:buNone/>
            </a:pPr>
            <a:endParaRPr lang="en-US" sz="2400" dirty="0">
              <a:ea typeface="MS Mincho" pitchFamily="49" charset="-128"/>
            </a:endParaRPr>
          </a:p>
          <a:p>
            <a:pPr eaLnBrk="1" hangingPunct="1">
              <a:lnSpc>
                <a:spcPct val="80000"/>
              </a:lnSpc>
            </a:pPr>
            <a:r>
              <a:rPr lang="en-US" sz="2800" dirty="0">
                <a:ea typeface="MS Mincho" pitchFamily="49" charset="-128"/>
              </a:rPr>
              <a:t>This is facilitated through four (4) documents:</a:t>
            </a:r>
          </a:p>
          <a:p>
            <a:pPr lvl="1" eaLnBrk="1" hangingPunct="1">
              <a:lnSpc>
                <a:spcPct val="80000"/>
              </a:lnSpc>
              <a:buFontTx/>
              <a:buChar char="-"/>
            </a:pPr>
            <a:r>
              <a:rPr lang="en-US" sz="2400" dirty="0">
                <a:ea typeface="MS Mincho" pitchFamily="49" charset="-128"/>
              </a:rPr>
              <a:t>Outcome Matrix (individual) - throughout</a:t>
            </a:r>
          </a:p>
          <a:p>
            <a:pPr lvl="1" eaLnBrk="1" hangingPunct="1">
              <a:lnSpc>
                <a:spcPct val="80000"/>
              </a:lnSpc>
              <a:buFontTx/>
              <a:buChar char="-"/>
            </a:pPr>
            <a:r>
              <a:rPr lang="en-US" sz="2400" dirty="0">
                <a:ea typeface="MS Mincho" pitchFamily="49" charset="-128"/>
              </a:rPr>
              <a:t>Project Proposal (individual) – </a:t>
            </a:r>
            <a:r>
              <a:rPr lang="en-US" sz="2400" dirty="0" smtClean="0">
                <a:ea typeface="MS Mincho" pitchFamily="49" charset="-128"/>
              </a:rPr>
              <a:t>1</a:t>
            </a:r>
            <a:r>
              <a:rPr lang="en-US" sz="2400" baseline="30000" dirty="0" smtClean="0">
                <a:ea typeface="MS Mincho" pitchFamily="49" charset="-128"/>
              </a:rPr>
              <a:t>st</a:t>
            </a:r>
            <a:r>
              <a:rPr lang="en-US" sz="2400" dirty="0" smtClean="0">
                <a:ea typeface="MS Mincho" pitchFamily="49" charset="-128"/>
              </a:rPr>
              <a:t> semester</a:t>
            </a:r>
            <a:endParaRPr lang="en-US" sz="2400" dirty="0">
              <a:ea typeface="MS Mincho" pitchFamily="49" charset="-128"/>
            </a:endParaRPr>
          </a:p>
          <a:p>
            <a:pPr lvl="1" eaLnBrk="1" hangingPunct="1">
              <a:lnSpc>
                <a:spcPct val="80000"/>
              </a:lnSpc>
              <a:buFontTx/>
              <a:buChar char="-"/>
            </a:pPr>
            <a:r>
              <a:rPr lang="en-US" sz="2400" dirty="0">
                <a:ea typeface="MS Mincho" pitchFamily="49" charset="-128"/>
              </a:rPr>
              <a:t>Project Description (team) – </a:t>
            </a:r>
            <a:r>
              <a:rPr lang="en-US" sz="2400" dirty="0" smtClean="0">
                <a:ea typeface="MS Mincho" pitchFamily="49" charset="-128"/>
              </a:rPr>
              <a:t>2</a:t>
            </a:r>
            <a:r>
              <a:rPr lang="en-US" sz="2400" baseline="30000" dirty="0" smtClean="0">
                <a:ea typeface="MS Mincho" pitchFamily="49" charset="-128"/>
              </a:rPr>
              <a:t>nd</a:t>
            </a:r>
            <a:r>
              <a:rPr lang="en-US" sz="2400" dirty="0" smtClean="0">
                <a:ea typeface="MS Mincho" pitchFamily="49" charset="-128"/>
              </a:rPr>
              <a:t> semester </a:t>
            </a:r>
            <a:endParaRPr lang="en-US" dirty="0">
              <a:ea typeface="MS Mincho" pitchFamily="49" charset="-128"/>
            </a:endParaRPr>
          </a:p>
          <a:p>
            <a:pPr lvl="1" eaLnBrk="1" hangingPunct="1">
              <a:lnSpc>
                <a:spcPct val="80000"/>
              </a:lnSpc>
              <a:buFontTx/>
              <a:buChar char="-"/>
            </a:pPr>
            <a:r>
              <a:rPr lang="en-US" sz="2400" dirty="0">
                <a:ea typeface="MS Mincho" pitchFamily="49" charset="-128"/>
              </a:rPr>
              <a:t>Final Reflection (individual) – </a:t>
            </a:r>
            <a:r>
              <a:rPr lang="en-US" sz="2400" dirty="0">
                <a:ea typeface="MS Mincho" pitchFamily="49" charset="-128"/>
              </a:rPr>
              <a:t>2</a:t>
            </a:r>
            <a:r>
              <a:rPr lang="en-US" sz="2400" baseline="30000" dirty="0">
                <a:ea typeface="MS Mincho" pitchFamily="49" charset="-128"/>
              </a:rPr>
              <a:t>nd</a:t>
            </a:r>
            <a:r>
              <a:rPr lang="en-US" sz="2400" dirty="0">
                <a:ea typeface="MS Mincho" pitchFamily="49" charset="-128"/>
              </a:rPr>
              <a:t> </a:t>
            </a:r>
            <a:r>
              <a:rPr lang="en-US" sz="2400" dirty="0" smtClean="0">
                <a:ea typeface="MS Mincho" pitchFamily="49" charset="-128"/>
              </a:rPr>
              <a:t>semester</a:t>
            </a:r>
            <a:endParaRPr lang="en-US" sz="2400" dirty="0">
              <a:ea typeface="MS Mincho" pitchFamily="49" charset="-128"/>
            </a:endParaRPr>
          </a:p>
        </p:txBody>
      </p:sp>
    </p:spTree>
    <p:extLst>
      <p:ext uri="{BB962C8B-B14F-4D97-AF65-F5344CB8AC3E}">
        <p14:creationId xmlns:p14="http://schemas.microsoft.com/office/powerpoint/2010/main" val="221399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i="0" dirty="0"/>
              <a:t>Outcomes Matrix</a:t>
            </a:r>
          </a:p>
        </p:txBody>
      </p:sp>
      <p:sp>
        <p:nvSpPr>
          <p:cNvPr id="15363" name="Rectangle 3"/>
          <p:cNvSpPr>
            <a:spLocks noGrp="1" noChangeArrowheads="1"/>
          </p:cNvSpPr>
          <p:nvPr>
            <p:ph type="body" idx="1"/>
          </p:nvPr>
        </p:nvSpPr>
        <p:spPr>
          <a:xfrm>
            <a:off x="762000" y="1066800"/>
            <a:ext cx="8077200" cy="5791200"/>
          </a:xfrm>
        </p:spPr>
        <p:txBody>
          <a:bodyPr/>
          <a:lstStyle/>
          <a:p>
            <a:pPr eaLnBrk="1" hangingPunct="1">
              <a:lnSpc>
                <a:spcPct val="80000"/>
              </a:lnSpc>
            </a:pPr>
            <a:r>
              <a:rPr lang="en-US" sz="2400" dirty="0"/>
              <a:t>Purpose: Documents how outcomes have been fulfilled and points to appropriate evidence</a:t>
            </a:r>
          </a:p>
          <a:p>
            <a:pPr eaLnBrk="1" hangingPunct="1">
              <a:lnSpc>
                <a:spcPct val="80000"/>
              </a:lnSpc>
            </a:pPr>
            <a:endParaRPr lang="en-US" sz="800" dirty="0"/>
          </a:p>
          <a:p>
            <a:pPr eaLnBrk="1" hangingPunct="1">
              <a:lnSpc>
                <a:spcPct val="80000"/>
              </a:lnSpc>
            </a:pPr>
            <a:r>
              <a:rPr lang="en-US" sz="2400" dirty="0"/>
              <a:t>Individual; Follow template: </a:t>
            </a:r>
            <a:r>
              <a:rPr lang="en-US" sz="2400" dirty="0">
                <a:hlinkClick r:id="rId3"/>
              </a:rPr>
              <a:t>Outcomes Matrix</a:t>
            </a:r>
            <a:endParaRPr lang="en-US" sz="2400" dirty="0"/>
          </a:p>
          <a:p>
            <a:pPr eaLnBrk="1" hangingPunct="1">
              <a:lnSpc>
                <a:spcPct val="80000"/>
              </a:lnSpc>
            </a:pPr>
            <a:endParaRPr lang="en-US" sz="800" dirty="0"/>
          </a:p>
          <a:p>
            <a:pPr eaLnBrk="1" hangingPunct="1">
              <a:lnSpc>
                <a:spcPct val="80000"/>
              </a:lnSpc>
            </a:pPr>
            <a:r>
              <a:rPr lang="en-US" sz="2400" dirty="0"/>
              <a:t>Should contain:</a:t>
            </a:r>
          </a:p>
          <a:p>
            <a:pPr lvl="1" eaLnBrk="1" hangingPunct="1">
              <a:lnSpc>
                <a:spcPct val="80000"/>
              </a:lnSpc>
            </a:pPr>
            <a:r>
              <a:rPr lang="en-US" sz="2000" dirty="0"/>
              <a:t>Specific statements about accomplishments which demonstrate the outcome</a:t>
            </a:r>
          </a:p>
          <a:p>
            <a:pPr lvl="1" eaLnBrk="1" hangingPunct="1">
              <a:lnSpc>
                <a:spcPct val="80000"/>
              </a:lnSpc>
            </a:pPr>
            <a:r>
              <a:rPr lang="en-US" sz="2000" dirty="0"/>
              <a:t>Specific reference to evidence to support the statement. </a:t>
            </a:r>
          </a:p>
          <a:p>
            <a:pPr lvl="1" eaLnBrk="1" hangingPunct="1">
              <a:lnSpc>
                <a:spcPct val="80000"/>
              </a:lnSpc>
            </a:pPr>
            <a:endParaRPr lang="en-US" sz="800" dirty="0"/>
          </a:p>
          <a:p>
            <a:pPr eaLnBrk="1" hangingPunct="1">
              <a:lnSpc>
                <a:spcPct val="80000"/>
              </a:lnSpc>
            </a:pPr>
            <a:r>
              <a:rPr lang="en-US" sz="2400" dirty="0"/>
              <a:t>Turned in at every midterm and final grading – must indicate progress towards meeting outcomes.</a:t>
            </a:r>
          </a:p>
          <a:p>
            <a:pPr eaLnBrk="1" hangingPunct="1">
              <a:lnSpc>
                <a:spcPct val="80000"/>
              </a:lnSpc>
            </a:pPr>
            <a:endParaRPr lang="en-US" sz="1800" dirty="0"/>
          </a:p>
          <a:p>
            <a:pPr eaLnBrk="1" hangingPunct="1">
              <a:lnSpc>
                <a:spcPct val="80000"/>
              </a:lnSpc>
            </a:pPr>
            <a:r>
              <a:rPr lang="en-US" sz="2400" dirty="0"/>
              <a:t>All outcomes must be met at the end of the design experience</a:t>
            </a:r>
          </a:p>
          <a:p>
            <a:pPr eaLnBrk="1" hangingPunct="1">
              <a:lnSpc>
                <a:spcPct val="80000"/>
              </a:lnSpc>
            </a:pPr>
            <a:endParaRPr lang="en-US" sz="800" dirty="0"/>
          </a:p>
          <a:p>
            <a:pPr eaLnBrk="1" hangingPunct="1">
              <a:lnSpc>
                <a:spcPct val="80000"/>
              </a:lnSpc>
            </a:pPr>
            <a:r>
              <a:rPr lang="en-US" sz="2400" dirty="0"/>
              <a:t>Advisors should provide feedback on the satisfaction of the outcomes, indicating which outcomes have met minimum requirements and which require further work.</a:t>
            </a:r>
          </a:p>
          <a:p>
            <a:pPr marL="341313" lvl="1" indent="0" eaLnBrk="1" hangingPunct="1">
              <a:lnSpc>
                <a:spcPct val="80000"/>
              </a:lnSpc>
              <a:buClr>
                <a:schemeClr val="tx1"/>
              </a:buClr>
              <a:buNone/>
            </a:pPr>
            <a:endParaRPr lang="en-US" sz="2000" dirty="0">
              <a:solidFill>
                <a:srgbClr val="FF0000"/>
              </a:solidFill>
            </a:endParaRPr>
          </a:p>
        </p:txBody>
      </p:sp>
    </p:spTree>
    <p:extLst>
      <p:ext uri="{BB962C8B-B14F-4D97-AF65-F5344CB8AC3E}">
        <p14:creationId xmlns:p14="http://schemas.microsoft.com/office/powerpoint/2010/main" val="211787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i="0" dirty="0"/>
              <a:t>Project Proposal</a:t>
            </a:r>
          </a:p>
        </p:txBody>
      </p:sp>
      <p:sp>
        <p:nvSpPr>
          <p:cNvPr id="12291" name="Rectangle 3"/>
          <p:cNvSpPr>
            <a:spLocks noGrp="1" noChangeArrowheads="1"/>
          </p:cNvSpPr>
          <p:nvPr>
            <p:ph type="body" idx="1"/>
          </p:nvPr>
        </p:nvSpPr>
        <p:spPr>
          <a:xfrm>
            <a:off x="838200" y="1143000"/>
            <a:ext cx="8305800" cy="5715000"/>
          </a:xfrm>
        </p:spPr>
        <p:txBody>
          <a:bodyPr/>
          <a:lstStyle/>
          <a:p>
            <a:pPr eaLnBrk="1" hangingPunct="1">
              <a:lnSpc>
                <a:spcPct val="90000"/>
              </a:lnSpc>
            </a:pPr>
            <a:r>
              <a:rPr lang="en-US" sz="2400" dirty="0"/>
              <a:t>Purpose: ensures the project is appropriate, describes the different design approaches considered, and details the final proposed design. It also helps plan the achievement of all the outcomes.</a:t>
            </a:r>
          </a:p>
          <a:p>
            <a:pPr eaLnBrk="1" hangingPunct="1">
              <a:lnSpc>
                <a:spcPct val="90000"/>
              </a:lnSpc>
            </a:pPr>
            <a:endParaRPr lang="en-US" sz="2000" dirty="0"/>
          </a:p>
          <a:p>
            <a:pPr eaLnBrk="1" hangingPunct="1">
              <a:lnSpc>
                <a:spcPct val="90000"/>
              </a:lnSpc>
            </a:pPr>
            <a:r>
              <a:rPr lang="en-US" sz="2400" dirty="0"/>
              <a:t>Individual, Follow template!! </a:t>
            </a:r>
            <a:r>
              <a:rPr lang="en-US" sz="2400" dirty="0">
                <a:hlinkClick r:id="rId3"/>
              </a:rPr>
              <a:t>Project Proposal</a:t>
            </a:r>
            <a:endParaRPr lang="en-US" sz="2400" dirty="0"/>
          </a:p>
          <a:p>
            <a:pPr marL="0" indent="0" eaLnBrk="1" hangingPunct="1">
              <a:lnSpc>
                <a:spcPct val="90000"/>
              </a:lnSpc>
              <a:buNone/>
            </a:pPr>
            <a:endParaRPr lang="en-US" sz="2000" dirty="0"/>
          </a:p>
          <a:p>
            <a:pPr eaLnBrk="1" hangingPunct="1">
              <a:lnSpc>
                <a:spcPct val="90000"/>
              </a:lnSpc>
            </a:pPr>
            <a:r>
              <a:rPr lang="en-US" sz="2400" dirty="0"/>
              <a:t>First draft due</a:t>
            </a:r>
            <a:r>
              <a:rPr lang="en-US" sz="2400" dirty="0" smtClean="0"/>
              <a:t>: Week 5</a:t>
            </a:r>
            <a:endParaRPr lang="en-US" sz="2400" dirty="0"/>
          </a:p>
          <a:p>
            <a:pPr marL="857250" lvl="2" indent="0" eaLnBrk="1" hangingPunct="1">
              <a:lnSpc>
                <a:spcPct val="90000"/>
              </a:lnSpc>
              <a:buNone/>
            </a:pPr>
            <a:endParaRPr lang="en-US" sz="1800" dirty="0"/>
          </a:p>
          <a:p>
            <a:pPr eaLnBrk="1" hangingPunct="1">
              <a:lnSpc>
                <a:spcPct val="90000"/>
              </a:lnSpc>
            </a:pPr>
            <a:r>
              <a:rPr lang="en-US" sz="2400" dirty="0"/>
              <a:t>Completed forms should be posted in Senior Design folder of student’s team folder on SharePoint</a:t>
            </a:r>
          </a:p>
          <a:p>
            <a:pPr marL="0" indent="0" eaLnBrk="1" hangingPunct="1">
              <a:lnSpc>
                <a:spcPct val="90000"/>
              </a:lnSpc>
              <a:buNone/>
            </a:pPr>
            <a:endParaRPr lang="en-US" sz="1800" dirty="0"/>
          </a:p>
          <a:p>
            <a:pPr eaLnBrk="1" hangingPunct="1">
              <a:lnSpc>
                <a:spcPct val="90000"/>
              </a:lnSpc>
            </a:pPr>
            <a:r>
              <a:rPr lang="en-US" sz="2400" dirty="0"/>
              <a:t>Approved by advisor</a:t>
            </a:r>
          </a:p>
        </p:txBody>
      </p:sp>
    </p:spTree>
    <p:extLst>
      <p:ext uri="{BB962C8B-B14F-4D97-AF65-F5344CB8AC3E}">
        <p14:creationId xmlns:p14="http://schemas.microsoft.com/office/powerpoint/2010/main" val="27743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i="0" dirty="0"/>
              <a:t>Project Description</a:t>
            </a:r>
          </a:p>
        </p:txBody>
      </p:sp>
      <p:sp>
        <p:nvSpPr>
          <p:cNvPr id="13315" name="Rectangle 3"/>
          <p:cNvSpPr>
            <a:spLocks noGrp="1" noChangeArrowheads="1"/>
          </p:cNvSpPr>
          <p:nvPr>
            <p:ph type="body" idx="1"/>
          </p:nvPr>
        </p:nvSpPr>
        <p:spPr>
          <a:xfrm>
            <a:off x="838200" y="1143000"/>
            <a:ext cx="8305800" cy="5562600"/>
          </a:xfrm>
        </p:spPr>
        <p:txBody>
          <a:bodyPr/>
          <a:lstStyle/>
          <a:p>
            <a:pPr marL="0" indent="0" eaLnBrk="1" hangingPunct="1">
              <a:lnSpc>
                <a:spcPct val="80000"/>
              </a:lnSpc>
              <a:buFontTx/>
              <a:buNone/>
            </a:pPr>
            <a:r>
              <a:rPr lang="en-US" sz="2400" dirty="0"/>
              <a:t>Purpose: summarizes the work completed and how outcomes have been met across senior design students.</a:t>
            </a:r>
          </a:p>
          <a:p>
            <a:pPr marL="0" indent="0" eaLnBrk="1" hangingPunct="1">
              <a:lnSpc>
                <a:spcPct val="80000"/>
              </a:lnSpc>
              <a:buFontTx/>
              <a:buNone/>
            </a:pPr>
            <a:endParaRPr lang="en-US" sz="800" dirty="0"/>
          </a:p>
          <a:p>
            <a:pPr eaLnBrk="1" hangingPunct="1">
              <a:lnSpc>
                <a:spcPct val="80000"/>
              </a:lnSpc>
            </a:pPr>
            <a:r>
              <a:rPr lang="en-US" sz="2400" dirty="0"/>
              <a:t>One per project, MUST use template!</a:t>
            </a:r>
          </a:p>
          <a:p>
            <a:pPr eaLnBrk="1" hangingPunct="1">
              <a:lnSpc>
                <a:spcPct val="80000"/>
              </a:lnSpc>
            </a:pPr>
            <a:endParaRPr lang="en-US" sz="800" dirty="0"/>
          </a:p>
          <a:p>
            <a:pPr eaLnBrk="1" hangingPunct="1">
              <a:lnSpc>
                <a:spcPct val="80000"/>
              </a:lnSpc>
            </a:pPr>
            <a:r>
              <a:rPr lang="en-US" sz="2400" dirty="0">
                <a:hlinkClick r:id="rId3"/>
              </a:rPr>
              <a:t>Project Description</a:t>
            </a:r>
            <a:endParaRPr lang="en-US" sz="2400" dirty="0"/>
          </a:p>
          <a:p>
            <a:pPr eaLnBrk="1" hangingPunct="1">
              <a:lnSpc>
                <a:spcPct val="80000"/>
              </a:lnSpc>
            </a:pPr>
            <a:endParaRPr lang="en-US" sz="800" dirty="0"/>
          </a:p>
          <a:p>
            <a:pPr eaLnBrk="1" hangingPunct="1">
              <a:lnSpc>
                <a:spcPct val="80000"/>
              </a:lnSpc>
            </a:pPr>
            <a:endParaRPr lang="en-US" sz="800" dirty="0"/>
          </a:p>
          <a:p>
            <a:pPr eaLnBrk="1" hangingPunct="1">
              <a:lnSpc>
                <a:spcPct val="80000"/>
              </a:lnSpc>
            </a:pPr>
            <a:r>
              <a:rPr lang="en-US" sz="2400" dirty="0"/>
              <a:t>1</a:t>
            </a:r>
            <a:r>
              <a:rPr lang="en-US" sz="2400" baseline="30000" dirty="0"/>
              <a:t>st</a:t>
            </a:r>
            <a:r>
              <a:rPr lang="en-US" sz="2400" dirty="0"/>
              <a:t> Draft due week </a:t>
            </a:r>
            <a:r>
              <a:rPr lang="en-US" sz="2400" dirty="0" smtClean="0"/>
              <a:t>5</a:t>
            </a:r>
            <a:endParaRPr lang="en-US" sz="2400" dirty="0"/>
          </a:p>
          <a:p>
            <a:pPr eaLnBrk="1" hangingPunct="1">
              <a:lnSpc>
                <a:spcPct val="80000"/>
              </a:lnSpc>
            </a:pPr>
            <a:endParaRPr lang="en-US" sz="800" dirty="0"/>
          </a:p>
          <a:p>
            <a:pPr marL="0" indent="0" eaLnBrk="1" hangingPunct="1">
              <a:lnSpc>
                <a:spcPct val="80000"/>
              </a:lnSpc>
              <a:buNone/>
            </a:pPr>
            <a:endParaRPr lang="en-US" sz="800" dirty="0"/>
          </a:p>
          <a:p>
            <a:pPr marL="282575" indent="-341313" eaLnBrk="1" hangingPunct="1">
              <a:lnSpc>
                <a:spcPct val="80000"/>
              </a:lnSpc>
            </a:pPr>
            <a:r>
              <a:rPr lang="en-US" sz="2400" dirty="0"/>
              <a:t>If it is a continuing project, the Project Description can build on previous semester’s report.  However, the current version of the Project Description should accurately reflect what work was completed prior to the student’s activity on the team, what was completed during the student design experience.</a:t>
            </a:r>
          </a:p>
          <a:p>
            <a:pPr marL="282575" indent="-341313" eaLnBrk="1" hangingPunct="1">
              <a:lnSpc>
                <a:spcPct val="80000"/>
              </a:lnSpc>
            </a:pPr>
            <a:endParaRPr lang="en-US" sz="800" dirty="0"/>
          </a:p>
          <a:p>
            <a:pPr marL="282575" indent="-341313" eaLnBrk="1" hangingPunct="1">
              <a:lnSpc>
                <a:spcPct val="80000"/>
              </a:lnSpc>
            </a:pPr>
            <a:endParaRPr lang="en-US" sz="2400" dirty="0"/>
          </a:p>
        </p:txBody>
      </p:sp>
    </p:spTree>
    <p:extLst>
      <p:ext uri="{BB962C8B-B14F-4D97-AF65-F5344CB8AC3E}">
        <p14:creationId xmlns:p14="http://schemas.microsoft.com/office/powerpoint/2010/main" val="173480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i="0" dirty="0"/>
              <a:t>Project Description</a:t>
            </a:r>
          </a:p>
        </p:txBody>
      </p:sp>
      <p:sp>
        <p:nvSpPr>
          <p:cNvPr id="14339" name="Rectangle 3"/>
          <p:cNvSpPr>
            <a:spLocks noGrp="1" noChangeArrowheads="1"/>
          </p:cNvSpPr>
          <p:nvPr>
            <p:ph type="body" idx="1"/>
          </p:nvPr>
        </p:nvSpPr>
        <p:spPr>
          <a:xfrm>
            <a:off x="838200" y="1143000"/>
            <a:ext cx="8001000" cy="5715000"/>
          </a:xfrm>
        </p:spPr>
        <p:txBody>
          <a:bodyPr/>
          <a:lstStyle/>
          <a:p>
            <a:pPr marL="282575" indent="-341313" eaLnBrk="1" hangingPunct="1">
              <a:lnSpc>
                <a:spcPct val="90000"/>
              </a:lnSpc>
            </a:pPr>
            <a:r>
              <a:rPr lang="en-US" sz="2200" dirty="0"/>
              <a:t>Final approval of Senior Design Project Description must be completed by week 15 by advisor(s). </a:t>
            </a:r>
          </a:p>
          <a:p>
            <a:pPr marL="282575" indent="-341313" eaLnBrk="1" hangingPunct="1">
              <a:lnSpc>
                <a:spcPct val="90000"/>
              </a:lnSpc>
            </a:pPr>
            <a:endParaRPr lang="en-US" sz="800" dirty="0"/>
          </a:p>
          <a:p>
            <a:pPr marL="282575" indent="-341313" eaLnBrk="1" hangingPunct="1">
              <a:lnSpc>
                <a:spcPct val="90000"/>
              </a:lnSpc>
            </a:pPr>
            <a:r>
              <a:rPr lang="en-US" sz="2200" dirty="0"/>
              <a:t>This final version should describe the </a:t>
            </a:r>
            <a:r>
              <a:rPr lang="en-US" sz="2200" b="1" dirty="0"/>
              <a:t>work completed</a:t>
            </a:r>
            <a:r>
              <a:rPr lang="en-US" sz="2200" dirty="0"/>
              <a:t> on the project, and </a:t>
            </a:r>
            <a:r>
              <a:rPr lang="en-US" sz="2200" u="sng" dirty="0"/>
              <a:t>not the work that will be accomplished in the future.</a:t>
            </a:r>
            <a:r>
              <a:rPr lang="en-US" sz="2200" dirty="0"/>
              <a:t>  It should distinguish work completed by previous team members from the work completed by the Senior design students submitting the Project Description.</a:t>
            </a:r>
          </a:p>
          <a:p>
            <a:pPr marL="282575" indent="-341313" eaLnBrk="1" hangingPunct="1">
              <a:lnSpc>
                <a:spcPct val="90000"/>
              </a:lnSpc>
            </a:pPr>
            <a:endParaRPr lang="en-US" sz="800" dirty="0"/>
          </a:p>
          <a:p>
            <a:pPr marL="282575" indent="-341313" eaLnBrk="1" hangingPunct="1">
              <a:lnSpc>
                <a:spcPct val="90000"/>
              </a:lnSpc>
            </a:pPr>
            <a:r>
              <a:rPr lang="en-US" sz="2200" dirty="0"/>
              <a:t>Final forms should be posted in Senior Design folder of student’s team on SharePoint</a:t>
            </a:r>
          </a:p>
          <a:p>
            <a:pPr marL="282575" indent="-341313" eaLnBrk="1" hangingPunct="1">
              <a:lnSpc>
                <a:spcPct val="90000"/>
              </a:lnSpc>
            </a:pPr>
            <a:endParaRPr lang="en-US" sz="800" dirty="0"/>
          </a:p>
          <a:p>
            <a:pPr marL="282575" indent="-341313" eaLnBrk="1" hangingPunct="1">
              <a:lnSpc>
                <a:spcPct val="90000"/>
              </a:lnSpc>
            </a:pPr>
            <a:r>
              <a:rPr lang="en-US" sz="2200" dirty="0"/>
              <a:t>Project descriptions are included in Semester Senior Design reports to each school and reviewed by Senior Design Committees.</a:t>
            </a:r>
          </a:p>
          <a:p>
            <a:pPr marL="282575" indent="-341313" eaLnBrk="1" hangingPunct="1">
              <a:lnSpc>
                <a:spcPct val="90000"/>
              </a:lnSpc>
            </a:pPr>
            <a:endParaRPr lang="en-US" sz="2200" dirty="0"/>
          </a:p>
          <a:p>
            <a:pPr marL="282575" indent="-341313" eaLnBrk="1" hangingPunct="1">
              <a:lnSpc>
                <a:spcPct val="90000"/>
              </a:lnSpc>
            </a:pPr>
            <a:endParaRPr lang="en-US" sz="800" dirty="0"/>
          </a:p>
        </p:txBody>
      </p:sp>
    </p:spTree>
    <p:extLst>
      <p:ext uri="{BB962C8B-B14F-4D97-AF65-F5344CB8AC3E}">
        <p14:creationId xmlns:p14="http://schemas.microsoft.com/office/powerpoint/2010/main" val="1725762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53B88-0F66-4A42-B93E-BEC3425CBDA8}"/>
              </a:ext>
            </a:extLst>
          </p:cNvPr>
          <p:cNvSpPr>
            <a:spLocks noGrp="1"/>
          </p:cNvSpPr>
          <p:nvPr>
            <p:ph type="title"/>
          </p:nvPr>
        </p:nvSpPr>
        <p:spPr/>
        <p:txBody>
          <a:bodyPr/>
          <a:lstStyle/>
          <a:p>
            <a:r>
              <a:rPr lang="en-US" i="0" dirty="0"/>
              <a:t>Final Reflection</a:t>
            </a:r>
          </a:p>
        </p:txBody>
      </p:sp>
      <p:sp>
        <p:nvSpPr>
          <p:cNvPr id="3" name="Content Placeholder 2">
            <a:extLst>
              <a:ext uri="{FF2B5EF4-FFF2-40B4-BE49-F238E27FC236}">
                <a16:creationId xmlns:a16="http://schemas.microsoft.com/office/drawing/2014/main" id="{68AC08CC-30BD-434F-ACF1-2B1A83D55580}"/>
              </a:ext>
            </a:extLst>
          </p:cNvPr>
          <p:cNvSpPr>
            <a:spLocks noGrp="1"/>
          </p:cNvSpPr>
          <p:nvPr>
            <p:ph idx="1"/>
          </p:nvPr>
        </p:nvSpPr>
        <p:spPr/>
        <p:txBody>
          <a:bodyPr/>
          <a:lstStyle/>
          <a:p>
            <a:r>
              <a:rPr lang="en-US" sz="2800" dirty="0"/>
              <a:t>Purpose: summarizes personal contributions, learning strategies, and impact</a:t>
            </a:r>
          </a:p>
          <a:p>
            <a:endParaRPr lang="en-US" sz="2400" dirty="0"/>
          </a:p>
          <a:p>
            <a:r>
              <a:rPr lang="en-US" sz="2800" dirty="0"/>
              <a:t>Individual, follow template: </a:t>
            </a:r>
            <a:r>
              <a:rPr lang="en-US" sz="2800" dirty="0">
                <a:hlinkClick r:id="rId2"/>
              </a:rPr>
              <a:t>Final Reflection</a:t>
            </a:r>
            <a:r>
              <a:rPr lang="en-US" sz="2800" dirty="0"/>
              <a:t> </a:t>
            </a:r>
          </a:p>
          <a:p>
            <a:endParaRPr lang="en-US" sz="2400" dirty="0"/>
          </a:p>
          <a:p>
            <a:r>
              <a:rPr lang="en-US" sz="2800" dirty="0"/>
              <a:t>This is instead of the EPICS final reflection</a:t>
            </a:r>
          </a:p>
          <a:p>
            <a:endParaRPr lang="en-US" sz="2400" dirty="0"/>
          </a:p>
          <a:p>
            <a:r>
              <a:rPr lang="en-US" sz="2800" dirty="0"/>
              <a:t>Due at the end of </a:t>
            </a:r>
            <a:r>
              <a:rPr lang="en-US" sz="2800" b="1" dirty="0"/>
              <a:t>second semester </a:t>
            </a:r>
          </a:p>
        </p:txBody>
      </p:sp>
    </p:spTree>
    <p:extLst>
      <p:ext uri="{BB962C8B-B14F-4D97-AF65-F5344CB8AC3E}">
        <p14:creationId xmlns:p14="http://schemas.microsoft.com/office/powerpoint/2010/main" val="255625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B8E4-E40E-41CA-A302-EB938F7E3A53}"/>
              </a:ext>
            </a:extLst>
          </p:cNvPr>
          <p:cNvSpPr>
            <a:spLocks noGrp="1"/>
          </p:cNvSpPr>
          <p:nvPr>
            <p:ph type="title"/>
          </p:nvPr>
        </p:nvSpPr>
        <p:spPr>
          <a:xfrm>
            <a:off x="757238" y="358775"/>
            <a:ext cx="8386762" cy="762000"/>
          </a:xfrm>
        </p:spPr>
        <p:txBody>
          <a:bodyPr/>
          <a:lstStyle/>
          <a:p>
            <a:r>
              <a:rPr lang="en-US" sz="3200" i="0" dirty="0"/>
              <a:t>Senior Design students are expected to…</a:t>
            </a:r>
          </a:p>
        </p:txBody>
      </p:sp>
      <p:sp>
        <p:nvSpPr>
          <p:cNvPr id="3" name="Content Placeholder 2">
            <a:extLst>
              <a:ext uri="{FF2B5EF4-FFF2-40B4-BE49-F238E27FC236}">
                <a16:creationId xmlns:a16="http://schemas.microsoft.com/office/drawing/2014/main" id="{CFF8A362-E8F9-416D-B34B-491A96C973E6}"/>
              </a:ext>
            </a:extLst>
          </p:cNvPr>
          <p:cNvSpPr>
            <a:spLocks noGrp="1"/>
          </p:cNvSpPr>
          <p:nvPr>
            <p:ph idx="1"/>
          </p:nvPr>
        </p:nvSpPr>
        <p:spPr/>
        <p:txBody>
          <a:bodyPr/>
          <a:lstStyle/>
          <a:p>
            <a:r>
              <a:rPr lang="en-US" sz="2400" dirty="0"/>
              <a:t>Keep a design notebook that details all accomplishments, all technical details for the project, and weekly reflections. Details on what is expected for reflections can be found here: </a:t>
            </a:r>
            <a:r>
              <a:rPr lang="en-US" sz="2400" u="sng" dirty="0">
                <a:hlinkClick r:id="rId2"/>
              </a:rPr>
              <a:t>Reflections</a:t>
            </a:r>
            <a:endParaRPr lang="en-US" sz="2400" u="sng" dirty="0"/>
          </a:p>
          <a:p>
            <a:pPr marL="0" indent="0">
              <a:buNone/>
            </a:pPr>
            <a:endParaRPr lang="en-US" sz="1200" dirty="0"/>
          </a:p>
          <a:p>
            <a:r>
              <a:rPr lang="en-US" sz="2400" dirty="0"/>
              <a:t>Complete PDH requirement, and details can be found here: </a:t>
            </a:r>
            <a:r>
              <a:rPr lang="en-US" sz="2400" u="sng" dirty="0">
                <a:hlinkClick r:id="rId3"/>
              </a:rPr>
              <a:t>Professional Development Hours (PDHs)</a:t>
            </a:r>
            <a:endParaRPr lang="en-US" sz="2400" u="sng" dirty="0"/>
          </a:p>
          <a:p>
            <a:pPr marL="0" indent="0">
              <a:buNone/>
            </a:pPr>
            <a:endParaRPr lang="en-US" sz="1600" dirty="0"/>
          </a:p>
          <a:p>
            <a:r>
              <a:rPr lang="en-US" sz="2400" dirty="0"/>
              <a:t>Present in the Final Design review as well as demo their final product. Details regarding the final product demo can be found here: </a:t>
            </a:r>
            <a:r>
              <a:rPr lang="en-US" sz="2400" u="sng" dirty="0">
                <a:hlinkClick r:id="rId4"/>
              </a:rPr>
              <a:t>Final Product Demo</a:t>
            </a:r>
            <a:endParaRPr lang="en-US" sz="2400" dirty="0"/>
          </a:p>
          <a:p>
            <a:endParaRPr lang="en-US" dirty="0"/>
          </a:p>
        </p:txBody>
      </p:sp>
    </p:spTree>
    <p:extLst>
      <p:ext uri="{BB962C8B-B14F-4D97-AF65-F5344CB8AC3E}">
        <p14:creationId xmlns:p14="http://schemas.microsoft.com/office/powerpoint/2010/main" val="755917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i="0" dirty="0"/>
              <a:t>Verification Process</a:t>
            </a:r>
          </a:p>
        </p:txBody>
      </p:sp>
      <p:sp>
        <p:nvSpPr>
          <p:cNvPr id="10243" name="Rectangle 3"/>
          <p:cNvSpPr>
            <a:spLocks noGrp="1" noChangeArrowheads="1"/>
          </p:cNvSpPr>
          <p:nvPr>
            <p:ph type="body" idx="1"/>
          </p:nvPr>
        </p:nvSpPr>
        <p:spPr>
          <a:xfrm>
            <a:off x="838200" y="1219200"/>
            <a:ext cx="8077200" cy="5410200"/>
          </a:xfrm>
        </p:spPr>
        <p:txBody>
          <a:bodyPr/>
          <a:lstStyle/>
          <a:p>
            <a:pPr marL="0" indent="0" eaLnBrk="1" hangingPunct="1">
              <a:lnSpc>
                <a:spcPct val="80000"/>
              </a:lnSpc>
              <a:buFontTx/>
              <a:buNone/>
            </a:pPr>
            <a:r>
              <a:rPr lang="en-US" sz="2400" dirty="0">
                <a:ea typeface="MS Mincho" pitchFamily="49" charset="-128"/>
              </a:rPr>
              <a:t>Students will demonstrate that they have met Senior Design requirements by the following verification process: </a:t>
            </a:r>
          </a:p>
          <a:p>
            <a:pPr marL="0" indent="0" eaLnBrk="1" hangingPunct="1">
              <a:lnSpc>
                <a:spcPct val="80000"/>
              </a:lnSpc>
              <a:buFontTx/>
              <a:buNone/>
            </a:pPr>
            <a:endParaRPr lang="en-US" sz="2400" dirty="0">
              <a:ea typeface="MS Mincho" pitchFamily="49" charset="-128"/>
            </a:endParaRPr>
          </a:p>
          <a:p>
            <a:pPr marL="0" indent="0" eaLnBrk="1" hangingPunct="1">
              <a:lnSpc>
                <a:spcPct val="80000"/>
              </a:lnSpc>
              <a:buFontTx/>
              <a:buNone/>
            </a:pPr>
            <a:r>
              <a:rPr lang="en-US" sz="2400" dirty="0">
                <a:hlinkClick r:id="rId3"/>
              </a:rPr>
              <a:t>https://engineering.purdue.edu/EPICS/purdue/individual-documents/senior-design-verification</a:t>
            </a:r>
            <a:endParaRPr lang="en-US" sz="2400" dirty="0">
              <a:ea typeface="MS Mincho" pitchFamily="49" charset="-128"/>
            </a:endParaRPr>
          </a:p>
          <a:p>
            <a:pPr marL="0" indent="0" eaLnBrk="1" hangingPunct="1">
              <a:lnSpc>
                <a:spcPct val="80000"/>
              </a:lnSpc>
              <a:buFontTx/>
              <a:buNone/>
            </a:pPr>
            <a:endParaRPr lang="en-US" sz="2400" dirty="0">
              <a:ea typeface="MS Mincho" pitchFamily="49" charset="-128"/>
            </a:endParaRPr>
          </a:p>
          <a:p>
            <a:pPr marL="0" indent="0" eaLnBrk="1" hangingPunct="1">
              <a:lnSpc>
                <a:spcPct val="80000"/>
              </a:lnSpc>
              <a:buNone/>
            </a:pPr>
            <a:r>
              <a:rPr lang="en-US" sz="2400" dirty="0"/>
              <a:t>Please note there are different timelines depending if you are satisfying your senior design requirements over one or two semesters.</a:t>
            </a:r>
          </a:p>
          <a:p>
            <a:pPr marL="0" indent="0" eaLnBrk="1" hangingPunct="1">
              <a:lnSpc>
                <a:spcPct val="80000"/>
              </a:lnSpc>
              <a:buNone/>
            </a:pPr>
            <a:endParaRPr lang="en-US" sz="2400" dirty="0">
              <a:ea typeface="MS Mincho" pitchFamily="49" charset="-128"/>
            </a:endParaRPr>
          </a:p>
        </p:txBody>
      </p:sp>
    </p:spTree>
    <p:extLst>
      <p:ext uri="{BB962C8B-B14F-4D97-AF65-F5344CB8AC3E}">
        <p14:creationId xmlns:p14="http://schemas.microsoft.com/office/powerpoint/2010/main" val="289919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i="0" dirty="0"/>
              <a:t>Outline</a:t>
            </a:r>
            <a:r>
              <a:rPr lang="en-US" sz="3600" i="0" dirty="0"/>
              <a:t>	</a:t>
            </a:r>
          </a:p>
        </p:txBody>
      </p:sp>
      <p:sp>
        <p:nvSpPr>
          <p:cNvPr id="3075" name="Rectangle 3"/>
          <p:cNvSpPr>
            <a:spLocks noGrp="1" noChangeArrowheads="1"/>
          </p:cNvSpPr>
          <p:nvPr>
            <p:ph type="body" idx="1"/>
          </p:nvPr>
        </p:nvSpPr>
        <p:spPr>
          <a:xfrm>
            <a:off x="914400" y="1130935"/>
            <a:ext cx="7543800" cy="5410200"/>
          </a:xfrm>
        </p:spPr>
        <p:txBody>
          <a:bodyPr/>
          <a:lstStyle/>
          <a:p>
            <a:pPr marL="0" indent="0" eaLnBrk="1" hangingPunct="1">
              <a:buNone/>
            </a:pPr>
            <a:r>
              <a:rPr lang="en-US" sz="2800" dirty="0"/>
              <a:t>EPICS can be used to fulfill the BSEE, </a:t>
            </a:r>
            <a:r>
              <a:rPr lang="en-US" sz="2800" dirty="0" err="1"/>
              <a:t>BSCmpE</a:t>
            </a:r>
            <a:r>
              <a:rPr lang="en-US" sz="2800" dirty="0"/>
              <a:t>, CS, EEE, and MDE Senior Design requirements. This module will address:</a:t>
            </a:r>
          </a:p>
          <a:p>
            <a:pPr lvl="1" eaLnBrk="1" hangingPunct="1"/>
            <a:r>
              <a:rPr lang="en-US" dirty="0"/>
              <a:t>What is Senior Design?</a:t>
            </a:r>
          </a:p>
          <a:p>
            <a:pPr lvl="1" eaLnBrk="1" hangingPunct="1"/>
            <a:r>
              <a:rPr lang="en-US" dirty="0"/>
              <a:t>Outcomes</a:t>
            </a:r>
          </a:p>
          <a:p>
            <a:pPr lvl="1" eaLnBrk="1" hangingPunct="1"/>
            <a:r>
              <a:rPr lang="en-US" dirty="0"/>
              <a:t>Verification process &amp; documentation</a:t>
            </a:r>
          </a:p>
          <a:p>
            <a:pPr lvl="1" eaLnBrk="1" hangingPunct="1"/>
            <a:r>
              <a:rPr lang="en-US" dirty="0"/>
              <a:t>Other Requirements</a:t>
            </a:r>
          </a:p>
          <a:p>
            <a:pPr lvl="1" eaLnBrk="1" hangingPunct="1"/>
            <a:r>
              <a:rPr lang="en-US" dirty="0"/>
              <a:t>Grading</a:t>
            </a:r>
          </a:p>
          <a:p>
            <a:pPr lvl="1" eaLnBrk="1" hangingPunct="1"/>
            <a:r>
              <a:rPr lang="en-US" dirty="0"/>
              <a:t>Questions</a:t>
            </a:r>
          </a:p>
        </p:txBody>
      </p:sp>
    </p:spTree>
    <p:extLst>
      <p:ext uri="{BB962C8B-B14F-4D97-AF65-F5344CB8AC3E}">
        <p14:creationId xmlns:p14="http://schemas.microsoft.com/office/powerpoint/2010/main" val="84293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0" dirty="0"/>
              <a:t>Important Notes	</a:t>
            </a:r>
          </a:p>
        </p:txBody>
      </p:sp>
      <p:sp>
        <p:nvSpPr>
          <p:cNvPr id="3" name="Content Placeholder 2"/>
          <p:cNvSpPr>
            <a:spLocks noGrp="1"/>
          </p:cNvSpPr>
          <p:nvPr>
            <p:ph idx="1"/>
          </p:nvPr>
        </p:nvSpPr>
        <p:spPr/>
        <p:txBody>
          <a:bodyPr/>
          <a:lstStyle/>
          <a:p>
            <a:r>
              <a:rPr lang="en-US" sz="2800" dirty="0"/>
              <a:t>Evidence (documentation) must be accessible by everyone, as well as in the future.</a:t>
            </a:r>
          </a:p>
          <a:p>
            <a:endParaRPr lang="en-US" sz="800" dirty="0"/>
          </a:p>
          <a:p>
            <a:r>
              <a:rPr lang="en-US" sz="2800" dirty="0"/>
              <a:t>In other words – must be on SharePoint in your Senior Design folder, and not a google doc, blog, etc.</a:t>
            </a:r>
          </a:p>
          <a:p>
            <a:endParaRPr lang="en-US" sz="800" dirty="0"/>
          </a:p>
          <a:p>
            <a:r>
              <a:rPr lang="en-US" sz="2800" dirty="0"/>
              <a:t>Must use templates for all documents</a:t>
            </a:r>
          </a:p>
          <a:p>
            <a:r>
              <a:rPr lang="en-US" sz="2800" dirty="0"/>
              <a:t>Feedback: throughout the semester, you should be having conversations with your advisor and TA to receive feedback on your projects and documentation</a:t>
            </a:r>
          </a:p>
        </p:txBody>
      </p:sp>
    </p:spTree>
    <p:extLst>
      <p:ext uri="{BB962C8B-B14F-4D97-AF65-F5344CB8AC3E}">
        <p14:creationId xmlns:p14="http://schemas.microsoft.com/office/powerpoint/2010/main" val="389883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0" dirty="0"/>
              <a:t>Grading</a:t>
            </a:r>
            <a:endParaRPr lang="en-US" i="0" dirty="0"/>
          </a:p>
        </p:txBody>
      </p:sp>
      <p:sp>
        <p:nvSpPr>
          <p:cNvPr id="3" name="Content Placeholder 2"/>
          <p:cNvSpPr>
            <a:spLocks noGrp="1"/>
          </p:cNvSpPr>
          <p:nvPr>
            <p:ph idx="1"/>
          </p:nvPr>
        </p:nvSpPr>
        <p:spPr/>
        <p:txBody>
          <a:bodyPr/>
          <a:lstStyle/>
          <a:p>
            <a:r>
              <a:rPr lang="en-US" sz="2800" dirty="0"/>
              <a:t>Instead of submitting Individual Evaluation Rubrics for grading (mid-semester, final), Senior design students submit Outcome Matrices and/or Project Proposal or Project Description (see Verification Process for what is required.)</a:t>
            </a:r>
          </a:p>
          <a:p>
            <a:r>
              <a:rPr lang="en-US" sz="2800" dirty="0">
                <a:hlinkClick r:id="rId2"/>
              </a:rPr>
              <a:t>Senior Design Rubric </a:t>
            </a:r>
            <a:endParaRPr lang="en-US" sz="2800" dirty="0"/>
          </a:p>
          <a:p>
            <a:endParaRPr lang="en-US" dirty="0"/>
          </a:p>
        </p:txBody>
      </p:sp>
    </p:spTree>
    <p:extLst>
      <p:ext uri="{BB962C8B-B14F-4D97-AF65-F5344CB8AC3E}">
        <p14:creationId xmlns:p14="http://schemas.microsoft.com/office/powerpoint/2010/main" val="149860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600" i="0" dirty="0"/>
              <a:t>Keep in mind…</a:t>
            </a:r>
          </a:p>
        </p:txBody>
      </p:sp>
      <p:sp>
        <p:nvSpPr>
          <p:cNvPr id="29699" name="Rectangle 3"/>
          <p:cNvSpPr>
            <a:spLocks noGrp="1" noChangeArrowheads="1"/>
          </p:cNvSpPr>
          <p:nvPr>
            <p:ph type="body" idx="1"/>
          </p:nvPr>
        </p:nvSpPr>
        <p:spPr>
          <a:xfrm>
            <a:off x="990600" y="1295400"/>
            <a:ext cx="7772400" cy="5029200"/>
          </a:xfrm>
        </p:spPr>
        <p:txBody>
          <a:bodyPr/>
          <a:lstStyle/>
          <a:p>
            <a:pPr marL="0" indent="0" eaLnBrk="1" hangingPunct="1">
              <a:buNone/>
            </a:pPr>
            <a:r>
              <a:rPr lang="en-US" sz="2800" dirty="0"/>
              <a:t>You are responsible for paying attention to how you are doing with respect to the senior design requirements</a:t>
            </a:r>
          </a:p>
          <a:p>
            <a:pPr marL="990600" lvl="1" indent="-533400" eaLnBrk="1" hangingPunct="1">
              <a:buFontTx/>
              <a:buChar char="•"/>
            </a:pPr>
            <a:r>
              <a:rPr lang="en-US" sz="2400" dirty="0"/>
              <a:t>Appropriateness of project</a:t>
            </a:r>
          </a:p>
          <a:p>
            <a:pPr marL="990600" lvl="1" indent="-533400" eaLnBrk="1" hangingPunct="1">
              <a:buFontTx/>
              <a:buChar char="•"/>
            </a:pPr>
            <a:r>
              <a:rPr lang="en-US" sz="2400" dirty="0"/>
              <a:t>Your role on the project</a:t>
            </a:r>
          </a:p>
          <a:p>
            <a:pPr marL="990600" lvl="1" indent="-533400" eaLnBrk="1" hangingPunct="1">
              <a:buFontTx/>
              <a:buChar char="•"/>
            </a:pPr>
            <a:r>
              <a:rPr lang="en-US" sz="2400" dirty="0"/>
              <a:t>Outcomes</a:t>
            </a:r>
          </a:p>
          <a:p>
            <a:pPr marL="457200" lvl="1" indent="0" eaLnBrk="1" hangingPunct="1">
              <a:buNone/>
            </a:pPr>
            <a:endParaRPr lang="en-US" dirty="0"/>
          </a:p>
          <a:p>
            <a:pPr marL="57150" indent="0" eaLnBrk="1" hangingPunct="1">
              <a:buNone/>
            </a:pPr>
            <a:r>
              <a:rPr lang="en-US" sz="2800" dirty="0"/>
              <a:t>If you don’t meet the senior design requirements, you won’t graduate. Discuss concerns with your TA, advisor, and/or EPICS Education Administrator</a:t>
            </a:r>
          </a:p>
          <a:p>
            <a:pPr marL="609600" indent="-609600" eaLnBrk="1" hangingPunct="1">
              <a:buFont typeface="Wingdings" pitchFamily="2" charset="2"/>
              <a:buNone/>
            </a:pPr>
            <a:endParaRPr lang="en-US" i="1" dirty="0"/>
          </a:p>
          <a:p>
            <a:pPr marL="609600" indent="-609600" eaLnBrk="1" hangingPunct="1">
              <a:buFont typeface="Wingdings" pitchFamily="2" charset="2"/>
              <a:buNone/>
            </a:pPr>
            <a:endParaRPr lang="en-US" dirty="0"/>
          </a:p>
        </p:txBody>
      </p:sp>
    </p:spTree>
    <p:extLst>
      <p:ext uri="{BB962C8B-B14F-4D97-AF65-F5344CB8AC3E}">
        <p14:creationId xmlns:p14="http://schemas.microsoft.com/office/powerpoint/2010/main" val="3011238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23900" y="304800"/>
            <a:ext cx="7772400" cy="762000"/>
          </a:xfrm>
        </p:spPr>
        <p:txBody>
          <a:bodyPr/>
          <a:lstStyle/>
          <a:p>
            <a:pPr eaLnBrk="1" hangingPunct="1"/>
            <a:r>
              <a:rPr lang="en-US" sz="3600" i="0" dirty="0"/>
              <a:t>Where to Get Help</a:t>
            </a:r>
          </a:p>
        </p:txBody>
      </p:sp>
      <p:sp>
        <p:nvSpPr>
          <p:cNvPr id="32771" name="Rectangle 3"/>
          <p:cNvSpPr>
            <a:spLocks noGrp="1" noChangeArrowheads="1"/>
          </p:cNvSpPr>
          <p:nvPr>
            <p:ph type="body" idx="1"/>
          </p:nvPr>
        </p:nvSpPr>
        <p:spPr/>
        <p:txBody>
          <a:bodyPr/>
          <a:lstStyle/>
          <a:p>
            <a:pPr eaLnBrk="1" hangingPunct="1">
              <a:lnSpc>
                <a:spcPct val="80000"/>
              </a:lnSpc>
            </a:pPr>
            <a:r>
              <a:rPr lang="en-US" sz="2800" dirty="0"/>
              <a:t>ABET requirements:</a:t>
            </a:r>
          </a:p>
          <a:p>
            <a:pPr lvl="1" eaLnBrk="1" hangingPunct="1">
              <a:lnSpc>
                <a:spcPct val="80000"/>
              </a:lnSpc>
            </a:pPr>
            <a:r>
              <a:rPr lang="en-US" sz="2400" dirty="0"/>
              <a:t>Your TA and advisor(s)</a:t>
            </a:r>
          </a:p>
          <a:p>
            <a:pPr lvl="1" eaLnBrk="1" hangingPunct="1">
              <a:lnSpc>
                <a:spcPct val="80000"/>
              </a:lnSpc>
            </a:pPr>
            <a:r>
              <a:rPr lang="en-US" sz="2400" dirty="0"/>
              <a:t>EPICS Senior Design Coordinator: Nusaybah Abu-Mulaweh – </a:t>
            </a:r>
            <a:r>
              <a:rPr lang="en-US" sz="2400" dirty="0">
                <a:hlinkClick r:id="rId3"/>
              </a:rPr>
              <a:t>nabumula@purdue.edu</a:t>
            </a:r>
            <a:r>
              <a:rPr lang="en-US" sz="2400" dirty="0"/>
              <a:t>  </a:t>
            </a:r>
            <a:endParaRPr lang="en-US" dirty="0"/>
          </a:p>
          <a:p>
            <a:pPr lvl="1" eaLnBrk="1" hangingPunct="1">
              <a:lnSpc>
                <a:spcPct val="80000"/>
              </a:lnSpc>
            </a:pPr>
            <a:r>
              <a:rPr lang="en-US" sz="2400" dirty="0"/>
              <a:t>EPICS Director: Prof. Bill Oakes – </a:t>
            </a:r>
            <a:r>
              <a:rPr lang="en-US" sz="2400" dirty="0">
                <a:hlinkClick r:id="rId4"/>
              </a:rPr>
              <a:t>oakes@purdue.edu</a:t>
            </a:r>
            <a:r>
              <a:rPr lang="en-US" sz="2400" dirty="0"/>
              <a:t> </a:t>
            </a:r>
          </a:p>
          <a:p>
            <a:pPr marL="457200" lvl="1" indent="0" eaLnBrk="1" hangingPunct="1">
              <a:lnSpc>
                <a:spcPct val="80000"/>
              </a:lnSpc>
              <a:buNone/>
            </a:pPr>
            <a:endParaRPr lang="en-US" sz="2400" dirty="0"/>
          </a:p>
          <a:p>
            <a:pPr eaLnBrk="1" hangingPunct="1">
              <a:lnSpc>
                <a:spcPct val="80000"/>
              </a:lnSpc>
            </a:pPr>
            <a:r>
              <a:rPr lang="en-US" sz="2800" dirty="0"/>
              <a:t>Senior Design Link on the web:</a:t>
            </a:r>
          </a:p>
          <a:p>
            <a:pPr lvl="1" eaLnBrk="1" hangingPunct="1">
              <a:lnSpc>
                <a:spcPct val="80000"/>
              </a:lnSpc>
            </a:pPr>
            <a:r>
              <a:rPr lang="en-US" sz="2400" dirty="0">
                <a:hlinkClick r:id="rId5"/>
              </a:rPr>
              <a:t>https://engineering.purdue.edu/EPICS/purdue/individual-documents/senior-design</a:t>
            </a:r>
            <a:r>
              <a:rPr lang="en-US" sz="2400" dirty="0"/>
              <a:t> </a:t>
            </a:r>
          </a:p>
          <a:p>
            <a:pPr marL="457200" lvl="1" indent="0" eaLnBrk="1" hangingPunct="1">
              <a:lnSpc>
                <a:spcPct val="80000"/>
              </a:lnSpc>
              <a:buNone/>
            </a:pPr>
            <a:endParaRPr lang="en-US" sz="2400" dirty="0"/>
          </a:p>
          <a:p>
            <a:pPr eaLnBrk="1" hangingPunct="1">
              <a:lnSpc>
                <a:spcPct val="80000"/>
              </a:lnSpc>
            </a:pPr>
            <a:r>
              <a:rPr lang="en-US" dirty="0"/>
              <a:t>SharePoint Server operation:</a:t>
            </a:r>
          </a:p>
          <a:p>
            <a:pPr lvl="1" eaLnBrk="1" hangingPunct="1">
              <a:lnSpc>
                <a:spcPct val="80000"/>
              </a:lnSpc>
            </a:pPr>
            <a:r>
              <a:rPr lang="en-US" sz="2400" dirty="0"/>
              <a:t>Your TA</a:t>
            </a:r>
          </a:p>
        </p:txBody>
      </p:sp>
    </p:spTree>
    <p:extLst>
      <p:ext uri="{BB962C8B-B14F-4D97-AF65-F5344CB8AC3E}">
        <p14:creationId xmlns:p14="http://schemas.microsoft.com/office/powerpoint/2010/main" val="237399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BC4A5-A9E1-4CA4-9457-1D192E6AFAAB}"/>
              </a:ext>
            </a:extLst>
          </p:cNvPr>
          <p:cNvSpPr>
            <a:spLocks noGrp="1"/>
          </p:cNvSpPr>
          <p:nvPr>
            <p:ph type="title"/>
          </p:nvPr>
        </p:nvSpPr>
        <p:spPr/>
        <p:txBody>
          <a:bodyPr/>
          <a:lstStyle/>
          <a:p>
            <a:r>
              <a:rPr lang="en-US" i="0" dirty="0"/>
              <a:t>What is Senior Design?</a:t>
            </a:r>
          </a:p>
        </p:txBody>
      </p:sp>
      <p:sp>
        <p:nvSpPr>
          <p:cNvPr id="3" name="Content Placeholder 2">
            <a:extLst>
              <a:ext uri="{FF2B5EF4-FFF2-40B4-BE49-F238E27FC236}">
                <a16:creationId xmlns:a16="http://schemas.microsoft.com/office/drawing/2014/main" id="{0D02DF70-33DE-474A-BC86-54AD38282112}"/>
              </a:ext>
            </a:extLst>
          </p:cNvPr>
          <p:cNvSpPr>
            <a:spLocks noGrp="1"/>
          </p:cNvSpPr>
          <p:nvPr>
            <p:ph idx="1"/>
          </p:nvPr>
        </p:nvSpPr>
        <p:spPr/>
        <p:txBody>
          <a:bodyPr/>
          <a:lstStyle/>
          <a:p>
            <a:pPr marL="0" indent="0">
              <a:buNone/>
            </a:pPr>
            <a:r>
              <a:rPr lang="en-US" sz="2800" dirty="0"/>
              <a:t>A culminating major engineering design experience that incorporates </a:t>
            </a:r>
          </a:p>
          <a:p>
            <a:pPr marL="914400" lvl="1" indent="-514350">
              <a:buFont typeface="+mj-lt"/>
              <a:buAutoNum type="arabicPeriod"/>
            </a:pPr>
            <a:r>
              <a:rPr lang="en-US" sz="2400" dirty="0"/>
              <a:t>appropriate engineering standards</a:t>
            </a:r>
          </a:p>
          <a:p>
            <a:pPr marL="914400" lvl="1" indent="-514350">
              <a:buFont typeface="+mj-lt"/>
              <a:buAutoNum type="arabicPeriod"/>
            </a:pPr>
            <a:r>
              <a:rPr lang="en-US" sz="2400" dirty="0"/>
              <a:t>multiple constraints</a:t>
            </a:r>
          </a:p>
          <a:p>
            <a:pPr marL="0" indent="0">
              <a:buNone/>
            </a:pPr>
            <a:r>
              <a:rPr lang="en-US" sz="2800" dirty="0"/>
              <a:t>based on the knowledge and skills acquired in earlier course work.</a:t>
            </a:r>
          </a:p>
          <a:p>
            <a:pPr marL="0" indent="0">
              <a:buNone/>
            </a:pPr>
            <a:endParaRPr lang="en-US" sz="2000" dirty="0"/>
          </a:p>
          <a:p>
            <a:pPr marL="0" indent="0">
              <a:buNone/>
            </a:pPr>
            <a:r>
              <a:rPr lang="en-US" sz="2800" dirty="0"/>
              <a:t>Students are also expected to independently acquire new knowledge that is necessary for the successful completion of their project.</a:t>
            </a:r>
          </a:p>
        </p:txBody>
      </p:sp>
    </p:spTree>
    <p:extLst>
      <p:ext uri="{BB962C8B-B14F-4D97-AF65-F5344CB8AC3E}">
        <p14:creationId xmlns:p14="http://schemas.microsoft.com/office/powerpoint/2010/main" val="262408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D369-FA4A-4E8D-8079-653FDE779874}"/>
              </a:ext>
            </a:extLst>
          </p:cNvPr>
          <p:cNvSpPr>
            <a:spLocks noGrp="1"/>
          </p:cNvSpPr>
          <p:nvPr>
            <p:ph type="title"/>
          </p:nvPr>
        </p:nvSpPr>
        <p:spPr/>
        <p:txBody>
          <a:bodyPr/>
          <a:lstStyle/>
          <a:p>
            <a:r>
              <a:rPr lang="en-US" i="0" dirty="0"/>
              <a:t>ABET Definition of Design</a:t>
            </a:r>
          </a:p>
        </p:txBody>
      </p:sp>
      <p:sp>
        <p:nvSpPr>
          <p:cNvPr id="3" name="Content Placeholder 2">
            <a:extLst>
              <a:ext uri="{FF2B5EF4-FFF2-40B4-BE49-F238E27FC236}">
                <a16:creationId xmlns:a16="http://schemas.microsoft.com/office/drawing/2014/main" id="{6FB4F973-9E0B-4A9D-BAC2-C3F502110B00}"/>
              </a:ext>
            </a:extLst>
          </p:cNvPr>
          <p:cNvSpPr>
            <a:spLocks noGrp="1"/>
          </p:cNvSpPr>
          <p:nvPr>
            <p:ph idx="1"/>
          </p:nvPr>
        </p:nvSpPr>
        <p:spPr/>
        <p:txBody>
          <a:bodyPr/>
          <a:lstStyle/>
          <a:p>
            <a:pPr marL="0" indent="0">
              <a:buNone/>
            </a:pPr>
            <a:r>
              <a:rPr lang="en-US" sz="2400" u="sng" dirty="0"/>
              <a:t>Engineering design </a:t>
            </a:r>
            <a:r>
              <a:rPr lang="en-US" sz="2400" dirty="0"/>
              <a:t>is a process of devising a system, component, or process to meet desired needs and specifications within constraints. </a:t>
            </a:r>
          </a:p>
          <a:p>
            <a:r>
              <a:rPr lang="en-US" sz="2400" dirty="0"/>
              <a:t>It is an iterative, creative, decision-making process in which the basic sciences, mathematics, and engineering sciences are applied to convert resources into solutions. </a:t>
            </a:r>
          </a:p>
          <a:p>
            <a:r>
              <a:rPr lang="en-US" sz="2400" dirty="0"/>
              <a:t>Engineering design involves identifying opportunities, developing requirements, performing analysis and synthesis, generating multiple solutions, evaluating solutions against requirements, considering risks, and making trade- offs, for the purpose of obtaining a high quality solution under the given circumstances. </a:t>
            </a:r>
          </a:p>
        </p:txBody>
      </p:sp>
    </p:spTree>
    <p:extLst>
      <p:ext uri="{BB962C8B-B14F-4D97-AF65-F5344CB8AC3E}">
        <p14:creationId xmlns:p14="http://schemas.microsoft.com/office/powerpoint/2010/main" val="296760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81000"/>
            <a:ext cx="8158162" cy="609600"/>
          </a:xfrm>
        </p:spPr>
        <p:txBody>
          <a:bodyPr/>
          <a:lstStyle/>
          <a:p>
            <a:pPr eaLnBrk="1" hangingPunct="1"/>
            <a:r>
              <a:rPr lang="en-US" sz="3600" i="0" dirty="0">
                <a:solidFill>
                  <a:schemeClr val="tx1"/>
                </a:solidFill>
              </a:rPr>
              <a:t>Design is NOT just Analysi</a:t>
            </a:r>
            <a:r>
              <a:rPr lang="en-US" sz="3600" i="0" dirty="0"/>
              <a:t>s</a:t>
            </a:r>
            <a:endParaRPr lang="en-US" sz="2800" i="0" dirty="0">
              <a:solidFill>
                <a:srgbClr val="FF0000"/>
              </a:solidFill>
            </a:endParaRPr>
          </a:p>
        </p:txBody>
      </p:sp>
      <p:sp>
        <p:nvSpPr>
          <p:cNvPr id="19459" name="Rectangle 3"/>
          <p:cNvSpPr>
            <a:spLocks noGrp="1" noChangeArrowheads="1"/>
          </p:cNvSpPr>
          <p:nvPr>
            <p:ph type="body" idx="1"/>
          </p:nvPr>
        </p:nvSpPr>
        <p:spPr>
          <a:xfrm>
            <a:off x="1066800" y="1295400"/>
            <a:ext cx="7467600" cy="5105400"/>
          </a:xfrm>
          <a:noFill/>
        </p:spPr>
        <p:txBody>
          <a:bodyPr lIns="0" rIns="0"/>
          <a:lstStyle/>
          <a:p>
            <a:pPr marL="50800" indent="-50800" eaLnBrk="1" hangingPunct="1">
              <a:buClr>
                <a:schemeClr val="tx1"/>
              </a:buClr>
              <a:buFontTx/>
              <a:buNone/>
            </a:pPr>
            <a:r>
              <a:rPr lang="en-US" sz="2800" dirty="0"/>
              <a:t>If only one answer to the problem  exists, and finding it involves using mathematical/computational models or tools, then the activity is probably analysis.  </a:t>
            </a:r>
          </a:p>
          <a:p>
            <a:pPr marL="50800" indent="-50800" eaLnBrk="1" hangingPunct="1">
              <a:buClr>
                <a:schemeClr val="tx1"/>
              </a:buClr>
              <a:buFontTx/>
              <a:buNone/>
            </a:pPr>
            <a:endParaRPr lang="en-US" sz="2800" dirty="0"/>
          </a:p>
          <a:p>
            <a:pPr marL="50800" indent="-50800" eaLnBrk="1" hangingPunct="1">
              <a:buClr>
                <a:schemeClr val="tx1"/>
              </a:buClr>
              <a:buFontTx/>
              <a:buNone/>
            </a:pPr>
            <a:r>
              <a:rPr lang="en-US" sz="2800" dirty="0"/>
              <a:t>Examples: simulating the response of a circuit using circuit simulation tools, conducting an experiment to obtain data, or deriving simple equations of motion to determine expected forces.</a:t>
            </a:r>
          </a:p>
        </p:txBody>
      </p:sp>
    </p:spTree>
    <p:extLst>
      <p:ext uri="{BB962C8B-B14F-4D97-AF65-F5344CB8AC3E}">
        <p14:creationId xmlns:p14="http://schemas.microsoft.com/office/powerpoint/2010/main" val="338111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7238" y="304800"/>
            <a:ext cx="8158162" cy="685800"/>
          </a:xfrm>
        </p:spPr>
        <p:txBody>
          <a:bodyPr/>
          <a:lstStyle/>
          <a:p>
            <a:pPr eaLnBrk="1" hangingPunct="1"/>
            <a:r>
              <a:rPr lang="en-US" sz="3600" i="0" dirty="0"/>
              <a:t>Design is NOT Reproduction</a:t>
            </a:r>
            <a:endParaRPr lang="en-US" sz="2800" b="0" i="0" dirty="0">
              <a:solidFill>
                <a:schemeClr val="tx1"/>
              </a:solidFill>
            </a:endParaRPr>
          </a:p>
        </p:txBody>
      </p:sp>
      <p:sp>
        <p:nvSpPr>
          <p:cNvPr id="21507" name="Rectangle 3"/>
          <p:cNvSpPr>
            <a:spLocks noGrp="1" noChangeArrowheads="1"/>
          </p:cNvSpPr>
          <p:nvPr>
            <p:ph type="body" idx="1"/>
          </p:nvPr>
        </p:nvSpPr>
        <p:spPr>
          <a:xfrm>
            <a:off x="685800" y="1143000"/>
            <a:ext cx="7772400" cy="5029200"/>
          </a:xfrm>
        </p:spPr>
        <p:txBody>
          <a:bodyPr/>
          <a:lstStyle/>
          <a:p>
            <a:pPr marL="169863" lvl="1" indent="0" eaLnBrk="1" hangingPunct="1">
              <a:buClr>
                <a:schemeClr val="tx1"/>
              </a:buClr>
              <a:buFontTx/>
              <a:buNone/>
            </a:pPr>
            <a:r>
              <a:rPr lang="en-US" dirty="0"/>
              <a:t>Process of recreating something that has already been designed.  </a:t>
            </a:r>
          </a:p>
          <a:p>
            <a:pPr marL="169863" lvl="1" indent="0" eaLnBrk="1" hangingPunct="1">
              <a:buClr>
                <a:schemeClr val="tx1"/>
              </a:buClr>
              <a:buFontTx/>
              <a:buNone/>
            </a:pPr>
            <a:endParaRPr lang="en-US" dirty="0"/>
          </a:p>
          <a:p>
            <a:pPr marL="169863" lvl="1" indent="0" eaLnBrk="1" hangingPunct="1">
              <a:buClr>
                <a:schemeClr val="tx1"/>
              </a:buClr>
              <a:buFontTx/>
              <a:buNone/>
            </a:pPr>
            <a:r>
              <a:rPr lang="en-US" dirty="0"/>
              <a:t>Example: copying oscillator circuit from an electronics book and substituting resister values to set the frequency is an example of reproduction, not design.</a:t>
            </a:r>
          </a:p>
        </p:txBody>
      </p:sp>
    </p:spTree>
    <p:extLst>
      <p:ext uri="{BB962C8B-B14F-4D97-AF65-F5344CB8AC3E}">
        <p14:creationId xmlns:p14="http://schemas.microsoft.com/office/powerpoint/2010/main" val="150151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i="0" dirty="0"/>
              <a:t>More Information About Design</a:t>
            </a:r>
          </a:p>
        </p:txBody>
      </p:sp>
      <p:sp>
        <p:nvSpPr>
          <p:cNvPr id="22531" name="Rectangle 3"/>
          <p:cNvSpPr>
            <a:spLocks noGrp="1" noChangeArrowheads="1"/>
          </p:cNvSpPr>
          <p:nvPr>
            <p:ph type="body" idx="1"/>
          </p:nvPr>
        </p:nvSpPr>
        <p:spPr>
          <a:xfrm>
            <a:off x="838200" y="1219200"/>
            <a:ext cx="8153400" cy="5181600"/>
          </a:xfrm>
        </p:spPr>
        <p:txBody>
          <a:bodyPr/>
          <a:lstStyle/>
          <a:p>
            <a:pPr marL="0" indent="0" eaLnBrk="1" hangingPunct="1">
              <a:buFont typeface="Wingdings" pitchFamily="2" charset="2"/>
              <a:buNone/>
            </a:pPr>
            <a:r>
              <a:rPr lang="en-US" sz="2800" dirty="0"/>
              <a:t>Please keep in mind that “Design” is a complete process from the origin of the project idea through the deployment and maintenance of the project.  It includes specification development, conceptual design, detailed design, etc.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t>More information about the EPICS Design Process can be found at: </a:t>
            </a:r>
          </a:p>
          <a:p>
            <a:pPr marL="0" indent="0" eaLnBrk="1" hangingPunct="1">
              <a:buFont typeface="Wingdings" pitchFamily="2" charset="2"/>
              <a:buNone/>
            </a:pPr>
            <a:endParaRPr lang="en-US" sz="1200" dirty="0"/>
          </a:p>
          <a:p>
            <a:pPr marL="0" indent="0" eaLnBrk="1" hangingPunct="1">
              <a:buNone/>
            </a:pPr>
            <a:r>
              <a:rPr lang="en-US" sz="1800" dirty="0">
                <a:hlinkClick r:id="rId3"/>
              </a:rPr>
              <a:t>https://sharepoint.ecn.purdue.edu/epics/teams/Public%20Documents/EPICS_Design_Process.pdf</a:t>
            </a:r>
            <a:r>
              <a:rPr lang="en-US" sz="1800" dirty="0"/>
              <a:t> </a:t>
            </a:r>
          </a:p>
        </p:txBody>
      </p:sp>
    </p:spTree>
    <p:extLst>
      <p:ext uri="{BB962C8B-B14F-4D97-AF65-F5344CB8AC3E}">
        <p14:creationId xmlns:p14="http://schemas.microsoft.com/office/powerpoint/2010/main" val="40746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918C-97DD-428D-BD74-1E1D50DBEE6F}"/>
              </a:ext>
            </a:extLst>
          </p:cNvPr>
          <p:cNvSpPr>
            <a:spLocks noGrp="1"/>
          </p:cNvSpPr>
          <p:nvPr>
            <p:ph type="title"/>
          </p:nvPr>
        </p:nvSpPr>
        <p:spPr/>
        <p:txBody>
          <a:bodyPr/>
          <a:lstStyle/>
          <a:p>
            <a:r>
              <a:rPr lang="en-US" i="0" dirty="0"/>
              <a:t>Senior Design Outcomes</a:t>
            </a:r>
          </a:p>
        </p:txBody>
      </p:sp>
      <p:sp>
        <p:nvSpPr>
          <p:cNvPr id="3" name="Content Placeholder 2">
            <a:extLst>
              <a:ext uri="{FF2B5EF4-FFF2-40B4-BE49-F238E27FC236}">
                <a16:creationId xmlns:a16="http://schemas.microsoft.com/office/drawing/2014/main" id="{22A9FC2E-3E6B-475C-A1AC-E0F2D2F2EED4}"/>
              </a:ext>
            </a:extLst>
          </p:cNvPr>
          <p:cNvSpPr>
            <a:spLocks noGrp="1"/>
          </p:cNvSpPr>
          <p:nvPr>
            <p:ph idx="1"/>
          </p:nvPr>
        </p:nvSpPr>
        <p:spPr/>
        <p:txBody>
          <a:bodyPr/>
          <a:lstStyle/>
          <a:p>
            <a:r>
              <a:rPr lang="en-US" dirty="0"/>
              <a:t>Each student is expected to demonstrate the abilities they have acquired throughout their academic career.</a:t>
            </a:r>
          </a:p>
          <a:p>
            <a:r>
              <a:rPr lang="en-US" dirty="0"/>
              <a:t>A student who successfully fulfills the senior design requirements will have demonstrated the 7 outcomes</a:t>
            </a:r>
          </a:p>
        </p:txBody>
      </p:sp>
    </p:spTree>
    <p:extLst>
      <p:ext uri="{BB962C8B-B14F-4D97-AF65-F5344CB8AC3E}">
        <p14:creationId xmlns:p14="http://schemas.microsoft.com/office/powerpoint/2010/main" val="37166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457200"/>
            <a:ext cx="7772400" cy="609600"/>
          </a:xfrm>
        </p:spPr>
        <p:txBody>
          <a:bodyPr/>
          <a:lstStyle/>
          <a:p>
            <a:pPr eaLnBrk="1" hangingPunct="1"/>
            <a:r>
              <a:rPr lang="en-US" sz="3600" i="0" dirty="0"/>
              <a:t>Senior Design Course Outcomes</a:t>
            </a:r>
          </a:p>
        </p:txBody>
      </p:sp>
      <p:sp>
        <p:nvSpPr>
          <p:cNvPr id="7171" name="Rectangle 3"/>
          <p:cNvSpPr>
            <a:spLocks noGrp="1" noChangeArrowheads="1"/>
          </p:cNvSpPr>
          <p:nvPr>
            <p:ph type="body" idx="1"/>
          </p:nvPr>
        </p:nvSpPr>
        <p:spPr>
          <a:xfrm>
            <a:off x="914400" y="1066800"/>
            <a:ext cx="7924800" cy="5638800"/>
          </a:xfrm>
        </p:spPr>
        <p:txBody>
          <a:bodyPr/>
          <a:lstStyle/>
          <a:p>
            <a:pPr marL="0" indent="0" eaLnBrk="1" hangingPunct="1">
              <a:buNone/>
            </a:pPr>
            <a:r>
              <a:rPr lang="en-US" sz="2000" dirty="0" err="1"/>
              <a:t>i</a:t>
            </a:r>
            <a:r>
              <a:rPr lang="en-US" sz="2000" dirty="0"/>
              <a:t>. an ability to apply </a:t>
            </a:r>
            <a:r>
              <a:rPr lang="en-US" sz="2000" dirty="0">
                <a:solidFill>
                  <a:srgbClr val="FF0000"/>
                </a:solidFill>
              </a:rPr>
              <a:t>engineering design </a:t>
            </a:r>
            <a:r>
              <a:rPr lang="en-US" sz="2000" dirty="0"/>
              <a:t>to create a </a:t>
            </a:r>
            <a:r>
              <a:rPr lang="en-US" sz="2000" dirty="0">
                <a:solidFill>
                  <a:srgbClr val="FF0000"/>
                </a:solidFill>
              </a:rPr>
              <a:t>product</a:t>
            </a:r>
            <a:r>
              <a:rPr lang="en-US" sz="2000" dirty="0"/>
              <a:t> that meets the specified needs of this engineering design experience with consideration of public health, safety, and welfare, as well as global, cultural, social, environmental, and economic factors.</a:t>
            </a:r>
          </a:p>
          <a:p>
            <a:pPr marL="0" indent="0" eaLnBrk="1" hangingPunct="1">
              <a:buNone/>
            </a:pPr>
            <a:endParaRPr lang="en-US" sz="1050" dirty="0"/>
          </a:p>
          <a:p>
            <a:pPr marL="0" indent="0" eaLnBrk="1" hangingPunct="1">
              <a:buNone/>
            </a:pPr>
            <a:r>
              <a:rPr lang="en-US" sz="2000" dirty="0"/>
              <a:t>ii. an ability to develop and conduct </a:t>
            </a:r>
            <a:r>
              <a:rPr lang="en-US" sz="2000" dirty="0">
                <a:solidFill>
                  <a:srgbClr val="FF0000"/>
                </a:solidFill>
              </a:rPr>
              <a:t>experimentation</a:t>
            </a:r>
            <a:r>
              <a:rPr lang="en-US" sz="2000" dirty="0"/>
              <a:t>, </a:t>
            </a:r>
            <a:r>
              <a:rPr lang="en-US" sz="2000" dirty="0">
                <a:solidFill>
                  <a:srgbClr val="FF0000"/>
                </a:solidFill>
              </a:rPr>
              <a:t>analyze</a:t>
            </a:r>
            <a:r>
              <a:rPr lang="en-US" sz="2000" dirty="0"/>
              <a:t> and </a:t>
            </a:r>
            <a:r>
              <a:rPr lang="en-US" sz="2000" dirty="0">
                <a:solidFill>
                  <a:srgbClr val="FF0000"/>
                </a:solidFill>
              </a:rPr>
              <a:t>interpret</a:t>
            </a:r>
            <a:r>
              <a:rPr lang="en-US" sz="2000" dirty="0"/>
              <a:t> </a:t>
            </a:r>
            <a:r>
              <a:rPr lang="en-US" sz="2000" dirty="0">
                <a:solidFill>
                  <a:srgbClr val="FF0000"/>
                </a:solidFill>
              </a:rPr>
              <a:t>data</a:t>
            </a:r>
            <a:r>
              <a:rPr lang="en-US" sz="2000" dirty="0"/>
              <a:t>, and use </a:t>
            </a:r>
            <a:r>
              <a:rPr lang="en-US" sz="2000" dirty="0">
                <a:solidFill>
                  <a:srgbClr val="FF0000"/>
                </a:solidFill>
              </a:rPr>
              <a:t>engineering judgment </a:t>
            </a:r>
            <a:r>
              <a:rPr lang="en-US" sz="2000" dirty="0"/>
              <a:t>to draw conclusions related to the development of the product of this engineering design experience.</a:t>
            </a:r>
          </a:p>
          <a:p>
            <a:pPr marL="0" indent="0" eaLnBrk="1" hangingPunct="1">
              <a:buNone/>
            </a:pPr>
            <a:endParaRPr lang="en-US" sz="1200" dirty="0"/>
          </a:p>
          <a:p>
            <a:pPr marL="0" indent="0" eaLnBrk="1" hangingPunct="1">
              <a:buNone/>
            </a:pPr>
            <a:r>
              <a:rPr lang="en-US" sz="2000" dirty="0"/>
              <a:t>iii. an ability to </a:t>
            </a:r>
            <a:r>
              <a:rPr lang="en-US" sz="2000" dirty="0">
                <a:solidFill>
                  <a:srgbClr val="FF0000"/>
                </a:solidFill>
              </a:rPr>
              <a:t>identify, formulate, and solve complex engineering problems</a:t>
            </a:r>
            <a:r>
              <a:rPr lang="en-US" sz="2000" dirty="0"/>
              <a:t> arising from this engineering design experience by applying principles of engineering, science, and mathematics.</a:t>
            </a:r>
          </a:p>
          <a:p>
            <a:pPr marL="0" indent="0" eaLnBrk="1" hangingPunct="1">
              <a:buNone/>
            </a:pPr>
            <a:endParaRPr lang="en-US" sz="1200" dirty="0"/>
          </a:p>
          <a:p>
            <a:pPr marL="0" indent="0" eaLnBrk="1" hangingPunct="1">
              <a:buNone/>
            </a:pPr>
            <a:r>
              <a:rPr lang="en-US" sz="2000" dirty="0"/>
              <a:t>iv. an ability to </a:t>
            </a:r>
            <a:r>
              <a:rPr lang="en-US" sz="2000" dirty="0">
                <a:solidFill>
                  <a:srgbClr val="FF0000"/>
                </a:solidFill>
              </a:rPr>
              <a:t>function effectively on a team </a:t>
            </a:r>
            <a:r>
              <a:rPr lang="en-US" sz="2000" dirty="0"/>
              <a:t>whose members together provide leadership, create a collaborative and inclusive environment, establish goals, plan tasks, and meet objectives associated with this design experience.</a:t>
            </a:r>
          </a:p>
        </p:txBody>
      </p:sp>
    </p:spTree>
    <p:extLst>
      <p:ext uri="{BB962C8B-B14F-4D97-AF65-F5344CB8AC3E}">
        <p14:creationId xmlns:p14="http://schemas.microsoft.com/office/powerpoint/2010/main" val="2022582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ational_templ_wbackground">
  <a:themeElements>
    <a:clrScheme name="Custom 1">
      <a:dk1>
        <a:srgbClr val="000000"/>
      </a:dk1>
      <a:lt1>
        <a:sysClr val="window" lastClr="FFFFFF"/>
      </a:lt1>
      <a:dk2>
        <a:srgbClr val="252525"/>
      </a:dk2>
      <a:lt2>
        <a:srgbClr val="DEDEDE"/>
      </a:lt2>
      <a:accent1>
        <a:srgbClr val="CFB107"/>
      </a:accent1>
      <a:accent2>
        <a:srgbClr val="F0CD08"/>
      </a:accent2>
      <a:accent3>
        <a:srgbClr val="434343"/>
      </a:accent3>
      <a:accent4>
        <a:srgbClr val="929292"/>
      </a:accent4>
      <a:accent5>
        <a:srgbClr val="535353"/>
      </a:accent5>
      <a:accent6>
        <a:srgbClr val="E7EC28"/>
      </a:accent6>
      <a:hlink>
        <a:srgbClr val="0000FF"/>
      </a:hlink>
      <a:folHlink>
        <a:srgbClr val="800080"/>
      </a:folHlink>
    </a:clrScheme>
    <a:fontScheme name="National_templ_w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1" u="none" strike="noStrike" cap="none" normalizeH="0" baseline="0" smtClean="0">
            <a:ln>
              <a:noFill/>
            </a:ln>
            <a:solidFill>
              <a:srgbClr val="333333"/>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1" u="none" strike="noStrike" cap="none" normalizeH="0" baseline="0" smtClean="0">
            <a:ln>
              <a:noFill/>
            </a:ln>
            <a:solidFill>
              <a:srgbClr val="333333"/>
            </a:solidFill>
            <a:effectLst/>
            <a:latin typeface="Arial" pitchFamily="34" charset="0"/>
          </a:defRPr>
        </a:defPPr>
      </a:lstStyle>
    </a:lnDef>
  </a:objectDefaults>
  <a:extraClrSchemeLst>
    <a:extraClrScheme>
      <a:clrScheme name="National_templ_w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tional_templ_w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tional_templ_w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tional_templ_w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tional_templ_w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tional_templ_w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tional_templ_wbackgroun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tional_templ_w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tional_templ_w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tional_templ_w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tional_templ_w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tional_templ_w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Documents\Leah\CMU-EPICS 99.ppt copy</Template>
  <TotalTime>264</TotalTime>
  <Pages>16</Pages>
  <Words>1457</Words>
  <Application>Microsoft Office PowerPoint</Application>
  <PresentationFormat>Letter Paper (8.5x11 in)</PresentationFormat>
  <Paragraphs>156</Paragraphs>
  <Slides>23</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MS Mincho</vt:lpstr>
      <vt:lpstr>Arial</vt:lpstr>
      <vt:lpstr>Calibri</vt:lpstr>
      <vt:lpstr>Courier New</vt:lpstr>
      <vt:lpstr>Times New Roman</vt:lpstr>
      <vt:lpstr>Wingdings</vt:lpstr>
      <vt:lpstr>Custom Design</vt:lpstr>
      <vt:lpstr>1_Custom Design</vt:lpstr>
      <vt:lpstr>1_National_templ_wbackground</vt:lpstr>
      <vt:lpstr>PowerPoint Presentation</vt:lpstr>
      <vt:lpstr>Outline </vt:lpstr>
      <vt:lpstr>What is Senior Design?</vt:lpstr>
      <vt:lpstr>ABET Definition of Design</vt:lpstr>
      <vt:lpstr>Design is NOT just Analysis</vt:lpstr>
      <vt:lpstr>Design is NOT Reproduction</vt:lpstr>
      <vt:lpstr>More Information About Design</vt:lpstr>
      <vt:lpstr>Senior Design Outcomes</vt:lpstr>
      <vt:lpstr>Senior Design Course Outcomes</vt:lpstr>
      <vt:lpstr>Senior Design Course Outcomes</vt:lpstr>
      <vt:lpstr>Definition: Product</vt:lpstr>
      <vt:lpstr>Verification Process</vt:lpstr>
      <vt:lpstr>Outcomes Matrix</vt:lpstr>
      <vt:lpstr>Project Proposal</vt:lpstr>
      <vt:lpstr>Project Description</vt:lpstr>
      <vt:lpstr>Project Description</vt:lpstr>
      <vt:lpstr>Final Reflection</vt:lpstr>
      <vt:lpstr>Senior Design students are expected to…</vt:lpstr>
      <vt:lpstr>Verification Process</vt:lpstr>
      <vt:lpstr>Important Notes </vt:lpstr>
      <vt:lpstr>Grading</vt:lpstr>
      <vt:lpstr>Keep in mind…</vt:lpstr>
      <vt:lpstr>Where to Get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red_epics</dc:title>
  <dc:subject>Boeing Outstanding Educator talk</dc:subject>
  <dc:creator>Leah Jamieson</dc:creator>
  <cp:lastModifiedBy>Abu-Mulaweh, Nusaybah A</cp:lastModifiedBy>
  <cp:revision>289</cp:revision>
  <cp:lastPrinted>2017-08-29T21:22:55Z</cp:lastPrinted>
  <dcterms:created xsi:type="dcterms:W3CDTF">1998-04-21T20:08:36Z</dcterms:created>
  <dcterms:modified xsi:type="dcterms:W3CDTF">2020-01-23T20:28:20Z</dcterms:modified>
</cp:coreProperties>
</file>