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" Target="slides/slide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embed/VHcd_4ftsNY?start=04&amp;end=157" TargetMode="External"/><Relationship Id="rId3" Type="http://schemas.openxmlformats.org/officeDocument/2006/relationships/hyperlink" Target="https://www.youtube.com/watch?v=BvTkefJHfC0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FIX PHRASING AND SPLIT INTO 2 (OR MORE) SLIDES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https://www.youtube.com/embed/VHcd_4ftsNY?start=04&amp;end=157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https://www.youtube.com/watch?v=BvTkefJHfC0</a:t>
            </a:r>
            <a:r>
              <a:rPr lang="en"/>
              <a:t> &lt;-- Video Demoing uses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321966"/>
            <a:ext cx="8520600" cy="25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095066"/>
            <a:ext cx="8520600" cy="12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607766"/>
            <a:ext cx="4045200" cy="201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Relationship Id="rId4" Type="http://schemas.openxmlformats.org/officeDocument/2006/relationships/hyperlink" Target="https://www.ncnr.nist.gov/staff/taner/nanotube/n0tube.jpg" TargetMode="External"/><Relationship Id="rId5" Type="http://schemas.openxmlformats.org/officeDocument/2006/relationships/image" Target="../media/image09.jpg"/><Relationship Id="rId6" Type="http://schemas.openxmlformats.org/officeDocument/2006/relationships/hyperlink" Target="https://www.ncnr.nist.gov/staff/taner/nanotube/nntube.jpg" TargetMode="External"/><Relationship Id="rId7" Type="http://schemas.openxmlformats.org/officeDocument/2006/relationships/image" Target="../media/image11.gif"/><Relationship Id="rId8" Type="http://schemas.openxmlformats.org/officeDocument/2006/relationships/hyperlink" Target="https://www.ncnr.nist.gov/staff/taner/nanotube/nmtube.gi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ano.gov/you/nanotechnology-benefits" TargetMode="External"/><Relationship Id="rId4" Type="http://schemas.openxmlformats.org/officeDocument/2006/relationships/hyperlink" Target="https://www.ncnr.nist.gov/staff/taner/nanotube/type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youtube.com/v/VHcd_4ftsNY" TargetMode="External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42af39b10b9c8530f00003e.png" id="59" name="Shape 59"/>
          <p:cNvPicPr preferRelativeResize="0"/>
          <p:nvPr/>
        </p:nvPicPr>
        <p:blipFill rotWithShape="1">
          <a:blip r:embed="rId3">
            <a:alphaModFix/>
          </a:blip>
          <a:srcRect b="0" l="0" r="17060" t="0"/>
          <a:stretch/>
        </p:blipFill>
        <p:spPr>
          <a:xfrm>
            <a:off x="0" y="3986875"/>
            <a:ext cx="9144000" cy="28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Nanotechnology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7925" y="6360000"/>
            <a:ext cx="2406075" cy="4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Carbon Nanotubes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536622"/>
            <a:ext cx="8520600" cy="19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375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carbon nanotube is a tube constructed purely out of carbon atoms, the diameter of which is on the scale of nanometers.</a:t>
            </a:r>
          </a:p>
          <a:p>
            <a:pPr lvl="0" rtl="0">
              <a:lnSpc>
                <a:spcPct val="115000"/>
              </a:lnSpc>
              <a:spcBef>
                <a:spcPts val="375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Carbon nanotubes are extremely strong and flexible as well as conductive.</a:t>
            </a:r>
          </a:p>
          <a:p>
            <a:pPr lvl="0" rtl="0">
              <a:lnSpc>
                <a:spcPct val="115000"/>
              </a:lnSpc>
              <a:spcBef>
                <a:spcPts val="375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Carbon Nanotubes come in three main types</a:t>
            </a:r>
          </a:p>
          <a:p>
            <a:pPr indent="0" lvl="0" marL="457200">
              <a:lnSpc>
                <a:spcPct val="115000"/>
              </a:lnSpc>
              <a:spcBef>
                <a:spcPts val="375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60" name="Shape 160"/>
          <p:cNvGrpSpPr/>
          <p:nvPr/>
        </p:nvGrpSpPr>
        <p:grpSpPr>
          <a:xfrm>
            <a:off x="311696" y="3828009"/>
            <a:ext cx="2846849" cy="2031077"/>
            <a:chOff x="311700" y="4315875"/>
            <a:chExt cx="2217000" cy="1498950"/>
          </a:xfrm>
        </p:grpSpPr>
        <p:grpSp>
          <p:nvGrpSpPr>
            <p:cNvPr id="161" name="Shape 161"/>
            <p:cNvGrpSpPr/>
            <p:nvPr/>
          </p:nvGrpSpPr>
          <p:grpSpPr>
            <a:xfrm>
              <a:off x="311700" y="4881980"/>
              <a:ext cx="2217000" cy="932844"/>
              <a:chOff x="398925" y="4881980"/>
              <a:chExt cx="2217000" cy="932844"/>
            </a:xfrm>
          </p:grpSpPr>
          <p:pic>
            <p:nvPicPr>
              <p:cNvPr descr="n0tube.jpg" id="162" name="Shape 16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54950" y="4881980"/>
                <a:ext cx="1704975" cy="666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Shape 163"/>
              <p:cNvSpPr txBox="1"/>
              <p:nvPr/>
            </p:nvSpPr>
            <p:spPr>
              <a:xfrm>
                <a:off x="398925" y="5548725"/>
                <a:ext cx="2217000" cy="26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" sz="600" u="sng">
                    <a:solidFill>
                      <a:schemeClr val="hlink"/>
                    </a:solidFill>
                    <a:hlinkClick r:id="rId4"/>
                  </a:rPr>
                  <a:t>https://www.ncnr.nist.gov/staff/taner/nanotube/n0tube.jpg</a:t>
                </a:r>
                <a:r>
                  <a:rPr lang="en" sz="600"/>
                  <a:t> </a:t>
                </a:r>
              </a:p>
            </p:txBody>
          </p:sp>
        </p:grpSp>
        <p:sp>
          <p:nvSpPr>
            <p:cNvPr id="164" name="Shape 164"/>
            <p:cNvSpPr txBox="1"/>
            <p:nvPr/>
          </p:nvSpPr>
          <p:spPr>
            <a:xfrm>
              <a:off x="474300" y="4315875"/>
              <a:ext cx="1891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/>
                <a:t>Zig Zag</a:t>
              </a:r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3147660" y="3872294"/>
            <a:ext cx="2846880" cy="1942489"/>
            <a:chOff x="3147637" y="4315875"/>
            <a:chExt cx="2306100" cy="1498950"/>
          </a:xfrm>
        </p:grpSpPr>
        <p:grpSp>
          <p:nvGrpSpPr>
            <p:cNvPr id="166" name="Shape 166"/>
            <p:cNvGrpSpPr/>
            <p:nvPr/>
          </p:nvGrpSpPr>
          <p:grpSpPr>
            <a:xfrm>
              <a:off x="3147637" y="4881980"/>
              <a:ext cx="2306100" cy="932844"/>
              <a:chOff x="3147637" y="4881980"/>
              <a:chExt cx="2306100" cy="932844"/>
            </a:xfrm>
          </p:grpSpPr>
          <p:pic>
            <p:nvPicPr>
              <p:cNvPr descr="nntube.jpg" id="167" name="Shape 16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48200" y="4881980"/>
                <a:ext cx="1704975" cy="552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Shape 168"/>
              <p:cNvSpPr txBox="1"/>
              <p:nvPr/>
            </p:nvSpPr>
            <p:spPr>
              <a:xfrm>
                <a:off x="3147637" y="5548725"/>
                <a:ext cx="2306100" cy="26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600" u="sng">
                    <a:solidFill>
                      <a:schemeClr val="hlink"/>
                    </a:solidFill>
                    <a:hlinkClick r:id="rId6"/>
                  </a:rPr>
                  <a:t>https://www.ncnr.nist.gov/staff/taner/nanotube/nntube.jpg</a:t>
                </a:r>
                <a:r>
                  <a:rPr lang="en" sz="600"/>
                  <a:t> </a:t>
                </a:r>
              </a:p>
            </p:txBody>
          </p:sp>
        </p:grpSp>
        <p:sp>
          <p:nvSpPr>
            <p:cNvPr id="169" name="Shape 169"/>
            <p:cNvSpPr txBox="1"/>
            <p:nvPr/>
          </p:nvSpPr>
          <p:spPr>
            <a:xfrm>
              <a:off x="3354800" y="4315875"/>
              <a:ext cx="1891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/>
                <a:t>Armchair</a:t>
              </a:r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5985421" y="3872297"/>
            <a:ext cx="2846880" cy="1942489"/>
            <a:chOff x="5985462" y="4315875"/>
            <a:chExt cx="2306100" cy="1498950"/>
          </a:xfrm>
        </p:grpSpPr>
        <p:grpSp>
          <p:nvGrpSpPr>
            <p:cNvPr id="171" name="Shape 171"/>
            <p:cNvGrpSpPr/>
            <p:nvPr/>
          </p:nvGrpSpPr>
          <p:grpSpPr>
            <a:xfrm>
              <a:off x="5985462" y="4881975"/>
              <a:ext cx="2306100" cy="932849"/>
              <a:chOff x="6054237" y="4881975"/>
              <a:chExt cx="2306100" cy="932849"/>
            </a:xfrm>
          </p:grpSpPr>
          <p:pic>
            <p:nvPicPr>
              <p:cNvPr descr="nmtube.gif" id="172" name="Shape 17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220781" y="4881975"/>
                <a:ext cx="1973041" cy="552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Shape 173"/>
              <p:cNvSpPr txBox="1"/>
              <p:nvPr/>
            </p:nvSpPr>
            <p:spPr>
              <a:xfrm>
                <a:off x="6054237" y="5548725"/>
                <a:ext cx="2306100" cy="26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600" u="sng">
                    <a:solidFill>
                      <a:schemeClr val="hlink"/>
                    </a:solidFill>
                    <a:hlinkClick r:id="rId8"/>
                  </a:rPr>
                  <a:t>https://www.ncnr.nist.gov/staff/taner/nanotube/nmtube.gif</a:t>
                </a:r>
                <a:r>
                  <a:rPr lang="en" sz="600"/>
                  <a:t> </a:t>
                </a:r>
              </a:p>
            </p:txBody>
          </p:sp>
        </p:grpSp>
        <p:sp>
          <p:nvSpPr>
            <p:cNvPr id="174" name="Shape 174"/>
            <p:cNvSpPr txBox="1"/>
            <p:nvPr/>
          </p:nvSpPr>
          <p:spPr>
            <a:xfrm>
              <a:off x="6235300" y="4315875"/>
              <a:ext cx="1891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/>
                <a:t>Chiral</a:t>
              </a:r>
            </a:p>
          </p:txBody>
        </p:sp>
      </p:grpSp>
      <p:grpSp>
        <p:nvGrpSpPr>
          <p:cNvPr id="175" name="Shape 175"/>
          <p:cNvGrpSpPr/>
          <p:nvPr/>
        </p:nvGrpSpPr>
        <p:grpSpPr>
          <a:xfrm>
            <a:off x="242325" y="3813275"/>
            <a:ext cx="2985600" cy="2601300"/>
            <a:chOff x="242325" y="3813275"/>
            <a:chExt cx="2985600" cy="2601300"/>
          </a:xfrm>
        </p:grpSpPr>
        <p:sp>
          <p:nvSpPr>
            <p:cNvPr id="176" name="Shape 176"/>
            <p:cNvSpPr/>
            <p:nvPr/>
          </p:nvSpPr>
          <p:spPr>
            <a:xfrm>
              <a:off x="300850" y="3813275"/>
              <a:ext cx="2847000" cy="2246700"/>
            </a:xfrm>
            <a:prstGeom prst="roundRect">
              <a:avLst>
                <a:gd fmla="val 18186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242325" y="6059975"/>
              <a:ext cx="2985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What we will build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"Benefits and Applications." </a:t>
            </a:r>
            <a:r>
              <a:rPr i="1" lang="en">
                <a:solidFill>
                  <a:srgbClr val="000000"/>
                </a:solidFill>
              </a:rPr>
              <a:t>Nano.gov</a:t>
            </a:r>
            <a:r>
              <a:rPr lang="en">
                <a:solidFill>
                  <a:srgbClr val="000000"/>
                </a:solidFill>
              </a:rPr>
              <a:t>. National Nanotechnology Initiative, n.d. Web. 21 Oct. 2016. </a:t>
            </a:r>
            <a:r>
              <a:rPr lang="en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https://www.nano.gov/you/nanotechnology-benefits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“Types of Nanotubes.” </a:t>
            </a:r>
            <a:r>
              <a:rPr i="1" lang="en" u="sng">
                <a:solidFill>
                  <a:schemeClr val="hlink"/>
                </a:solidFill>
                <a:hlinkClick r:id="rId4"/>
              </a:rPr>
              <a:t>https://www.ncnr.nist.gov/staff/taner/nanotube/types.html</a:t>
            </a:r>
            <a:r>
              <a:rPr i="1" lang="en">
                <a:solidFill>
                  <a:srgbClr val="000000"/>
                </a:solidFill>
              </a:rPr>
              <a:t>. </a:t>
            </a:r>
            <a:r>
              <a:rPr lang="en">
                <a:solidFill>
                  <a:srgbClr val="000000"/>
                </a:solidFill>
              </a:rPr>
              <a:t>National Institute of Standards and Technology (NIST) Center for Neutron Research, n.d. Web. 7 April 2017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10 Ways Nanotechnology Impacts Our Lives. (n.d.). Retrieved April 07, 2017, from https://www.asme.org/engineering-topics/articles/technology-and-society/10-ways-nanotechnology-impacts-lives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Nanotechnology?	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536625"/>
            <a:ext cx="56553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Nanotechnology is the study and application of things measuring less than 100nm.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Nanotechnology can be used across all the other science fields, such as chemistry, biology, physics, materials science, and engineering.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Nanotechnology is a relatively new field of study and is allowing scientists to solve problems that couldn’t be solved on the macroscopic scale.</a:t>
            </a:r>
          </a:p>
        </p:txBody>
      </p:sp>
      <p:pic>
        <p:nvPicPr>
          <p:cNvPr descr="nanotechnology_645x400.jpg" id="68" name="Shape 68"/>
          <p:cNvPicPr preferRelativeResize="0"/>
          <p:nvPr/>
        </p:nvPicPr>
        <p:blipFill rotWithShape="1">
          <a:blip r:embed="rId3">
            <a:alphaModFix/>
          </a:blip>
          <a:srcRect b="0" l="7194" r="28392" t="0"/>
          <a:stretch/>
        </p:blipFill>
        <p:spPr>
          <a:xfrm>
            <a:off x="6575350" y="164842"/>
            <a:ext cx="2005200" cy="20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Nanotech.jpg" id="69" name="Shape 69"/>
          <p:cNvPicPr preferRelativeResize="0"/>
          <p:nvPr/>
        </p:nvPicPr>
        <p:blipFill rotWithShape="1">
          <a:blip r:embed="rId4">
            <a:alphaModFix/>
          </a:blip>
          <a:srcRect b="0" l="0" r="32514" t="0"/>
          <a:stretch/>
        </p:blipFill>
        <p:spPr>
          <a:xfrm>
            <a:off x="6575350" y="2381731"/>
            <a:ext cx="2005200" cy="20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ingh-Center-Nanotechnology-642x336.jpg" id="70" name="Shape 70"/>
          <p:cNvPicPr preferRelativeResize="0"/>
          <p:nvPr/>
        </p:nvPicPr>
        <p:blipFill rotWithShape="1">
          <a:blip r:embed="rId5">
            <a:alphaModFix/>
          </a:blip>
          <a:srcRect b="0" l="39996" r="6033" t="0"/>
          <a:stretch/>
        </p:blipFill>
        <p:spPr>
          <a:xfrm>
            <a:off x="6575350" y="4598625"/>
            <a:ext cx="2005200" cy="20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Uses of Nanotechnology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Transistors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Water and residue resistant coating for lenses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Coating machine parts to increase durability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Nanoparticles can be used with </a:t>
            </a:r>
            <a:r>
              <a:rPr lang="en"/>
              <a:t>medicine</a:t>
            </a:r>
            <a:r>
              <a:rPr lang="en"/>
              <a:t> to improve their absorption into the body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Nanotubes can be used in tennis </a:t>
            </a:r>
            <a:r>
              <a:rPr lang="en"/>
              <a:t>rackets</a:t>
            </a:r>
            <a:r>
              <a:rPr lang="en"/>
              <a:t> to decrease bending during impact, ensuring a more accurate rebound.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uses of Nanotechnology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Nanotechnology can be used for its hydrophobic properties.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When added to a polymer composite material, makes them durable, but lightweight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Nanosensors are being developed to detect salmonella.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Machine parts coated with a nanostructured ceramic coating are more durable than those with a regular coating.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Nanoparticles can be used as catalysts in chemical reactions.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Can potentially be used to convert waste heat into usable electrical power.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Hydrophilic Compounds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536629"/>
            <a:ext cx="8520600" cy="19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word Hydrophilic comes from the Greek roots meaning “water” and “loving”.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Hydrophilic compounds tend to dissolve readily in water, or simply do not repel it.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Hydrophilic compounds are usually polar or ionic in nature. Some examples include sodium chloride (an ionic salt) and ethanol (a polar compound). </a:t>
            </a:r>
          </a:p>
        </p:txBody>
      </p:sp>
      <p:pic>
        <p:nvPicPr>
          <p:cNvPr descr="Screenshot 2016-10-21 at 7.21.11 PM.pn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100" y="3637705"/>
            <a:ext cx="2006499" cy="218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16-10-21 at 7.22.43 PM.png" id="90" name="Shape 90"/>
          <p:cNvPicPr preferRelativeResize="0"/>
          <p:nvPr/>
        </p:nvPicPr>
        <p:blipFill rotWithShape="1">
          <a:blip r:embed="rId4">
            <a:alphaModFix/>
          </a:blip>
          <a:srcRect b="0" l="9991" r="0" t="11268"/>
          <a:stretch/>
        </p:blipFill>
        <p:spPr>
          <a:xfrm>
            <a:off x="5354375" y="3960762"/>
            <a:ext cx="2244174" cy="15390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317412" y="5499775"/>
            <a:ext cx="2318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Ethanol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Hydrophobic Compounds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536628"/>
            <a:ext cx="8520600" cy="24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word Hydrophobic comes from the Greek roots meaning “water” and “fearing”.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Hydrophobic compounds do not dissolve in water, and some hydrophobic compounds will actively repel water.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Hydrophobic compounds are generally nonpolar in nature, and resemble lipids (i.e. oils and fats). Examples include fats (lipids) and decane (a nonpolar molecule).</a:t>
            </a:r>
          </a:p>
        </p:txBody>
      </p:sp>
      <p:pic>
        <p:nvPicPr>
          <p:cNvPr descr="Screenshot 2016-10-21 at 7.13.52 PM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31647"/>
            <a:ext cx="4163699" cy="11118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11575" y="5296425"/>
            <a:ext cx="85206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91440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Decane						   A molecule of saturated fat</a:t>
            </a:r>
          </a:p>
        </p:txBody>
      </p:sp>
      <p:pic>
        <p:nvPicPr>
          <p:cNvPr descr="Screenshot 2016-10-21 at 7.16.57 PM.png"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8600" y="4151774"/>
            <a:ext cx="4163700" cy="111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Lotus Effect</a:t>
            </a:r>
          </a:p>
        </p:txBody>
      </p:sp>
      <p:sp>
        <p:nvSpPr>
          <p:cNvPr descr=" " id="106" name="Shape 106" title="Lotus Effect">
            <a:hlinkClick r:id="rId3"/>
          </p:cNvPr>
          <p:cNvSpPr/>
          <p:nvPr/>
        </p:nvSpPr>
        <p:spPr>
          <a:xfrm>
            <a:off x="1171850" y="1356875"/>
            <a:ext cx="6800300" cy="5100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520504"/>
            <a:ext cx="8520600" cy="224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C60 molecule, also known as a b</a:t>
            </a:r>
            <a:r>
              <a:rPr lang="en"/>
              <a:t>uckminsterfullerene</a:t>
            </a:r>
            <a:r>
              <a:rPr lang="en"/>
              <a:t> or “Buckyball”, is a structure of carbon discovered in 1996.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It is a highly hydrophobic, hollow, soccer ball shaped structure comprised of 60 carbon atoms.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 buckyball’s structure consists of two ‘domes’ made with a pentagon in the middle surrounded by hexagons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C60 Molecules</a:t>
            </a:r>
          </a:p>
        </p:txBody>
      </p:sp>
      <p:pic>
        <p:nvPicPr>
          <p:cNvPr descr="soccer-ball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99" y="4141149"/>
            <a:ext cx="2554825" cy="2038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14"/>
          <p:cNvGrpSpPr/>
          <p:nvPr/>
        </p:nvGrpSpPr>
        <p:grpSpPr>
          <a:xfrm>
            <a:off x="4637874" y="3767204"/>
            <a:ext cx="2836782" cy="2785995"/>
            <a:chOff x="4637874" y="3767204"/>
            <a:chExt cx="2836782" cy="2785995"/>
          </a:xfrm>
        </p:grpSpPr>
        <p:cxnSp>
          <p:nvCxnSpPr>
            <p:cNvPr id="115" name="Shape 115"/>
            <p:cNvCxnSpPr/>
            <p:nvPr/>
          </p:nvCxnSpPr>
          <p:spPr>
            <a:xfrm flipH="1" rot="10800000">
              <a:off x="4794325" y="4642700"/>
              <a:ext cx="170700" cy="535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pic>
          <p:nvPicPr>
            <p:cNvPr id="116" name="Shape 1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37874" y="3767204"/>
              <a:ext cx="2836782" cy="27859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Shape 117"/>
            <p:cNvCxnSpPr/>
            <p:nvPr/>
          </p:nvCxnSpPr>
          <p:spPr>
            <a:xfrm>
              <a:off x="5723424" y="5018602"/>
              <a:ext cx="665700" cy="132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8" name="Shape 118"/>
            <p:cNvCxnSpPr/>
            <p:nvPr/>
          </p:nvCxnSpPr>
          <p:spPr>
            <a:xfrm flipH="1" rot="10800000">
              <a:off x="5558600" y="5018600"/>
              <a:ext cx="187200" cy="5883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5558600" y="5606725"/>
              <a:ext cx="508200" cy="3612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6400800" y="5045250"/>
              <a:ext cx="173700" cy="5748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1" name="Shape 121"/>
            <p:cNvCxnSpPr/>
            <p:nvPr/>
          </p:nvCxnSpPr>
          <p:spPr>
            <a:xfrm flipH="1" rot="10800000">
              <a:off x="6066600" y="5619975"/>
              <a:ext cx="494700" cy="3477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2" name="Shape 122"/>
            <p:cNvCxnSpPr/>
            <p:nvPr/>
          </p:nvCxnSpPr>
          <p:spPr>
            <a:xfrm>
              <a:off x="5442150" y="4509850"/>
              <a:ext cx="284400" cy="489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5726600" y="4983900"/>
              <a:ext cx="6636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4" name="Shape 124"/>
            <p:cNvCxnSpPr/>
            <p:nvPr/>
          </p:nvCxnSpPr>
          <p:spPr>
            <a:xfrm flipH="1" rot="10800000">
              <a:off x="6390275" y="4541600"/>
              <a:ext cx="284400" cy="458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5" name="Shape 125"/>
            <p:cNvCxnSpPr/>
            <p:nvPr/>
          </p:nvCxnSpPr>
          <p:spPr>
            <a:xfrm flipH="1" rot="10800000">
              <a:off x="5442150" y="4083050"/>
              <a:ext cx="315900" cy="411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6" name="Shape 126"/>
            <p:cNvCxnSpPr/>
            <p:nvPr/>
          </p:nvCxnSpPr>
          <p:spPr>
            <a:xfrm>
              <a:off x="5758200" y="4083200"/>
              <a:ext cx="6162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6374475" y="4083200"/>
              <a:ext cx="297000" cy="448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6699975" y="4541450"/>
              <a:ext cx="458100" cy="110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6429825" y="5015600"/>
              <a:ext cx="173700" cy="600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0" name="Shape 130"/>
            <p:cNvCxnSpPr/>
            <p:nvPr/>
          </p:nvCxnSpPr>
          <p:spPr>
            <a:xfrm>
              <a:off x="6605175" y="5615975"/>
              <a:ext cx="442500" cy="78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1" name="Shape 131"/>
            <p:cNvCxnSpPr/>
            <p:nvPr/>
          </p:nvCxnSpPr>
          <p:spPr>
            <a:xfrm flipH="1" rot="10800000">
              <a:off x="7031825" y="5237875"/>
              <a:ext cx="253200" cy="441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7142425" y="4652075"/>
              <a:ext cx="142500" cy="585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4808500" y="5143050"/>
              <a:ext cx="235500" cy="526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4" name="Shape 134"/>
            <p:cNvCxnSpPr/>
            <p:nvPr/>
          </p:nvCxnSpPr>
          <p:spPr>
            <a:xfrm flipH="1">
              <a:off x="5059800" y="5606500"/>
              <a:ext cx="474000" cy="63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5" name="Shape 135"/>
            <p:cNvCxnSpPr/>
            <p:nvPr/>
          </p:nvCxnSpPr>
          <p:spPr>
            <a:xfrm flipH="1">
              <a:off x="5533925" y="5021825"/>
              <a:ext cx="173700" cy="568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6" name="Shape 136"/>
            <p:cNvCxnSpPr/>
            <p:nvPr/>
          </p:nvCxnSpPr>
          <p:spPr>
            <a:xfrm flipH="1" rot="10800000">
              <a:off x="4964950" y="4516275"/>
              <a:ext cx="458100" cy="126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7" name="Shape 137"/>
            <p:cNvCxnSpPr/>
            <p:nvPr/>
          </p:nvCxnSpPr>
          <p:spPr>
            <a:xfrm rot="10800000">
              <a:off x="5056600" y="5679125"/>
              <a:ext cx="47400" cy="395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8" name="Shape 138"/>
            <p:cNvCxnSpPr/>
            <p:nvPr/>
          </p:nvCxnSpPr>
          <p:spPr>
            <a:xfrm rot="10800000">
              <a:off x="5104050" y="6074175"/>
              <a:ext cx="474000" cy="347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9" name="Shape 139"/>
            <p:cNvCxnSpPr/>
            <p:nvPr/>
          </p:nvCxnSpPr>
          <p:spPr>
            <a:xfrm rot="10800000">
              <a:off x="5530600" y="5615625"/>
              <a:ext cx="537300" cy="3954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0" name="Shape 140"/>
            <p:cNvCxnSpPr/>
            <p:nvPr/>
          </p:nvCxnSpPr>
          <p:spPr>
            <a:xfrm flipH="1" rot="10800000">
              <a:off x="6060440" y="6011100"/>
              <a:ext cx="7500" cy="3864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1" name="Shape 141"/>
            <p:cNvCxnSpPr/>
            <p:nvPr/>
          </p:nvCxnSpPr>
          <p:spPr>
            <a:xfrm flipH="1">
              <a:off x="5592650" y="6397500"/>
              <a:ext cx="440100" cy="3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 rot="10800000">
              <a:off x="6083700" y="5600125"/>
              <a:ext cx="537300" cy="395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3" name="Shape 143"/>
            <p:cNvCxnSpPr/>
            <p:nvPr/>
          </p:nvCxnSpPr>
          <p:spPr>
            <a:xfrm flipH="1">
              <a:off x="6984425" y="5710775"/>
              <a:ext cx="47400" cy="379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4" name="Shape 144"/>
            <p:cNvCxnSpPr/>
            <p:nvPr/>
          </p:nvCxnSpPr>
          <p:spPr>
            <a:xfrm flipH="1" rot="10800000">
              <a:off x="6510350" y="6074275"/>
              <a:ext cx="474000" cy="331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6047350" y="6397500"/>
              <a:ext cx="462900" cy="24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6" name="Shape 146"/>
            <p:cNvCxnSpPr/>
            <p:nvPr/>
          </p:nvCxnSpPr>
          <p:spPr>
            <a:xfrm flipH="1">
              <a:off x="4815075" y="4642750"/>
              <a:ext cx="159300" cy="477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Angles of Regular Pentagons and Hexagons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829399"/>
            <a:ext cx="4274025" cy="37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9836" t="-421"/>
          <a:stretch/>
        </p:blipFill>
        <p:spPr>
          <a:xfrm rot="973380">
            <a:off x="4625986" y="1623430"/>
            <a:ext cx="3988026" cy="41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