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1" r:id="rId3"/>
    <p:sldId id="263" r:id="rId4"/>
    <p:sldId id="266"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mailto:thiru.nathan@intel.com" TargetMode="External"/><Relationship Id="rId1" Type="http://schemas.openxmlformats.org/officeDocument/2006/relationships/hyperlink" Target="mailto:chris.connor@intel.c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thiru.nathan@intel.com" TargetMode="External"/><Relationship Id="rId1" Type="http://schemas.openxmlformats.org/officeDocument/2006/relationships/hyperlink" Target="mailto:chris.connor@intel.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43262-8A44-47AB-A66B-33A95E74C815}" type="doc">
      <dgm:prSet loTypeId="urn:microsoft.com/office/officeart/2005/8/layout/arrow2" loCatId="process" qsTypeId="urn:microsoft.com/office/officeart/2005/8/quickstyle/simple1" qsCatId="simple" csTypeId="urn:microsoft.com/office/officeart/2005/8/colors/accent1_2" csCatId="accent1" phldr="1"/>
      <dgm:spPr/>
    </dgm:pt>
    <dgm:pt modelId="{2E6EBAAC-6F9F-446A-B761-6AAA4974EF8C}">
      <dgm:prSet phldrT="[Text]" custT="1"/>
      <dgm:spPr/>
      <dgm:t>
        <a:bodyPr/>
        <a:lstStyle/>
        <a:p>
          <a:r>
            <a:rPr lang="en-US" sz="1600" b="1" dirty="0" smtClean="0">
              <a:solidFill>
                <a:schemeClr val="bg1"/>
              </a:solidFill>
            </a:rPr>
            <a:t>Attend the Tech Talk</a:t>
          </a:r>
          <a:endParaRPr lang="en-US" sz="1600" b="1" dirty="0">
            <a:solidFill>
              <a:schemeClr val="bg1"/>
            </a:solidFill>
          </a:endParaRPr>
        </a:p>
      </dgm:t>
    </dgm:pt>
    <dgm:pt modelId="{1890F453-8A2B-449A-8D75-CF6985968559}" type="parTrans" cxnId="{8B4E39E5-5109-4605-B275-28CB31CC2939}">
      <dgm:prSet/>
      <dgm:spPr/>
      <dgm:t>
        <a:bodyPr/>
        <a:lstStyle/>
        <a:p>
          <a:endParaRPr lang="en-US">
            <a:solidFill>
              <a:schemeClr val="bg1"/>
            </a:solidFill>
          </a:endParaRPr>
        </a:p>
      </dgm:t>
    </dgm:pt>
    <dgm:pt modelId="{950C6FBC-9CA5-4FAB-867F-EDA8E81D6994}" type="sibTrans" cxnId="{8B4E39E5-5109-4605-B275-28CB31CC2939}">
      <dgm:prSet/>
      <dgm:spPr/>
      <dgm:t>
        <a:bodyPr/>
        <a:lstStyle/>
        <a:p>
          <a:endParaRPr lang="en-US">
            <a:solidFill>
              <a:schemeClr val="bg1"/>
            </a:solidFill>
          </a:endParaRPr>
        </a:p>
      </dgm:t>
    </dgm:pt>
    <dgm:pt modelId="{1959FE77-F30B-4A33-AD0D-FBAAD70D6137}">
      <dgm:prSet phldrT="[Text]" custT="1"/>
      <dgm:spPr/>
      <dgm:t>
        <a:bodyPr/>
        <a:lstStyle/>
        <a:p>
          <a:r>
            <a:rPr lang="en-US" sz="1600" b="1" dirty="0" smtClean="0">
              <a:solidFill>
                <a:schemeClr val="bg1"/>
              </a:solidFill>
            </a:rPr>
            <a:t>If match, hiring manager will contact you directly to move to next step.</a:t>
          </a:r>
          <a:endParaRPr lang="en-US" sz="1600" b="1" dirty="0">
            <a:solidFill>
              <a:schemeClr val="bg1"/>
            </a:solidFill>
          </a:endParaRPr>
        </a:p>
      </dgm:t>
    </dgm:pt>
    <dgm:pt modelId="{E40BDCC3-AE79-4A2C-BAFB-F92A20FF2E8D}" type="parTrans" cxnId="{D84C05C2-178E-4B3C-BA73-2B8ED3AFDE35}">
      <dgm:prSet/>
      <dgm:spPr/>
      <dgm:t>
        <a:bodyPr/>
        <a:lstStyle/>
        <a:p>
          <a:endParaRPr lang="en-US">
            <a:solidFill>
              <a:schemeClr val="bg1"/>
            </a:solidFill>
          </a:endParaRPr>
        </a:p>
      </dgm:t>
    </dgm:pt>
    <dgm:pt modelId="{A0F0467F-3C3B-417A-AAE7-E6277CCB966F}" type="sibTrans" cxnId="{D84C05C2-178E-4B3C-BA73-2B8ED3AFDE35}">
      <dgm:prSet/>
      <dgm:spPr/>
      <dgm:t>
        <a:bodyPr/>
        <a:lstStyle/>
        <a:p>
          <a:endParaRPr lang="en-US">
            <a:solidFill>
              <a:schemeClr val="bg1"/>
            </a:solidFill>
          </a:endParaRPr>
        </a:p>
      </dgm:t>
    </dgm:pt>
    <dgm:pt modelId="{6A7C2941-82FB-460B-8D9B-89776A7F3D90}">
      <dgm:prSet phldrT="[Text]" custT="1"/>
      <dgm:spPr/>
      <dgm:t>
        <a:bodyPr/>
        <a:lstStyle/>
        <a:p>
          <a:r>
            <a:rPr lang="en-US" sz="1600" b="1" dirty="0" smtClean="0">
              <a:solidFill>
                <a:schemeClr val="bg1"/>
              </a:solidFill>
            </a:rPr>
            <a:t>Enter your profile at http://intel.com/jobs and apply direction to specific job#</a:t>
          </a:r>
          <a:endParaRPr lang="en-US" sz="1600" b="1" dirty="0">
            <a:solidFill>
              <a:schemeClr val="bg1"/>
            </a:solidFill>
          </a:endParaRPr>
        </a:p>
      </dgm:t>
    </dgm:pt>
    <dgm:pt modelId="{7B14DE32-13EF-4FB4-AD7E-C0B6EEF059BE}" type="parTrans" cxnId="{C162D961-070A-4FDA-83E5-FAB6DD7649A2}">
      <dgm:prSet/>
      <dgm:spPr/>
      <dgm:t>
        <a:bodyPr/>
        <a:lstStyle/>
        <a:p>
          <a:endParaRPr lang="en-US">
            <a:solidFill>
              <a:schemeClr val="bg1"/>
            </a:solidFill>
          </a:endParaRPr>
        </a:p>
      </dgm:t>
    </dgm:pt>
    <dgm:pt modelId="{78B9630D-6CFE-42B9-8357-4812D4F75B52}" type="sibTrans" cxnId="{C162D961-070A-4FDA-83E5-FAB6DD7649A2}">
      <dgm:prSet/>
      <dgm:spPr/>
      <dgm:t>
        <a:bodyPr/>
        <a:lstStyle/>
        <a:p>
          <a:endParaRPr lang="en-US">
            <a:solidFill>
              <a:schemeClr val="bg1"/>
            </a:solidFill>
          </a:endParaRPr>
        </a:p>
      </dgm:t>
    </dgm:pt>
    <dgm:pt modelId="{48482A63-DBDB-42D5-BD29-02000AB586C9}">
      <dgm:prSet phldrT="[Text]" custT="1"/>
      <dgm:spPr/>
      <dgm:t>
        <a:bodyPr/>
        <a:lstStyle/>
        <a:p>
          <a:r>
            <a:rPr lang="en-US" sz="1600" b="1" dirty="0" smtClean="0">
              <a:solidFill>
                <a:schemeClr val="bg1"/>
              </a:solidFill>
            </a:rPr>
            <a:t>Send your resume directly to </a:t>
          </a:r>
          <a:r>
            <a:rPr lang="en-US" sz="1600" b="1" dirty="0" smtClean="0">
              <a:solidFill>
                <a:schemeClr val="bg1"/>
              </a:solidFill>
              <a:hlinkClick xmlns:r="http://schemas.openxmlformats.org/officeDocument/2006/relationships" r:id="rId1"/>
            </a:rPr>
            <a:t>chris.connor@intel.com</a:t>
          </a:r>
          <a:r>
            <a:rPr lang="en-US" sz="1600" b="1" dirty="0" smtClean="0">
              <a:solidFill>
                <a:schemeClr val="bg1"/>
              </a:solidFill>
            </a:rPr>
            <a:t> and </a:t>
          </a:r>
          <a:r>
            <a:rPr lang="en-US" sz="1600" b="1" dirty="0" smtClean="0">
              <a:solidFill>
                <a:schemeClr val="bg1"/>
              </a:solidFill>
              <a:hlinkClick xmlns:r="http://schemas.openxmlformats.org/officeDocument/2006/relationships" r:id="rId2"/>
            </a:rPr>
            <a:t>thiru.nathan@intel.com</a:t>
          </a:r>
          <a:r>
            <a:rPr lang="en-US" sz="1600" b="1" dirty="0" smtClean="0">
              <a:solidFill>
                <a:schemeClr val="bg1"/>
              </a:solidFill>
            </a:rPr>
            <a:t> </a:t>
          </a:r>
          <a:endParaRPr lang="en-US" sz="1600" b="1" dirty="0">
            <a:solidFill>
              <a:schemeClr val="bg1"/>
            </a:solidFill>
          </a:endParaRPr>
        </a:p>
      </dgm:t>
    </dgm:pt>
    <dgm:pt modelId="{53F0B921-D631-4B5D-BB75-FF8D85141524}" type="parTrans" cxnId="{DEEF955C-57D3-4A27-9027-AFBDBE8F0691}">
      <dgm:prSet/>
      <dgm:spPr/>
      <dgm:t>
        <a:bodyPr/>
        <a:lstStyle/>
        <a:p>
          <a:endParaRPr lang="en-US">
            <a:solidFill>
              <a:schemeClr val="bg1"/>
            </a:solidFill>
          </a:endParaRPr>
        </a:p>
      </dgm:t>
    </dgm:pt>
    <dgm:pt modelId="{88646F33-947A-4898-AD26-EC2E5AF3BA16}" type="sibTrans" cxnId="{DEEF955C-57D3-4A27-9027-AFBDBE8F0691}">
      <dgm:prSet/>
      <dgm:spPr/>
      <dgm:t>
        <a:bodyPr/>
        <a:lstStyle/>
        <a:p>
          <a:endParaRPr lang="en-US">
            <a:solidFill>
              <a:schemeClr val="bg1"/>
            </a:solidFill>
          </a:endParaRPr>
        </a:p>
      </dgm:t>
    </dgm:pt>
    <dgm:pt modelId="{6D6F23A4-4314-4862-A3DC-DA835DBF0A45}">
      <dgm:prSet phldrT="[Text]" custT="1"/>
      <dgm:spPr/>
      <dgm:t>
        <a:bodyPr/>
        <a:lstStyle/>
        <a:p>
          <a:r>
            <a:rPr lang="en-US" sz="1600" b="1" dirty="0" smtClean="0">
              <a:solidFill>
                <a:schemeClr val="bg1"/>
              </a:solidFill>
            </a:rPr>
            <a:t>Onsite interview with 1hr PHD presentation (CG). Intel decision within 2 weeks.</a:t>
          </a:r>
          <a:endParaRPr lang="en-US" sz="1600" b="1" dirty="0">
            <a:solidFill>
              <a:schemeClr val="bg1"/>
            </a:solidFill>
          </a:endParaRPr>
        </a:p>
      </dgm:t>
    </dgm:pt>
    <dgm:pt modelId="{E42626C3-9AE8-4924-823E-A9376CB74A5B}" type="parTrans" cxnId="{9DBAEA92-0D3F-453D-A35C-9937C3B48AEF}">
      <dgm:prSet/>
      <dgm:spPr/>
      <dgm:t>
        <a:bodyPr/>
        <a:lstStyle/>
        <a:p>
          <a:endParaRPr lang="en-US">
            <a:solidFill>
              <a:schemeClr val="bg1"/>
            </a:solidFill>
          </a:endParaRPr>
        </a:p>
      </dgm:t>
    </dgm:pt>
    <dgm:pt modelId="{E5B72507-C589-46E6-B794-210E8A75F4DE}" type="sibTrans" cxnId="{9DBAEA92-0D3F-453D-A35C-9937C3B48AEF}">
      <dgm:prSet/>
      <dgm:spPr/>
      <dgm:t>
        <a:bodyPr/>
        <a:lstStyle/>
        <a:p>
          <a:endParaRPr lang="en-US">
            <a:solidFill>
              <a:schemeClr val="bg1"/>
            </a:solidFill>
          </a:endParaRPr>
        </a:p>
      </dgm:t>
    </dgm:pt>
    <dgm:pt modelId="{83C6F398-DF3E-4F25-8F75-D821CD469E34}" type="pres">
      <dgm:prSet presAssocID="{2AA43262-8A44-47AB-A66B-33A95E74C815}" presName="arrowDiagram" presStyleCnt="0">
        <dgm:presLayoutVars>
          <dgm:chMax val="5"/>
          <dgm:dir/>
          <dgm:resizeHandles val="exact"/>
        </dgm:presLayoutVars>
      </dgm:prSet>
      <dgm:spPr/>
    </dgm:pt>
    <dgm:pt modelId="{B7E20437-39FA-47D7-8B1A-7AA96F0BD04E}" type="pres">
      <dgm:prSet presAssocID="{2AA43262-8A44-47AB-A66B-33A95E74C815}" presName="arrow" presStyleLbl="bgShp" presStyleIdx="0" presStyleCnt="1"/>
      <dgm:spPr>
        <a:solidFill>
          <a:srgbClr val="FF0000"/>
        </a:solidFill>
      </dgm:spPr>
    </dgm:pt>
    <dgm:pt modelId="{3FAED52E-C29D-47E9-98EF-48A6518A2BCC}" type="pres">
      <dgm:prSet presAssocID="{2AA43262-8A44-47AB-A66B-33A95E74C815}" presName="arrowDiagram5" presStyleCnt="0"/>
      <dgm:spPr/>
    </dgm:pt>
    <dgm:pt modelId="{17A6AFA4-B93E-4C1F-9B3A-A2D39E5F1AC1}" type="pres">
      <dgm:prSet presAssocID="{2E6EBAAC-6F9F-446A-B761-6AAA4974EF8C}" presName="bullet5a" presStyleLbl="node1" presStyleIdx="0" presStyleCnt="5"/>
      <dgm:spPr/>
    </dgm:pt>
    <dgm:pt modelId="{94F2CF8C-4C00-4FF3-9583-D98EF307548F}" type="pres">
      <dgm:prSet presAssocID="{2E6EBAAC-6F9F-446A-B761-6AAA4974EF8C}" presName="textBox5a" presStyleLbl="revTx" presStyleIdx="0" presStyleCnt="5">
        <dgm:presLayoutVars>
          <dgm:bulletEnabled val="1"/>
        </dgm:presLayoutVars>
      </dgm:prSet>
      <dgm:spPr/>
      <dgm:t>
        <a:bodyPr/>
        <a:lstStyle/>
        <a:p>
          <a:endParaRPr lang="en-US"/>
        </a:p>
      </dgm:t>
    </dgm:pt>
    <dgm:pt modelId="{AC88D02A-403E-47DF-9806-22E61BCF2083}" type="pres">
      <dgm:prSet presAssocID="{48482A63-DBDB-42D5-BD29-02000AB586C9}" presName="bullet5b" presStyleLbl="node1" presStyleIdx="1" presStyleCnt="5"/>
      <dgm:spPr/>
    </dgm:pt>
    <dgm:pt modelId="{9BD9E14F-385E-43DA-8C57-2E02100EE794}" type="pres">
      <dgm:prSet presAssocID="{48482A63-DBDB-42D5-BD29-02000AB586C9}" presName="textBox5b" presStyleLbl="revTx" presStyleIdx="1" presStyleCnt="5">
        <dgm:presLayoutVars>
          <dgm:bulletEnabled val="1"/>
        </dgm:presLayoutVars>
      </dgm:prSet>
      <dgm:spPr/>
      <dgm:t>
        <a:bodyPr/>
        <a:lstStyle/>
        <a:p>
          <a:endParaRPr lang="en-US"/>
        </a:p>
      </dgm:t>
    </dgm:pt>
    <dgm:pt modelId="{840D6FF5-A183-4C55-8297-48DA418364AB}" type="pres">
      <dgm:prSet presAssocID="{6A7C2941-82FB-460B-8D9B-89776A7F3D90}" presName="bullet5c" presStyleLbl="node1" presStyleIdx="2" presStyleCnt="5"/>
      <dgm:spPr/>
    </dgm:pt>
    <dgm:pt modelId="{73495DA9-E2BA-4E78-BD47-82EA6F7102EB}" type="pres">
      <dgm:prSet presAssocID="{6A7C2941-82FB-460B-8D9B-89776A7F3D90}" presName="textBox5c" presStyleLbl="revTx" presStyleIdx="2" presStyleCnt="5">
        <dgm:presLayoutVars>
          <dgm:bulletEnabled val="1"/>
        </dgm:presLayoutVars>
      </dgm:prSet>
      <dgm:spPr/>
      <dgm:t>
        <a:bodyPr/>
        <a:lstStyle/>
        <a:p>
          <a:endParaRPr lang="en-US"/>
        </a:p>
      </dgm:t>
    </dgm:pt>
    <dgm:pt modelId="{1D3F17AA-FDEF-4D84-B229-0A1C2400B3E0}" type="pres">
      <dgm:prSet presAssocID="{1959FE77-F30B-4A33-AD0D-FBAAD70D6137}" presName="bullet5d" presStyleLbl="node1" presStyleIdx="3" presStyleCnt="5"/>
      <dgm:spPr/>
    </dgm:pt>
    <dgm:pt modelId="{F8909FDE-8FE6-4B31-A209-ACE27C0D4F7E}" type="pres">
      <dgm:prSet presAssocID="{1959FE77-F30B-4A33-AD0D-FBAAD70D6137}" presName="textBox5d" presStyleLbl="revTx" presStyleIdx="3" presStyleCnt="5">
        <dgm:presLayoutVars>
          <dgm:bulletEnabled val="1"/>
        </dgm:presLayoutVars>
      </dgm:prSet>
      <dgm:spPr/>
      <dgm:t>
        <a:bodyPr/>
        <a:lstStyle/>
        <a:p>
          <a:endParaRPr lang="en-US"/>
        </a:p>
      </dgm:t>
    </dgm:pt>
    <dgm:pt modelId="{209CD0AD-2869-43A0-8727-F0CF745E19A9}" type="pres">
      <dgm:prSet presAssocID="{6D6F23A4-4314-4862-A3DC-DA835DBF0A45}" presName="bullet5e" presStyleLbl="node1" presStyleIdx="4" presStyleCnt="5"/>
      <dgm:spPr/>
    </dgm:pt>
    <dgm:pt modelId="{80D26813-09F1-424A-8063-4C69F2442AB5}" type="pres">
      <dgm:prSet presAssocID="{6D6F23A4-4314-4862-A3DC-DA835DBF0A45}" presName="textBox5e" presStyleLbl="revTx" presStyleIdx="4" presStyleCnt="5">
        <dgm:presLayoutVars>
          <dgm:bulletEnabled val="1"/>
        </dgm:presLayoutVars>
      </dgm:prSet>
      <dgm:spPr/>
      <dgm:t>
        <a:bodyPr/>
        <a:lstStyle/>
        <a:p>
          <a:endParaRPr lang="en-US"/>
        </a:p>
      </dgm:t>
    </dgm:pt>
  </dgm:ptLst>
  <dgm:cxnLst>
    <dgm:cxn modelId="{8B4E39E5-5109-4605-B275-28CB31CC2939}" srcId="{2AA43262-8A44-47AB-A66B-33A95E74C815}" destId="{2E6EBAAC-6F9F-446A-B761-6AAA4974EF8C}" srcOrd="0" destOrd="0" parTransId="{1890F453-8A2B-449A-8D75-CF6985968559}" sibTransId="{950C6FBC-9CA5-4FAB-867F-EDA8E81D6994}"/>
    <dgm:cxn modelId="{F12D46AD-467B-4D83-A879-4E576FF86991}" type="presOf" srcId="{6D6F23A4-4314-4862-A3DC-DA835DBF0A45}" destId="{80D26813-09F1-424A-8063-4C69F2442AB5}" srcOrd="0" destOrd="0" presId="urn:microsoft.com/office/officeart/2005/8/layout/arrow2"/>
    <dgm:cxn modelId="{DEEF955C-57D3-4A27-9027-AFBDBE8F0691}" srcId="{2AA43262-8A44-47AB-A66B-33A95E74C815}" destId="{48482A63-DBDB-42D5-BD29-02000AB586C9}" srcOrd="1" destOrd="0" parTransId="{53F0B921-D631-4B5D-BB75-FF8D85141524}" sibTransId="{88646F33-947A-4898-AD26-EC2E5AF3BA16}"/>
    <dgm:cxn modelId="{D84C05C2-178E-4B3C-BA73-2B8ED3AFDE35}" srcId="{2AA43262-8A44-47AB-A66B-33A95E74C815}" destId="{1959FE77-F30B-4A33-AD0D-FBAAD70D6137}" srcOrd="3" destOrd="0" parTransId="{E40BDCC3-AE79-4A2C-BAFB-F92A20FF2E8D}" sibTransId="{A0F0467F-3C3B-417A-AAE7-E6277CCB966F}"/>
    <dgm:cxn modelId="{49D30189-E735-4877-83D0-F2A67314DF45}" type="presOf" srcId="{1959FE77-F30B-4A33-AD0D-FBAAD70D6137}" destId="{F8909FDE-8FE6-4B31-A209-ACE27C0D4F7E}" srcOrd="0" destOrd="0" presId="urn:microsoft.com/office/officeart/2005/8/layout/arrow2"/>
    <dgm:cxn modelId="{C162D961-070A-4FDA-83E5-FAB6DD7649A2}" srcId="{2AA43262-8A44-47AB-A66B-33A95E74C815}" destId="{6A7C2941-82FB-460B-8D9B-89776A7F3D90}" srcOrd="2" destOrd="0" parTransId="{7B14DE32-13EF-4FB4-AD7E-C0B6EEF059BE}" sibTransId="{78B9630D-6CFE-42B9-8357-4812D4F75B52}"/>
    <dgm:cxn modelId="{959FF95A-99CE-433A-8F5D-886EFCB9D7DE}" type="presOf" srcId="{2AA43262-8A44-47AB-A66B-33A95E74C815}" destId="{83C6F398-DF3E-4F25-8F75-D821CD469E34}" srcOrd="0" destOrd="0" presId="urn:microsoft.com/office/officeart/2005/8/layout/arrow2"/>
    <dgm:cxn modelId="{9DBAEA92-0D3F-453D-A35C-9937C3B48AEF}" srcId="{2AA43262-8A44-47AB-A66B-33A95E74C815}" destId="{6D6F23A4-4314-4862-A3DC-DA835DBF0A45}" srcOrd="4" destOrd="0" parTransId="{E42626C3-9AE8-4924-823E-A9376CB74A5B}" sibTransId="{E5B72507-C589-46E6-B794-210E8A75F4DE}"/>
    <dgm:cxn modelId="{3FAD9C6D-CCA5-46BA-9C59-61583D4B4756}" type="presOf" srcId="{6A7C2941-82FB-460B-8D9B-89776A7F3D90}" destId="{73495DA9-E2BA-4E78-BD47-82EA6F7102EB}" srcOrd="0" destOrd="0" presId="urn:microsoft.com/office/officeart/2005/8/layout/arrow2"/>
    <dgm:cxn modelId="{FEFC248C-0FF5-4B4C-8C0C-136724A204A6}" type="presOf" srcId="{2E6EBAAC-6F9F-446A-B761-6AAA4974EF8C}" destId="{94F2CF8C-4C00-4FF3-9583-D98EF307548F}" srcOrd="0" destOrd="0" presId="urn:microsoft.com/office/officeart/2005/8/layout/arrow2"/>
    <dgm:cxn modelId="{B3CCA57F-2977-4A35-BC85-04F4CF00213B}" type="presOf" srcId="{48482A63-DBDB-42D5-BD29-02000AB586C9}" destId="{9BD9E14F-385E-43DA-8C57-2E02100EE794}" srcOrd="0" destOrd="0" presId="urn:microsoft.com/office/officeart/2005/8/layout/arrow2"/>
    <dgm:cxn modelId="{B838973B-655C-4E9D-99C6-92C4FD23AC29}" type="presParOf" srcId="{83C6F398-DF3E-4F25-8F75-D821CD469E34}" destId="{B7E20437-39FA-47D7-8B1A-7AA96F0BD04E}" srcOrd="0" destOrd="0" presId="urn:microsoft.com/office/officeart/2005/8/layout/arrow2"/>
    <dgm:cxn modelId="{3ACDD4C2-4527-4861-B173-64F55AF3BD00}" type="presParOf" srcId="{83C6F398-DF3E-4F25-8F75-D821CD469E34}" destId="{3FAED52E-C29D-47E9-98EF-48A6518A2BCC}" srcOrd="1" destOrd="0" presId="urn:microsoft.com/office/officeart/2005/8/layout/arrow2"/>
    <dgm:cxn modelId="{77CB044E-6977-45F5-A4EA-BB47BB7471F4}" type="presParOf" srcId="{3FAED52E-C29D-47E9-98EF-48A6518A2BCC}" destId="{17A6AFA4-B93E-4C1F-9B3A-A2D39E5F1AC1}" srcOrd="0" destOrd="0" presId="urn:microsoft.com/office/officeart/2005/8/layout/arrow2"/>
    <dgm:cxn modelId="{853F22F7-FCA3-4C13-B54E-1BEF9337C965}" type="presParOf" srcId="{3FAED52E-C29D-47E9-98EF-48A6518A2BCC}" destId="{94F2CF8C-4C00-4FF3-9583-D98EF307548F}" srcOrd="1" destOrd="0" presId="urn:microsoft.com/office/officeart/2005/8/layout/arrow2"/>
    <dgm:cxn modelId="{B4E2EBB3-4D1F-4593-8358-CC5ECA9716B0}" type="presParOf" srcId="{3FAED52E-C29D-47E9-98EF-48A6518A2BCC}" destId="{AC88D02A-403E-47DF-9806-22E61BCF2083}" srcOrd="2" destOrd="0" presId="urn:microsoft.com/office/officeart/2005/8/layout/arrow2"/>
    <dgm:cxn modelId="{42D72AE4-AD1B-4ECF-892B-74903F70719C}" type="presParOf" srcId="{3FAED52E-C29D-47E9-98EF-48A6518A2BCC}" destId="{9BD9E14F-385E-43DA-8C57-2E02100EE794}" srcOrd="3" destOrd="0" presId="urn:microsoft.com/office/officeart/2005/8/layout/arrow2"/>
    <dgm:cxn modelId="{E5A9396D-5CB1-4D16-9E9C-DD4417DF8DF9}" type="presParOf" srcId="{3FAED52E-C29D-47E9-98EF-48A6518A2BCC}" destId="{840D6FF5-A183-4C55-8297-48DA418364AB}" srcOrd="4" destOrd="0" presId="urn:microsoft.com/office/officeart/2005/8/layout/arrow2"/>
    <dgm:cxn modelId="{119FE52B-5BF0-45BF-A9A6-6DF0DA5B1E4A}" type="presParOf" srcId="{3FAED52E-C29D-47E9-98EF-48A6518A2BCC}" destId="{73495DA9-E2BA-4E78-BD47-82EA6F7102EB}" srcOrd="5" destOrd="0" presId="urn:microsoft.com/office/officeart/2005/8/layout/arrow2"/>
    <dgm:cxn modelId="{D6CB407C-6C7F-4BA0-97A7-42544347DBA2}" type="presParOf" srcId="{3FAED52E-C29D-47E9-98EF-48A6518A2BCC}" destId="{1D3F17AA-FDEF-4D84-B229-0A1C2400B3E0}" srcOrd="6" destOrd="0" presId="urn:microsoft.com/office/officeart/2005/8/layout/arrow2"/>
    <dgm:cxn modelId="{69801619-2B8E-4FE0-A9FB-732AB9A132EB}" type="presParOf" srcId="{3FAED52E-C29D-47E9-98EF-48A6518A2BCC}" destId="{F8909FDE-8FE6-4B31-A209-ACE27C0D4F7E}" srcOrd="7" destOrd="0" presId="urn:microsoft.com/office/officeart/2005/8/layout/arrow2"/>
    <dgm:cxn modelId="{A31BEE27-625B-4471-B43F-0A78B1FDE5B2}" type="presParOf" srcId="{3FAED52E-C29D-47E9-98EF-48A6518A2BCC}" destId="{209CD0AD-2869-43A0-8727-F0CF745E19A9}" srcOrd="8" destOrd="0" presId="urn:microsoft.com/office/officeart/2005/8/layout/arrow2"/>
    <dgm:cxn modelId="{129AFD03-24CA-4B20-8204-826816B5457A}" type="presParOf" srcId="{3FAED52E-C29D-47E9-98EF-48A6518A2BCC}" destId="{80D26813-09F1-424A-8063-4C69F2442AB5}"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20437-39FA-47D7-8B1A-7AA96F0BD04E}">
      <dsp:nvSpPr>
        <dsp:cNvPr id="0" name=""/>
        <dsp:cNvSpPr/>
      </dsp:nvSpPr>
      <dsp:spPr>
        <a:xfrm>
          <a:off x="0" y="120268"/>
          <a:ext cx="9186671" cy="5741669"/>
        </a:xfrm>
        <a:prstGeom prst="swooshArrow">
          <a:avLst>
            <a:gd name="adj1" fmla="val 25000"/>
            <a:gd name="adj2" fmla="val 25000"/>
          </a:avLst>
        </a:prstGeom>
        <a:solidFill>
          <a:srgbClr val="FF0000"/>
        </a:solidFill>
        <a:ln>
          <a:noFill/>
        </a:ln>
        <a:effectLst/>
      </dsp:spPr>
      <dsp:style>
        <a:lnRef idx="0">
          <a:scrgbClr r="0" g="0" b="0"/>
        </a:lnRef>
        <a:fillRef idx="1">
          <a:scrgbClr r="0" g="0" b="0"/>
        </a:fillRef>
        <a:effectRef idx="0">
          <a:scrgbClr r="0" g="0" b="0"/>
        </a:effectRef>
        <a:fontRef idx="minor"/>
      </dsp:style>
    </dsp:sp>
    <dsp:sp modelId="{17A6AFA4-B93E-4C1F-9B3A-A2D39E5F1AC1}">
      <dsp:nvSpPr>
        <dsp:cNvPr id="0" name=""/>
        <dsp:cNvSpPr/>
      </dsp:nvSpPr>
      <dsp:spPr>
        <a:xfrm>
          <a:off x="904887" y="4389774"/>
          <a:ext cx="211293" cy="2112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2CF8C-4C00-4FF3-9583-D98EF307548F}">
      <dsp:nvSpPr>
        <dsp:cNvPr id="0" name=""/>
        <dsp:cNvSpPr/>
      </dsp:nvSpPr>
      <dsp:spPr>
        <a:xfrm>
          <a:off x="1010533" y="4495421"/>
          <a:ext cx="1203454" cy="136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0"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Attend the Tech Talk</a:t>
          </a:r>
          <a:endParaRPr lang="en-US" sz="1600" b="1" kern="1200" dirty="0">
            <a:solidFill>
              <a:schemeClr val="bg1"/>
            </a:solidFill>
          </a:endParaRPr>
        </a:p>
      </dsp:txBody>
      <dsp:txXfrm>
        <a:off x="1010533" y="4495421"/>
        <a:ext cx="1203454" cy="1366517"/>
      </dsp:txXfrm>
    </dsp:sp>
    <dsp:sp modelId="{AC88D02A-403E-47DF-9806-22E61BCF2083}">
      <dsp:nvSpPr>
        <dsp:cNvPr id="0" name=""/>
        <dsp:cNvSpPr/>
      </dsp:nvSpPr>
      <dsp:spPr>
        <a:xfrm>
          <a:off x="2048627" y="3290819"/>
          <a:ext cx="330720" cy="330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9E14F-385E-43DA-8C57-2E02100EE794}">
      <dsp:nvSpPr>
        <dsp:cNvPr id="0" name=""/>
        <dsp:cNvSpPr/>
      </dsp:nvSpPr>
      <dsp:spPr>
        <a:xfrm>
          <a:off x="2213987" y="3456179"/>
          <a:ext cx="1524987" cy="2405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42"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Send your resume directly to </a:t>
          </a:r>
          <a:r>
            <a:rPr lang="en-US" sz="1600" b="1" kern="1200" dirty="0" smtClean="0">
              <a:solidFill>
                <a:schemeClr val="bg1"/>
              </a:solidFill>
              <a:hlinkClick xmlns:r="http://schemas.openxmlformats.org/officeDocument/2006/relationships" r:id="rId1"/>
            </a:rPr>
            <a:t>chris.connor@intel.com</a:t>
          </a:r>
          <a:r>
            <a:rPr lang="en-US" sz="1600" b="1" kern="1200" dirty="0" smtClean="0">
              <a:solidFill>
                <a:schemeClr val="bg1"/>
              </a:solidFill>
            </a:rPr>
            <a:t> and </a:t>
          </a:r>
          <a:r>
            <a:rPr lang="en-US" sz="1600" b="1" kern="1200" dirty="0" smtClean="0">
              <a:solidFill>
                <a:schemeClr val="bg1"/>
              </a:solidFill>
              <a:hlinkClick xmlns:r="http://schemas.openxmlformats.org/officeDocument/2006/relationships" r:id="rId2"/>
            </a:rPr>
            <a:t>thiru.nathan@intel.com</a:t>
          </a:r>
          <a:r>
            <a:rPr lang="en-US" sz="1600" b="1" kern="1200" dirty="0" smtClean="0">
              <a:solidFill>
                <a:schemeClr val="bg1"/>
              </a:solidFill>
            </a:rPr>
            <a:t> </a:t>
          </a:r>
          <a:endParaRPr lang="en-US" sz="1600" b="1" kern="1200" dirty="0">
            <a:solidFill>
              <a:schemeClr val="bg1"/>
            </a:solidFill>
          </a:endParaRPr>
        </a:p>
      </dsp:txBody>
      <dsp:txXfrm>
        <a:off x="2213987" y="3456179"/>
        <a:ext cx="1524987" cy="2405759"/>
      </dsp:txXfrm>
    </dsp:sp>
    <dsp:sp modelId="{840D6FF5-A183-4C55-8297-48DA418364AB}">
      <dsp:nvSpPr>
        <dsp:cNvPr id="0" name=""/>
        <dsp:cNvSpPr/>
      </dsp:nvSpPr>
      <dsp:spPr>
        <a:xfrm>
          <a:off x="3518495" y="2414640"/>
          <a:ext cx="440960" cy="440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95DA9-E2BA-4E78-BD47-82EA6F7102EB}">
      <dsp:nvSpPr>
        <dsp:cNvPr id="0" name=""/>
        <dsp:cNvSpPr/>
      </dsp:nvSpPr>
      <dsp:spPr>
        <a:xfrm>
          <a:off x="3738975" y="2635120"/>
          <a:ext cx="1773027" cy="322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56"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Enter your profile at http://intel.com/jobs and apply direction to specific job#</a:t>
          </a:r>
          <a:endParaRPr lang="en-US" sz="1600" b="1" kern="1200" dirty="0">
            <a:solidFill>
              <a:schemeClr val="bg1"/>
            </a:solidFill>
          </a:endParaRPr>
        </a:p>
      </dsp:txBody>
      <dsp:txXfrm>
        <a:off x="3738975" y="2635120"/>
        <a:ext cx="1773027" cy="3226818"/>
      </dsp:txXfrm>
    </dsp:sp>
    <dsp:sp modelId="{1D3F17AA-FDEF-4D84-B229-0A1C2400B3E0}">
      <dsp:nvSpPr>
        <dsp:cNvPr id="0" name=""/>
        <dsp:cNvSpPr/>
      </dsp:nvSpPr>
      <dsp:spPr>
        <a:xfrm>
          <a:off x="5227216" y="1730233"/>
          <a:ext cx="569573" cy="569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09FDE-8FE6-4B31-A209-ACE27C0D4F7E}">
      <dsp:nvSpPr>
        <dsp:cNvPr id="0" name=""/>
        <dsp:cNvSpPr/>
      </dsp:nvSpPr>
      <dsp:spPr>
        <a:xfrm>
          <a:off x="5512003" y="2015020"/>
          <a:ext cx="1837334" cy="3846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05"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If match, hiring manager will contact you directly to move to next step.</a:t>
          </a:r>
          <a:endParaRPr lang="en-US" sz="1600" b="1" kern="1200" dirty="0">
            <a:solidFill>
              <a:schemeClr val="bg1"/>
            </a:solidFill>
          </a:endParaRPr>
        </a:p>
      </dsp:txBody>
      <dsp:txXfrm>
        <a:off x="5512003" y="2015020"/>
        <a:ext cx="1837334" cy="3846918"/>
      </dsp:txXfrm>
    </dsp:sp>
    <dsp:sp modelId="{209CD0AD-2869-43A0-8727-F0CF745E19A9}">
      <dsp:nvSpPr>
        <dsp:cNvPr id="0" name=""/>
        <dsp:cNvSpPr/>
      </dsp:nvSpPr>
      <dsp:spPr>
        <a:xfrm>
          <a:off x="6986464" y="1273196"/>
          <a:ext cx="725747" cy="725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26813-09F1-424A-8063-4C69F2442AB5}">
      <dsp:nvSpPr>
        <dsp:cNvPr id="0" name=""/>
        <dsp:cNvSpPr/>
      </dsp:nvSpPr>
      <dsp:spPr>
        <a:xfrm>
          <a:off x="7349337" y="1636069"/>
          <a:ext cx="1837334" cy="422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558"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1"/>
              </a:solidFill>
            </a:rPr>
            <a:t>Onsite interview with 1hr PHD presentation (CG). Intel decision within 2 weeks.</a:t>
          </a:r>
          <a:endParaRPr lang="en-US" sz="1600" b="1" kern="1200" dirty="0">
            <a:solidFill>
              <a:schemeClr val="bg1"/>
            </a:solidFill>
          </a:endParaRPr>
        </a:p>
      </dsp:txBody>
      <dsp:txXfrm>
        <a:off x="7349337" y="1636069"/>
        <a:ext cx="1837334" cy="422586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5B54E-BB95-4877-BE87-DB1A940E6D53}"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106655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5B54E-BB95-4877-BE87-DB1A940E6D53}"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8941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5B54E-BB95-4877-BE87-DB1A940E6D53}"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157333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5B54E-BB95-4877-BE87-DB1A940E6D53}"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66594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5B54E-BB95-4877-BE87-DB1A940E6D53}"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159389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5B54E-BB95-4877-BE87-DB1A940E6D53}"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17825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5B54E-BB95-4877-BE87-DB1A940E6D53}"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309563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5B54E-BB95-4877-BE87-DB1A940E6D53}"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175976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5B54E-BB95-4877-BE87-DB1A940E6D53}"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394611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5B54E-BB95-4877-BE87-DB1A940E6D53}"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41743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5B54E-BB95-4877-BE87-DB1A940E6D53}"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BE190-F7AF-4DAD-BC9E-23E9A3E804E6}" type="slidenum">
              <a:rPr lang="en-US" smtClean="0"/>
              <a:t>‹#›</a:t>
            </a:fld>
            <a:endParaRPr lang="en-US"/>
          </a:p>
        </p:txBody>
      </p:sp>
    </p:spTree>
    <p:extLst>
      <p:ext uri="{BB962C8B-B14F-4D97-AF65-F5344CB8AC3E}">
        <p14:creationId xmlns:p14="http://schemas.microsoft.com/office/powerpoint/2010/main" val="201581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5B54E-BB95-4877-BE87-DB1A940E6D53}" type="datetimeFigureOut">
              <a:rPr lang="en-US" smtClean="0"/>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BE190-F7AF-4DAD-BC9E-23E9A3E804E6}" type="slidenum">
              <a:rPr lang="en-US" smtClean="0"/>
              <a:t>‹#›</a:t>
            </a:fld>
            <a:endParaRPr lang="en-US"/>
          </a:p>
        </p:txBody>
      </p:sp>
    </p:spTree>
    <p:extLst>
      <p:ext uri="{BB962C8B-B14F-4D97-AF65-F5344CB8AC3E}">
        <p14:creationId xmlns:p14="http://schemas.microsoft.com/office/powerpoint/2010/main" val="1101704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4_Office_Ultrabook_Man.jpg"/>
          <p:cNvPicPr>
            <a:picLocks noChangeAspect="1"/>
          </p:cNvPicPr>
          <p:nvPr/>
        </p:nvPicPr>
        <p:blipFill rotWithShape="1">
          <a:blip r:embed="rId2" cstate="print">
            <a:extLst>
              <a:ext uri="{28A0092B-C50C-407E-A947-70E740481C1C}">
                <a14:useLocalDpi xmlns:a14="http://schemas.microsoft.com/office/drawing/2010/main" val="0"/>
              </a:ext>
            </a:extLst>
          </a:blip>
          <a:srcRect r="11529" b="1255"/>
          <a:stretch/>
        </p:blipFill>
        <p:spPr>
          <a:xfrm>
            <a:off x="0" y="8877"/>
            <a:ext cx="9144000" cy="6909987"/>
          </a:xfrm>
          <a:prstGeom prst="rect">
            <a:avLst/>
          </a:prstGeom>
          <a:scene3d>
            <a:camera prst="orthographicFront">
              <a:rot lat="0" lon="10800000" rev="0"/>
            </a:camera>
            <a:lightRig rig="threePt" dir="t"/>
          </a:scene3d>
        </p:spPr>
      </p:pic>
      <p:sp>
        <p:nvSpPr>
          <p:cNvPr id="2" name="Title 1"/>
          <p:cNvSpPr>
            <a:spLocks noGrp="1"/>
          </p:cNvSpPr>
          <p:nvPr>
            <p:ph type="title"/>
          </p:nvPr>
        </p:nvSpPr>
        <p:spPr>
          <a:xfrm>
            <a:off x="0" y="-34007"/>
            <a:ext cx="9144000" cy="1143000"/>
          </a:xfrm>
        </p:spPr>
        <p:txBody>
          <a:bodyPr>
            <a:noAutofit/>
          </a:bodyPr>
          <a:lstStyle/>
          <a:p>
            <a:r>
              <a:rPr lang="en-US" dirty="0" smtClean="0">
                <a:solidFill>
                  <a:schemeClr val="bg1"/>
                </a:solidFill>
              </a:rPr>
              <a:t>Intel Job Process for Reliability Team</a:t>
            </a:r>
            <a:endParaRPr lang="en-US" dirty="0">
              <a:solidFill>
                <a:schemeClr val="bg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81810448"/>
              </p:ext>
            </p:extLst>
          </p:nvPr>
        </p:nvGraphicFramePr>
        <p:xfrm>
          <a:off x="-21336" y="1046447"/>
          <a:ext cx="9186672" cy="598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68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 Technology Development Reliability </a:t>
            </a:r>
            <a:r>
              <a:rPr lang="en-US" dirty="0" err="1"/>
              <a:t>Latchup</a:t>
            </a:r>
            <a:r>
              <a:rPr lang="en-US" dirty="0"/>
              <a:t> Engineer - 779929 </a:t>
            </a:r>
          </a:p>
        </p:txBody>
      </p:sp>
      <p:sp>
        <p:nvSpPr>
          <p:cNvPr id="3" name="Content Placeholder 2"/>
          <p:cNvSpPr>
            <a:spLocks noGrp="1"/>
          </p:cNvSpPr>
          <p:nvPr>
            <p:ph idx="1"/>
          </p:nvPr>
        </p:nvSpPr>
        <p:spPr>
          <a:xfrm>
            <a:off x="152400" y="1371600"/>
            <a:ext cx="8839200" cy="4953000"/>
          </a:xfrm>
        </p:spPr>
        <p:txBody>
          <a:bodyPr>
            <a:noAutofit/>
          </a:bodyPr>
          <a:lstStyle/>
          <a:p>
            <a:pPr marL="0" indent="0">
              <a:buNone/>
            </a:pPr>
            <a:r>
              <a:rPr lang="en-US" sz="700" b="1" dirty="0"/>
              <a:t>Description</a:t>
            </a:r>
          </a:p>
          <a:p>
            <a:r>
              <a:rPr lang="en-US" sz="700" dirty="0"/>
              <a:t> </a:t>
            </a:r>
            <a:r>
              <a:rPr lang="en-US" sz="700" i="1" dirty="0"/>
              <a:t>Microelectronic Quality Reliability Engineers provide project management, product, process design/development and sustaining support for integrated circuit or semiconductor assemblies, various other electronic components, sub systems and/or completed units. Responsible for physical understanding, model prediction and enhancement of quality &amp; reliability for advanced products, transistor, interconnect, assembly/package and testing process. Defines Si/assembly/package qualification requirement and responsible for product qualification or technology certification. Defines/develops and conducts stress tests, DFX requirements and research on individual technology components as well as integrated circuit/products. Develop cost effective production monitoring and screening schemes to ensure process is stable and products meet committed quality &amp; reliability performance. </a:t>
            </a:r>
            <a:endParaRPr lang="en-US" sz="700" dirty="0"/>
          </a:p>
          <a:p>
            <a:r>
              <a:rPr lang="en-US" sz="700" i="1" dirty="0"/>
              <a:t> </a:t>
            </a:r>
            <a:endParaRPr lang="en-US" sz="700" dirty="0"/>
          </a:p>
          <a:p>
            <a:r>
              <a:rPr lang="en-US" sz="700" i="1" dirty="0"/>
              <a:t>Your responsibilities may include but not be limited to: </a:t>
            </a:r>
            <a:endParaRPr lang="en-US" sz="700" dirty="0"/>
          </a:p>
          <a:p>
            <a:r>
              <a:rPr lang="en-US" sz="700" i="1" dirty="0"/>
              <a:t>Designing and executing experiments to determine the necessary parameters for reliability model development and validation. </a:t>
            </a:r>
            <a:endParaRPr lang="en-US" sz="700" dirty="0"/>
          </a:p>
          <a:p>
            <a:r>
              <a:rPr lang="en-US" sz="700" i="1" dirty="0"/>
              <a:t>Developing new acceleration techniques and analytical tools to assure the early identification of potential reliability problems with new products, packaging, boards, and manufacturing processes. </a:t>
            </a:r>
            <a:endParaRPr lang="en-US" sz="700" dirty="0"/>
          </a:p>
          <a:p>
            <a:r>
              <a:rPr lang="en-US" sz="700" i="1" dirty="0"/>
              <a:t>Developing risk assessments and making quality and reliability predictions based on data that you will collect using statistical principles and design of experiments fundamentals </a:t>
            </a:r>
            <a:endParaRPr lang="en-US" sz="700" dirty="0"/>
          </a:p>
          <a:p>
            <a:r>
              <a:rPr lang="en-US" sz="700" i="1" dirty="0"/>
              <a:t>Evaluating materials, properties and techniques used in production from a reliability standpoint. </a:t>
            </a:r>
            <a:endParaRPr lang="en-US" sz="700" dirty="0"/>
          </a:p>
          <a:p>
            <a:r>
              <a:rPr lang="en-US" sz="700" i="1" dirty="0"/>
              <a:t>Creating reliability design layout rules and specifications. </a:t>
            </a:r>
            <a:endParaRPr lang="en-US" sz="700" dirty="0"/>
          </a:p>
          <a:p>
            <a:r>
              <a:rPr lang="en-US" sz="700" i="1" dirty="0"/>
              <a:t>Advising design engineering on selection, application and test of electronic components and systems. </a:t>
            </a:r>
            <a:endParaRPr lang="en-US" sz="700" dirty="0"/>
          </a:p>
          <a:p>
            <a:r>
              <a:rPr lang="en-US" sz="700" i="1" dirty="0"/>
              <a:t>Collaboration with cross functional teams to solve technical / reliability issues during technology development and ramp to high-volume manufacturing. </a:t>
            </a:r>
            <a:endParaRPr lang="en-US" sz="700" dirty="0"/>
          </a:p>
          <a:p>
            <a:r>
              <a:rPr lang="en-US" sz="700" i="1" dirty="0"/>
              <a:t>Recommending process technology certification evaluation and acceptance criteria. </a:t>
            </a:r>
            <a:endParaRPr lang="en-US" sz="700" dirty="0"/>
          </a:p>
          <a:p>
            <a:r>
              <a:rPr lang="en-US" sz="700" i="1" dirty="0"/>
              <a:t>Recommending material, design or test methods and statistical process control procedures for achieving required levels of product reliability. </a:t>
            </a:r>
            <a:endParaRPr lang="en-US" sz="700" dirty="0"/>
          </a:p>
          <a:p>
            <a:r>
              <a:rPr lang="en-US" sz="700" i="1" dirty="0"/>
              <a:t> </a:t>
            </a:r>
            <a:r>
              <a:rPr lang="en-US" sz="700" i="1" dirty="0" smtClean="0"/>
              <a:t>This </a:t>
            </a:r>
            <a:r>
              <a:rPr lang="en-US" sz="700" i="1" dirty="0"/>
              <a:t>position provides direct support for device </a:t>
            </a:r>
            <a:r>
              <a:rPr lang="en-US" sz="700" i="1" dirty="0" err="1"/>
              <a:t>latchup</a:t>
            </a:r>
            <a:r>
              <a:rPr lang="en-US" sz="700" i="1" dirty="0"/>
              <a:t> characterization and design rule development to enable semiconductor technology development. </a:t>
            </a:r>
            <a:endParaRPr lang="en-US" sz="700" dirty="0"/>
          </a:p>
          <a:p>
            <a:r>
              <a:rPr lang="en-US" sz="700" i="1" dirty="0"/>
              <a:t>Duties include </a:t>
            </a:r>
            <a:r>
              <a:rPr lang="en-US" sz="700" i="1" dirty="0" smtClean="0"/>
              <a:t>defining </a:t>
            </a:r>
            <a:r>
              <a:rPr lang="en-US" sz="700" i="1" dirty="0"/>
              <a:t>test structures to characterize the </a:t>
            </a:r>
            <a:r>
              <a:rPr lang="en-US" sz="700" i="1" dirty="0" err="1"/>
              <a:t>latchup</a:t>
            </a:r>
            <a:r>
              <a:rPr lang="en-US" sz="700" i="1" dirty="0"/>
              <a:t> performance of the </a:t>
            </a:r>
            <a:r>
              <a:rPr lang="en-US" sz="700" i="1" dirty="0" smtClean="0"/>
              <a:t>technology, characterizing </a:t>
            </a:r>
            <a:r>
              <a:rPr lang="en-US" sz="700" i="1" dirty="0" err="1"/>
              <a:t>latchup</a:t>
            </a:r>
            <a:r>
              <a:rPr lang="en-US" sz="700" i="1" dirty="0"/>
              <a:t> performance on isolated test structures as well as integrated test vehicles for process development and certification </a:t>
            </a:r>
            <a:r>
              <a:rPr lang="en-US" sz="700" i="1" dirty="0" smtClean="0"/>
              <a:t>,developing </a:t>
            </a:r>
            <a:r>
              <a:rPr lang="en-US" sz="700" i="1" dirty="0"/>
              <a:t>design rules and verification methodologies to enable robust </a:t>
            </a:r>
            <a:r>
              <a:rPr lang="en-US" sz="700" i="1" dirty="0" err="1"/>
              <a:t>latchup</a:t>
            </a:r>
            <a:r>
              <a:rPr lang="en-US" sz="700" i="1" dirty="0"/>
              <a:t> mitigation techniques </a:t>
            </a:r>
            <a:r>
              <a:rPr lang="en-US" sz="700" i="1" dirty="0" smtClean="0"/>
              <a:t>,defining </a:t>
            </a:r>
            <a:r>
              <a:rPr lang="en-US" sz="700" i="1" dirty="0"/>
              <a:t>new test capability to characterize </a:t>
            </a:r>
            <a:r>
              <a:rPr lang="en-US" sz="700" i="1" dirty="0" err="1"/>
              <a:t>latchup</a:t>
            </a:r>
            <a:r>
              <a:rPr lang="en-US" sz="700" i="1" dirty="0"/>
              <a:t> on test chips as well as integrated test vehicles</a:t>
            </a:r>
            <a:endParaRPr lang="en-US" sz="700" dirty="0"/>
          </a:p>
          <a:p>
            <a:r>
              <a:rPr lang="en-US" sz="700" i="1" dirty="0"/>
              <a:t> </a:t>
            </a:r>
            <a:endParaRPr lang="en-US" sz="700" dirty="0"/>
          </a:p>
          <a:p>
            <a:pPr marL="0" indent="0">
              <a:buNone/>
            </a:pPr>
            <a:r>
              <a:rPr lang="en-US" sz="700" b="1" dirty="0"/>
              <a:t>Qualifications</a:t>
            </a:r>
          </a:p>
          <a:p>
            <a:r>
              <a:rPr lang="en-US" sz="700" dirty="0"/>
              <a:t> </a:t>
            </a:r>
            <a:r>
              <a:rPr lang="en-US" sz="700" i="1" dirty="0"/>
              <a:t>You must possess the below minimum qualifications to be initially considered for this position. Preferred qualifications are in addition to the minimum requirements and are considered a plus factor in identifying top candidates. Experience listed below would be obtained through a combination of your school work/classes/research and/or relevant previous job and/or internship experiences.</a:t>
            </a:r>
            <a:endParaRPr lang="en-US" sz="700" dirty="0"/>
          </a:p>
          <a:p>
            <a:r>
              <a:rPr lang="en-US" sz="700" i="1" dirty="0"/>
              <a:t> </a:t>
            </a:r>
            <a:endParaRPr lang="en-US" sz="700" dirty="0"/>
          </a:p>
          <a:p>
            <a:pPr marL="0" indent="0">
              <a:buNone/>
            </a:pPr>
            <a:r>
              <a:rPr lang="en-US" sz="700" b="1" i="1" dirty="0"/>
              <a:t>Minimum Qualifications: </a:t>
            </a:r>
            <a:endParaRPr lang="en-US" sz="700" dirty="0"/>
          </a:p>
          <a:p>
            <a:r>
              <a:rPr lang="en-US" sz="700" i="1" dirty="0"/>
              <a:t>The candidate must possess a Ph.D. degree in Electrical Engineering, Physics, Material Science, or a related discipline. </a:t>
            </a:r>
            <a:endParaRPr lang="en-US" sz="700" dirty="0"/>
          </a:p>
          <a:p>
            <a:r>
              <a:rPr lang="en-US" sz="700" b="1" i="1" dirty="0"/>
              <a:t>Candidate must have 6 + months of work or educational experience in the following</a:t>
            </a:r>
            <a:endParaRPr lang="en-US" sz="700" dirty="0"/>
          </a:p>
          <a:p>
            <a:r>
              <a:rPr lang="en-US" sz="700" i="1" dirty="0"/>
              <a:t>Knowledge in one or more of the following areas electron device fabrication, semiconductor device physics, CMOS transistor level circuit design, interconnect reliability, electrostatic discharge, </a:t>
            </a:r>
            <a:r>
              <a:rPr lang="en-US" sz="700" i="1" dirty="0" err="1"/>
              <a:t>latchup</a:t>
            </a:r>
            <a:r>
              <a:rPr lang="en-US" sz="700" i="1" dirty="0"/>
              <a:t>, soft error rate and circuit simulations, PCB fabrication principles, surface mount assembly, board test methods, solder and laminate material behavior under mechanical or thermo-mechanical conditions. </a:t>
            </a:r>
            <a:endParaRPr lang="en-US" sz="700" dirty="0"/>
          </a:p>
          <a:p>
            <a:r>
              <a:rPr lang="en-US" sz="700" i="1" dirty="0"/>
              <a:t>Experimental design, execution, and interpretation. </a:t>
            </a:r>
            <a:endParaRPr lang="en-US" sz="700" dirty="0"/>
          </a:p>
          <a:p>
            <a:r>
              <a:rPr lang="en-US" sz="700" i="1" dirty="0"/>
              <a:t>Electron device fabrication and characterization. </a:t>
            </a:r>
            <a:endParaRPr lang="en-US" sz="700" dirty="0"/>
          </a:p>
          <a:p>
            <a:r>
              <a:rPr lang="en-US" sz="700" dirty="0"/>
              <a:t> </a:t>
            </a:r>
          </a:p>
          <a:p>
            <a:pPr marL="0" indent="0">
              <a:buNone/>
            </a:pPr>
            <a:r>
              <a:rPr lang="en-US" sz="700" b="1" i="1" dirty="0"/>
              <a:t>Preferred Qualifications: </a:t>
            </a:r>
            <a:endParaRPr lang="en-US" sz="700" dirty="0"/>
          </a:p>
          <a:p>
            <a:r>
              <a:rPr lang="en-US" sz="700" i="1" dirty="0"/>
              <a:t>Electrical measurement equipment in characterizing electron devices (e.g. HP4155, oscilloscope, etc.) </a:t>
            </a:r>
            <a:endParaRPr lang="en-US" sz="700" dirty="0"/>
          </a:p>
          <a:p>
            <a:r>
              <a:rPr lang="en-US" sz="700" i="1" dirty="0"/>
              <a:t>Experience with a range of analytical techniques such as SIMS, EEL, EDX, XPS, Auger, acoustic profiling, FTIR, AFM, etc. or various lab imaging techniques (SEM, FIB, TEM, etc.) </a:t>
            </a:r>
            <a:endParaRPr lang="en-US" sz="700" dirty="0"/>
          </a:p>
          <a:p>
            <a:r>
              <a:rPr lang="en-US" sz="700" i="1" dirty="0"/>
              <a:t>Programming with a formal language (C,C++, C#, etc.) or a scripting language (AWK, PERL, Python, SQL, TCL, VBScript, etc.) </a:t>
            </a:r>
            <a:endParaRPr lang="en-US" sz="700" dirty="0"/>
          </a:p>
          <a:p>
            <a:r>
              <a:rPr lang="en-US" sz="700" i="1" dirty="0"/>
              <a:t>Experience with SQL data extraction. </a:t>
            </a:r>
            <a:endParaRPr lang="en-US" sz="700" dirty="0"/>
          </a:p>
          <a:p>
            <a:r>
              <a:rPr lang="en-US" sz="700" i="1" dirty="0"/>
              <a:t>Knowledge of statistical analysis packages (e.g. SAS, JMP, Minitab, R, etc.) </a:t>
            </a:r>
            <a:endParaRPr lang="en-US" sz="700" dirty="0"/>
          </a:p>
          <a:p>
            <a:r>
              <a:rPr lang="en-US" sz="700" i="1" dirty="0"/>
              <a:t>Knowledge of silicon and packaging assembly integration, or PCB technology operations </a:t>
            </a:r>
            <a:endParaRPr lang="en-US" sz="700" dirty="0"/>
          </a:p>
          <a:p>
            <a:r>
              <a:rPr lang="en-US" sz="700" i="1" dirty="0"/>
              <a:t>Understanding of reliability failure statistics, physics, or failure mechanisms. </a:t>
            </a:r>
            <a:endParaRPr lang="en-US" sz="700" dirty="0"/>
          </a:p>
          <a:p>
            <a:r>
              <a:rPr lang="en-US" sz="700" i="1" dirty="0"/>
              <a:t>Prior Intel Intern or Scholarship recipient</a:t>
            </a:r>
            <a:endParaRPr lang="en-US" sz="700" dirty="0"/>
          </a:p>
          <a:p>
            <a:pPr>
              <a:spcBef>
                <a:spcPts val="0"/>
              </a:spcBef>
            </a:pPr>
            <a:endParaRPr lang="en-US" sz="700" dirty="0"/>
          </a:p>
        </p:txBody>
      </p:sp>
    </p:spTree>
    <p:extLst>
      <p:ext uri="{BB962C8B-B14F-4D97-AF65-F5344CB8AC3E}">
        <p14:creationId xmlns:p14="http://schemas.microsoft.com/office/powerpoint/2010/main" val="18402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Development Reliability Engineer  - 783322 </a:t>
            </a:r>
          </a:p>
        </p:txBody>
      </p:sp>
      <p:sp>
        <p:nvSpPr>
          <p:cNvPr id="3" name="Content Placeholder 2"/>
          <p:cNvSpPr>
            <a:spLocks noGrp="1"/>
          </p:cNvSpPr>
          <p:nvPr>
            <p:ph idx="1"/>
          </p:nvPr>
        </p:nvSpPr>
        <p:spPr>
          <a:xfrm>
            <a:off x="228600" y="1447800"/>
            <a:ext cx="8686800" cy="4525963"/>
          </a:xfrm>
        </p:spPr>
        <p:txBody>
          <a:bodyPr>
            <a:noAutofit/>
          </a:bodyPr>
          <a:lstStyle/>
          <a:p>
            <a:pPr marL="0" indent="0">
              <a:buNone/>
            </a:pPr>
            <a:r>
              <a:rPr lang="en-US" sz="1200" b="1" dirty="0"/>
              <a:t>Description</a:t>
            </a:r>
          </a:p>
          <a:p>
            <a:r>
              <a:rPr lang="en-US" sz="1200" dirty="0"/>
              <a:t> </a:t>
            </a:r>
            <a:r>
              <a:rPr lang="en-US" sz="1200" i="1" dirty="0"/>
              <a:t>Technology development reliability engineer defines roadmaps to meet requirements, goals and milestones for a new technology process. From a quality and reliability perspective, evaluate the materials, properties and techniques used in production. Advises design engineering on selection, application and test of electronic components and systems. Recommends design or test methods and statistical process control procedures for achieving required levels of product reliability. Determines reliability requirements of components and systems to achieve company, customer and any governmental agency reliability objectives. Develops new acceleration techniques and analytical tools to assure the early identification of potential problems with new products, fabrication process, packaging, and product reliability. Makes recommendations for changes in the selection and application of components and systems. May propose changes in design or formulation to improve system and/or process reliability</a:t>
            </a:r>
            <a:r>
              <a:rPr lang="en-US" sz="1200" i="1" dirty="0" smtClean="0"/>
              <a:t>.</a:t>
            </a:r>
            <a:endParaRPr lang="en-US" sz="1200" dirty="0"/>
          </a:p>
          <a:p>
            <a:r>
              <a:rPr lang="en-US" sz="1200" i="1" dirty="0"/>
              <a:t>The ideal candidate should exhibit the following behavioral traits:</a:t>
            </a:r>
            <a:endParaRPr lang="en-US" sz="1200" dirty="0"/>
          </a:p>
          <a:p>
            <a:r>
              <a:rPr lang="en-US" sz="1200" i="1" dirty="0"/>
              <a:t>Excellent communication skills, both written and verbal </a:t>
            </a:r>
            <a:endParaRPr lang="en-US" sz="1200" dirty="0"/>
          </a:p>
          <a:p>
            <a:r>
              <a:rPr lang="en-US" sz="1200" i="1" dirty="0"/>
              <a:t>Capable of driving multiple projects independently and simultaneously </a:t>
            </a:r>
            <a:endParaRPr lang="en-US" sz="1200" dirty="0"/>
          </a:p>
          <a:p>
            <a:r>
              <a:rPr lang="en-US" sz="1200" i="1" dirty="0"/>
              <a:t>Strong team contributor as well as an individual </a:t>
            </a:r>
            <a:r>
              <a:rPr lang="en-US" sz="1200" i="1" dirty="0" smtClean="0"/>
              <a:t>contributor</a:t>
            </a:r>
            <a:r>
              <a:rPr lang="en-US" sz="1200" dirty="0"/>
              <a:t> </a:t>
            </a:r>
            <a:endParaRPr lang="en-US" sz="1200" dirty="0" smtClean="0"/>
          </a:p>
          <a:p>
            <a:pPr marL="0" indent="0">
              <a:buNone/>
            </a:pPr>
            <a:r>
              <a:rPr lang="en-US" sz="1200" b="1" dirty="0" smtClean="0"/>
              <a:t>Qualifications</a:t>
            </a:r>
          </a:p>
          <a:p>
            <a:r>
              <a:rPr lang="en-US" sz="1200" dirty="0"/>
              <a:t> </a:t>
            </a:r>
            <a:r>
              <a:rPr lang="en-US" sz="1200" i="1" dirty="0"/>
              <a:t>You must possess the below minimum qualifications to be initially considered for this position. Preferred qualifications are in addition to the minimum requirements and are considered a plus factor in identifying top candidates. Experience listed below would be obtained through a combination of your school work/classes/research and/or relevant previous job and/or internship experiences.</a:t>
            </a:r>
            <a:endParaRPr lang="en-US" sz="1200" dirty="0"/>
          </a:p>
          <a:p>
            <a:pPr marL="0" indent="0">
              <a:buNone/>
            </a:pPr>
            <a:r>
              <a:rPr lang="en-US" sz="1200" b="1" i="1" dirty="0" smtClean="0"/>
              <a:t>Minimum </a:t>
            </a:r>
            <a:r>
              <a:rPr lang="en-US" sz="1200" b="1" i="1" dirty="0"/>
              <a:t>Qualifications: </a:t>
            </a:r>
            <a:endParaRPr lang="en-US" sz="1200" dirty="0"/>
          </a:p>
          <a:p>
            <a:r>
              <a:rPr lang="en-US" sz="1200" i="1" dirty="0"/>
              <a:t>The candidate must possess a Ph.D. in Mechanical Engineering, Materials Science, Physics, or Electrical Engineering.</a:t>
            </a:r>
            <a:endParaRPr lang="en-US" sz="1200" dirty="0"/>
          </a:p>
          <a:p>
            <a:r>
              <a:rPr lang="en-US" sz="1200" i="1" dirty="0"/>
              <a:t> </a:t>
            </a:r>
            <a:endParaRPr lang="en-US" sz="1200" dirty="0"/>
          </a:p>
          <a:p>
            <a:r>
              <a:rPr lang="en-US" sz="1200" b="1" i="1" dirty="0"/>
              <a:t>Candidate must have 6 + months of work or educational experience in the following:</a:t>
            </a:r>
            <a:endParaRPr lang="en-US" sz="1200" dirty="0"/>
          </a:p>
          <a:p>
            <a:r>
              <a:rPr lang="en-US" sz="1200" i="1" dirty="0"/>
              <a:t>strong background in solid mechanics particular in stress evolution, fracture behaviors of small scale structures</a:t>
            </a:r>
            <a:endParaRPr lang="en-US" sz="1200" dirty="0"/>
          </a:p>
          <a:p>
            <a:r>
              <a:rPr lang="en-US" sz="1200" i="1" dirty="0"/>
              <a:t>semiconductor fabrication process, packaging assembly, and/or board system technology operations </a:t>
            </a:r>
            <a:endParaRPr lang="en-US" sz="1200" dirty="0"/>
          </a:p>
          <a:p>
            <a:r>
              <a:rPr lang="en-US" sz="1200" i="1" dirty="0"/>
              <a:t>statistical analysis packages (e.g. JMP or Minitab) </a:t>
            </a:r>
            <a:endParaRPr lang="en-US" sz="1200" dirty="0"/>
          </a:p>
          <a:p>
            <a:r>
              <a:rPr lang="en-US" sz="1200" i="1" dirty="0"/>
              <a:t>Familiarity with a range of imaging and analytical lab test equipment such as acoustic and x-ray imaging, SEM/ EDX/TEM techniques </a:t>
            </a:r>
            <a:endParaRPr lang="en-US" sz="1200" dirty="0"/>
          </a:p>
        </p:txBody>
      </p:sp>
    </p:spTree>
    <p:extLst>
      <p:ext uri="{BB962C8B-B14F-4D97-AF65-F5344CB8AC3E}">
        <p14:creationId xmlns:p14="http://schemas.microsoft.com/office/powerpoint/2010/main" val="77815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 Isolation Engineer </a:t>
            </a:r>
            <a:r>
              <a:rPr lang="en-US" dirty="0"/>
              <a:t> - 786078 </a:t>
            </a:r>
          </a:p>
        </p:txBody>
      </p:sp>
      <p:sp>
        <p:nvSpPr>
          <p:cNvPr id="3" name="Content Placeholder 2"/>
          <p:cNvSpPr>
            <a:spLocks noGrp="1"/>
          </p:cNvSpPr>
          <p:nvPr>
            <p:ph idx="1"/>
          </p:nvPr>
        </p:nvSpPr>
        <p:spPr>
          <a:xfrm>
            <a:off x="228600" y="1447800"/>
            <a:ext cx="8686800" cy="4525963"/>
          </a:xfrm>
        </p:spPr>
        <p:txBody>
          <a:bodyPr>
            <a:noAutofit/>
          </a:bodyPr>
          <a:lstStyle/>
          <a:p>
            <a:pPr marL="0" indent="0">
              <a:buNone/>
            </a:pPr>
            <a:r>
              <a:rPr lang="en-US" sz="1600" i="1" dirty="0" smtClean="0"/>
              <a:t>In </a:t>
            </a:r>
            <a:r>
              <a:rPr lang="en-US" sz="1600" i="1" dirty="0"/>
              <a:t>this position, you will be using knowledge of CMOS device physics, SRAM and logic circuits, and fab processes and equipment, together with new fault isolation and characterization systems. You will be localizing defects and isolating the root causes of process, design, and reliability problems in integrated circuits, and will then provide direction for models of yield and reliability failure mechanisms.</a:t>
            </a:r>
            <a:endParaRPr lang="en-US" sz="1600" dirty="0"/>
          </a:p>
          <a:p>
            <a:pPr marL="0" indent="0">
              <a:buNone/>
            </a:pPr>
            <a:r>
              <a:rPr lang="en-US" sz="1600" i="1" dirty="0"/>
              <a:t>Your responsibilities will include but not be limited to:</a:t>
            </a:r>
            <a:endParaRPr lang="en-US" sz="1600" dirty="0"/>
          </a:p>
          <a:p>
            <a:r>
              <a:rPr lang="en-US" sz="1600" i="1" dirty="0"/>
              <a:t>Using automated test equipment (ATE) and other test equipment (system-level testing and curve tracing) along with on-chip DFT-based methods for localizing faults within integrated </a:t>
            </a:r>
            <a:r>
              <a:rPr lang="en-US" sz="1600" i="1" dirty="0" smtClean="0"/>
              <a:t>circuits, Application </a:t>
            </a:r>
            <a:r>
              <a:rPr lang="en-US" sz="1600" i="1" dirty="0"/>
              <a:t>of high-performance analytical tools such as emission microscopy and laser probing to enable root cause analysis. Providing in-circuit electrical characterization data with </a:t>
            </a:r>
            <a:r>
              <a:rPr lang="en-US" sz="1600" i="1" dirty="0" err="1"/>
              <a:t>nano</a:t>
            </a:r>
            <a:r>
              <a:rPr lang="en-US" sz="1600" i="1" dirty="0"/>
              <a:t>-probing and other </a:t>
            </a:r>
            <a:r>
              <a:rPr lang="en-US" sz="1600" i="1" dirty="0" err="1"/>
              <a:t>nano</a:t>
            </a:r>
            <a:r>
              <a:rPr lang="en-US" sz="1600" i="1" dirty="0"/>
              <a:t>-scale characterization techniques. Use circuit simulation and device physics to form hypothesis on root cause, and write instructions for further </a:t>
            </a:r>
            <a:r>
              <a:rPr lang="en-US" sz="1600" i="1" dirty="0" smtClean="0"/>
              <a:t>FA, Focus </a:t>
            </a:r>
            <a:r>
              <a:rPr lang="en-US" sz="1600" i="1" dirty="0"/>
              <a:t>will be in the advanced development of new communications products on Intel's 14 nm process technology</a:t>
            </a:r>
            <a:endParaRPr lang="en-US" sz="1600" dirty="0"/>
          </a:p>
          <a:p>
            <a:endParaRPr lang="en-US" sz="1600" dirty="0"/>
          </a:p>
          <a:p>
            <a:r>
              <a:rPr lang="en-US" sz="1600" i="1" dirty="0"/>
              <a:t>The ideal candidate should exhibit the following behavioral traits:</a:t>
            </a:r>
            <a:endParaRPr lang="en-US" sz="1600" dirty="0"/>
          </a:p>
          <a:p>
            <a:r>
              <a:rPr lang="en-US" sz="1600" i="1" dirty="0"/>
              <a:t>Close interaction with internal groups for rapid information </a:t>
            </a:r>
            <a:r>
              <a:rPr lang="en-US" sz="1600" i="1" dirty="0" smtClean="0"/>
              <a:t>communication, Leading </a:t>
            </a:r>
            <a:r>
              <a:rPr lang="en-US" sz="1600" i="1" dirty="0"/>
              <a:t>tool/method improvement </a:t>
            </a:r>
            <a:r>
              <a:rPr lang="en-US" sz="1600" i="1" dirty="0" smtClean="0"/>
              <a:t>efforts, Exhibits </a:t>
            </a:r>
            <a:r>
              <a:rPr lang="en-US" sz="1600" i="1" dirty="0"/>
              <a:t>a bias for action, intolerance of mediocrity, and an internal drive to be the </a:t>
            </a:r>
            <a:r>
              <a:rPr lang="en-US" sz="1600" i="1" dirty="0" smtClean="0"/>
              <a:t>best, Demonstrated </a:t>
            </a:r>
            <a:r>
              <a:rPr lang="en-US" sz="1600" i="1" dirty="0"/>
              <a:t>strength in analytical problem solving, leadership, commitment to task, discipline, and teamwork </a:t>
            </a:r>
            <a:r>
              <a:rPr lang="en-US" sz="1600" i="1" dirty="0" err="1" smtClean="0"/>
              <a:t>skills,Ability</a:t>
            </a:r>
            <a:r>
              <a:rPr lang="en-US" sz="1600" i="1" dirty="0" smtClean="0"/>
              <a:t> </a:t>
            </a:r>
            <a:r>
              <a:rPr lang="en-US" sz="1600" i="1" dirty="0"/>
              <a:t>to interpret and clearly communicate achieved results to a wide range of audiences and technical experience </a:t>
            </a:r>
            <a:r>
              <a:rPr lang="en-US" sz="1600" i="1" dirty="0" smtClean="0"/>
              <a:t>levels</a:t>
            </a:r>
            <a:endParaRPr lang="en-US" sz="1600" dirty="0"/>
          </a:p>
        </p:txBody>
      </p:sp>
    </p:spTree>
    <p:extLst>
      <p:ext uri="{BB962C8B-B14F-4D97-AF65-F5344CB8AC3E}">
        <p14:creationId xmlns:p14="http://schemas.microsoft.com/office/powerpoint/2010/main" val="2602358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334</Words>
  <Application>Microsoft Office PowerPoint</Application>
  <PresentationFormat>On-screen Show (4:3)</PresentationFormat>
  <Paragraphs>66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Intel Job Process for Reliability Team</vt:lpstr>
      <vt:lpstr>Logic Technology Development Reliability Latchup Engineer - 779929 </vt:lpstr>
      <vt:lpstr>Technology Development Reliability Engineer  - 783322 </vt:lpstr>
      <vt:lpstr>Fault Isolation Engineer  - 786078 </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TMG Labs – Open RCG Reqs.</dc:title>
  <dc:creator>Nathan, Thiru</dc:creator>
  <cp:lastModifiedBy>Matt Golden</cp:lastModifiedBy>
  <cp:revision>21</cp:revision>
  <dcterms:created xsi:type="dcterms:W3CDTF">2014-09-16T21:56:51Z</dcterms:created>
  <dcterms:modified xsi:type="dcterms:W3CDTF">2016-01-29T21:10:08Z</dcterms:modified>
</cp:coreProperties>
</file>