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5" r:id="rId2"/>
    <p:sldId id="576" r:id="rId3"/>
  </p:sldIdLst>
  <p:sldSz cx="9144000" cy="6858000" type="screen4x3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FFCC66"/>
    <a:srgbClr val="0000FF"/>
    <a:srgbClr val="FF3300"/>
    <a:srgbClr val="006600"/>
    <a:srgbClr val="0000CC"/>
    <a:srgbClr val="008000"/>
    <a:srgbClr val="660033"/>
    <a:srgbClr val="66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07" autoAdjust="0"/>
    <p:restoredTop sz="90764" autoAdjust="0"/>
  </p:normalViewPr>
  <p:slideViewPr>
    <p:cSldViewPr snapToGrid="0">
      <p:cViewPr varScale="1">
        <p:scale>
          <a:sx n="120" d="100"/>
          <a:sy n="120" d="100"/>
        </p:scale>
        <p:origin x="2124" y="96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808" y="-120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92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400550"/>
            <a:ext cx="5124450" cy="417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481" tIns="46932" rIns="95481" bIns="469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16450" cy="3462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242034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706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6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011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9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17488"/>
            <a:ext cx="2184400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550" y="217488"/>
            <a:ext cx="6400800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98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09550" y="217488"/>
            <a:ext cx="8737600" cy="596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4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4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21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550" y="777875"/>
            <a:ext cx="4292600" cy="540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777875"/>
            <a:ext cx="4292600" cy="5405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4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7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2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40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17488"/>
            <a:ext cx="8724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9550" y="777875"/>
            <a:ext cx="8737600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1"/>
            <a:r>
              <a:rPr lang="en-US" altLang="en-US" dirty="0" smtClean="0"/>
              <a:t>Fourth level</a:t>
            </a:r>
          </a:p>
          <a:p>
            <a:pPr lvl="2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7788" y="77788"/>
            <a:ext cx="8988425" cy="6234112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0" name="Picture 8" descr="PU_signature_gif_print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513" y="6353175"/>
            <a:ext cx="15065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250525" y="6363260"/>
            <a:ext cx="955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996633"/>
                </a:solidFill>
              </a:rPr>
              <a:t>CRISP</a:t>
            </a:r>
            <a:endParaRPr lang="en-US" sz="2000" b="1" dirty="0">
              <a:solidFill>
                <a:srgbClr val="996633"/>
              </a:solidFill>
            </a:endParaRPr>
          </a:p>
        </p:txBody>
      </p:sp>
      <p:sp>
        <p:nvSpPr>
          <p:cNvPr id="4" name="Oval 3"/>
          <p:cNvSpPr/>
          <p:nvPr userDrawn="1"/>
        </p:nvSpPr>
        <p:spPr bwMode="auto">
          <a:xfrm>
            <a:off x="77788" y="6353175"/>
            <a:ext cx="1301186" cy="435697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9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00"/>
          </a:solidFill>
          <a:latin typeface="Helvetic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>
          <a:solidFill>
            <a:srgbClr val="CC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45399"/>
            <a:ext cx="9144000" cy="1762125"/>
          </a:xfrm>
          <a:noFill/>
        </p:spPr>
        <p:txBody>
          <a:bodyPr lIns="85725" tIns="41275" rIns="85725" bIns="41275"/>
          <a:lstStyle/>
          <a:p>
            <a:pPr>
              <a:spcAft>
                <a:spcPct val="60000"/>
              </a:spcAft>
            </a:pPr>
            <a:r>
              <a:rPr lang="en-US" altLang="en-US" sz="4000" dirty="0" smtClean="0"/>
              <a:t>Center for Resilient </a:t>
            </a:r>
            <a:r>
              <a:rPr lang="en-US" altLang="en-US" sz="4000" dirty="0"/>
              <a:t>Infrastructures, Systems, and Processes (CRISP)</a:t>
            </a:r>
            <a:endParaRPr lang="en-US" altLang="en-US" sz="3600" dirty="0" smtClean="0"/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53172" y="2479207"/>
            <a:ext cx="6270172" cy="138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</a:rPr>
              <a:t>Saurabh 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Bagchi, Milind Kulkarni,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Jitesh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Panchal, Felix Lin, Srinivas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Peeta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Gesualdo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Scutari</a:t>
            </a:r>
            <a:endParaRPr lang="en-US" alt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pic>
        <p:nvPicPr>
          <p:cNvPr id="2052" name="Picture 3" descr="gr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765" y="4473374"/>
            <a:ext cx="1363749" cy="1282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6" r="17238"/>
          <a:stretch/>
        </p:blipFill>
        <p:spPr bwMode="auto">
          <a:xfrm>
            <a:off x="4667330" y="4369591"/>
            <a:ext cx="1850274" cy="148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/>
          <p:cNvSpPr txBox="1">
            <a:spLocks/>
          </p:cNvSpPr>
          <p:nvPr/>
        </p:nvSpPr>
        <p:spPr bwMode="auto">
          <a:xfrm>
            <a:off x="702058" y="5505996"/>
            <a:ext cx="77724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00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00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00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9900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00"/>
                </a:solidFill>
                <a:latin typeface="Helvetica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00"/>
                </a:solidFill>
                <a:latin typeface="Helvetica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00"/>
                </a:solidFill>
                <a:latin typeface="Helvetica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9900"/>
                </a:solidFill>
                <a:latin typeface="Helvetica" charset="0"/>
              </a:defRPr>
            </a:lvl9pPr>
          </a:lstStyle>
          <a:p>
            <a:r>
              <a:rPr lang="en-US" altLang="en-US" sz="2800" b="0" kern="0" dirty="0" smtClean="0">
                <a:solidFill>
                  <a:srgbClr val="0000FF"/>
                </a:solidFill>
                <a:latin typeface="+mn-lt"/>
              </a:rPr>
              <a:t>https://www.purdue.edu/crisp</a:t>
            </a:r>
          </a:p>
        </p:txBody>
      </p:sp>
    </p:spTree>
    <p:extLst>
      <p:ext uri="{BB962C8B-B14F-4D97-AF65-F5344CB8AC3E}">
        <p14:creationId xmlns:p14="http://schemas.microsoft.com/office/powerpoint/2010/main" val="1117711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5364" y="200354"/>
            <a:ext cx="8467571" cy="639762"/>
          </a:xfrm>
        </p:spPr>
        <p:txBody>
          <a:bodyPr>
            <a:noAutofit/>
          </a:bodyPr>
          <a:lstStyle/>
          <a:p>
            <a:pPr algn="l">
              <a:lnSpc>
                <a:spcPts val="1800"/>
              </a:lnSpc>
              <a:tabLst>
                <a:tab pos="5486400" algn="l"/>
              </a:tabLs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Focus Area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Scientific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Foundations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Resilient Socio-Technical Systems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Faculty Lead: </a:t>
            </a:r>
            <a:r>
              <a:rPr lang="en-US" sz="18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Jitesh</a:t>
            </a:r>
            <a:r>
              <a:rPr lang="en-US" sz="1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Panchal; Participating faculty: Saurabh Bagchi, </a:t>
            </a:r>
            <a:r>
              <a:rPr lang="en-US" sz="18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Srini</a:t>
            </a:r>
            <a:r>
              <a:rPr lang="en-US" sz="1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Peeta</a:t>
            </a:r>
            <a:r>
              <a:rPr lang="en-US" sz="1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Gesualdo</a:t>
            </a:r>
            <a:r>
              <a:rPr lang="en-US" sz="1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Scutari</a:t>
            </a:r>
            <a:endParaRPr lang="en-US" sz="2000" b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460427" y="850701"/>
            <a:ext cx="4414152" cy="2664178"/>
          </a:xfrm>
        </p:spPr>
        <p:txBody>
          <a:bodyPr>
            <a:noAutofit/>
          </a:bodyPr>
          <a:lstStyle/>
          <a:p>
            <a:r>
              <a:rPr lang="en-US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Techniques for modeling the evolutionary dynamics of complex networked systems (e.g., air transportation system) in terms of node-level decisions;</a:t>
            </a:r>
          </a:p>
          <a:p>
            <a:r>
              <a:rPr lang="en-US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Mechanisms for designing crowdsourcing contests for engineering problems;</a:t>
            </a:r>
          </a:p>
          <a:p>
            <a:r>
              <a:rPr lang="en-US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Cyber-physical infrastructure for creative design and making of cyber-physical products</a:t>
            </a:r>
            <a:r>
              <a:rPr lang="en-US" sz="1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New parsimonious optimization (matrix/tensor) models for </a:t>
            </a:r>
            <a:r>
              <a:rPr lang="en-US" sz="1200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BigData</a:t>
            </a:r>
            <a:r>
              <a:rPr lang="en-US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Analytics </a:t>
            </a:r>
          </a:p>
          <a:p>
            <a:r>
              <a:rPr lang="en-US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Parallel,  asynchronous, robust,  online algorithms based on successive convex approximation methods</a:t>
            </a:r>
          </a:p>
          <a:p>
            <a:r>
              <a:rPr lang="en-US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Distributed multi-agent optimization/processing over (random/time varying) networks</a:t>
            </a:r>
          </a:p>
          <a:p>
            <a:pPr marL="0" indent="0">
              <a:buNone/>
            </a:pPr>
            <a:endParaRPr lang="en-US" sz="1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91511" y="813405"/>
            <a:ext cx="4148667" cy="26641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How can socio-technical systems be effectively engineered, where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makers are part of the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system, individual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decisions affect the system performance,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and system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performance can be affected by incentive-design.</a:t>
            </a:r>
          </a:p>
          <a:p>
            <a:pPr>
              <a:buFont typeface="+mj-lt"/>
              <a:buAutoNum type="arabicPeriod"/>
            </a:pPr>
            <a:r>
              <a:rPr lang="en-US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Large-scale data analytics (modeling)</a:t>
            </a:r>
          </a:p>
          <a:p>
            <a:pPr>
              <a:buFont typeface="+mj-lt"/>
              <a:buAutoNum type="arabicPeriod"/>
            </a:pP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1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Processing (optimization and algorithms</a:t>
            </a: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Algorithms resilient to network failures, data failures</a:t>
            </a:r>
            <a:endParaRPr lang="en-US" sz="1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67815" y="3595011"/>
            <a:ext cx="4159957" cy="25608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12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Current Operational Capability:</a:t>
            </a:r>
          </a:p>
          <a:p>
            <a:pPr marL="282575" lvl="0" indent="-169863">
              <a:lnSpc>
                <a:spcPts val="12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Bridging machine learning and </a:t>
            </a:r>
            <a:r>
              <a:rPr lang="en-US" sz="12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multiagent</a:t>
            </a:r>
            <a:r>
              <a:rPr lang="en-US" sz="1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optimization: first distributed models and architectures with guarantees for in-network nonconvex big-data analytics </a:t>
            </a:r>
          </a:p>
          <a:p>
            <a:pPr marL="282575" lvl="0" indent="-169863">
              <a:lnSpc>
                <a:spcPts val="12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Interdisciplinary contributions </a:t>
            </a:r>
            <a:r>
              <a:rPr lang="en-US" sz="1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to signal </a:t>
            </a:r>
            <a:r>
              <a:rPr lang="en-US" sz="12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processing, game theory, multi-agent optimization, parallel </a:t>
            </a:r>
            <a:r>
              <a:rPr lang="en-US" sz="1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computing</a:t>
            </a:r>
            <a:endParaRPr lang="en-US" sz="1200" noProof="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2575" lvl="0" indent="-169863">
              <a:lnSpc>
                <a:spcPts val="12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noProof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Application domains demonstrated on: Systems engineering, innovation ecosystems, air transportation systems, energy systems.</a:t>
            </a:r>
          </a:p>
          <a:p>
            <a:pPr marL="282575" lvl="0" indent="-169863">
              <a:lnSpc>
                <a:spcPts val="12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Collaborative capabilities: CS (</a:t>
            </a:r>
            <a:r>
              <a:rPr lang="en-US" sz="1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Atallah</a:t>
            </a:r>
            <a:r>
              <a:rPr lang="en-US" sz="1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), AAE (</a:t>
            </a:r>
            <a:r>
              <a:rPr lang="en-US" sz="1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DeLaurentis</a:t>
            </a:r>
            <a:r>
              <a:rPr lang="en-US" sz="1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), Psychology (</a:t>
            </a:r>
            <a:r>
              <a:rPr lang="en-US" sz="1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Helie</a:t>
            </a:r>
            <a:r>
              <a:rPr lang="en-US" sz="1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), Management (Kannan), ME (</a:t>
            </a:r>
            <a:r>
              <a:rPr lang="en-US" sz="12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Ramani</a:t>
            </a:r>
            <a:r>
              <a:rPr lang="en-US" sz="1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1200" noProof="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228600">
              <a:lnSpc>
                <a:spcPts val="1200"/>
              </a:lnSpc>
              <a:spcBef>
                <a:spcPct val="20000"/>
              </a:spcBef>
              <a:buFont typeface="+mj-lt"/>
              <a:buAutoNum type="alphaLcParenR"/>
            </a:pPr>
            <a:endParaRPr lang="en-US" sz="1200" noProof="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1" y="136073"/>
            <a:ext cx="8645978" cy="611776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5432" y="821874"/>
            <a:ext cx="800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768932" y="3488874"/>
            <a:ext cx="533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35432" y="3595011"/>
            <a:ext cx="800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4"/>
          <p:cNvSpPr txBox="1">
            <a:spLocks/>
          </p:cNvSpPr>
          <p:nvPr/>
        </p:nvSpPr>
        <p:spPr bwMode="auto">
          <a:xfrm>
            <a:off x="4595389" y="3532516"/>
            <a:ext cx="4086577" cy="2664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800">
                <a:solidFill>
                  <a:srgbClr val="CC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4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rgbClr val="FF00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1200" b="1" kern="0" smtClean="0">
                <a:latin typeface="Times New Roman" pitchFamily="18" charset="0"/>
                <a:cs typeface="Times New Roman" pitchFamily="18" charset="0"/>
              </a:rPr>
              <a:t>Technical Approach:</a:t>
            </a:r>
            <a:endParaRPr lang="en-US" sz="1200" b="1" kern="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989994" y="3808489"/>
            <a:ext cx="3124200" cy="2286000"/>
            <a:chOff x="63496" y="2421989"/>
            <a:chExt cx="3213104" cy="2557825"/>
          </a:xfrm>
        </p:grpSpPr>
        <p:sp>
          <p:nvSpPr>
            <p:cNvPr id="19" name="Oval 18"/>
            <p:cNvSpPr/>
            <p:nvPr/>
          </p:nvSpPr>
          <p:spPr>
            <a:xfrm>
              <a:off x="594360" y="2693813"/>
              <a:ext cx="2011680" cy="2011681"/>
            </a:xfrm>
            <a:prstGeom prst="ellipse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32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3496" y="2885259"/>
              <a:ext cx="914400" cy="685800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32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Discrete choice models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082040" y="3361431"/>
              <a:ext cx="1097280" cy="685800"/>
            </a:xfrm>
            <a:prstGeom prst="round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32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Systems Science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173480" y="2421989"/>
              <a:ext cx="914400" cy="685800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32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Complex network analysis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63496" y="3875229"/>
              <a:ext cx="914400" cy="685800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32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Game-theoretic models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270760" y="3821965"/>
              <a:ext cx="1005840" cy="685800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32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Behavioral economics</a:t>
              </a: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173480" y="4294014"/>
              <a:ext cx="914400" cy="685800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32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Contest theory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270760" y="2885259"/>
              <a:ext cx="1005840" cy="685800"/>
            </a:xfrm>
            <a:prstGeom prst="roundRect">
              <a:avLst/>
            </a:prstGeom>
            <a:gradFill rotWithShape="1">
              <a:gsLst>
                <a:gs pos="0">
                  <a:srgbClr val="9BBB59">
                    <a:tint val="50000"/>
                    <a:satMod val="300000"/>
                  </a:srgbClr>
                </a:gs>
                <a:gs pos="35000">
                  <a:srgbClr val="9BBB59">
                    <a:tint val="37000"/>
                    <a:satMod val="300000"/>
                  </a:srgbClr>
                </a:gs>
                <a:gs pos="100000">
                  <a:srgbClr val="9BBB59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9BBB5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32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Statistical analysis &amp; Inferences</a:t>
              </a:r>
            </a:p>
          </p:txBody>
        </p:sp>
        <p:cxnSp>
          <p:nvCxnSpPr>
            <p:cNvPr id="27" name="Straight Arrow Connector 26"/>
            <p:cNvCxnSpPr>
              <a:stCxn id="21" idx="0"/>
              <a:endCxn id="22" idx="2"/>
            </p:cNvCxnSpPr>
            <p:nvPr/>
          </p:nvCxnSpPr>
          <p:spPr>
            <a:xfrm flipV="1">
              <a:off x="1630680" y="3107789"/>
              <a:ext cx="0" cy="253642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>
              <a:stCxn id="25" idx="0"/>
              <a:endCxn id="21" idx="2"/>
            </p:cNvCxnSpPr>
            <p:nvPr/>
          </p:nvCxnSpPr>
          <p:spPr>
            <a:xfrm flipV="1">
              <a:off x="1630680" y="4047231"/>
              <a:ext cx="0" cy="246783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>
              <a:stCxn id="21" idx="3"/>
              <a:endCxn id="26" idx="1"/>
            </p:cNvCxnSpPr>
            <p:nvPr/>
          </p:nvCxnSpPr>
          <p:spPr>
            <a:xfrm flipV="1">
              <a:off x="2179320" y="3228159"/>
              <a:ext cx="91440" cy="476172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>
              <a:stCxn id="21" idx="3"/>
              <a:endCxn id="24" idx="1"/>
            </p:cNvCxnSpPr>
            <p:nvPr/>
          </p:nvCxnSpPr>
          <p:spPr>
            <a:xfrm>
              <a:off x="2179320" y="3704331"/>
              <a:ext cx="91440" cy="460534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>
              <a:stCxn id="21" idx="1"/>
              <a:endCxn id="20" idx="3"/>
            </p:cNvCxnSpPr>
            <p:nvPr/>
          </p:nvCxnSpPr>
          <p:spPr>
            <a:xfrm flipH="1" flipV="1">
              <a:off x="977896" y="3228159"/>
              <a:ext cx="104144" cy="476172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  <p:cxnSp>
          <p:nvCxnSpPr>
            <p:cNvPr id="32" name="Straight Arrow Connector 31"/>
            <p:cNvCxnSpPr>
              <a:stCxn id="21" idx="1"/>
              <a:endCxn id="23" idx="3"/>
            </p:cNvCxnSpPr>
            <p:nvPr/>
          </p:nvCxnSpPr>
          <p:spPr>
            <a:xfrm flipH="1">
              <a:off x="977896" y="3704331"/>
              <a:ext cx="104144" cy="513798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triangle" w="med" len="med"/>
              <a:tailEnd type="triangl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 rot="16200000">
            <a:off x="4340113" y="4862809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</a:t>
            </a:r>
            <a:endParaRPr lang="en-US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7901293" y="4738588"/>
            <a:ext cx="1183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 &amp;</a:t>
            </a:r>
          </a:p>
          <a:p>
            <a:r>
              <a:rPr lang="en-US" sz="1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Natural Data</a:t>
            </a:r>
            <a:endParaRPr lang="en-US" sz="1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Left Brace 34"/>
          <p:cNvSpPr/>
          <p:nvPr/>
        </p:nvSpPr>
        <p:spPr>
          <a:xfrm>
            <a:off x="4751586" y="3884689"/>
            <a:ext cx="314608" cy="2209801"/>
          </a:xfrm>
          <a:prstGeom prst="leftBrace">
            <a:avLst/>
          </a:prstGeom>
          <a:noFill/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e 35"/>
          <p:cNvSpPr/>
          <p:nvPr/>
        </p:nvSpPr>
        <p:spPr>
          <a:xfrm flipH="1">
            <a:off x="8037994" y="3884688"/>
            <a:ext cx="294992" cy="2209801"/>
          </a:xfrm>
          <a:prstGeom prst="leftBrace">
            <a:avLst/>
          </a:prstGeom>
          <a:noFill/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5">
  <a:themeElements>
    <a:clrScheme name="untitled 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ntitled 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C:\Jennie\Motorola\Motorola U\slide template.ppt</Template>
  <TotalTime>31383</TotalTime>
  <Pages>22</Pages>
  <Words>276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</vt:lpstr>
      <vt:lpstr>Times New Roman</vt:lpstr>
      <vt:lpstr>untitled 15</vt:lpstr>
      <vt:lpstr>Center for Resilient Infrastructures, Systems, and Processes (CRISP)</vt:lpstr>
      <vt:lpstr>Focus Area: Scientific Foundations of Resilient Socio-Technical Systems  Faculty Lead: Jitesh Panchal; Participating faculty: Saurabh Bagchi, Srini Peeta, Gesualdo Scutari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441 lecture 15</dc:title>
  <dc:creator>Center for Reliable and High-performance Computing</dc:creator>
  <cp:lastModifiedBy>Saurabh Bagchi</cp:lastModifiedBy>
  <cp:revision>1232</cp:revision>
  <cp:lastPrinted>2015-06-12T19:22:39Z</cp:lastPrinted>
  <dcterms:created xsi:type="dcterms:W3CDTF">1996-10-22T17:47:22Z</dcterms:created>
  <dcterms:modified xsi:type="dcterms:W3CDTF">2016-10-17T16:33:26Z</dcterms:modified>
</cp:coreProperties>
</file>