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14" r:id="rId2"/>
    <p:sldId id="510" r:id="rId3"/>
    <p:sldId id="515" r:id="rId4"/>
    <p:sldId id="516" r:id="rId5"/>
    <p:sldId id="517" r:id="rId6"/>
    <p:sldId id="518" r:id="rId7"/>
    <p:sldId id="519" r:id="rId8"/>
    <p:sldId id="522" r:id="rId9"/>
    <p:sldId id="523" r:id="rId10"/>
    <p:sldId id="509" r:id="rId11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33CC33"/>
    <a:srgbClr val="008000"/>
    <a:srgbClr val="800000"/>
    <a:srgbClr val="3399FF"/>
    <a:srgbClr val="996633"/>
    <a:srgbClr val="0000FF"/>
    <a:srgbClr val="660033"/>
    <a:srgbClr val="FF33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907" autoAdjust="0"/>
    <p:restoredTop sz="79930" autoAdjust="0"/>
  </p:normalViewPr>
  <p:slideViewPr>
    <p:cSldViewPr snapToGrid="0">
      <p:cViewPr varScale="1">
        <p:scale>
          <a:sx n="96" d="100"/>
          <a:sy n="96" d="100"/>
        </p:scale>
        <p:origin x="2154" y="90"/>
      </p:cViewPr>
      <p:guideLst>
        <p:guide orient="horz" pos="24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2808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2065" y="4412607"/>
            <a:ext cx="5143085" cy="4184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771" tIns="47074" rIns="95771" bIns="470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3263"/>
            <a:ext cx="4629150" cy="3471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4938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7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6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7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2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02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4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17488"/>
            <a:ext cx="2184400" cy="5965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550" y="217488"/>
            <a:ext cx="6400800" cy="5965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22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09550" y="217488"/>
            <a:ext cx="8737600" cy="5965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1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24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76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" y="777875"/>
            <a:ext cx="4292600" cy="5405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777875"/>
            <a:ext cx="4292600" cy="5405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4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9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4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04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94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17488"/>
            <a:ext cx="8724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777875"/>
            <a:ext cx="8737600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1"/>
            <a:r>
              <a:rPr lang="en-US" altLang="en-US" smtClean="0"/>
              <a:t>Fourth level</a:t>
            </a:r>
          </a:p>
          <a:p>
            <a:pPr lvl="2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7788" y="77788"/>
            <a:ext cx="8988425" cy="62341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201645" y="6468370"/>
            <a:ext cx="753410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Slide </a:t>
            </a:r>
            <a:fld id="{FBFB3B81-8204-43DC-94A3-F840592ECC0C}" type="slidenum">
              <a:rPr lang="en-US" altLang="en-US" sz="1200" smtClean="0">
                <a:latin typeface="Arial" panose="020B0604020202020204" pitchFamily="34" charset="0"/>
              </a:rPr>
              <a:pPr/>
              <a:t>‹#›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1030" name="Picture 8" descr="PU_signature_gif_print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6353175"/>
            <a:ext cx="15065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" y="6353175"/>
            <a:ext cx="1330036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9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00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00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00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00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>
          <a:solidFill>
            <a:srgbClr val="0000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8722" y="345399"/>
            <a:ext cx="8656982" cy="1762125"/>
          </a:xfrm>
          <a:noFill/>
        </p:spPr>
        <p:txBody>
          <a:bodyPr lIns="85725" tIns="41275" rIns="85725" bIns="41275"/>
          <a:lstStyle/>
          <a:p>
            <a:pPr>
              <a:spcAft>
                <a:spcPct val="60000"/>
              </a:spcAft>
            </a:pPr>
            <a:r>
              <a:rPr lang="en-US" sz="4000"/>
              <a:t>Cyber Resilience in the Small </a:t>
            </a:r>
            <a:r>
              <a:rPr lang="en-US" sz="4000" smtClean="0"/>
              <a:t>to </a:t>
            </a:r>
            <a:r>
              <a:rPr lang="en-US" sz="4000"/>
              <a:t>the </a:t>
            </a:r>
            <a:r>
              <a:rPr lang="en-US" sz="4000" smtClean="0"/>
              <a:t>Large</a:t>
            </a:r>
            <a:endParaRPr lang="en-US" altLang="en-US" sz="3600" dirty="0" smtClean="0"/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688975" y="2428433"/>
            <a:ext cx="7931150" cy="138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</a:rPr>
              <a:t>Saurabh Bagchi</a:t>
            </a:r>
          </a:p>
          <a:p>
            <a:pPr algn="ctr"/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School of Electrical and Computer Engineering</a:t>
            </a:r>
          </a:p>
          <a:p>
            <a:pPr algn="ctr"/>
            <a:r>
              <a:rPr lang="en-US" altLang="en-US" sz="2800" b="1" smtClean="0">
                <a:solidFill>
                  <a:srgbClr val="0000FF"/>
                </a:solidFill>
                <a:latin typeface="Times New Roman" pitchFamily="18" charset="0"/>
              </a:rPr>
              <a:t>Purdue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University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052" name="Picture 3" descr="gr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4131772"/>
            <a:ext cx="1143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4"/>
          <p:cNvSpPr>
            <a:spLocks noChangeArrowheads="1"/>
          </p:cNvSpPr>
          <p:nvPr/>
        </p:nvSpPr>
        <p:spPr bwMode="auto">
          <a:xfrm>
            <a:off x="379413" y="5748338"/>
            <a:ext cx="86661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b="1" dirty="0"/>
              <a:t>Presentation available at</a:t>
            </a:r>
            <a:r>
              <a:rPr lang="en-US" altLang="en-US" sz="2800" b="1"/>
              <a:t>: </a:t>
            </a:r>
            <a:r>
              <a:rPr lang="en-US" altLang="en-US" sz="2800" b="1" i="1" smtClean="0"/>
              <a:t>www.purdue.edu/crisp</a:t>
            </a:r>
            <a:r>
              <a:rPr lang="en-US" altLang="en-US" sz="2800" smtClean="0">
                <a:solidFill>
                  <a:srgbClr val="CC0000"/>
                </a:solidFill>
              </a:rPr>
              <a:t> 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94" y="3810863"/>
            <a:ext cx="2136913" cy="21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42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ctrTitle"/>
          </p:nvPr>
        </p:nvSpPr>
        <p:spPr>
          <a:xfrm>
            <a:off x="685800" y="1966913"/>
            <a:ext cx="7772400" cy="2249487"/>
          </a:xfrm>
        </p:spPr>
        <p:txBody>
          <a:bodyPr/>
          <a:lstStyle/>
          <a:p>
            <a:r>
              <a:rPr lang="en-US" altLang="en-US" smtClean="0"/>
              <a:t>Presentation available at:</a:t>
            </a:r>
            <a:br>
              <a:rPr lang="en-US" altLang="en-US" smtClean="0"/>
            </a:br>
            <a:r>
              <a:rPr lang="en-US" altLang="en-US" smtClean="0">
                <a:solidFill>
                  <a:srgbClr val="0000FF"/>
                </a:solidFill>
              </a:rPr>
              <a:t>CRISP web </a:t>
            </a:r>
            <a:r>
              <a:rPr lang="en-US" altLang="en-US" smtClean="0">
                <a:solidFill>
                  <a:srgbClr val="0000FF"/>
                </a:solidFill>
              </a:rPr>
              <a:t>site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z="2800" smtClean="0">
                <a:solidFill>
                  <a:srgbClr val="C00000"/>
                </a:solidFill>
              </a:rPr>
              <a:t>www.purdue.edu/crisp</a:t>
            </a:r>
            <a:endParaRPr lang="en-US" altLang="en-US" sz="280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084" y="306940"/>
            <a:ext cx="7424531" cy="533400"/>
          </a:xfrm>
        </p:spPr>
        <p:txBody>
          <a:bodyPr/>
          <a:lstStyle/>
          <a:p>
            <a:r>
              <a:rPr lang="en-US" smtClean="0"/>
              <a:t>Cyber Resilience in the Small: The Big 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45" y="1103205"/>
            <a:ext cx="8737600" cy="5060191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2400" smtClean="0"/>
              <a:t>The </a:t>
            </a:r>
            <a:r>
              <a:rPr lang="en-US" sz="2400" i="1" smtClean="0">
                <a:solidFill>
                  <a:srgbClr val="008000"/>
                </a:solidFill>
              </a:rPr>
              <a:t>Internet of Small Intelligent Things</a:t>
            </a:r>
            <a:r>
              <a:rPr lang="en-US" sz="2400" smtClean="0"/>
              <a:t> needs dependability</a:t>
            </a:r>
          </a:p>
          <a:p>
            <a:pPr lvl="1">
              <a:spcBef>
                <a:spcPts val="500"/>
              </a:spcBef>
            </a:pPr>
            <a:r>
              <a:rPr lang="en-US" sz="2000" smtClean="0"/>
              <a:t>But they have </a:t>
            </a:r>
            <a:r>
              <a:rPr lang="en-US" sz="2000"/>
              <a:t>fundamental resource </a:t>
            </a:r>
            <a:r>
              <a:rPr lang="en-US" sz="2000" smtClean="0"/>
              <a:t>constraints</a:t>
            </a:r>
          </a:p>
          <a:p>
            <a:pPr lvl="1">
              <a:spcBef>
                <a:spcPts val="500"/>
              </a:spcBef>
            </a:pPr>
            <a:r>
              <a:rPr lang="en-US" sz="2000" smtClean="0"/>
              <a:t>They are </a:t>
            </a:r>
            <a:r>
              <a:rPr lang="en-US" sz="2000"/>
              <a:t>often deployed in hostile or uncertain </a:t>
            </a:r>
            <a:r>
              <a:rPr lang="en-US" sz="2000" smtClean="0"/>
              <a:t>environments</a:t>
            </a:r>
          </a:p>
          <a:p>
            <a:pPr lvl="1">
              <a:spcBef>
                <a:spcPts val="500"/>
              </a:spcBef>
            </a:pPr>
            <a:r>
              <a:rPr lang="en-US" sz="2000"/>
              <a:t>Nodes have low-end microcontrollers and lightweight OS without security protection</a:t>
            </a:r>
          </a:p>
          <a:p>
            <a:pPr>
              <a:spcBef>
                <a:spcPts val="500"/>
              </a:spcBef>
            </a:pPr>
            <a:r>
              <a:rPr lang="en-US" sz="2400" smtClean="0"/>
              <a:t>Constraints </a:t>
            </a:r>
            <a:r>
              <a:rPr lang="en-US" sz="2400"/>
              <a:t>include: Energy, </a:t>
            </a:r>
            <a:r>
              <a:rPr lang="en-US" sz="2400" smtClean="0"/>
              <a:t>Wireless bandwidth</a:t>
            </a:r>
            <a:r>
              <a:rPr lang="en-US" sz="2400"/>
              <a:t>, Untrusted nodes, Disconnected networks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07060" y="3717235"/>
            <a:ext cx="7723906" cy="2624148"/>
            <a:chOff x="118493" y="2968390"/>
            <a:chExt cx="8766163" cy="3281342"/>
          </a:xfrm>
        </p:grpSpPr>
        <p:pic>
          <p:nvPicPr>
            <p:cNvPr id="4" name="Picture 3" descr="applicatio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538" y="3859679"/>
              <a:ext cx="5849851" cy="169400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8493" y="5733275"/>
              <a:ext cx="1621369" cy="500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</a:rPr>
                <a:t>Smart Grids</a:t>
              </a:r>
              <a:endParaRPr lang="en-US" sz="2000" dirty="0">
                <a:solidFill>
                  <a:srgbClr val="008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8288" y="3153058"/>
              <a:ext cx="2716595" cy="500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Industrial Monitoring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581" y="5749418"/>
              <a:ext cx="2105306" cy="500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3399FF"/>
                  </a:solidFill>
                </a:rPr>
                <a:t>Smart Buildings</a:t>
              </a:r>
              <a:endParaRPr lang="en-US" sz="2000" dirty="0">
                <a:solidFill>
                  <a:srgbClr val="3399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81642" y="3169201"/>
              <a:ext cx="2685958" cy="500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96633"/>
                  </a:solidFill>
                </a:rPr>
                <a:t>Precision Agriculture</a:t>
              </a:r>
              <a:endParaRPr lang="en-US" sz="2000" dirty="0">
                <a:solidFill>
                  <a:srgbClr val="996633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89996" y="5727073"/>
              <a:ext cx="1661394" cy="500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800000"/>
                  </a:solidFill>
                </a:rPr>
                <a:t>Surveillance</a:t>
              </a:r>
              <a:endParaRPr lang="en-US" sz="2000" dirty="0">
                <a:solidFill>
                  <a:srgbClr val="80000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V="1">
              <a:off x="842103" y="5492728"/>
              <a:ext cx="173186" cy="26941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 flipV="1">
              <a:off x="2428100" y="3576422"/>
              <a:ext cx="78516" cy="26133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3803971" y="5558530"/>
              <a:ext cx="173186" cy="26941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 flipV="1">
              <a:off x="4969711" y="3597214"/>
              <a:ext cx="86594" cy="27903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 flipV="1">
              <a:off x="6334417" y="5587396"/>
              <a:ext cx="213216" cy="280583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2" t="9965" r="11011" b="14897"/>
            <a:stretch/>
          </p:blipFill>
          <p:spPr>
            <a:xfrm>
              <a:off x="3478856" y="4486422"/>
              <a:ext cx="1088824" cy="101042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6494" y="4202934"/>
              <a:ext cx="1767356" cy="12897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865516" y="2968390"/>
              <a:ext cx="2019140" cy="88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33CC33"/>
                  </a:solidFill>
                </a:rPr>
                <a:t>Autonomous Mobile Things</a:t>
              </a:r>
              <a:endParaRPr lang="en-US" sz="2000" dirty="0">
                <a:solidFill>
                  <a:srgbClr val="33CC33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H="1" flipV="1">
              <a:off x="7719141" y="3829071"/>
              <a:ext cx="86594" cy="27903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270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Cyber Resilience in the Small: Specific Problems</a:t>
            </a:r>
            <a:endParaRPr 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49" y="777875"/>
            <a:ext cx="6906867" cy="18957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mtClean="0"/>
              <a:t>Resilience needs to become invisible</a:t>
            </a:r>
          </a:p>
          <a:p>
            <a:pPr lvl="1" indent="-342900">
              <a:spcBef>
                <a:spcPts val="300"/>
              </a:spcBef>
            </a:pPr>
            <a:r>
              <a:rPr lang="en-US" smtClean="0"/>
              <a:t>Zero configuration </a:t>
            </a:r>
          </a:p>
          <a:p>
            <a:pPr lvl="1" indent="-342900">
              <a:spcBef>
                <a:spcPts val="300"/>
              </a:spcBef>
            </a:pPr>
            <a:r>
              <a:rPr lang="en-US" smtClean="0"/>
              <a:t>Authentication without intervention</a:t>
            </a:r>
          </a:p>
          <a:p>
            <a:pPr lvl="1" indent="-342900">
              <a:spcBef>
                <a:spcPts val="300"/>
              </a:spcBef>
            </a:pPr>
            <a:r>
              <a:rPr lang="en-US" smtClean="0"/>
              <a:t>Adaptible to different environments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8817" y="1144210"/>
            <a:ext cx="1550773" cy="11630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09549" y="2550357"/>
            <a:ext cx="8705849" cy="2223744"/>
            <a:chOff x="209549" y="2709381"/>
            <a:chExt cx="8705849" cy="2223744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 bwMode="auto">
            <a:xfrm>
              <a:off x="209549" y="2709381"/>
              <a:ext cx="5644600" cy="1895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800">
                  <a:solidFill>
                    <a:srgbClr val="CC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400">
                  <a:solidFill>
                    <a:srgbClr val="0000FF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rgbClr val="FF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514350" indent="-514350">
                <a:buFont typeface="+mj-lt"/>
                <a:buAutoNum type="arabicPeriod" startAt="2"/>
              </a:pPr>
              <a:r>
                <a:rPr lang="en-US" kern="0" smtClean="0"/>
                <a:t>Compartmentalization</a:t>
              </a:r>
            </a:p>
            <a:p>
              <a:pPr lvl="1" indent="-342900">
                <a:spcBef>
                  <a:spcPts val="300"/>
                </a:spcBef>
              </a:pPr>
              <a:r>
                <a:rPr lang="en-US" kern="0" smtClean="0"/>
                <a:t>Error containment boundaries </a:t>
              </a:r>
            </a:p>
            <a:p>
              <a:pPr lvl="1" indent="-342900">
                <a:spcBef>
                  <a:spcPts val="300"/>
                </a:spcBef>
              </a:pPr>
              <a:r>
                <a:rPr lang="en-US" kern="0" smtClean="0"/>
                <a:t>Protection scales w/ hardware capability</a:t>
              </a:r>
            </a:p>
            <a:p>
              <a:pPr lvl="1" indent="-342900">
                <a:spcBef>
                  <a:spcPts val="300"/>
                </a:spcBef>
              </a:pPr>
              <a:r>
                <a:rPr lang="en-US" kern="0" smtClean="0"/>
                <a:t>Applicable to legacy code</a:t>
              </a:r>
              <a:endParaRPr lang="en-US" kern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58CBEA-1C00-4688-A25F-B6A1E3D6EAF1}"/>
                </a:ext>
              </a:extLst>
            </p:cNvPr>
            <p:cNvSpPr/>
            <p:nvPr/>
          </p:nvSpPr>
          <p:spPr>
            <a:xfrm>
              <a:off x="5257798" y="2799525"/>
              <a:ext cx="36576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Application Logic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BE0F14-6783-4C34-8F59-DCA240EBBF68}"/>
                </a:ext>
              </a:extLst>
            </p:cNvPr>
            <p:cNvSpPr/>
            <p:nvPr/>
          </p:nvSpPr>
          <p:spPr>
            <a:xfrm>
              <a:off x="5257798" y="3332925"/>
              <a:ext cx="9906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Image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Proc.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72E0DD-884B-4EF8-B818-D58E49167810}"/>
                </a:ext>
              </a:extLst>
            </p:cNvPr>
            <p:cNvSpPr/>
            <p:nvPr/>
          </p:nvSpPr>
          <p:spPr>
            <a:xfrm>
              <a:off x="6248398" y="3332925"/>
              <a:ext cx="9271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TCP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Stack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BF9FFD-F4FA-4C8D-B413-150CB87EC576}"/>
                </a:ext>
              </a:extLst>
            </p:cNvPr>
            <p:cNvSpPr/>
            <p:nvPr/>
          </p:nvSpPr>
          <p:spPr>
            <a:xfrm>
              <a:off x="5257798" y="3866325"/>
              <a:ext cx="9906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Camera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HAL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5AE2D52-2936-409F-A3C7-4D2D4B394C90}"/>
                </a:ext>
              </a:extLst>
            </p:cNvPr>
            <p:cNvSpPr/>
            <p:nvPr/>
          </p:nvSpPr>
          <p:spPr>
            <a:xfrm>
              <a:off x="6248398" y="3866325"/>
              <a:ext cx="9144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WIFI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HAL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6649A0-263A-495D-895D-E2742C8CA732}"/>
                </a:ext>
              </a:extLst>
            </p:cNvPr>
            <p:cNvSpPr/>
            <p:nvPr/>
          </p:nvSpPr>
          <p:spPr>
            <a:xfrm>
              <a:off x="7162798" y="3332925"/>
              <a:ext cx="7620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Serial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Coms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6D1893-0C27-4DF1-BAF8-2C1EDB4C9B11}"/>
                </a:ext>
              </a:extLst>
            </p:cNvPr>
            <p:cNvSpPr/>
            <p:nvPr/>
          </p:nvSpPr>
          <p:spPr>
            <a:xfrm>
              <a:off x="7924798" y="3332925"/>
              <a:ext cx="9906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Signal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Proc.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798D4D-9908-418C-8FCA-C0F33C7C3C50}"/>
                </a:ext>
              </a:extLst>
            </p:cNvPr>
            <p:cNvSpPr/>
            <p:nvPr/>
          </p:nvSpPr>
          <p:spPr>
            <a:xfrm>
              <a:off x="7162798" y="3866325"/>
              <a:ext cx="7620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UART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HAL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30D9A8-0170-4D60-9877-6822D0AAD8D2}"/>
                </a:ext>
              </a:extLst>
            </p:cNvPr>
            <p:cNvSpPr/>
            <p:nvPr/>
          </p:nvSpPr>
          <p:spPr>
            <a:xfrm>
              <a:off x="5257798" y="4399725"/>
              <a:ext cx="990600" cy="533400"/>
            </a:xfrm>
            <a:prstGeom prst="rect">
              <a:avLst/>
            </a:prstGeom>
            <a:solidFill>
              <a:srgbClr val="FAC810"/>
            </a:solidFill>
            <a:ln w="12700" cap="flat" cmpd="sng" algn="ctr">
              <a:solidFill>
                <a:srgbClr val="FAC8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Camera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B560B4A-182C-48AF-9D26-C40A39619BEB}"/>
                </a:ext>
              </a:extLst>
            </p:cNvPr>
            <p:cNvSpPr/>
            <p:nvPr/>
          </p:nvSpPr>
          <p:spPr>
            <a:xfrm>
              <a:off x="6248398" y="4399725"/>
              <a:ext cx="914400" cy="533400"/>
            </a:xfrm>
            <a:prstGeom prst="rect">
              <a:avLst/>
            </a:prstGeom>
            <a:solidFill>
              <a:srgbClr val="FAC810"/>
            </a:solidFill>
            <a:ln w="12700" cap="flat" cmpd="sng" algn="ctr">
              <a:solidFill>
                <a:srgbClr val="FAC8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2.4Ghz Radio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FB542B-48C1-4D8F-93C3-BA5FF8E1D18B}"/>
                </a:ext>
              </a:extLst>
            </p:cNvPr>
            <p:cNvSpPr/>
            <p:nvPr/>
          </p:nvSpPr>
          <p:spPr>
            <a:xfrm>
              <a:off x="7162798" y="4399725"/>
              <a:ext cx="762000" cy="533400"/>
            </a:xfrm>
            <a:prstGeom prst="rect">
              <a:avLst/>
            </a:prstGeom>
            <a:solidFill>
              <a:srgbClr val="FAC810"/>
            </a:solidFill>
            <a:ln w="12700" cap="flat" cmpd="sng" algn="ctr">
              <a:solidFill>
                <a:srgbClr val="FAC8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UART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4963FC-3864-4A2F-8229-E55B38EFFB16}"/>
                </a:ext>
              </a:extLst>
            </p:cNvPr>
            <p:cNvSpPr/>
            <p:nvPr/>
          </p:nvSpPr>
          <p:spPr>
            <a:xfrm>
              <a:off x="7924798" y="4399725"/>
              <a:ext cx="990600" cy="533400"/>
            </a:xfrm>
            <a:prstGeom prst="rect">
              <a:avLst/>
            </a:prstGeom>
            <a:solidFill>
              <a:srgbClr val="FAC810"/>
            </a:solidFill>
            <a:ln w="12700" cap="flat" cmpd="sng" algn="ctr">
              <a:solidFill>
                <a:srgbClr val="FAC8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ADC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DC3AA29-0B46-4613-B011-0D9EC2E4D39A}"/>
                </a:ext>
              </a:extLst>
            </p:cNvPr>
            <p:cNvSpPr/>
            <p:nvPr/>
          </p:nvSpPr>
          <p:spPr>
            <a:xfrm>
              <a:off x="7924798" y="3866325"/>
              <a:ext cx="990600" cy="533400"/>
            </a:xfrm>
            <a:prstGeom prst="rect">
              <a:avLst/>
            </a:prstGeom>
            <a:solidFill>
              <a:srgbClr val="D06B20">
                <a:lumMod val="60000"/>
                <a:lumOff val="40000"/>
              </a:srgbClr>
            </a:solidFill>
            <a:ln w="12700" cap="flat" cmpd="sng" algn="ctr">
              <a:solidFill>
                <a:srgbClr val="D06B2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ADC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HAL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79731" y="3357568"/>
            <a:ext cx="7402167" cy="2833066"/>
            <a:chOff x="179731" y="3357568"/>
            <a:chExt cx="7402167" cy="2833066"/>
          </a:xfrm>
        </p:grpSpPr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179731" y="4611759"/>
              <a:ext cx="6906867" cy="151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800">
                  <a:solidFill>
                    <a:srgbClr val="CC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400">
                  <a:solidFill>
                    <a:srgbClr val="0000FF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rgbClr val="FF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514350" indent="-514350">
                <a:buFont typeface="+mj-lt"/>
                <a:buAutoNum type="arabicPeriod" startAt="3"/>
              </a:pPr>
              <a:r>
                <a:rPr lang="en-US" kern="0" smtClean="0"/>
                <a:t>Debuggability</a:t>
              </a:r>
            </a:p>
            <a:p>
              <a:pPr lvl="1" indent="-342900">
                <a:spcBef>
                  <a:spcPts val="300"/>
                </a:spcBef>
              </a:pPr>
              <a:r>
                <a:rPr lang="en-US" kern="0" smtClean="0"/>
                <a:t>In the field, remote debugging</a:t>
              </a:r>
            </a:p>
            <a:p>
              <a:pPr lvl="1" indent="-342900">
                <a:spcBef>
                  <a:spcPts val="300"/>
                </a:spcBef>
              </a:pPr>
              <a:r>
                <a:rPr lang="en-US" kern="0" smtClean="0"/>
                <a:t>Low energy</a:t>
              </a:r>
            </a:p>
            <a:p>
              <a:pPr lvl="1" indent="-342900">
                <a:spcBef>
                  <a:spcPts val="300"/>
                </a:spcBef>
              </a:pPr>
              <a:r>
                <a:rPr lang="en-US" kern="0" smtClean="0"/>
                <a:t>Near real-time</a:t>
              </a:r>
              <a:endParaRPr lang="en-US" kern="0"/>
            </a:p>
          </p:txBody>
        </p:sp>
        <p:grpSp>
          <p:nvGrpSpPr>
            <p:cNvPr id="40" name="Group 4"/>
            <p:cNvGrpSpPr>
              <a:grpSpLocks/>
            </p:cNvGrpSpPr>
            <p:nvPr/>
          </p:nvGrpSpPr>
          <p:grpSpPr bwMode="auto">
            <a:xfrm>
              <a:off x="6479483" y="3357568"/>
              <a:ext cx="1102415" cy="2833066"/>
              <a:chOff x="3382" y="1086"/>
              <a:chExt cx="1452" cy="2778"/>
            </a:xfrm>
          </p:grpSpPr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2" y="1086"/>
                <a:ext cx="1452" cy="2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Oval 6"/>
              <p:cNvSpPr>
                <a:spLocks noChangeArrowheads="1"/>
              </p:cNvSpPr>
              <p:nvPr/>
            </p:nvSpPr>
            <p:spPr bwMode="auto">
              <a:xfrm>
                <a:off x="4008" y="1136"/>
                <a:ext cx="488" cy="464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07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 Landscape Today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9549" y="777875"/>
            <a:ext cx="8734426" cy="247222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mtClean="0"/>
              <a:t>Resilience needs to become invisible</a:t>
            </a:r>
          </a:p>
          <a:p>
            <a:pPr lvl="1" indent="-342900">
              <a:spcBef>
                <a:spcPts val="300"/>
              </a:spcBef>
            </a:pPr>
            <a:r>
              <a:rPr lang="en-US" smtClean="0"/>
              <a:t>Offload heavy duty processing to an edge device </a:t>
            </a:r>
            <a:r>
              <a:rPr lang="en-US" sz="1800" smtClean="0">
                <a:solidFill>
                  <a:srgbClr val="C00000"/>
                </a:solidFill>
              </a:rPr>
              <a:t>[Wood, Bagchi </a:t>
            </a:r>
            <a:r>
              <a:rPr lang="en-US" sz="1800" i="1" smtClean="0">
                <a:solidFill>
                  <a:srgbClr val="C00000"/>
                </a:solidFill>
              </a:rPr>
              <a:t>et al.</a:t>
            </a:r>
            <a:r>
              <a:rPr lang="en-US" sz="1800" smtClean="0">
                <a:solidFill>
                  <a:srgbClr val="C00000"/>
                </a:solidFill>
              </a:rPr>
              <a:t>-CACM18]</a:t>
            </a:r>
          </a:p>
          <a:p>
            <a:pPr lvl="1" indent="-342900">
              <a:spcBef>
                <a:spcPts val="300"/>
              </a:spcBef>
            </a:pPr>
            <a:r>
              <a:rPr lang="en-US" smtClean="0"/>
              <a:t>Use the collective resilience that comes from multiple devices in spatial proximity </a:t>
            </a:r>
            <a:r>
              <a:rPr lang="en-US" sz="1800">
                <a:solidFill>
                  <a:srgbClr val="C00000"/>
                </a:solidFill>
              </a:rPr>
              <a:t>[Zhang, Bagchi </a:t>
            </a:r>
            <a:r>
              <a:rPr lang="en-US" sz="1800" i="1">
                <a:solidFill>
                  <a:srgbClr val="C00000"/>
                </a:solidFill>
              </a:rPr>
              <a:t>et al.</a:t>
            </a:r>
            <a:r>
              <a:rPr lang="en-US" sz="1800">
                <a:solidFill>
                  <a:srgbClr val="C00000"/>
                </a:solidFill>
              </a:rPr>
              <a:t>-Middleware17</a:t>
            </a:r>
            <a:r>
              <a:rPr lang="en-US" sz="1800" smtClean="0">
                <a:solidFill>
                  <a:srgbClr val="C00000"/>
                </a:solidFill>
              </a:rPr>
              <a:t>]</a:t>
            </a:r>
          </a:p>
          <a:p>
            <a:pPr lvl="1" indent="-342900">
              <a:spcBef>
                <a:spcPts val="300"/>
              </a:spcBef>
            </a:pPr>
            <a:r>
              <a:rPr lang="en-US" smtClean="0"/>
              <a:t>Continuous authentication using biometric signals on wearables or daily activity </a:t>
            </a:r>
            <a:r>
              <a:rPr lang="en-US" sz="1800" smtClean="0">
                <a:solidFill>
                  <a:srgbClr val="C00000"/>
                </a:solidFill>
              </a:rPr>
              <a:t>[Roy Choudhury-CHI15]</a:t>
            </a:r>
            <a:endParaRPr lang="en-US" sz="1800">
              <a:solidFill>
                <a:srgbClr val="C00000"/>
              </a:solidFill>
            </a:endParaRPr>
          </a:p>
          <a:p>
            <a:pPr lvl="1" indent="-342900">
              <a:spcBef>
                <a:spcPts val="300"/>
              </a:spcBef>
            </a:pPr>
            <a:endParaRPr lang="en-US" sz="180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9074" y="3574087"/>
            <a:ext cx="8646629" cy="18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514350" indent="-514350">
              <a:spcBef>
                <a:spcPct val="20000"/>
              </a:spcBef>
              <a:buSzPct val="100000"/>
              <a:buFont typeface="+mj-lt"/>
              <a:buAutoNum type="arabicPeriod"/>
              <a:defRPr sz="2800">
                <a:solidFill>
                  <a:srgbClr val="CC0000"/>
                </a:solidFill>
                <a:latin typeface="+mn-lt"/>
              </a:defRPr>
            </a:lvl1pPr>
            <a:lvl2pPr marL="742950" lvl="1" indent="-342900">
              <a:spcBef>
                <a:spcPts val="300"/>
              </a:spcBef>
              <a:buSzPct val="100000"/>
              <a:buChar char="–"/>
              <a:defRPr>
                <a:solidFill>
                  <a:srgbClr val="0000FF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000">
                <a:solidFill>
                  <a:srgbClr val="FF0000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+mn-lt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/>
              <a:t>Compartmentalization</a:t>
            </a:r>
          </a:p>
          <a:p>
            <a:pPr lvl="1"/>
            <a:r>
              <a:rPr lang="en-US"/>
              <a:t>ACES: automatically create compartments through static analysis and apply principle of least privileges </a:t>
            </a:r>
            <a:r>
              <a:rPr lang="en-US" sz="1800">
                <a:solidFill>
                  <a:srgbClr val="C00000"/>
                </a:solidFill>
              </a:rPr>
              <a:t>[Clements-Bagchi </a:t>
            </a:r>
            <a:r>
              <a:rPr lang="en-US" sz="1800" i="1">
                <a:solidFill>
                  <a:srgbClr val="C00000"/>
                </a:solidFill>
              </a:rPr>
              <a:t>et al.</a:t>
            </a:r>
            <a:r>
              <a:rPr lang="en-US" sz="1800">
                <a:solidFill>
                  <a:srgbClr val="C00000"/>
                </a:solidFill>
              </a:rPr>
              <a:t>-S&amp;P17, UsenixSec18]</a:t>
            </a:r>
          </a:p>
          <a:p>
            <a:pPr lvl="1"/>
            <a:r>
              <a:rPr lang="en-US"/>
              <a:t>Orthogonal process to application development </a:t>
            </a:r>
            <a:r>
              <a:rPr lang="en-US" smtClean="0"/>
              <a:t>process</a:t>
            </a:r>
          </a:p>
          <a:p>
            <a:pPr lvl="1"/>
            <a:r>
              <a:rPr lang="en-US" smtClean="0"/>
              <a:t>Use dynamic monitoring to white list accesses</a:t>
            </a:r>
            <a:endParaRPr lang="en-US"/>
          </a:p>
          <a:p>
            <a:pPr lvl="1"/>
            <a:r>
              <a:rPr lang="en-US"/>
              <a:t>ARM’s mBed OS </a:t>
            </a:r>
            <a:r>
              <a:rPr lang="en-US">
                <a:sym typeface="Symbol" panose="05050102010706020507" pitchFamily="18" charset="2"/>
              </a:rPr>
              <a:t></a:t>
            </a:r>
            <a:r>
              <a:rPr lang="en-US" smtClean="0">
                <a:sym typeface="Symbol" panose="05050102010706020507" pitchFamily="18" charset="2"/>
              </a:rPr>
              <a:t>Visor </a:t>
            </a:r>
            <a:r>
              <a:rPr lang="en-US" sz="1800">
                <a:solidFill>
                  <a:srgbClr val="C00000"/>
                </a:solidFill>
                <a:sym typeface="Symbol" panose="05050102010706020507" pitchFamily="18" charset="2"/>
              </a:rPr>
              <a:t>[ARM-17, Xu-NDSS18]</a:t>
            </a:r>
            <a:endParaRPr lang="en-US" sz="1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Research Directions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857387"/>
            <a:ext cx="8737600" cy="527505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mtClean="0"/>
              <a:t>What are the failure modes of new classes of devices </a:t>
            </a:r>
            <a:r>
              <a:rPr lang="en-US" smtClean="0">
                <a:sym typeface="Symbol" panose="05050102010706020507" pitchFamily="18" charset="2"/>
              </a:rPr>
              <a:t> autonomous IoT devices, wearables, home automation devices? </a:t>
            </a:r>
            <a:r>
              <a:rPr lang="en-US" sz="1800">
                <a:solidFill>
                  <a:srgbClr val="3333CC"/>
                </a:solidFill>
                <a:sym typeface="Symbol" panose="05050102010706020507" pitchFamily="18" charset="2"/>
              </a:rPr>
              <a:t>[Lin-Mobisys17, Yi, Bagchi </a:t>
            </a:r>
            <a:r>
              <a:rPr lang="en-US" sz="1800" i="1">
                <a:solidFill>
                  <a:srgbClr val="3333CC"/>
                </a:solidFill>
                <a:sym typeface="Symbol" panose="05050102010706020507" pitchFamily="18" charset="2"/>
              </a:rPr>
              <a:t>et al.</a:t>
            </a:r>
            <a:r>
              <a:rPr lang="en-US" sz="1800">
                <a:solidFill>
                  <a:srgbClr val="3333CC"/>
                </a:solidFill>
                <a:sym typeface="Symbol" panose="05050102010706020507" pitchFamily="18" charset="2"/>
              </a:rPr>
              <a:t>-DSN18</a:t>
            </a:r>
            <a:r>
              <a:rPr lang="en-US" sz="1800" smtClean="0">
                <a:solidFill>
                  <a:srgbClr val="3333CC"/>
                </a:solidFill>
                <a:sym typeface="Symbol" panose="05050102010706020507" pitchFamily="18" charset="2"/>
              </a:rPr>
              <a:t>]</a:t>
            </a:r>
          </a:p>
          <a:p>
            <a:pPr marL="514350" indent="-514350">
              <a:buFont typeface="+mj-lt"/>
              <a:buAutoNum type="arabicPeriod"/>
            </a:pPr>
            <a:endParaRPr lang="en-US" sz="1800" smtClean="0">
              <a:solidFill>
                <a:srgbClr val="3333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How can seamless offloading among classes of devices increase resilience? </a:t>
            </a:r>
            <a:r>
              <a:rPr lang="en-US" sz="1800">
                <a:solidFill>
                  <a:srgbClr val="3333CC"/>
                </a:solidFill>
                <a:sym typeface="Symbol" panose="05050102010706020507" pitchFamily="18" charset="2"/>
              </a:rPr>
              <a:t>[</a:t>
            </a:r>
            <a:r>
              <a:rPr lang="en-US" sz="1800" smtClean="0">
                <a:solidFill>
                  <a:srgbClr val="3333CC"/>
                </a:solidFill>
                <a:sym typeface="Symbol" panose="05050102010706020507" pitchFamily="18" charset="2"/>
              </a:rPr>
              <a:t>Chiang-Sensys17</a:t>
            </a:r>
            <a:r>
              <a:rPr lang="en-US" sz="1800">
                <a:solidFill>
                  <a:srgbClr val="3333CC"/>
                </a:solidFill>
                <a:sym typeface="Symbol" panose="05050102010706020507" pitchFamily="18" charset="2"/>
              </a:rPr>
              <a:t>]</a:t>
            </a:r>
          </a:p>
          <a:p>
            <a:pPr marL="514350" indent="-514350">
              <a:buFont typeface="+mj-lt"/>
              <a:buAutoNum type="arabicPeriod"/>
            </a:pPr>
            <a:endParaRPr lang="en-US" smtClean="0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How can we quickly emulate diverse large-scale systems to assess resilience? </a:t>
            </a:r>
            <a:r>
              <a:rPr lang="en-US" sz="1800" smtClean="0">
                <a:solidFill>
                  <a:srgbClr val="3333CC"/>
                </a:solidFill>
                <a:sym typeface="Symbol" panose="05050102010706020507" pitchFamily="18" charset="2"/>
              </a:rPr>
              <a:t>[</a:t>
            </a:r>
            <a:r>
              <a:rPr lang="en-US" sz="1800" smtClean="0">
                <a:solidFill>
                  <a:srgbClr val="3333CC"/>
                </a:solidFill>
                <a:sym typeface="Symbol" panose="05050102010706020507" pitchFamily="18" charset="2"/>
              </a:rPr>
              <a:t>Vigna-NDSS15, Brumley-NDSS16]</a:t>
            </a:r>
            <a:endParaRPr lang="en-US" smtClean="0"/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084" y="306940"/>
            <a:ext cx="7424531" cy="533400"/>
          </a:xfrm>
        </p:spPr>
        <p:txBody>
          <a:bodyPr/>
          <a:lstStyle/>
          <a:p>
            <a:r>
              <a:rPr lang="en-US" smtClean="0"/>
              <a:t>Cyber Resilience in the Large: The Big Problems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123121"/>
            <a:ext cx="8737600" cy="5060191"/>
          </a:xfrm>
        </p:spPr>
        <p:txBody>
          <a:bodyPr/>
          <a:lstStyle/>
          <a:p>
            <a:r>
              <a:rPr lang="en-US" sz="3200"/>
              <a:t>Goal: Provide highly available applications (e.g., </a:t>
            </a:r>
            <a:r>
              <a:rPr lang="en-US" sz="3200" smtClean="0"/>
              <a:t>datacenter infrastructure applications) </a:t>
            </a:r>
            <a:r>
              <a:rPr lang="en-US" sz="3200"/>
              <a:t>in distributed environment</a:t>
            </a:r>
          </a:p>
          <a:p>
            <a:pPr lvl="1"/>
            <a:r>
              <a:rPr lang="en-US" sz="2800"/>
              <a:t>Perform failure prediction</a:t>
            </a:r>
          </a:p>
          <a:p>
            <a:pPr lvl="1"/>
            <a:r>
              <a:rPr lang="en-US" sz="2800"/>
              <a:t>Perform bug localization</a:t>
            </a:r>
          </a:p>
          <a:p>
            <a:r>
              <a:rPr lang="en-US" sz="3200"/>
              <a:t>Challenges in today’s distributed systems</a:t>
            </a:r>
          </a:p>
          <a:p>
            <a:pPr lvl="1"/>
            <a:r>
              <a:rPr lang="en-US" sz="2800"/>
              <a:t>Large number of entities and large amount of data</a:t>
            </a:r>
          </a:p>
          <a:p>
            <a:pPr lvl="1"/>
            <a:r>
              <a:rPr lang="en-US" sz="2800"/>
              <a:t>Interactions between entities causes error propagation</a:t>
            </a:r>
          </a:p>
          <a:p>
            <a:pPr lvl="1"/>
            <a:r>
              <a:rPr lang="en-US" sz="2800"/>
              <a:t>High throughput or low latency </a:t>
            </a:r>
            <a:r>
              <a:rPr lang="en-US" sz="2800" smtClean="0"/>
              <a:t>requirements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396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Specific Problem #1: Automatic Continuous Fault Localization</a:t>
            </a:r>
            <a:endParaRPr 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5237921"/>
            <a:ext cx="8737600" cy="9453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24"/>
          <p:cNvSpPr txBox="1">
            <a:spLocks/>
          </p:cNvSpPr>
          <p:nvPr/>
        </p:nvSpPr>
        <p:spPr bwMode="auto">
          <a:xfrm>
            <a:off x="219075" y="4794532"/>
            <a:ext cx="8734425" cy="4671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>
                <a:solidFill>
                  <a:srgbClr val="CC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2400" b="1" i="1" kern="0" smtClean="0"/>
              <a:t>How can we use these metrics to localize root cause of problems?</a:t>
            </a:r>
            <a:endParaRPr lang="en-US" sz="2400" b="1" i="1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89386"/>
            <a:ext cx="32023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4954999" y="1722786"/>
            <a:ext cx="3124200" cy="762000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4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chemeClr val="tx1"/>
                </a:solidFill>
                <a:latin typeface="+mj-lt"/>
              </a:rPr>
              <a:t>Middleware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Virtual machines and containers</a:t>
            </a:r>
            <a:r>
              <a:rPr kumimoji="0" lang="en-US" sz="14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statistics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954999" y="2484786"/>
            <a:ext cx="3124200" cy="685800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4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chemeClr val="tx1"/>
                </a:solidFill>
                <a:latin typeface="+mj-lt"/>
              </a:rPr>
              <a:t>Operating System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CPU, memory, I/O, network statistics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954999" y="3170586"/>
            <a:ext cx="3124200" cy="533400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4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chemeClr val="tx1"/>
                </a:solidFill>
                <a:latin typeface="+mj-lt"/>
              </a:rPr>
              <a:t>Hardware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dirty="0" smtClean="0">
                <a:solidFill>
                  <a:schemeClr val="tx1"/>
                </a:solidFill>
                <a:latin typeface="+mj-lt"/>
              </a:rPr>
              <a:t>CPU performance counters 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954999" y="960786"/>
            <a:ext cx="3124200" cy="762000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4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solidFill>
                  <a:schemeClr val="tx1"/>
                </a:solidFill>
                <a:latin typeface="+mj-lt"/>
              </a:rPr>
              <a:t>Application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dirty="0" smtClean="0">
                <a:solidFill>
                  <a:schemeClr val="tx1"/>
                </a:solidFill>
                <a:latin typeface="+mj-lt"/>
              </a:rPr>
              <a:t>Requests rate, transactions, DB reads/writes, etc.. 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9670545">
            <a:off x="4212921" y="1313802"/>
            <a:ext cx="533400" cy="228600"/>
          </a:xfrm>
          <a:prstGeom prst="rightArrow">
            <a:avLst>
              <a:gd name="adj1" fmla="val 50000"/>
              <a:gd name="adj2" fmla="val 57229"/>
            </a:avLst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766680">
            <a:off x="4247460" y="3286928"/>
            <a:ext cx="533400" cy="228600"/>
          </a:xfrm>
          <a:prstGeom prst="rightArrow">
            <a:avLst>
              <a:gd name="adj1" fmla="val 50000"/>
              <a:gd name="adj2" fmla="val 57229"/>
            </a:avLst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4269199" y="1951386"/>
            <a:ext cx="533400" cy="228600"/>
          </a:xfrm>
          <a:prstGeom prst="rightArrow">
            <a:avLst>
              <a:gd name="adj1" fmla="val 50000"/>
              <a:gd name="adj2" fmla="val 57229"/>
            </a:avLst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4269199" y="2637186"/>
            <a:ext cx="533400" cy="228600"/>
          </a:xfrm>
          <a:prstGeom prst="rightArrow">
            <a:avLst>
              <a:gd name="adj1" fmla="val 50000"/>
              <a:gd name="adj2" fmla="val 57229"/>
            </a:avLst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4" name="Group 23"/>
          <p:cNvGrpSpPr/>
          <p:nvPr/>
        </p:nvGrpSpPr>
        <p:grpSpPr>
          <a:xfrm>
            <a:off x="457200" y="3627786"/>
            <a:ext cx="4038600" cy="956845"/>
            <a:chOff x="2209800" y="4343400"/>
            <a:chExt cx="4038600" cy="956845"/>
          </a:xfrm>
        </p:grpSpPr>
        <p:sp>
          <p:nvSpPr>
            <p:cNvPr id="15" name="Cloud 14"/>
            <p:cNvSpPr/>
            <p:nvPr/>
          </p:nvSpPr>
          <p:spPr bwMode="auto">
            <a:xfrm>
              <a:off x="2209800" y="4343400"/>
              <a:ext cx="4038600" cy="91440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9099" y="4419600"/>
              <a:ext cx="642769" cy="40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2722101" y="4695222"/>
              <a:ext cx="783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  <a:cs typeface="Courier New" pitchFamily="49" charset="0"/>
                </a:rPr>
                <a:t>Tivoli</a:t>
              </a:r>
              <a:endParaRPr lang="en-US" b="1" dirty="0">
                <a:latin typeface="+mj-lt"/>
                <a:cs typeface="Courier New" pitchFamily="49" charset="0"/>
              </a:endParaRP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62400" y="43434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3505200" y="4715470"/>
              <a:ext cx="1371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j-lt"/>
                  <a:cs typeface="Courier New" pitchFamily="49" charset="0"/>
                </a:rPr>
                <a:t>Operations Manager</a:t>
              </a:r>
              <a:endParaRPr lang="en-US" sz="1600" b="1" dirty="0">
                <a:latin typeface="+mj-lt"/>
                <a:cs typeface="Courier New" pitchFamily="49" charset="0"/>
              </a:endParaRPr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53000" y="4648200"/>
              <a:ext cx="1295400" cy="37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566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08461"/>
            <a:ext cx="8924925" cy="533400"/>
          </a:xfrm>
        </p:spPr>
        <p:txBody>
          <a:bodyPr/>
          <a:lstStyle/>
          <a:p>
            <a:r>
              <a:rPr lang="en-US" sz="2800" smtClean="0"/>
              <a:t>Specific Problem #2: Trade off Accuracy for Speed</a:t>
            </a:r>
            <a:endParaRPr lang="en-US" sz="280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914400" y="397912"/>
            <a:ext cx="82296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latin typeface="Helvetica" charset="0"/>
              </a:defRPr>
            </a:lvl9pPr>
          </a:lstStyle>
          <a:p>
            <a:endParaRPr lang="en-US" kern="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202060" y="1900690"/>
            <a:ext cx="2951813" cy="2552700"/>
            <a:chOff x="2688604" y="2184400"/>
            <a:chExt cx="2951813" cy="2552700"/>
          </a:xfrm>
        </p:grpSpPr>
        <p:sp>
          <p:nvSpPr>
            <p:cNvPr id="23" name="Oval 22"/>
            <p:cNvSpPr/>
            <p:nvPr/>
          </p:nvSpPr>
          <p:spPr>
            <a:xfrm>
              <a:off x="2812548" y="2184400"/>
              <a:ext cx="2692749" cy="2552700"/>
            </a:xfrm>
            <a:prstGeom prst="ellipse">
              <a:avLst/>
            </a:prstGeom>
            <a:solidFill>
              <a:srgbClr val="008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88604" y="2840529"/>
              <a:ext cx="29518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1"/>
                  </a:solidFill>
                </a:rPr>
                <a:t>Can tolerate some imprecision</a:t>
              </a:r>
              <a:endParaRPr lang="en-US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 descr="facial_recogn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15" y="2734583"/>
            <a:ext cx="1435285" cy="11314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57764" y="3886200"/>
            <a:ext cx="245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Computer Vision</a:t>
            </a:r>
            <a:endParaRPr lang="en-US" sz="2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6645512" y="857858"/>
            <a:ext cx="2020461" cy="1698275"/>
            <a:chOff x="6239173" y="1130300"/>
            <a:chExt cx="2020461" cy="1698275"/>
          </a:xfrm>
        </p:grpSpPr>
        <p:pic>
          <p:nvPicPr>
            <p:cNvPr id="28" name="Picture 27" descr="data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999" y="1130300"/>
              <a:ext cx="1435100" cy="14351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239173" y="2366910"/>
              <a:ext cx="2020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Data Analytics</a:t>
              </a:r>
              <a:endParaRPr lang="en-US" sz="2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7990" y="2826321"/>
            <a:ext cx="2733744" cy="1570518"/>
            <a:chOff x="6229252" y="3764076"/>
            <a:chExt cx="2733744" cy="1570518"/>
          </a:xfrm>
        </p:grpSpPr>
        <p:pic>
          <p:nvPicPr>
            <p:cNvPr id="31" name="Picture 30" descr="audio_vide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853" y="3764076"/>
              <a:ext cx="1638300" cy="11303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229252" y="4872929"/>
              <a:ext cx="2733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Media Applications</a:t>
              </a:r>
              <a:endParaRPr lang="en-US" sz="2400" dirty="0"/>
            </a:p>
          </p:txBody>
        </p:sp>
      </p:grpSp>
      <p:sp>
        <p:nvSpPr>
          <p:cNvPr id="33" name="Up Arrow 32"/>
          <p:cNvSpPr/>
          <p:nvPr/>
        </p:nvSpPr>
        <p:spPr>
          <a:xfrm rot="6953968">
            <a:off x="2872211" y="2068297"/>
            <a:ext cx="542506" cy="587805"/>
          </a:xfrm>
          <a:prstGeom prst="up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FF"/>
              </a:solidFill>
            </a:endParaRPr>
          </a:p>
        </p:txBody>
      </p:sp>
      <p:sp>
        <p:nvSpPr>
          <p:cNvPr id="34" name="Up Arrow 33"/>
          <p:cNvSpPr/>
          <p:nvPr/>
        </p:nvSpPr>
        <p:spPr>
          <a:xfrm rot="5400000">
            <a:off x="2619778" y="3019023"/>
            <a:ext cx="542506" cy="600461"/>
          </a:xfrm>
          <a:prstGeom prst="upArrow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 rot="20080231">
            <a:off x="5094191" y="4359793"/>
            <a:ext cx="542506" cy="487958"/>
          </a:xfrm>
          <a:prstGeom prst="up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 rot="14012662">
            <a:off x="5787040" y="1789273"/>
            <a:ext cx="557273" cy="652116"/>
          </a:xfrm>
          <a:prstGeom prst="up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36"/>
          <p:cNvSpPr/>
          <p:nvPr/>
        </p:nvSpPr>
        <p:spPr>
          <a:xfrm rot="16200000">
            <a:off x="6169526" y="2886891"/>
            <a:ext cx="542506" cy="596164"/>
          </a:xfrm>
          <a:prstGeom prst="up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21" y="890649"/>
            <a:ext cx="3542782" cy="116770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68175" y="2137576"/>
            <a:ext cx="232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Processing</a:t>
            </a:r>
            <a:endParaRPr lang="en-US" sz="24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368" y="4636270"/>
            <a:ext cx="2259014" cy="164899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-54315" y="5623687"/>
            <a:ext cx="281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Machine Learning</a:t>
            </a:r>
            <a:endParaRPr lang="en-US" sz="2400" dirty="0"/>
          </a:p>
        </p:txBody>
      </p:sp>
      <p:pic>
        <p:nvPicPr>
          <p:cNvPr id="42" name="Picture 4" descr="pic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53000"/>
            <a:ext cx="1874502" cy="13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257489" y="5042189"/>
            <a:ext cx="1657912" cy="83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Scientific Simulations</a:t>
            </a:r>
            <a:endParaRPr lang="en-US" sz="2400" dirty="0"/>
          </a:p>
        </p:txBody>
      </p:sp>
      <p:sp>
        <p:nvSpPr>
          <p:cNvPr id="44" name="Up Arrow 43"/>
          <p:cNvSpPr/>
          <p:nvPr/>
        </p:nvSpPr>
        <p:spPr>
          <a:xfrm rot="2523047">
            <a:off x="3394960" y="4309871"/>
            <a:ext cx="542506" cy="487958"/>
          </a:xfrm>
          <a:prstGeom prst="upArrow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Spot the </a:t>
            </a:r>
            <a:r>
              <a:rPr lang="en-US" smtClean="0"/>
              <a:t>Difference?</a:t>
            </a:r>
            <a:endParaRPr lang="en-US"/>
          </a:p>
        </p:txBody>
      </p:sp>
      <p:pic>
        <p:nvPicPr>
          <p:cNvPr id="3" name="26_Orac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685" y="1774754"/>
            <a:ext cx="3925957" cy="2208351"/>
          </a:xfrm>
          <a:prstGeom prst="rect">
            <a:avLst/>
          </a:prstGeom>
        </p:spPr>
      </p:pic>
      <p:pic>
        <p:nvPicPr>
          <p:cNvPr id="4" name="26_VideoChe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0232" y="1774753"/>
            <a:ext cx="3925957" cy="22083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1361" y="4194313"/>
            <a:ext cx="6436058" cy="769441"/>
            <a:chOff x="1731361" y="4194313"/>
            <a:chExt cx="6436058" cy="769441"/>
          </a:xfrm>
        </p:grpSpPr>
        <p:sp>
          <p:nvSpPr>
            <p:cNvPr id="5" name="TextBox 4"/>
            <p:cNvSpPr txBox="1"/>
            <p:nvPr/>
          </p:nvSpPr>
          <p:spPr>
            <a:xfrm>
              <a:off x="1731361" y="4194313"/>
              <a:ext cx="12186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C00000"/>
                  </a:solidFill>
                </a:rPr>
                <a:t>Oracle</a:t>
              </a:r>
              <a:endParaRPr lang="en-US" sz="2800" b="1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12131" y="4194313"/>
              <a:ext cx="24552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C00000"/>
                  </a:solidFill>
                </a:rPr>
                <a:t>VideoChef</a:t>
              </a:r>
            </a:p>
            <a:p>
              <a:pPr algn="ctr"/>
              <a:r>
                <a:rPr lang="en-US" sz="1600" b="1" smtClean="0">
                  <a:solidFill>
                    <a:srgbClr val="3333CC"/>
                  </a:solidFill>
                </a:rPr>
                <a:t>[Xu, Bagchi </a:t>
              </a:r>
              <a:r>
                <a:rPr lang="en-US" sz="1600" b="1" i="1" smtClean="0">
                  <a:solidFill>
                    <a:srgbClr val="3333CC"/>
                  </a:solidFill>
                </a:rPr>
                <a:t>et al.</a:t>
              </a:r>
              <a:r>
                <a:rPr lang="en-US" sz="1600" b="1" smtClean="0">
                  <a:solidFill>
                    <a:srgbClr val="3333CC"/>
                  </a:solidFill>
                </a:rPr>
                <a:t>-ATC18]</a:t>
              </a:r>
              <a:endParaRPr lang="en-US" sz="1600" b="1">
                <a:solidFill>
                  <a:srgbClr val="33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97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titled 15">
  <a:themeElements>
    <a:clrScheme name="untitled 1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untitled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5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5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5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C:\Jennie\Motorola\Motorola U\slide template.ppt</Template>
  <TotalTime>23185</TotalTime>
  <Pages>22</Pages>
  <Words>493</Words>
  <Application>Microsoft Office PowerPoint</Application>
  <PresentationFormat>On-screen Show (4:3)</PresentationFormat>
  <Paragraphs>100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Courier New</vt:lpstr>
      <vt:lpstr>Gill Sans MT</vt:lpstr>
      <vt:lpstr>Helvetica</vt:lpstr>
      <vt:lpstr>Symbol</vt:lpstr>
      <vt:lpstr>Times</vt:lpstr>
      <vt:lpstr>Times New Roman</vt:lpstr>
      <vt:lpstr>untitled 15</vt:lpstr>
      <vt:lpstr>Cyber Resilience in the Small to the Large</vt:lpstr>
      <vt:lpstr>Cyber Resilience in the Small: The Big Problems</vt:lpstr>
      <vt:lpstr>Cyber Resilience in the Small: Specific Problems</vt:lpstr>
      <vt:lpstr>Solution Landscape Today</vt:lpstr>
      <vt:lpstr>Active Research Directions</vt:lpstr>
      <vt:lpstr>Cyber Resilience in the Large: The Big Problems</vt:lpstr>
      <vt:lpstr>Specific Problem #1: Automatic Continuous Fault Localization</vt:lpstr>
      <vt:lpstr>Specific Problem #2: Trade off Accuracy for Speed</vt:lpstr>
      <vt:lpstr>Spot the Difference?</vt:lpstr>
      <vt:lpstr>Presentation available at: CRISP web site www.purdue.edu/crisp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CERIAS Annual Symposium 2017</dc:title>
  <dc:subject/>
  <dc:creator>Saurabh Bagchi</dc:creator>
  <cp:keywords/>
  <dc:description/>
  <cp:lastModifiedBy>Saurabh Bagchi</cp:lastModifiedBy>
  <cp:revision>1141</cp:revision>
  <cp:lastPrinted>2017-04-18T14:10:02Z</cp:lastPrinted>
  <dcterms:created xsi:type="dcterms:W3CDTF">1996-10-22T17:47:22Z</dcterms:created>
  <dcterms:modified xsi:type="dcterms:W3CDTF">2018-09-27T15:21:46Z</dcterms:modified>
</cp:coreProperties>
</file>