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39"/>
  </p:notesMasterIdLst>
  <p:handoutMasterIdLst>
    <p:handoutMasterId r:id="rId40"/>
  </p:handoutMasterIdLst>
  <p:sldIdLst>
    <p:sldId id="269" r:id="rId2"/>
    <p:sldId id="270" r:id="rId3"/>
    <p:sldId id="281" r:id="rId4"/>
    <p:sldId id="282" r:id="rId5"/>
    <p:sldId id="283"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271"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275"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PT Template" id="{6B92E0B9-BEE6-FA4E-808E-BE60CA14C95B}">
          <p14:sldIdLst>
            <p14:sldId id="269"/>
            <p14:sldId id="270"/>
            <p14:sldId id="281"/>
            <p14:sldId id="282"/>
            <p14:sldId id="283"/>
            <p14:sldId id="285"/>
            <p14:sldId id="286"/>
            <p14:sldId id="287"/>
            <p14:sldId id="288"/>
            <p14:sldId id="289"/>
            <p14:sldId id="290"/>
            <p14:sldId id="291"/>
            <p14:sldId id="292"/>
            <p14:sldId id="293"/>
            <p14:sldId id="294"/>
            <p14:sldId id="295"/>
            <p14:sldId id="296"/>
            <p14:sldId id="297"/>
            <p14:sldId id="298"/>
            <p14:sldId id="299"/>
            <p14:sldId id="300"/>
            <p14:sldId id="271"/>
            <p14:sldId id="301"/>
            <p14:sldId id="302"/>
            <p14:sldId id="303"/>
            <p14:sldId id="304"/>
            <p14:sldId id="305"/>
            <p14:sldId id="306"/>
            <p14:sldId id="307"/>
            <p14:sldId id="308"/>
            <p14:sldId id="309"/>
            <p14:sldId id="310"/>
            <p14:sldId id="311"/>
            <p14:sldId id="312"/>
            <p14:sldId id="313"/>
            <p14:sldId id="314"/>
            <p14:sldId id="27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63"/>
    <p:restoredTop sz="94666"/>
  </p:normalViewPr>
  <p:slideViewPr>
    <p:cSldViewPr snapToGrid="0" snapToObjects="1">
      <p:cViewPr varScale="1">
        <p:scale>
          <a:sx n="82" d="100"/>
          <a:sy n="82" d="100"/>
        </p:scale>
        <p:origin x="1877" y="72"/>
      </p:cViewPr>
      <p:guideLst/>
    </p:cSldViewPr>
  </p:slideViewPr>
  <p:notesTextViewPr>
    <p:cViewPr>
      <p:scale>
        <a:sx n="1" d="1"/>
        <a:sy n="1" d="1"/>
      </p:scale>
      <p:origin x="0" y="0"/>
    </p:cViewPr>
  </p:notesTextViewPr>
  <p:notesViewPr>
    <p:cSldViewPr snapToGrid="0" snapToObjects="1">
      <p:cViewPr varScale="1">
        <p:scale>
          <a:sx n="164" d="100"/>
          <a:sy n="164" d="100"/>
        </p:scale>
        <p:origin x="507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3C1EAF9-4718-034F-90B3-1E23D9FC38C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17E4E72-6179-DD41-84BE-14680CA07B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DF351A-5EA2-C146-A10F-CD8C6A7F8C0C}" type="datetime1">
              <a:rPr lang="en-US" smtClean="0"/>
              <a:t>8/18/2025</a:t>
            </a:fld>
            <a:endParaRPr lang="en-US"/>
          </a:p>
        </p:txBody>
      </p:sp>
      <p:sp>
        <p:nvSpPr>
          <p:cNvPr id="4" name="Footer Placeholder 3">
            <a:extLst>
              <a:ext uri="{FF2B5EF4-FFF2-40B4-BE49-F238E27FC236}">
                <a16:creationId xmlns:a16="http://schemas.microsoft.com/office/drawing/2014/main" id="{75F144C2-3F80-4342-9BD6-697909F44F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226BFA-00F6-034C-8865-C10242FD9A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141FFB6-B16B-9547-A849-38D74703E65D}" type="slidenum">
              <a:rPr lang="en-US" smtClean="0"/>
              <a:t>‹#›</a:t>
            </a:fld>
            <a:endParaRPr lang="en-US"/>
          </a:p>
        </p:txBody>
      </p:sp>
    </p:spTree>
    <p:extLst>
      <p:ext uri="{BB962C8B-B14F-4D97-AF65-F5344CB8AC3E}">
        <p14:creationId xmlns:p14="http://schemas.microsoft.com/office/powerpoint/2010/main" val="385545126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C410F0-6477-C64C-B9A1-FDB330E4BF64}" type="datetime1">
              <a:rPr lang="en-US" smtClean="0"/>
              <a:t>8/18/2025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04D96B-BF35-6342-BF49-131378446712}" type="slidenum">
              <a:rPr lang="en-US" smtClean="0"/>
              <a:t>‹#›</a:t>
            </a:fld>
            <a:endParaRPr lang="en-US"/>
          </a:p>
        </p:txBody>
      </p:sp>
    </p:spTree>
    <p:extLst>
      <p:ext uri="{BB962C8B-B14F-4D97-AF65-F5344CB8AC3E}">
        <p14:creationId xmlns:p14="http://schemas.microsoft.com/office/powerpoint/2010/main" val="30063042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ccessibility Statement">
    <p:bg>
      <p:bgPr>
        <a:solidFill>
          <a:schemeClr val="accent2"/>
        </a:solidFill>
        <a:effectLst/>
      </p:bgPr>
    </p:bg>
    <p:spTree>
      <p:nvGrpSpPr>
        <p:cNvPr id="1" name=""/>
        <p:cNvGrpSpPr/>
        <p:nvPr/>
      </p:nvGrpSpPr>
      <p:grpSpPr>
        <a:xfrm>
          <a:off x="0" y="0"/>
          <a:ext cx="0" cy="0"/>
          <a:chOff x="0" y="0"/>
          <a:chExt cx="0" cy="0"/>
        </a:xfrm>
      </p:grpSpPr>
      <p:sp>
        <p:nvSpPr>
          <p:cNvPr id="14" name="Accessibility Text">
            <a:extLst>
              <a:ext uri="{FF2B5EF4-FFF2-40B4-BE49-F238E27FC236}">
                <a16:creationId xmlns:a16="http://schemas.microsoft.com/office/drawing/2014/main" id="{0D6DAF39-EE35-6843-807B-FF770BE21293}"/>
              </a:ext>
            </a:extLst>
          </p:cNvPr>
          <p:cNvSpPr>
            <a:spLocks noGrp="1"/>
          </p:cNvSpPr>
          <p:nvPr>
            <p:ph type="ctrTitle" hasCustomPrompt="1"/>
          </p:nvPr>
        </p:nvSpPr>
        <p:spPr bwMode="blackWhite">
          <a:xfrm>
            <a:off x="1116151" y="1884218"/>
            <a:ext cx="5976381" cy="1752018"/>
          </a:xfrm>
          <a:prstGeom prst="rect">
            <a:avLst/>
          </a:prstGeom>
          <a:noFill/>
          <a:ln w="38100">
            <a:noFill/>
          </a:ln>
        </p:spPr>
        <p:txBody>
          <a:bodyPr wrap="square" lIns="0" tIns="0" rIns="0" bIns="0" anchor="t" anchorCtr="0">
            <a:spAutoFit/>
          </a:bodyPr>
          <a:lstStyle>
            <a:lvl1pPr algn="l">
              <a:defRPr sz="1800" b="0" i="0" cap="none" spc="0">
                <a:solidFill>
                  <a:schemeClr val="bg1"/>
                </a:solidFill>
                <a:latin typeface="Acumin Pro" panose="020B0504020202020204" pitchFamily="34" charset="77"/>
              </a:defRPr>
            </a:lvl1pPr>
          </a:lstStyle>
          <a:p>
            <a:r>
              <a:rPr lang="en-US" dirty="0">
                <a:effectLst/>
                <a:latin typeface="Acumin Pro" panose="020B0504020202020204" pitchFamily="34" charset="77"/>
              </a:rPr>
              <a:t>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a:t>
            </a:r>
          </a:p>
        </p:txBody>
      </p:sp>
      <p:sp>
        <p:nvSpPr>
          <p:cNvPr id="18" name="Microsoft Accessibility URL">
            <a:extLst>
              <a:ext uri="{FF2B5EF4-FFF2-40B4-BE49-F238E27FC236}">
                <a16:creationId xmlns:a16="http://schemas.microsoft.com/office/drawing/2014/main" id="{787D9F17-6276-3E46-A218-B3EF30CA7E56}"/>
              </a:ext>
            </a:extLst>
          </p:cNvPr>
          <p:cNvSpPr txBox="1"/>
          <p:nvPr userDrawn="1"/>
        </p:nvSpPr>
        <p:spPr>
          <a:xfrm>
            <a:off x="1110838" y="3953491"/>
            <a:ext cx="6128758" cy="830997"/>
          </a:xfrm>
          <a:prstGeom prst="rect">
            <a:avLst/>
          </a:prstGeom>
          <a:noFill/>
        </p:spPr>
        <p:txBody>
          <a:bodyPr wrap="square" lIns="0" tIns="0" rIns="0" bIns="0" rtlCol="0">
            <a:spAutoFit/>
          </a:bodyPr>
          <a:lstStyle/>
          <a:p>
            <a:r>
              <a:rPr lang="en-US" dirty="0">
                <a:solidFill>
                  <a:schemeClr val="accent1"/>
                </a:solidFill>
                <a:effectLst/>
                <a:latin typeface="Acumin Pro" panose="020B0504020202020204" pitchFamily="34" charset="77"/>
              </a:rPr>
              <a:t>https://</a:t>
            </a:r>
            <a:r>
              <a:rPr lang="en-US" dirty="0" err="1">
                <a:solidFill>
                  <a:schemeClr val="accent1"/>
                </a:solidFill>
                <a:effectLst/>
                <a:latin typeface="Acumin Pro" panose="020B0504020202020204" pitchFamily="34" charset="77"/>
              </a:rPr>
              <a:t>support.office.com</a:t>
            </a:r>
            <a:r>
              <a:rPr lang="en-US" dirty="0">
                <a:solidFill>
                  <a:schemeClr val="accent1"/>
                </a:solidFill>
                <a:effectLst/>
                <a:latin typeface="Acumin Pro" panose="020B0504020202020204" pitchFamily="34" charset="77"/>
              </a:rPr>
              <a:t>/</a:t>
            </a:r>
            <a:r>
              <a:rPr lang="en-US" dirty="0" err="1">
                <a:solidFill>
                  <a:schemeClr val="accent1"/>
                </a:solidFill>
                <a:effectLst/>
                <a:latin typeface="Acumin Pro" panose="020B0504020202020204" pitchFamily="34" charset="77"/>
              </a:rPr>
              <a:t>en</a:t>
            </a:r>
            <a:r>
              <a:rPr lang="en-US" dirty="0">
                <a:solidFill>
                  <a:schemeClr val="accent1"/>
                </a:solidFill>
                <a:effectLst/>
                <a:latin typeface="Acumin Pro" panose="020B0504020202020204" pitchFamily="34" charset="77"/>
              </a:rPr>
              <a:t>-us/article/Make-your-PowerPoint-presentations-accessible-6f7772b2-2f33-4bd2-8ca7-dae3b2b3ef25</a:t>
            </a:r>
            <a:endParaRPr lang="en-US" dirty="0">
              <a:solidFill>
                <a:schemeClr val="accent1"/>
              </a:solidFill>
            </a:endParaRPr>
          </a:p>
        </p:txBody>
      </p:sp>
      <p:pic>
        <p:nvPicPr>
          <p:cNvPr id="31" name="Purdue Logo" descr="Purdue Logo">
            <a:extLst>
              <a:ext uri="{FF2B5EF4-FFF2-40B4-BE49-F238E27FC236}">
                <a16:creationId xmlns:a16="http://schemas.microsoft.com/office/drawing/2014/main" id="{5776162E-C11B-0945-A3D0-13135D39C15E}"/>
              </a:ext>
            </a:extLst>
          </p:cNvPr>
          <p:cNvPicPr>
            <a:picLocks noChangeAspect="1"/>
          </p:cNvPicPr>
          <p:nvPr userDrawn="1"/>
        </p:nvPicPr>
        <p:blipFill>
          <a:blip r:embed="rId2"/>
          <a:stretch>
            <a:fillRect/>
          </a:stretch>
        </p:blipFill>
        <p:spPr>
          <a:xfrm>
            <a:off x="383868" y="6059042"/>
            <a:ext cx="1908400" cy="341599"/>
          </a:xfrm>
          <a:prstGeom prst="rect">
            <a:avLst/>
          </a:prstGeom>
        </p:spPr>
      </p:pic>
      <p:cxnSp>
        <p:nvCxnSpPr>
          <p:cNvPr id="13" name="Line 1">
            <a:extLst>
              <a:ext uri="{FF2B5EF4-FFF2-40B4-BE49-F238E27FC236}">
                <a16:creationId xmlns:a16="http://schemas.microsoft.com/office/drawing/2014/main" id="{A746CD05-A191-A442-A002-3AD9F5CCAD2A}"/>
              </a:ext>
            </a:extLst>
          </p:cNvPr>
          <p:cNvCxnSpPr>
            <a:cxnSpLocks/>
          </p:cNvCxnSpPr>
          <p:nvPr userDrawn="1"/>
        </p:nvCxnSpPr>
        <p:spPr>
          <a:xfrm flipH="1">
            <a:off x="429836" y="318798"/>
            <a:ext cx="56301" cy="51732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ne 2">
            <a:extLst>
              <a:ext uri="{FF2B5EF4-FFF2-40B4-BE49-F238E27FC236}">
                <a16:creationId xmlns:a16="http://schemas.microsoft.com/office/drawing/2014/main" id="{461AAE78-C01B-DD4E-A8D1-EE36B5982A91}"/>
              </a:ext>
            </a:extLst>
          </p:cNvPr>
          <p:cNvCxnSpPr>
            <a:cxnSpLocks/>
          </p:cNvCxnSpPr>
          <p:nvPr userDrawn="1"/>
        </p:nvCxnSpPr>
        <p:spPr>
          <a:xfrm>
            <a:off x="3491931" y="318798"/>
            <a:ext cx="0" cy="13101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29" name="Gold Triangle">
            <a:extLst>
              <a:ext uri="{FF2B5EF4-FFF2-40B4-BE49-F238E27FC236}">
                <a16:creationId xmlns:a16="http://schemas.microsoft.com/office/drawing/2014/main" id="{6C3B8210-1510-C644-9CE9-0E6E1BA9961F}"/>
              </a:ext>
            </a:extLst>
          </p:cNvPr>
          <p:cNvPicPr>
            <a:picLocks noChangeAspect="1"/>
          </p:cNvPicPr>
          <p:nvPr userDrawn="1"/>
        </p:nvPicPr>
        <p:blipFill>
          <a:blip r:embed="rId3"/>
          <a:stretch>
            <a:fillRect/>
          </a:stretch>
        </p:blipFill>
        <p:spPr>
          <a:xfrm>
            <a:off x="7366000" y="0"/>
            <a:ext cx="1778000" cy="6858000"/>
          </a:xfrm>
          <a:prstGeom prst="rect">
            <a:avLst/>
          </a:prstGeom>
        </p:spPr>
      </p:pic>
      <p:sp>
        <p:nvSpPr>
          <p:cNvPr id="19" name="Date">
            <a:extLst>
              <a:ext uri="{FF2B5EF4-FFF2-40B4-BE49-F238E27FC236}">
                <a16:creationId xmlns:a16="http://schemas.microsoft.com/office/drawing/2014/main" id="{AAF94E19-ED71-7845-B4E1-5D3EA4F2593F}"/>
              </a:ext>
            </a:extLst>
          </p:cNvPr>
          <p:cNvSpPr>
            <a:spLocks noGrp="1"/>
          </p:cNvSpPr>
          <p:nvPr>
            <p:ph type="dt" sz="half" idx="10"/>
          </p:nvPr>
        </p:nvSpPr>
        <p:spPr>
          <a:xfrm>
            <a:off x="7628707" y="6202177"/>
            <a:ext cx="752200" cy="323968"/>
          </a:xfrm>
        </p:spPr>
        <p:txBody>
          <a:bodyPr/>
          <a:lstStyle>
            <a:lvl1pPr>
              <a:defRPr>
                <a:solidFill>
                  <a:schemeClr val="tx1">
                    <a:alpha val="70000"/>
                  </a:schemeClr>
                </a:solidFill>
              </a:defRPr>
            </a:lvl1pPr>
          </a:lstStyle>
          <a:p>
            <a:fld id="{049DC8E1-D369-0F48-9062-BB068AFD07CE}" type="datetime1">
              <a:rPr lang="en-US" smtClean="0"/>
              <a:pPr/>
              <a:t>8/18/2025</a:t>
            </a:fld>
            <a:endParaRPr lang="en-US" dirty="0"/>
          </a:p>
        </p:txBody>
      </p:sp>
      <p:cxnSp>
        <p:nvCxnSpPr>
          <p:cNvPr id="22" name="Line 3">
            <a:extLst>
              <a:ext uri="{FF2B5EF4-FFF2-40B4-BE49-F238E27FC236}">
                <a16:creationId xmlns:a16="http://schemas.microsoft.com/office/drawing/2014/main" id="{6E05FCF8-5823-9D4D-B7F3-412E5BDD4E01}"/>
              </a:ext>
            </a:extLst>
          </p:cNvPr>
          <p:cNvCxnSpPr>
            <a:cxnSpLocks/>
          </p:cNvCxnSpPr>
          <p:nvPr userDrawn="1"/>
        </p:nvCxnSpPr>
        <p:spPr>
          <a:xfrm>
            <a:off x="8400500" y="6270568"/>
            <a:ext cx="0" cy="160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Slide Number">
            <a:extLst>
              <a:ext uri="{FF2B5EF4-FFF2-40B4-BE49-F238E27FC236}">
                <a16:creationId xmlns:a16="http://schemas.microsoft.com/office/drawing/2014/main" id="{14A543BD-A296-7346-B649-5BA64898AF2C}"/>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7418840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pos="264">
          <p15:clr>
            <a:srgbClr val="FBAE40"/>
          </p15:clr>
        </p15:guide>
        <p15:guide id="8" orient="horz" pos="192">
          <p15:clr>
            <a:srgbClr val="FBAE40"/>
          </p15:clr>
        </p15:guide>
        <p15:guide id="9" pos="696" userDrawn="1">
          <p15:clr>
            <a:srgbClr val="FBAE40"/>
          </p15:clr>
        </p15:guide>
        <p15:guide id="10" orient="horz" pos="381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20" name="Gold Background">
            <a:extLst>
              <a:ext uri="{FF2B5EF4-FFF2-40B4-BE49-F238E27FC236}">
                <a16:creationId xmlns:a16="http://schemas.microsoft.com/office/drawing/2014/main" id="{EACB2F0C-1C3D-CD48-AD13-7B5AD683F7C7}"/>
              </a:ext>
            </a:extLst>
          </p:cNvPr>
          <p:cNvSpPr/>
          <p:nvPr userDrawn="1"/>
        </p:nvSpPr>
        <p:spPr>
          <a:xfrm>
            <a:off x="0" y="0"/>
            <a:ext cx="9144000" cy="6858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hasCustomPrompt="1"/>
          </p:nvPr>
        </p:nvSpPr>
        <p:spPr bwMode="blackWhite">
          <a:xfrm>
            <a:off x="1116116" y="1626244"/>
            <a:ext cx="5933959" cy="1523494"/>
          </a:xfrm>
          <a:prstGeom prst="rect">
            <a:avLst/>
          </a:prstGeom>
          <a:noFill/>
          <a:ln w="38100">
            <a:noFill/>
          </a:ln>
        </p:spPr>
        <p:txBody>
          <a:bodyPr wrap="square" lIns="0" tIns="0" rIns="0" bIns="0" anchor="t" anchorCtr="0">
            <a:spAutoFit/>
          </a:bodyPr>
          <a:lstStyle>
            <a:lvl1pPr algn="l">
              <a:lnSpc>
                <a:spcPct val="80000"/>
              </a:lnSpc>
              <a:defRPr sz="6000" b="1" i="1" spc="0">
                <a:solidFill>
                  <a:schemeClr val="bg1"/>
                </a:solidFill>
                <a:latin typeface="Acumin Pro ExtraCondensed" panose="020B0508020202020204" pitchFamily="34" charset="77"/>
              </a:defRPr>
            </a:lvl1pPr>
          </a:lstStyle>
          <a:p>
            <a:r>
              <a:rPr lang="en-US" dirty="0"/>
              <a:t>Title Slide </a:t>
            </a:r>
            <a:r>
              <a:rPr lang="en-US" dirty="0" err="1"/>
              <a:t>Acumin</a:t>
            </a:r>
            <a:r>
              <a:rPr lang="en-US" dirty="0"/>
              <a:t> Pro Extra Cond Bold Italic 60</a:t>
            </a:r>
          </a:p>
        </p:txBody>
      </p:sp>
      <p:sp>
        <p:nvSpPr>
          <p:cNvPr id="3" name="Subtitle"/>
          <p:cNvSpPr>
            <a:spLocks noGrp="1"/>
          </p:cNvSpPr>
          <p:nvPr>
            <p:ph type="subTitle" idx="1" hasCustomPrompt="1"/>
          </p:nvPr>
        </p:nvSpPr>
        <p:spPr>
          <a:xfrm>
            <a:off x="1121760" y="3990084"/>
            <a:ext cx="5322202" cy="336015"/>
          </a:xfrm>
          <a:noFill/>
        </p:spPr>
        <p:txBody>
          <a:bodyPr wrap="square" lIns="0" tIns="0" rIns="0" bIns="0" anchor="t" anchorCtr="0">
            <a:spAutoFit/>
          </a:bodyPr>
          <a:lstStyle>
            <a:lvl1pPr marL="0" indent="0" algn="l">
              <a:buNone/>
              <a:defRPr sz="2200" b="1" i="0">
                <a:solidFill>
                  <a:schemeClr val="bg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r>
              <a:rPr lang="en-US" dirty="0" err="1"/>
              <a:t>Acumin</a:t>
            </a:r>
            <a:r>
              <a:rPr lang="en-US" dirty="0"/>
              <a:t> Pro Semi Cond Bold 22 </a:t>
            </a:r>
            <a:r>
              <a:rPr lang="en-US" dirty="0" err="1"/>
              <a:t>pt</a:t>
            </a:r>
            <a:endParaRPr lang="en-US" dirty="0"/>
          </a:p>
        </p:txBody>
      </p:sp>
      <p:pic>
        <p:nvPicPr>
          <p:cNvPr id="25" name="Black Triangle">
            <a:extLst>
              <a:ext uri="{FF2B5EF4-FFF2-40B4-BE49-F238E27FC236}">
                <a16:creationId xmlns:a16="http://schemas.microsoft.com/office/drawing/2014/main" id="{B39FD579-3334-AA49-8C7F-768033BE0C6B}"/>
              </a:ext>
            </a:extLst>
          </p:cNvPr>
          <p:cNvPicPr>
            <a:picLocks noChangeAspect="1"/>
          </p:cNvPicPr>
          <p:nvPr userDrawn="1"/>
        </p:nvPicPr>
        <p:blipFill>
          <a:blip r:embed="rId2"/>
          <a:stretch>
            <a:fillRect/>
          </a:stretch>
        </p:blipFill>
        <p:spPr>
          <a:xfrm>
            <a:off x="7366000" y="0"/>
            <a:ext cx="1778000" cy="6858000"/>
          </a:xfrm>
          <a:prstGeom prst="rect">
            <a:avLst/>
          </a:prstGeom>
        </p:spPr>
      </p:pic>
      <p:sp>
        <p:nvSpPr>
          <p:cNvPr id="7" name="Date"/>
          <p:cNvSpPr>
            <a:spLocks noGrp="1"/>
          </p:cNvSpPr>
          <p:nvPr>
            <p:ph type="dt" sz="half" idx="10"/>
          </p:nvPr>
        </p:nvSpPr>
        <p:spPr/>
        <p:txBody>
          <a:bodyPr/>
          <a:lstStyle>
            <a:lvl1pPr>
              <a:defRPr>
                <a:solidFill>
                  <a:schemeClr val="tx1">
                    <a:alpha val="70000"/>
                  </a:schemeClr>
                </a:solidFill>
              </a:defRPr>
            </a:lvl1pPr>
          </a:lstStyle>
          <a:p>
            <a:fld id="{049DC8E1-D369-0F48-9062-BB068AFD07CE}" type="datetime1">
              <a:rPr lang="en-US" smtClean="0"/>
              <a:pPr/>
              <a:t>8/18/2025</a:t>
            </a:fld>
            <a:endParaRPr lang="en-US" dirty="0"/>
          </a:p>
        </p:txBody>
      </p:sp>
      <p:cxnSp>
        <p:nvCxnSpPr>
          <p:cNvPr id="33" name="Line">
            <a:extLst>
              <a:ext uri="{FF2B5EF4-FFF2-40B4-BE49-F238E27FC236}">
                <a16:creationId xmlns:a16="http://schemas.microsoft.com/office/drawing/2014/main" id="{E61121D3-034C-A148-89AD-C240C1E7F6F7}"/>
              </a:ext>
            </a:extLst>
          </p:cNvPr>
          <p:cNvCxnSpPr>
            <a:cxnSpLocks/>
          </p:cNvCxnSpPr>
          <p:nvPr userDrawn="1"/>
        </p:nvCxnSpPr>
        <p:spPr>
          <a:xfrm>
            <a:off x="8400500" y="6270568"/>
            <a:ext cx="0" cy="160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Slide Number"/>
          <p:cNvSpPr>
            <a:spLocks noGrp="1"/>
          </p:cNvSpPr>
          <p:nvPr>
            <p:ph type="sldNum" sz="quarter" idx="12"/>
          </p:nvPr>
        </p:nvSpPr>
        <p:spPr/>
        <p:txBody>
          <a:bodyPr/>
          <a:lstStyle>
            <a:lvl1pPr>
              <a:defRPr>
                <a:solidFill>
                  <a:schemeClr val="tx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46350217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3960" userDrawn="1">
          <p15:clr>
            <a:srgbClr val="FBAE40"/>
          </p15:clr>
        </p15:guide>
        <p15:guide id="4" pos="4464" userDrawn="1">
          <p15:clr>
            <a:srgbClr val="FBAE40"/>
          </p15:clr>
        </p15:guide>
        <p15:guide id="5" pos="5136" userDrawn="1">
          <p15:clr>
            <a:srgbClr val="FBAE40"/>
          </p15:clr>
        </p15:guide>
        <p15:guide id="6" orient="horz" pos="4080" userDrawn="1">
          <p15:clr>
            <a:srgbClr val="FBAE40"/>
          </p15:clr>
        </p15:guide>
        <p15:guide id="8" pos="69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 Copy">
    <p:bg>
      <p:bgPr>
        <a:solidFill>
          <a:schemeClr val="accent2"/>
        </a:solidFill>
        <a:effectLst/>
      </p:bgPr>
    </p:bg>
    <p:spTree>
      <p:nvGrpSpPr>
        <p:cNvPr id="1" name=""/>
        <p:cNvGrpSpPr/>
        <p:nvPr/>
      </p:nvGrpSpPr>
      <p:grpSpPr>
        <a:xfrm>
          <a:off x="0" y="0"/>
          <a:ext cx="0" cy="0"/>
          <a:chOff x="0" y="0"/>
          <a:chExt cx="0" cy="0"/>
        </a:xfrm>
      </p:grpSpPr>
      <p:pic>
        <p:nvPicPr>
          <p:cNvPr id="27" name="Black Bar">
            <a:extLst>
              <a:ext uri="{FF2B5EF4-FFF2-40B4-BE49-F238E27FC236}">
                <a16:creationId xmlns:a16="http://schemas.microsoft.com/office/drawing/2014/main" id="{6283C7A5-FA96-634B-82F6-99BF44D20F7C}"/>
              </a:ext>
            </a:extLst>
          </p:cNvPr>
          <p:cNvPicPr>
            <a:picLocks noChangeAspect="1"/>
          </p:cNvPicPr>
          <p:nvPr userDrawn="1"/>
        </p:nvPicPr>
        <p:blipFill>
          <a:blip r:embed="rId2"/>
          <a:stretch>
            <a:fillRect/>
          </a:stretch>
        </p:blipFill>
        <p:spPr>
          <a:xfrm>
            <a:off x="5257" y="0"/>
            <a:ext cx="8636000" cy="914400"/>
          </a:xfrm>
          <a:prstGeom prst="rect">
            <a:avLst/>
          </a:prstGeom>
        </p:spPr>
      </p:pic>
      <p:sp>
        <p:nvSpPr>
          <p:cNvPr id="2" name="Title"/>
          <p:cNvSpPr>
            <a:spLocks noGrp="1"/>
          </p:cNvSpPr>
          <p:nvPr>
            <p:ph type="ctrTitle" hasCustomPrompt="1"/>
          </p:nvPr>
        </p:nvSpPr>
        <p:spPr bwMode="blackWhite">
          <a:xfrm>
            <a:off x="1117214" y="442674"/>
            <a:ext cx="6925732" cy="512448"/>
          </a:xfrm>
          <a:prstGeom prst="rect">
            <a:avLst/>
          </a:prstGeom>
          <a:noFill/>
          <a:ln w="38100">
            <a:noFill/>
          </a:ln>
        </p:spPr>
        <p:txBody>
          <a:bodyPr wrap="square" lIns="0" tIns="0" rIns="0" bIns="0" anchor="t" anchorCtr="0">
            <a:spAutoFit/>
          </a:bodyPr>
          <a:lstStyle>
            <a:lvl1pPr algn="l">
              <a:defRPr sz="36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36 </a:t>
            </a:r>
            <a:r>
              <a:rPr lang="en-US" dirty="0" err="1"/>
              <a:t>pt</a:t>
            </a:r>
            <a:endParaRPr lang="en-US" dirty="0"/>
          </a:p>
        </p:txBody>
      </p:sp>
      <p:sp>
        <p:nvSpPr>
          <p:cNvPr id="3" name="Subhead"/>
          <p:cNvSpPr>
            <a:spLocks noGrp="1"/>
          </p:cNvSpPr>
          <p:nvPr>
            <p:ph type="subTitle" idx="1" hasCustomPrompt="1"/>
          </p:nvPr>
        </p:nvSpPr>
        <p:spPr>
          <a:xfrm>
            <a:off x="1117213" y="1345166"/>
            <a:ext cx="5491495" cy="341599"/>
          </a:xfrm>
          <a:noFill/>
        </p:spPr>
        <p:txBody>
          <a:bodyPr wrap="square" lIns="0" tIns="0" rIns="0" bIns="0" anchor="t" anchorCtr="0">
            <a:spAutoFit/>
          </a:bodyPr>
          <a:lstStyle>
            <a:lvl1pPr marL="0" indent="0" algn="l">
              <a:buNone/>
              <a:defRPr sz="2200" b="1" i="0">
                <a:solidFill>
                  <a:schemeClr val="bg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22 </a:t>
            </a:r>
            <a:r>
              <a:rPr lang="en-US" dirty="0" err="1"/>
              <a:t>pt</a:t>
            </a:r>
            <a:endParaRPr lang="en-US" dirty="0"/>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1821465" y="1962540"/>
            <a:ext cx="5524500"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18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18 pt. Keep it short with bite-size chunks of information.</a:t>
            </a:r>
          </a:p>
          <a:p>
            <a:pPr lvl="0"/>
            <a:endParaRPr lang="en-US" dirty="0"/>
          </a:p>
          <a:p>
            <a:pPr lvl="0"/>
            <a:r>
              <a:rPr lang="en-US" dirty="0"/>
              <a:t>Bulleted copy. </a:t>
            </a:r>
            <a:r>
              <a:rPr lang="en-US" dirty="0" err="1"/>
              <a:t>Acumin</a:t>
            </a:r>
            <a:r>
              <a:rPr lang="en-US" dirty="0"/>
              <a:t> Pro Reg 18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18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18 pt. Keep it short with bite-size chunks of information.</a:t>
            </a:r>
          </a:p>
          <a:p>
            <a:pPr lvl="0"/>
            <a:endParaRPr lang="en-US" dirty="0"/>
          </a:p>
        </p:txBody>
      </p:sp>
      <p:sp>
        <p:nvSpPr>
          <p:cNvPr id="28" name="Date">
            <a:extLst>
              <a:ext uri="{FF2B5EF4-FFF2-40B4-BE49-F238E27FC236}">
                <a16:creationId xmlns:a16="http://schemas.microsoft.com/office/drawing/2014/main" id="{32B67432-75BE-B145-B884-FF16D239EAF2}"/>
              </a:ext>
            </a:extLst>
          </p:cNvPr>
          <p:cNvSpPr>
            <a:spLocks noGrp="1"/>
          </p:cNvSpPr>
          <p:nvPr>
            <p:ph type="dt" sz="half" idx="2"/>
          </p:nvPr>
        </p:nvSpPr>
        <p:spPr>
          <a:xfrm>
            <a:off x="7628707" y="6202177"/>
            <a:ext cx="752200" cy="323968"/>
          </a:xfrm>
          <a:prstGeom prst="rect">
            <a:avLst/>
          </a:prstGeom>
        </p:spPr>
        <p:txBody>
          <a:bodyPr vert="horz" lIns="91440" tIns="45720" rIns="91440" bIns="45720" rtlCol="0" anchor="ctr"/>
          <a:lstStyle>
            <a:lvl1pPr algn="r">
              <a:defRPr sz="1000" b="0" i="0">
                <a:solidFill>
                  <a:schemeClr val="bg1">
                    <a:alpha val="70000"/>
                  </a:schemeClr>
                </a:solidFill>
                <a:latin typeface="Acumin Pro" panose="020B0504020202020204" pitchFamily="34" charset="77"/>
              </a:defRPr>
            </a:lvl1pPr>
          </a:lstStyle>
          <a:p>
            <a:fld id="{E0C8DACD-4E35-4E4C-AC75-C3DE50F04E7E}" type="datetime1">
              <a:rPr lang="en-US" smtClean="0"/>
              <a:pPr/>
              <a:t>8/18/2025</a:t>
            </a:fld>
            <a:endParaRPr lang="en-US" dirty="0"/>
          </a:p>
        </p:txBody>
      </p:sp>
      <p:cxnSp>
        <p:nvCxnSpPr>
          <p:cNvPr id="30" name="Line">
            <a:extLst>
              <a:ext uri="{FF2B5EF4-FFF2-40B4-BE49-F238E27FC236}">
                <a16:creationId xmlns:a16="http://schemas.microsoft.com/office/drawing/2014/main" id="{58350E96-57A4-414B-9B8B-1430C2B4D38E}"/>
              </a:ext>
            </a:extLst>
          </p:cNvPr>
          <p:cNvCxnSpPr>
            <a:cxnSpLocks/>
          </p:cNvCxnSpPr>
          <p:nvPr userDrawn="1"/>
        </p:nvCxnSpPr>
        <p:spPr>
          <a:xfrm>
            <a:off x="8400500" y="6270568"/>
            <a:ext cx="0" cy="16002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Slide Number">
            <a:extLst>
              <a:ext uri="{FF2B5EF4-FFF2-40B4-BE49-F238E27FC236}">
                <a16:creationId xmlns:a16="http://schemas.microsoft.com/office/drawing/2014/main" id="{49E8753C-A442-034F-B0F4-92D22B3247FE}"/>
              </a:ext>
            </a:extLst>
          </p:cNvPr>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1" i="0" spc="0" baseline="0">
                <a:solidFill>
                  <a:schemeClr val="bg1"/>
                </a:solidFill>
                <a:latin typeface="Acumin Pro Semibold" panose="020B0504020202020204" pitchFamily="34" charset="77"/>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40675489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32" userDrawn="1">
          <p15:clr>
            <a:srgbClr val="FBAE40"/>
          </p15:clr>
        </p15:guide>
        <p15:guide id="7" pos="984" userDrawn="1">
          <p15:clr>
            <a:srgbClr val="FBAE40"/>
          </p15:clr>
        </p15:guide>
        <p15:guide id="8" pos="696" userDrawn="1">
          <p15:clr>
            <a:srgbClr val="FBAE40"/>
          </p15:clr>
        </p15:guide>
        <p15:guide id="9" pos="11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Copy &amp; Pic/Chart">
    <p:bg>
      <p:bgPr>
        <a:solidFill>
          <a:schemeClr val="accent2"/>
        </a:solidFill>
        <a:effectLst/>
      </p:bgPr>
    </p:bg>
    <p:spTree>
      <p:nvGrpSpPr>
        <p:cNvPr id="1" name=""/>
        <p:cNvGrpSpPr/>
        <p:nvPr/>
      </p:nvGrpSpPr>
      <p:grpSpPr>
        <a:xfrm>
          <a:off x="0" y="0"/>
          <a:ext cx="0" cy="0"/>
          <a:chOff x="0" y="0"/>
          <a:chExt cx="0" cy="0"/>
        </a:xfrm>
      </p:grpSpPr>
      <p:pic>
        <p:nvPicPr>
          <p:cNvPr id="21" name="Black Bar">
            <a:extLst>
              <a:ext uri="{FF2B5EF4-FFF2-40B4-BE49-F238E27FC236}">
                <a16:creationId xmlns:a16="http://schemas.microsoft.com/office/drawing/2014/main" id="{87C91AFD-CCD5-AA40-82FE-4B69C6151917}"/>
              </a:ext>
            </a:extLst>
          </p:cNvPr>
          <p:cNvPicPr>
            <a:picLocks noChangeAspect="1"/>
          </p:cNvPicPr>
          <p:nvPr userDrawn="1"/>
        </p:nvPicPr>
        <p:blipFill>
          <a:blip r:embed="rId2"/>
          <a:stretch>
            <a:fillRect/>
          </a:stretch>
        </p:blipFill>
        <p:spPr>
          <a:xfrm>
            <a:off x="5257" y="0"/>
            <a:ext cx="8636000" cy="914400"/>
          </a:xfrm>
          <a:prstGeom prst="rect">
            <a:avLst/>
          </a:prstGeom>
        </p:spPr>
      </p:pic>
      <p:sp>
        <p:nvSpPr>
          <p:cNvPr id="22" name="Title">
            <a:extLst>
              <a:ext uri="{FF2B5EF4-FFF2-40B4-BE49-F238E27FC236}">
                <a16:creationId xmlns:a16="http://schemas.microsoft.com/office/drawing/2014/main" id="{73768DE6-FB80-874D-8DE0-986B46F1FD05}"/>
              </a:ext>
            </a:extLst>
          </p:cNvPr>
          <p:cNvSpPr>
            <a:spLocks noGrp="1"/>
          </p:cNvSpPr>
          <p:nvPr>
            <p:ph type="ctrTitle" hasCustomPrompt="1"/>
          </p:nvPr>
        </p:nvSpPr>
        <p:spPr bwMode="blackWhite">
          <a:xfrm>
            <a:off x="1117214" y="442674"/>
            <a:ext cx="6925732" cy="512448"/>
          </a:xfrm>
          <a:prstGeom prst="rect">
            <a:avLst/>
          </a:prstGeom>
          <a:noFill/>
          <a:ln w="38100">
            <a:noFill/>
          </a:ln>
        </p:spPr>
        <p:txBody>
          <a:bodyPr wrap="square" lIns="0" tIns="0" rIns="0" bIns="0" anchor="t" anchorCtr="0">
            <a:spAutoFit/>
          </a:bodyPr>
          <a:lstStyle>
            <a:lvl1pPr algn="l">
              <a:defRPr sz="36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36 </a:t>
            </a:r>
            <a:r>
              <a:rPr lang="en-US" dirty="0" err="1"/>
              <a:t>pt</a:t>
            </a:r>
            <a:endParaRPr lang="en-US" dirty="0"/>
          </a:p>
        </p:txBody>
      </p:sp>
      <p:sp>
        <p:nvSpPr>
          <p:cNvPr id="3" name="Subhead"/>
          <p:cNvSpPr>
            <a:spLocks noGrp="1"/>
          </p:cNvSpPr>
          <p:nvPr>
            <p:ph type="subTitle" idx="1" hasCustomPrompt="1"/>
          </p:nvPr>
        </p:nvSpPr>
        <p:spPr>
          <a:xfrm>
            <a:off x="1128501" y="1345166"/>
            <a:ext cx="5466371" cy="338554"/>
          </a:xfrm>
          <a:noFill/>
        </p:spPr>
        <p:txBody>
          <a:bodyPr wrap="square" lIns="0" tIns="0" rIns="0" bIns="0" anchor="t" anchorCtr="0">
            <a:spAutoFit/>
          </a:bodyPr>
          <a:lstStyle>
            <a:lvl1pPr marL="0" indent="0" algn="l">
              <a:buNone/>
              <a:defRPr sz="2200" b="1" i="0">
                <a:solidFill>
                  <a:schemeClr val="bg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22 </a:t>
            </a:r>
            <a:r>
              <a:rPr lang="en-US" dirty="0" err="1"/>
              <a:t>pt</a:t>
            </a:r>
            <a:endParaRPr lang="en-US" dirty="0"/>
          </a:p>
        </p:txBody>
      </p:sp>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1128501" y="1917388"/>
            <a:ext cx="3443499"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18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18 pt. Keep it short with bite-size chunks of information.</a:t>
            </a:r>
          </a:p>
          <a:p>
            <a:pPr lvl="0"/>
            <a:endParaRPr lang="en-US" dirty="0"/>
          </a:p>
          <a:p>
            <a:pPr lvl="0"/>
            <a:r>
              <a:rPr lang="en-US" dirty="0"/>
              <a:t>Bulleted copy. </a:t>
            </a:r>
            <a:r>
              <a:rPr lang="en-US" dirty="0" err="1"/>
              <a:t>Acumin</a:t>
            </a:r>
            <a:r>
              <a:rPr lang="en-US" dirty="0"/>
              <a:t> Pro Reg 18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18 pt. Keep it short with bite-size chunks of information.</a:t>
            </a:r>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4765675" y="1920875"/>
            <a:ext cx="3965575" cy="2982913"/>
          </a:xfrm>
        </p:spPr>
        <p:txBody>
          <a:bodyPr lIns="0" tIns="0" rIns="0" bIns="0" anchor="ctr" anchorCtr="0"/>
          <a:lstStyle>
            <a:lvl1pPr algn="ctr">
              <a:defRPr b="0" i="0">
                <a:solidFill>
                  <a:schemeClr val="bg1"/>
                </a:solidFill>
                <a:latin typeface="Acumin Pro" panose="020B0504020202020204" pitchFamily="34" charset="77"/>
              </a:defRPr>
            </a:lvl1pPr>
            <a:lvl4pPr marL="685800" indent="0" algn="ctr">
              <a:buNone/>
              <a:defRPr>
                <a:solidFill>
                  <a:schemeClr val="bg1"/>
                </a:solidFill>
              </a:defRPr>
            </a:lvl4pPr>
          </a:lstStyle>
          <a:p>
            <a:pPr lvl="0"/>
            <a:r>
              <a:rPr lang="en-US" dirty="0"/>
              <a:t>Insert picture or chart here</a:t>
            </a:r>
          </a:p>
        </p:txBody>
      </p:sp>
      <p:sp>
        <p:nvSpPr>
          <p:cNvPr id="23" name="Date">
            <a:extLst>
              <a:ext uri="{FF2B5EF4-FFF2-40B4-BE49-F238E27FC236}">
                <a16:creationId xmlns:a16="http://schemas.microsoft.com/office/drawing/2014/main" id="{CF069E70-AF49-2042-836A-1CC5C09B9CCB}"/>
              </a:ext>
            </a:extLst>
          </p:cNvPr>
          <p:cNvSpPr>
            <a:spLocks noGrp="1"/>
          </p:cNvSpPr>
          <p:nvPr>
            <p:ph type="dt" sz="half" idx="2"/>
          </p:nvPr>
        </p:nvSpPr>
        <p:spPr>
          <a:xfrm>
            <a:off x="7628707" y="6202177"/>
            <a:ext cx="752200" cy="323968"/>
          </a:xfrm>
          <a:prstGeom prst="rect">
            <a:avLst/>
          </a:prstGeom>
        </p:spPr>
        <p:txBody>
          <a:bodyPr vert="horz" lIns="91440" tIns="45720" rIns="91440" bIns="45720" rtlCol="0" anchor="ctr"/>
          <a:lstStyle>
            <a:lvl1pPr algn="r">
              <a:defRPr sz="1000" b="0" i="0">
                <a:solidFill>
                  <a:schemeClr val="bg1">
                    <a:alpha val="70000"/>
                  </a:schemeClr>
                </a:solidFill>
                <a:latin typeface="Acumin Pro" panose="020B0504020202020204" pitchFamily="34" charset="77"/>
              </a:defRPr>
            </a:lvl1pPr>
          </a:lstStyle>
          <a:p>
            <a:fld id="{E0C8DACD-4E35-4E4C-AC75-C3DE50F04E7E}" type="datetime1">
              <a:rPr lang="en-US" smtClean="0"/>
              <a:pPr/>
              <a:t>8/18/2025</a:t>
            </a:fld>
            <a:endParaRPr lang="en-US" dirty="0"/>
          </a:p>
        </p:txBody>
      </p:sp>
      <p:cxnSp>
        <p:nvCxnSpPr>
          <p:cNvPr id="25" name="Line">
            <a:extLst>
              <a:ext uri="{FF2B5EF4-FFF2-40B4-BE49-F238E27FC236}">
                <a16:creationId xmlns:a16="http://schemas.microsoft.com/office/drawing/2014/main" id="{BCC405A1-23C8-8E4E-940E-49CA3B709385}"/>
              </a:ext>
            </a:extLst>
          </p:cNvPr>
          <p:cNvCxnSpPr>
            <a:cxnSpLocks/>
          </p:cNvCxnSpPr>
          <p:nvPr userDrawn="1"/>
        </p:nvCxnSpPr>
        <p:spPr>
          <a:xfrm>
            <a:off x="8400500" y="6270568"/>
            <a:ext cx="0" cy="16002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Slide Number">
            <a:extLst>
              <a:ext uri="{FF2B5EF4-FFF2-40B4-BE49-F238E27FC236}">
                <a16:creationId xmlns:a16="http://schemas.microsoft.com/office/drawing/2014/main" id="{50D54855-2B56-7D4D-BC1F-BBB8B58B9663}"/>
              </a:ext>
            </a:extLst>
          </p:cNvPr>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1" i="0" spc="0" baseline="0">
                <a:solidFill>
                  <a:schemeClr val="bg1"/>
                </a:solidFill>
                <a:latin typeface="Acumin Pro Semibold" panose="020B0504020202020204" pitchFamily="34" charset="77"/>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1546405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Picture">
    <p:bg>
      <p:bgPr>
        <a:solidFill>
          <a:schemeClr val="accent2"/>
        </a:solidFill>
        <a:effectLst/>
      </p:bgPr>
    </p:bg>
    <p:spTree>
      <p:nvGrpSpPr>
        <p:cNvPr id="1" name=""/>
        <p:cNvGrpSpPr/>
        <p:nvPr/>
      </p:nvGrpSpPr>
      <p:grpSpPr>
        <a:xfrm>
          <a:off x="0" y="0"/>
          <a:ext cx="0" cy="0"/>
          <a:chOff x="0" y="0"/>
          <a:chExt cx="0" cy="0"/>
        </a:xfrm>
      </p:grpSpPr>
      <p:sp>
        <p:nvSpPr>
          <p:cNvPr id="17" name="Picture" descr="Description of Picture">
            <a:extLst>
              <a:ext uri="{FF2B5EF4-FFF2-40B4-BE49-F238E27FC236}">
                <a16:creationId xmlns:a16="http://schemas.microsoft.com/office/drawing/2014/main" id="{B6A7C9B5-3617-0144-A4ED-16186741E8C3}"/>
              </a:ext>
            </a:extLst>
          </p:cNvPr>
          <p:cNvSpPr>
            <a:spLocks noGrp="1"/>
          </p:cNvSpPr>
          <p:nvPr>
            <p:ph type="pic" sz="quarter" idx="13"/>
          </p:nvPr>
        </p:nvSpPr>
        <p:spPr>
          <a:xfrm>
            <a:off x="0" y="0"/>
            <a:ext cx="9144000" cy="6858000"/>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a:t>Click icon to add picture</a:t>
            </a:r>
            <a:endParaRPr lang="en-US" dirty="0"/>
          </a:p>
        </p:txBody>
      </p:sp>
      <p:sp>
        <p:nvSpPr>
          <p:cNvPr id="14" name="Photo Caption">
            <a:extLst>
              <a:ext uri="{FF2B5EF4-FFF2-40B4-BE49-F238E27FC236}">
                <a16:creationId xmlns:a16="http://schemas.microsoft.com/office/drawing/2014/main" id="{0D6DAF39-EE35-6843-807B-FF770BE21293}"/>
              </a:ext>
            </a:extLst>
          </p:cNvPr>
          <p:cNvSpPr>
            <a:spLocks noGrp="1"/>
          </p:cNvSpPr>
          <p:nvPr>
            <p:ph type="ctrTitle" hasCustomPrompt="1"/>
          </p:nvPr>
        </p:nvSpPr>
        <p:spPr bwMode="blackWhite">
          <a:xfrm>
            <a:off x="565518" y="304800"/>
            <a:ext cx="2879168" cy="1253420"/>
          </a:xfrm>
          <a:prstGeom prst="rect">
            <a:avLst/>
          </a:prstGeom>
          <a:noFill/>
          <a:ln w="38100">
            <a:noFill/>
          </a:ln>
        </p:spPr>
        <p:txBody>
          <a:bodyPr wrap="square" lIns="0" tIns="0" rIns="0" bIns="0" anchor="t" anchorCtr="0">
            <a:spAutoFit/>
          </a:bodyPr>
          <a:lstStyle>
            <a:lvl1pPr algn="l">
              <a:defRPr sz="1800" b="1" i="0" cap="none" spc="0">
                <a:solidFill>
                  <a:schemeClr val="bg1"/>
                </a:solidFill>
                <a:latin typeface="Acumin Pro" panose="020B0504020202020204" pitchFamily="34" charset="77"/>
              </a:defRPr>
            </a:lvl1pPr>
          </a:lstStyle>
          <a:p>
            <a:r>
              <a:rPr lang="en-US" dirty="0"/>
              <a:t>Brief photo caption. Place in top left or right corner. </a:t>
            </a:r>
            <a:r>
              <a:rPr lang="en-US" dirty="0" err="1"/>
              <a:t>Acumin</a:t>
            </a:r>
            <a:r>
              <a:rPr lang="en-US" dirty="0"/>
              <a:t> Pro Bold 18 pt. Make text black or white for legibility.</a:t>
            </a:r>
          </a:p>
        </p:txBody>
      </p:sp>
      <p:cxnSp>
        <p:nvCxnSpPr>
          <p:cNvPr id="13" name="Line 1">
            <a:extLst>
              <a:ext uri="{FF2B5EF4-FFF2-40B4-BE49-F238E27FC236}">
                <a16:creationId xmlns:a16="http://schemas.microsoft.com/office/drawing/2014/main" id="{A746CD05-A191-A442-A002-3AD9F5CCAD2A}"/>
              </a:ext>
            </a:extLst>
          </p:cNvPr>
          <p:cNvCxnSpPr>
            <a:cxnSpLocks/>
          </p:cNvCxnSpPr>
          <p:nvPr userDrawn="1"/>
        </p:nvCxnSpPr>
        <p:spPr>
          <a:xfrm flipH="1">
            <a:off x="429836" y="318798"/>
            <a:ext cx="56301" cy="51732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ne 2">
            <a:extLst>
              <a:ext uri="{FF2B5EF4-FFF2-40B4-BE49-F238E27FC236}">
                <a16:creationId xmlns:a16="http://schemas.microsoft.com/office/drawing/2014/main" id="{461AAE78-C01B-DD4E-A8D1-EE36B5982A91}"/>
              </a:ext>
            </a:extLst>
          </p:cNvPr>
          <p:cNvCxnSpPr>
            <a:cxnSpLocks/>
          </p:cNvCxnSpPr>
          <p:nvPr userDrawn="1"/>
        </p:nvCxnSpPr>
        <p:spPr>
          <a:xfrm>
            <a:off x="3491931" y="318798"/>
            <a:ext cx="0" cy="13101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29" name="Gold Triangle">
            <a:extLst>
              <a:ext uri="{FF2B5EF4-FFF2-40B4-BE49-F238E27FC236}">
                <a16:creationId xmlns:a16="http://schemas.microsoft.com/office/drawing/2014/main" id="{6C3B8210-1510-C644-9CE9-0E6E1BA9961F}"/>
              </a:ext>
            </a:extLst>
          </p:cNvPr>
          <p:cNvPicPr>
            <a:picLocks noChangeAspect="1"/>
          </p:cNvPicPr>
          <p:nvPr userDrawn="1"/>
        </p:nvPicPr>
        <p:blipFill>
          <a:blip r:embed="rId2"/>
          <a:stretch>
            <a:fillRect/>
          </a:stretch>
        </p:blipFill>
        <p:spPr>
          <a:xfrm>
            <a:off x="7366000" y="0"/>
            <a:ext cx="1778000" cy="6858000"/>
          </a:xfrm>
          <a:prstGeom prst="rect">
            <a:avLst/>
          </a:prstGeom>
        </p:spPr>
      </p:pic>
      <p:sp>
        <p:nvSpPr>
          <p:cNvPr id="19" name="Date">
            <a:extLst>
              <a:ext uri="{FF2B5EF4-FFF2-40B4-BE49-F238E27FC236}">
                <a16:creationId xmlns:a16="http://schemas.microsoft.com/office/drawing/2014/main" id="{AAF94E19-ED71-7845-B4E1-5D3EA4F2593F}"/>
              </a:ext>
            </a:extLst>
          </p:cNvPr>
          <p:cNvSpPr>
            <a:spLocks noGrp="1"/>
          </p:cNvSpPr>
          <p:nvPr>
            <p:ph type="dt" sz="half" idx="10"/>
          </p:nvPr>
        </p:nvSpPr>
        <p:spPr>
          <a:xfrm>
            <a:off x="7628707" y="6202177"/>
            <a:ext cx="752200" cy="323968"/>
          </a:xfrm>
        </p:spPr>
        <p:txBody>
          <a:bodyPr/>
          <a:lstStyle>
            <a:lvl1pPr>
              <a:defRPr>
                <a:solidFill>
                  <a:schemeClr val="tx1">
                    <a:alpha val="70000"/>
                  </a:schemeClr>
                </a:solidFill>
              </a:defRPr>
            </a:lvl1pPr>
          </a:lstStyle>
          <a:p>
            <a:fld id="{049DC8E1-D369-0F48-9062-BB068AFD07CE}" type="datetime1">
              <a:rPr lang="en-US" smtClean="0"/>
              <a:pPr/>
              <a:t>8/18/2025</a:t>
            </a:fld>
            <a:endParaRPr lang="en-US" dirty="0"/>
          </a:p>
        </p:txBody>
      </p:sp>
      <p:cxnSp>
        <p:nvCxnSpPr>
          <p:cNvPr id="22" name="Line 3">
            <a:extLst>
              <a:ext uri="{FF2B5EF4-FFF2-40B4-BE49-F238E27FC236}">
                <a16:creationId xmlns:a16="http://schemas.microsoft.com/office/drawing/2014/main" id="{6E05FCF8-5823-9D4D-B7F3-412E5BDD4E01}"/>
              </a:ext>
            </a:extLst>
          </p:cNvPr>
          <p:cNvCxnSpPr>
            <a:cxnSpLocks/>
          </p:cNvCxnSpPr>
          <p:nvPr userDrawn="1"/>
        </p:nvCxnSpPr>
        <p:spPr>
          <a:xfrm>
            <a:off x="8400500" y="6270568"/>
            <a:ext cx="0" cy="160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Slide Number">
            <a:extLst>
              <a:ext uri="{FF2B5EF4-FFF2-40B4-BE49-F238E27FC236}">
                <a16:creationId xmlns:a16="http://schemas.microsoft.com/office/drawing/2014/main" id="{14A543BD-A296-7346-B649-5BA64898AF2C}"/>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8625800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pos="264" userDrawn="1">
          <p15:clr>
            <a:srgbClr val="FBAE40"/>
          </p15:clr>
        </p15:guide>
        <p15:guide id="8" orient="horz" pos="19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Fact/Highlight">
    <p:bg>
      <p:bgPr>
        <a:solidFill>
          <a:schemeClr val="accent2"/>
        </a:solidFill>
        <a:effectLst/>
      </p:bgPr>
    </p:bg>
    <p:spTree>
      <p:nvGrpSpPr>
        <p:cNvPr id="1" name=""/>
        <p:cNvGrpSpPr/>
        <p:nvPr/>
      </p:nvGrpSpPr>
      <p:grpSpPr>
        <a:xfrm>
          <a:off x="0" y="0"/>
          <a:ext cx="0" cy="0"/>
          <a:chOff x="0" y="0"/>
          <a:chExt cx="0" cy="0"/>
        </a:xfrm>
      </p:grpSpPr>
      <p:sp>
        <p:nvSpPr>
          <p:cNvPr id="6" name="Gold Background">
            <a:extLst>
              <a:ext uri="{FF2B5EF4-FFF2-40B4-BE49-F238E27FC236}">
                <a16:creationId xmlns:a16="http://schemas.microsoft.com/office/drawing/2014/main" id="{5CCAEC11-865D-CB4B-88E8-5AF51FB37FBE}"/>
              </a:ext>
            </a:extLst>
          </p:cNvPr>
          <p:cNvSpPr/>
          <p:nvPr userDrawn="1"/>
        </p:nvSpPr>
        <p:spPr>
          <a:xfrm>
            <a:off x="0" y="0"/>
            <a:ext cx="9143999" cy="68522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ading">
            <a:extLst>
              <a:ext uri="{FF2B5EF4-FFF2-40B4-BE49-F238E27FC236}">
                <a16:creationId xmlns:a16="http://schemas.microsoft.com/office/drawing/2014/main" id="{4D7D7E43-151C-6148-8D70-1135C4C4B705}"/>
              </a:ext>
            </a:extLst>
          </p:cNvPr>
          <p:cNvSpPr>
            <a:spLocks noGrp="1"/>
          </p:cNvSpPr>
          <p:nvPr>
            <p:ph type="ctrTitle" hasCustomPrompt="1"/>
          </p:nvPr>
        </p:nvSpPr>
        <p:spPr bwMode="blackWhite">
          <a:xfrm>
            <a:off x="2170159" y="1466566"/>
            <a:ext cx="4814498" cy="1210973"/>
          </a:xfrm>
          <a:prstGeom prst="rect">
            <a:avLst/>
          </a:prstGeom>
          <a:noFill/>
          <a:ln w="38100">
            <a:noFill/>
          </a:ln>
        </p:spPr>
        <p:txBody>
          <a:bodyPr wrap="square" lIns="0" tIns="0" rIns="0" bIns="0" anchor="t" anchorCtr="0">
            <a:spAutoFit/>
          </a:bodyPr>
          <a:lstStyle>
            <a:lvl1pPr algn="ctr">
              <a:defRPr sz="8600" b="1" i="0" cap="none" spc="300">
                <a:solidFill>
                  <a:schemeClr val="bg2"/>
                </a:solidFill>
                <a:latin typeface="United Sans Ext Medium" pitchFamily="2" charset="77"/>
              </a:defRPr>
            </a:lvl1pPr>
          </a:lstStyle>
          <a:p>
            <a:r>
              <a:rPr lang="en-US" dirty="0"/>
              <a:t>123</a:t>
            </a:r>
          </a:p>
        </p:txBody>
      </p:sp>
      <p:sp>
        <p:nvSpPr>
          <p:cNvPr id="20" name="Black Bar">
            <a:extLst>
              <a:ext uri="{FF2B5EF4-FFF2-40B4-BE49-F238E27FC236}">
                <a16:creationId xmlns:a16="http://schemas.microsoft.com/office/drawing/2014/main" id="{EACB2F0C-1C3D-CD48-AD13-7B5AD683F7C7}"/>
              </a:ext>
            </a:extLst>
          </p:cNvPr>
          <p:cNvSpPr/>
          <p:nvPr userDrawn="1"/>
        </p:nvSpPr>
        <p:spPr>
          <a:xfrm>
            <a:off x="1986208" y="2744421"/>
            <a:ext cx="5179092" cy="440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ubhead">
            <a:extLst>
              <a:ext uri="{FF2B5EF4-FFF2-40B4-BE49-F238E27FC236}">
                <a16:creationId xmlns:a16="http://schemas.microsoft.com/office/drawing/2014/main" id="{0B79470A-88E7-9241-9D11-9A69D762338C}"/>
              </a:ext>
            </a:extLst>
          </p:cNvPr>
          <p:cNvSpPr>
            <a:spLocks noGrp="1"/>
          </p:cNvSpPr>
          <p:nvPr>
            <p:ph type="subTitle" idx="1" hasCustomPrompt="1"/>
          </p:nvPr>
        </p:nvSpPr>
        <p:spPr>
          <a:xfrm>
            <a:off x="1986207" y="2706475"/>
            <a:ext cx="5171597" cy="553998"/>
          </a:xfrm>
          <a:noFill/>
        </p:spPr>
        <p:txBody>
          <a:bodyPr wrap="square" lIns="0" tIns="0" rIns="0" bIns="0" anchor="t" anchorCtr="0">
            <a:spAutoFit/>
          </a:bodyPr>
          <a:lstStyle>
            <a:lvl1pPr marL="0" indent="0" algn="ctr">
              <a:buNone/>
              <a:defRPr sz="3600" b="1" i="0" spc="300">
                <a:solidFill>
                  <a:schemeClr val="tx1"/>
                </a:solidFill>
                <a:latin typeface="United Sans Cond Medium" pitchFamily="2"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2156451" y="3540352"/>
            <a:ext cx="5008850" cy="1122744"/>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2400" b="0" i="0" normalizeH="0" baseline="0">
                <a:solidFill>
                  <a:schemeClr val="bg1"/>
                </a:solidFill>
                <a:latin typeface="Acumin Pro Medium" panose="020B0504020202020204" pitchFamily="34" charset="77"/>
              </a:defRPr>
            </a:lvl1pPr>
          </a:lstStyle>
          <a:p>
            <a:pPr lvl="0"/>
            <a:r>
              <a:rPr lang="en-US" dirty="0"/>
              <a:t>Fact or highlight. </a:t>
            </a:r>
            <a:r>
              <a:rPr lang="en-US" dirty="0" err="1"/>
              <a:t>Acumin</a:t>
            </a:r>
            <a:r>
              <a:rPr lang="en-US" dirty="0"/>
              <a:t> Pro Medium 24 pt. Keep it short with bite-size chunks of information.</a:t>
            </a:r>
          </a:p>
        </p:txBody>
      </p:sp>
      <p:pic>
        <p:nvPicPr>
          <p:cNvPr id="24" name="Gold Triangle">
            <a:extLst>
              <a:ext uri="{FF2B5EF4-FFF2-40B4-BE49-F238E27FC236}">
                <a16:creationId xmlns:a16="http://schemas.microsoft.com/office/drawing/2014/main" id="{4DC803D7-BDE8-2740-B36D-EB98236EB729}"/>
              </a:ext>
            </a:extLst>
          </p:cNvPr>
          <p:cNvPicPr>
            <a:picLocks noChangeAspect="1"/>
          </p:cNvPicPr>
          <p:nvPr userDrawn="1"/>
        </p:nvPicPr>
        <p:blipFill>
          <a:blip r:embed="rId2"/>
          <a:stretch>
            <a:fillRect/>
          </a:stretch>
        </p:blipFill>
        <p:spPr>
          <a:xfrm>
            <a:off x="7366000" y="0"/>
            <a:ext cx="1778000" cy="6858000"/>
          </a:xfrm>
          <a:prstGeom prst="rect">
            <a:avLst/>
          </a:prstGeom>
        </p:spPr>
      </p:pic>
      <p:sp>
        <p:nvSpPr>
          <p:cNvPr id="25" name="Date">
            <a:extLst>
              <a:ext uri="{FF2B5EF4-FFF2-40B4-BE49-F238E27FC236}">
                <a16:creationId xmlns:a16="http://schemas.microsoft.com/office/drawing/2014/main" id="{A7492D50-D618-9F40-B9F2-9B08441829B8}"/>
              </a:ext>
            </a:extLst>
          </p:cNvPr>
          <p:cNvSpPr>
            <a:spLocks noGrp="1"/>
          </p:cNvSpPr>
          <p:nvPr>
            <p:ph type="dt" sz="half" idx="10"/>
          </p:nvPr>
        </p:nvSpPr>
        <p:spPr>
          <a:xfrm>
            <a:off x="7628707" y="6202177"/>
            <a:ext cx="752200" cy="323968"/>
          </a:xfrm>
        </p:spPr>
        <p:txBody>
          <a:bodyPr/>
          <a:lstStyle>
            <a:lvl1pPr>
              <a:defRPr>
                <a:solidFill>
                  <a:schemeClr val="tx1">
                    <a:alpha val="70000"/>
                  </a:schemeClr>
                </a:solidFill>
              </a:defRPr>
            </a:lvl1pPr>
          </a:lstStyle>
          <a:p>
            <a:fld id="{049DC8E1-D369-0F48-9062-BB068AFD07CE}" type="datetime1">
              <a:rPr lang="en-US" smtClean="0"/>
              <a:pPr/>
              <a:t>8/18/2025</a:t>
            </a:fld>
            <a:endParaRPr lang="en-US" dirty="0"/>
          </a:p>
        </p:txBody>
      </p:sp>
      <p:cxnSp>
        <p:nvCxnSpPr>
          <p:cNvPr id="27" name="Line">
            <a:extLst>
              <a:ext uri="{FF2B5EF4-FFF2-40B4-BE49-F238E27FC236}">
                <a16:creationId xmlns:a16="http://schemas.microsoft.com/office/drawing/2014/main" id="{8F96F97C-D2D6-7949-BDC5-C0B91FB918BD}"/>
              </a:ext>
            </a:extLst>
          </p:cNvPr>
          <p:cNvCxnSpPr>
            <a:cxnSpLocks/>
          </p:cNvCxnSpPr>
          <p:nvPr userDrawn="1"/>
        </p:nvCxnSpPr>
        <p:spPr>
          <a:xfrm>
            <a:off x="8400500" y="6270568"/>
            <a:ext cx="0" cy="160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Slide Number">
            <a:extLst>
              <a:ext uri="{FF2B5EF4-FFF2-40B4-BE49-F238E27FC236}">
                <a16:creationId xmlns:a16="http://schemas.microsoft.com/office/drawing/2014/main" id="{8E13B548-F076-CF46-A887-15D7D4869738}"/>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70739352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orient="horz" pos="1008" userDrawn="1">
          <p15:clr>
            <a:srgbClr val="FBAE40"/>
          </p15:clr>
        </p15:guide>
        <p15:guide id="8" orient="horz" pos="148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chemeClr val="accent2"/>
        </a:solidFill>
        <a:effectLst/>
      </p:bgPr>
    </p:bg>
    <p:spTree>
      <p:nvGrpSpPr>
        <p:cNvPr id="1" name=""/>
        <p:cNvGrpSpPr/>
        <p:nvPr/>
      </p:nvGrpSpPr>
      <p:grpSpPr>
        <a:xfrm>
          <a:off x="0" y="0"/>
          <a:ext cx="0" cy="0"/>
          <a:chOff x="0" y="0"/>
          <a:chExt cx="0" cy="0"/>
        </a:xfrm>
      </p:grpSpPr>
      <p:sp>
        <p:nvSpPr>
          <p:cNvPr id="17" name="Gold Background">
            <a:extLst>
              <a:ext uri="{FF2B5EF4-FFF2-40B4-BE49-F238E27FC236}">
                <a16:creationId xmlns:a16="http://schemas.microsoft.com/office/drawing/2014/main" id="{F59025A6-822F-2D44-9F31-61A4A63F5CD3}"/>
              </a:ext>
            </a:extLst>
          </p:cNvPr>
          <p:cNvSpPr/>
          <p:nvPr userDrawn="1"/>
        </p:nvSpPr>
        <p:spPr>
          <a:xfrm>
            <a:off x="0" y="0"/>
            <a:ext cx="9144000" cy="6858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hasCustomPrompt="1"/>
          </p:nvPr>
        </p:nvSpPr>
        <p:spPr bwMode="blackWhite">
          <a:xfrm>
            <a:off x="1089144" y="1557666"/>
            <a:ext cx="5500897" cy="854080"/>
          </a:xfrm>
          <a:prstGeom prst="rect">
            <a:avLst/>
          </a:prstGeom>
          <a:noFill/>
          <a:ln w="38100">
            <a:noFill/>
          </a:ln>
        </p:spPr>
        <p:txBody>
          <a:bodyPr wrap="square" lIns="0" tIns="0" rIns="0" bIns="0" anchor="t" anchorCtr="0">
            <a:spAutoFit/>
          </a:bodyPr>
          <a:lstStyle>
            <a:lvl1pPr algn="l">
              <a:defRPr sz="6000" b="1" i="1" spc="0">
                <a:solidFill>
                  <a:schemeClr val="bg1"/>
                </a:solidFill>
                <a:latin typeface="Acumin Pro ExtraCondensed" panose="020B0508020202020204" pitchFamily="34" charset="77"/>
              </a:defRPr>
            </a:lvl1pPr>
          </a:lstStyle>
          <a:p>
            <a:r>
              <a:rPr lang="en-US" dirty="0"/>
              <a:t>Thank You</a:t>
            </a:r>
          </a:p>
        </p:txBody>
      </p:sp>
      <p:sp>
        <p:nvSpPr>
          <p:cNvPr id="16" name="Body Text">
            <a:extLst>
              <a:ext uri="{FF2B5EF4-FFF2-40B4-BE49-F238E27FC236}">
                <a16:creationId xmlns:a16="http://schemas.microsoft.com/office/drawing/2014/main" id="{900775FC-E9E4-FF46-A522-92CC39196093}"/>
              </a:ext>
            </a:extLst>
          </p:cNvPr>
          <p:cNvSpPr>
            <a:spLocks noGrp="1"/>
          </p:cNvSpPr>
          <p:nvPr>
            <p:ph type="body" sz="quarter" idx="14" hasCustomPrompt="1"/>
          </p:nvPr>
        </p:nvSpPr>
        <p:spPr>
          <a:xfrm>
            <a:off x="1107311" y="2578489"/>
            <a:ext cx="5500891" cy="880790"/>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1800" b="0" i="0" normalizeH="0" baseline="0">
                <a:solidFill>
                  <a:schemeClr val="bg1"/>
                </a:solidFill>
                <a:latin typeface="Acumin Pro" panose="020B0504020202020204" pitchFamily="34" charset="77"/>
              </a:defRPr>
            </a:lvl1pPr>
          </a:lstStyle>
          <a:p>
            <a:pPr lvl="0"/>
            <a:r>
              <a:rPr lang="en-US" dirty="0"/>
              <a:t>Conclusion, call to action or contact information. </a:t>
            </a:r>
            <a:r>
              <a:rPr lang="en-US" dirty="0" err="1"/>
              <a:t>Acumin</a:t>
            </a:r>
            <a:r>
              <a:rPr lang="en-US" dirty="0"/>
              <a:t> Pro Reg 18 pt. Keep it short with bite-size chunks of information.</a:t>
            </a:r>
          </a:p>
        </p:txBody>
      </p:sp>
      <p:pic>
        <p:nvPicPr>
          <p:cNvPr id="21" name="Black Triangle">
            <a:extLst>
              <a:ext uri="{FF2B5EF4-FFF2-40B4-BE49-F238E27FC236}">
                <a16:creationId xmlns:a16="http://schemas.microsoft.com/office/drawing/2014/main" id="{237F821D-D4B4-C442-814B-E1605BD7539E}"/>
              </a:ext>
            </a:extLst>
          </p:cNvPr>
          <p:cNvPicPr>
            <a:picLocks noChangeAspect="1"/>
          </p:cNvPicPr>
          <p:nvPr userDrawn="1"/>
        </p:nvPicPr>
        <p:blipFill>
          <a:blip r:embed="rId2"/>
          <a:stretch>
            <a:fillRect/>
          </a:stretch>
        </p:blipFill>
        <p:spPr>
          <a:xfrm>
            <a:off x="7366000" y="0"/>
            <a:ext cx="1778000" cy="6858000"/>
          </a:xfrm>
          <a:prstGeom prst="rect">
            <a:avLst/>
          </a:prstGeom>
        </p:spPr>
      </p:pic>
      <p:sp>
        <p:nvSpPr>
          <p:cNvPr id="22" name="Date">
            <a:extLst>
              <a:ext uri="{FF2B5EF4-FFF2-40B4-BE49-F238E27FC236}">
                <a16:creationId xmlns:a16="http://schemas.microsoft.com/office/drawing/2014/main" id="{F8CD2E15-DFA2-0F4C-8839-A9AD4504A2B8}"/>
              </a:ext>
            </a:extLst>
          </p:cNvPr>
          <p:cNvSpPr>
            <a:spLocks noGrp="1"/>
          </p:cNvSpPr>
          <p:nvPr>
            <p:ph type="dt" sz="half" idx="10"/>
          </p:nvPr>
        </p:nvSpPr>
        <p:spPr>
          <a:xfrm>
            <a:off x="7628707" y="6202177"/>
            <a:ext cx="752200" cy="323968"/>
          </a:xfrm>
        </p:spPr>
        <p:txBody>
          <a:bodyPr/>
          <a:lstStyle>
            <a:lvl1pPr>
              <a:defRPr>
                <a:solidFill>
                  <a:schemeClr val="tx1">
                    <a:alpha val="70000"/>
                  </a:schemeClr>
                </a:solidFill>
              </a:defRPr>
            </a:lvl1pPr>
          </a:lstStyle>
          <a:p>
            <a:fld id="{049DC8E1-D369-0F48-9062-BB068AFD07CE}" type="datetime1">
              <a:rPr lang="en-US" smtClean="0"/>
              <a:pPr/>
              <a:t>8/18/2025</a:t>
            </a:fld>
            <a:endParaRPr lang="en-US" dirty="0"/>
          </a:p>
        </p:txBody>
      </p:sp>
      <p:cxnSp>
        <p:nvCxnSpPr>
          <p:cNvPr id="25" name="Line">
            <a:extLst>
              <a:ext uri="{FF2B5EF4-FFF2-40B4-BE49-F238E27FC236}">
                <a16:creationId xmlns:a16="http://schemas.microsoft.com/office/drawing/2014/main" id="{A45DD0F1-B8FD-0047-817A-E2982F127A6A}"/>
              </a:ext>
            </a:extLst>
          </p:cNvPr>
          <p:cNvCxnSpPr>
            <a:cxnSpLocks/>
          </p:cNvCxnSpPr>
          <p:nvPr userDrawn="1"/>
        </p:nvCxnSpPr>
        <p:spPr>
          <a:xfrm>
            <a:off x="8400500" y="6270568"/>
            <a:ext cx="0" cy="160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Slide Number">
            <a:extLst>
              <a:ext uri="{FF2B5EF4-FFF2-40B4-BE49-F238E27FC236}">
                <a16:creationId xmlns:a16="http://schemas.microsoft.com/office/drawing/2014/main" id="{ACFC5D5C-1C9B-F148-A910-72ADDA93ABF0}"/>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6953237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pos="69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8707" y="6202177"/>
            <a:ext cx="752200" cy="323968"/>
          </a:xfrm>
          <a:prstGeom prst="rect">
            <a:avLst/>
          </a:prstGeom>
        </p:spPr>
        <p:txBody>
          <a:bodyPr vert="horz" lIns="91440" tIns="45720" rIns="91440" bIns="45720" rtlCol="0" anchor="ctr"/>
          <a:lstStyle>
            <a:lvl1pPr algn="r">
              <a:defRPr sz="1000" b="0" i="0">
                <a:solidFill>
                  <a:schemeClr val="tx1">
                    <a:alpha val="70000"/>
                  </a:schemeClr>
                </a:solidFill>
                <a:latin typeface="Acumin Pro" panose="020B0504020202020204" pitchFamily="34" charset="77"/>
              </a:defRPr>
            </a:lvl1pPr>
          </a:lstStyle>
          <a:p>
            <a:fld id="{E0C8DACD-4E35-4E4C-AC75-C3DE50F04E7E}" type="datetime1">
              <a:rPr lang="en-US" smtClean="0"/>
              <a:pPr/>
              <a:t>8/18/2025</a:t>
            </a:fld>
            <a:endParaRPr lang="en-US" dirty="0"/>
          </a:p>
        </p:txBody>
      </p:sp>
      <p:sp>
        <p:nvSpPr>
          <p:cNvPr id="5" name="Footer Placeholder 4"/>
          <p:cNvSpPr>
            <a:spLocks noGrp="1"/>
          </p:cNvSpPr>
          <p:nvPr>
            <p:ph type="ftr" sz="quarter" idx="3"/>
          </p:nvPr>
        </p:nvSpPr>
        <p:spPr>
          <a:xfrm>
            <a:off x="853384" y="6219163"/>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1" i="0" spc="0" baseline="0">
                <a:solidFill>
                  <a:schemeClr val="tx1"/>
                </a:solidFill>
                <a:latin typeface="Acumin Pro Semibold" panose="020B0504020202020204" pitchFamily="34" charset="77"/>
              </a:defRPr>
            </a:lvl1pPr>
          </a:lstStyle>
          <a:p>
            <a:fld id="{8A7A6979-0714-4377-B894-6BE4C2D6E202}" type="slidenum">
              <a:rPr lang="en-US" smtClean="0"/>
              <a:pPr/>
              <a:t>‹#›</a:t>
            </a:fld>
            <a:endParaRPr lang="en-US" dirty="0"/>
          </a:p>
        </p:txBody>
      </p:sp>
      <p:cxnSp>
        <p:nvCxnSpPr>
          <p:cNvPr id="16" name="Straight Connector 15">
            <a:extLst>
              <a:ext uri="{FF2B5EF4-FFF2-40B4-BE49-F238E27FC236}">
                <a16:creationId xmlns:a16="http://schemas.microsoft.com/office/drawing/2014/main" id="{8DFF833F-712C-324A-8187-5455C581BDBA}"/>
              </a:ext>
            </a:extLst>
          </p:cNvPr>
          <p:cNvCxnSpPr>
            <a:cxnSpLocks/>
          </p:cNvCxnSpPr>
          <p:nvPr userDrawn="1"/>
        </p:nvCxnSpPr>
        <p:spPr>
          <a:xfrm>
            <a:off x="8400500" y="6270568"/>
            <a:ext cx="0" cy="160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5336832"/>
      </p:ext>
    </p:extLst>
  </p:cSld>
  <p:clrMap bg1="lt1" tx1="dk1" bg2="lt2" tx2="dk2" accent1="accent1" accent2="accent2" accent3="accent3" accent4="accent4" accent5="accent5" accent6="accent6" hlink="hlink" folHlink="folHlink"/>
  <p:sldLayoutIdLst>
    <p:sldLayoutId id="2147483725" r:id="rId1"/>
    <p:sldLayoutId id="2147483709" r:id="rId2"/>
    <p:sldLayoutId id="2147483720" r:id="rId3"/>
    <p:sldLayoutId id="2147483721" r:id="rId4"/>
    <p:sldLayoutId id="2147483722" r:id="rId5"/>
    <p:sldLayoutId id="2147483723" r:id="rId6"/>
    <p:sldLayoutId id="2147483724" r:id="rId7"/>
  </p:sldLayoutIdLst>
  <p:hf hdr="0" ftr="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4056" userDrawn="1">
          <p15:clr>
            <a:srgbClr val="F26B43"/>
          </p15:clr>
        </p15:guide>
        <p15:guide id="4" orient="horz" pos="393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1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4.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5.jp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PLHILL@PURDUE.EDU"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6.gif"/><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27.jpg"/></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8.jp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 Id="rId9" Type="http://schemas.openxmlformats.org/officeDocument/2006/relationships/image" Target="../media/image35.png"/></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purdue.edu/ehps/rem/documents/programs/chp2014.pdf" TargetMode="Externa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purdue.edu/rem/documents/programs/PPEPolicy.pdf" TargetMode="Externa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in.gov/dol/iosha.ht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3CB62EA1-7116-BF42-8437-9E04958ED88F}"/>
              </a:ext>
            </a:extLst>
          </p:cNvPr>
          <p:cNvSpPr>
            <a:spLocks noGrp="1"/>
          </p:cNvSpPr>
          <p:nvPr>
            <p:ph type="ctrTitle"/>
          </p:nvPr>
        </p:nvSpPr>
        <p:spPr>
          <a:xfrm>
            <a:off x="1116116" y="1626244"/>
            <a:ext cx="5933959" cy="2234458"/>
          </a:xfrm>
        </p:spPr>
        <p:txBody>
          <a:bodyPr/>
          <a:lstStyle/>
          <a:p>
            <a:r>
              <a:rPr lang="en-US" dirty="0" err="1"/>
              <a:t>Lscce</a:t>
            </a:r>
            <a:r>
              <a:rPr lang="en-US" dirty="0"/>
              <a:t> lab safety right-to-know (RTK) Training</a:t>
            </a:r>
          </a:p>
        </p:txBody>
      </p:sp>
      <p:sp>
        <p:nvSpPr>
          <p:cNvPr id="4" name="Date">
            <a:extLst>
              <a:ext uri="{FF2B5EF4-FFF2-40B4-BE49-F238E27FC236}">
                <a16:creationId xmlns:a16="http://schemas.microsoft.com/office/drawing/2014/main" id="{8A3062CE-1294-654B-BACD-E8DBCB75EE42}"/>
              </a:ext>
            </a:extLst>
          </p:cNvPr>
          <p:cNvSpPr>
            <a:spLocks noGrp="1"/>
          </p:cNvSpPr>
          <p:nvPr>
            <p:ph type="dt" sz="half" idx="10"/>
          </p:nvPr>
        </p:nvSpPr>
        <p:spPr/>
        <p:txBody>
          <a:bodyPr/>
          <a:lstStyle/>
          <a:p>
            <a:fld id="{049DC8E1-D369-0F48-9062-BB068AFD07CE}" type="datetime1">
              <a:rPr lang="en-US" smtClean="0"/>
              <a:pPr/>
              <a:t>8/18/2025</a:t>
            </a:fld>
            <a:endParaRPr lang="en-US" dirty="0"/>
          </a:p>
        </p:txBody>
      </p:sp>
      <p:sp>
        <p:nvSpPr>
          <p:cNvPr id="5" name="Slide Number">
            <a:extLst>
              <a:ext uri="{FF2B5EF4-FFF2-40B4-BE49-F238E27FC236}">
                <a16:creationId xmlns:a16="http://schemas.microsoft.com/office/drawing/2014/main" id="{6EF953D1-F91B-A64B-A20E-31F2EF786B09}"/>
              </a:ext>
            </a:extLst>
          </p:cNvPr>
          <p:cNvSpPr>
            <a:spLocks noGrp="1"/>
          </p:cNvSpPr>
          <p:nvPr>
            <p:ph type="sldNum" sz="quarter" idx="12"/>
          </p:nvPr>
        </p:nvSpPr>
        <p:spPr/>
        <p:txBody>
          <a:bodyPr/>
          <a:lstStyle/>
          <a:p>
            <a:fld id="{8A7A6979-0714-4377-B894-6BE4C2D6E202}" type="slidenum">
              <a:rPr lang="en-US" smtClean="0"/>
              <a:pPr/>
              <a:t>1</a:t>
            </a:fld>
            <a:endParaRPr lang="en-US" dirty="0"/>
          </a:p>
        </p:txBody>
      </p:sp>
      <p:pic>
        <p:nvPicPr>
          <p:cNvPr id="7" name="Picture 6">
            <a:extLst>
              <a:ext uri="{FF2B5EF4-FFF2-40B4-BE49-F238E27FC236}">
                <a16:creationId xmlns:a16="http://schemas.microsoft.com/office/drawing/2014/main" id="{46513647-4E47-554F-B808-F7840453EED3}"/>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4145063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632FE-DE86-D91A-9C37-EC5580F60992}"/>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9EE9DF78-B6A9-CD5E-A954-CEEEE70B05FC}"/>
              </a:ext>
            </a:extLst>
          </p:cNvPr>
          <p:cNvSpPr>
            <a:spLocks noGrp="1"/>
          </p:cNvSpPr>
          <p:nvPr>
            <p:ph type="ctrTitle"/>
          </p:nvPr>
        </p:nvSpPr>
        <p:spPr>
          <a:xfrm>
            <a:off x="326571" y="442674"/>
            <a:ext cx="7716375" cy="1495794"/>
          </a:xfrm>
        </p:spPr>
        <p:txBody>
          <a:bodyPr/>
          <a:lstStyle/>
          <a:p>
            <a:r>
              <a:rPr lang="en-US" dirty="0"/>
              <a:t>Employee Responsibilities</a:t>
            </a:r>
            <a:br>
              <a:rPr lang="en-US" dirty="0"/>
            </a:br>
            <a:br>
              <a:rPr lang="en-US" b="0" dirty="0"/>
            </a:br>
            <a:endParaRPr lang="en-US" dirty="0"/>
          </a:p>
        </p:txBody>
      </p:sp>
      <p:sp>
        <p:nvSpPr>
          <p:cNvPr id="4" name="Body Text">
            <a:extLst>
              <a:ext uri="{FF2B5EF4-FFF2-40B4-BE49-F238E27FC236}">
                <a16:creationId xmlns:a16="http://schemas.microsoft.com/office/drawing/2014/main" id="{361D63C6-0829-523A-7FCA-1F0C41F5DFBB}"/>
              </a:ext>
            </a:extLst>
          </p:cNvPr>
          <p:cNvSpPr>
            <a:spLocks noGrp="1"/>
          </p:cNvSpPr>
          <p:nvPr>
            <p:ph type="body" sz="quarter" idx="14"/>
          </p:nvPr>
        </p:nvSpPr>
        <p:spPr>
          <a:xfrm>
            <a:off x="438312" y="1101012"/>
            <a:ext cx="7942596" cy="4842588"/>
          </a:xfrm>
        </p:spPr>
        <p:txBody>
          <a:bodyPr>
            <a:normAutofit/>
          </a:bodyPr>
          <a:lstStyle/>
          <a:p>
            <a:pPr lvl="0"/>
            <a:r>
              <a:rPr lang="en-US" dirty="0"/>
              <a:t>To use the available information and to stay informed about the hazards in your work area</a:t>
            </a:r>
            <a:br>
              <a:rPr lang="en-US" dirty="0"/>
            </a:br>
            <a:endParaRPr lang="en-US" dirty="0"/>
          </a:p>
          <a:p>
            <a:r>
              <a:rPr lang="en-US" dirty="0"/>
              <a:t>To use the safety techniques and hygiene practices as a routine part of your daily activities</a:t>
            </a:r>
            <a:br>
              <a:rPr lang="en-US" dirty="0"/>
            </a:br>
            <a:endParaRPr lang="en-US" dirty="0"/>
          </a:p>
          <a:p>
            <a:r>
              <a:rPr lang="en-US" dirty="0"/>
              <a:t>To attend the training sessions conducted by your DTI (online or otherwise)</a:t>
            </a:r>
            <a:endParaRPr lang="en-US" dirty="0">
              <a:solidFill>
                <a:srgbClr val="0070C0"/>
              </a:solidFill>
            </a:endParaRPr>
          </a:p>
        </p:txBody>
      </p:sp>
      <p:sp>
        <p:nvSpPr>
          <p:cNvPr id="5" name="Date">
            <a:extLst>
              <a:ext uri="{FF2B5EF4-FFF2-40B4-BE49-F238E27FC236}">
                <a16:creationId xmlns:a16="http://schemas.microsoft.com/office/drawing/2014/main" id="{2581CA1B-6BE5-5AEA-D92D-B34D54531E8D}"/>
              </a:ext>
            </a:extLst>
          </p:cNvPr>
          <p:cNvSpPr>
            <a:spLocks noGrp="1"/>
          </p:cNvSpPr>
          <p:nvPr>
            <p:ph type="dt" sz="half" idx="2"/>
          </p:nvPr>
        </p:nvSpPr>
        <p:spPr/>
        <p:txBody>
          <a:bodyPr/>
          <a:lstStyle/>
          <a:p>
            <a:fld id="{E0C8DACD-4E35-4E4C-AC75-C3DE50F04E7E}" type="datetime1">
              <a:rPr lang="en-US" smtClean="0"/>
              <a:pPr/>
              <a:t>8/19/2025</a:t>
            </a:fld>
            <a:endParaRPr lang="en-US" dirty="0"/>
          </a:p>
        </p:txBody>
      </p:sp>
      <p:sp>
        <p:nvSpPr>
          <p:cNvPr id="6" name="Slide Number">
            <a:extLst>
              <a:ext uri="{FF2B5EF4-FFF2-40B4-BE49-F238E27FC236}">
                <a16:creationId xmlns:a16="http://schemas.microsoft.com/office/drawing/2014/main" id="{833A5635-BEE7-7114-C8D2-3CEAA2DB2B65}"/>
              </a:ext>
            </a:extLst>
          </p:cNvPr>
          <p:cNvSpPr>
            <a:spLocks noGrp="1"/>
          </p:cNvSpPr>
          <p:nvPr>
            <p:ph type="sldNum" sz="quarter" idx="4"/>
          </p:nvPr>
        </p:nvSpPr>
        <p:spPr/>
        <p:txBody>
          <a:bodyPr/>
          <a:lstStyle/>
          <a:p>
            <a:fld id="{8A7A6979-0714-4377-B894-6BE4C2D6E202}" type="slidenum">
              <a:rPr lang="en-US" smtClean="0"/>
              <a:pPr/>
              <a:t>10</a:t>
            </a:fld>
            <a:endParaRPr lang="en-US" dirty="0"/>
          </a:p>
        </p:txBody>
      </p:sp>
      <p:pic>
        <p:nvPicPr>
          <p:cNvPr id="8" name="Picture 7">
            <a:extLst>
              <a:ext uri="{FF2B5EF4-FFF2-40B4-BE49-F238E27FC236}">
                <a16:creationId xmlns:a16="http://schemas.microsoft.com/office/drawing/2014/main" id="{D61920C9-4E02-382E-0632-3A6CC27E98ED}"/>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3316799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CD4DE0-3B8D-6E5A-8B0D-F909B80A94A9}"/>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2C72AF6E-F909-33ED-1404-8A892A5A2495}"/>
              </a:ext>
            </a:extLst>
          </p:cNvPr>
          <p:cNvSpPr>
            <a:spLocks noGrp="1"/>
          </p:cNvSpPr>
          <p:nvPr>
            <p:ph type="ctrTitle"/>
          </p:nvPr>
        </p:nvSpPr>
        <p:spPr>
          <a:xfrm>
            <a:off x="326571" y="442674"/>
            <a:ext cx="7716375" cy="997196"/>
          </a:xfrm>
        </p:spPr>
        <p:txBody>
          <a:bodyPr/>
          <a:lstStyle/>
          <a:p>
            <a:r>
              <a:rPr lang="en-US" dirty="0">
                <a:latin typeface="Acumin Pro ExtraCondensed"/>
              </a:rPr>
              <a:t>General Information</a:t>
            </a:r>
            <a:br>
              <a:rPr lang="en-US" dirty="0">
                <a:latin typeface="Acumin Pro ExtraCondensed"/>
              </a:rPr>
            </a:br>
            <a:endParaRPr lang="en-US" dirty="0"/>
          </a:p>
        </p:txBody>
      </p:sp>
      <p:sp>
        <p:nvSpPr>
          <p:cNvPr id="4" name="Body Text">
            <a:extLst>
              <a:ext uri="{FF2B5EF4-FFF2-40B4-BE49-F238E27FC236}">
                <a16:creationId xmlns:a16="http://schemas.microsoft.com/office/drawing/2014/main" id="{83AE8E3A-D95A-6298-A100-4B3083B5C939}"/>
              </a:ext>
            </a:extLst>
          </p:cNvPr>
          <p:cNvSpPr>
            <a:spLocks noGrp="1"/>
          </p:cNvSpPr>
          <p:nvPr>
            <p:ph type="body" sz="quarter" idx="14"/>
          </p:nvPr>
        </p:nvSpPr>
        <p:spPr>
          <a:xfrm>
            <a:off x="438312" y="1101012"/>
            <a:ext cx="7942596" cy="4842588"/>
          </a:xfrm>
        </p:spPr>
        <p:txBody>
          <a:bodyPr>
            <a:normAutofit/>
          </a:bodyPr>
          <a:lstStyle/>
          <a:p>
            <a:r>
              <a:rPr lang="en-US" dirty="0"/>
              <a:t>Program requirements</a:t>
            </a:r>
            <a:endParaRPr lang="en-US" dirty="0">
              <a:solidFill>
                <a:schemeClr val="bg1"/>
              </a:solidFill>
            </a:endParaRPr>
          </a:p>
          <a:p>
            <a:pPr lvl="1">
              <a:buClr>
                <a:schemeClr val="bg1"/>
              </a:buClr>
              <a:buFont typeface="Courier New" panose="02070309020205020404" pitchFamily="49" charset="0"/>
              <a:buChar char="o"/>
            </a:pPr>
            <a:r>
              <a:rPr lang="en-US" dirty="0">
                <a:solidFill>
                  <a:schemeClr val="bg1"/>
                </a:solidFill>
              </a:rPr>
              <a:t>chemical inventory</a:t>
            </a:r>
          </a:p>
          <a:p>
            <a:pPr lvl="1">
              <a:buClr>
                <a:schemeClr val="bg1"/>
              </a:buClr>
              <a:buFont typeface="Courier New" panose="02070309020205020404" pitchFamily="49" charset="0"/>
              <a:buChar char="o"/>
            </a:pPr>
            <a:r>
              <a:rPr lang="en-US" dirty="0">
                <a:solidFill>
                  <a:schemeClr val="bg1"/>
                </a:solidFill>
              </a:rPr>
              <a:t>employee exposure record</a:t>
            </a:r>
          </a:p>
          <a:p>
            <a:pPr lvl="1">
              <a:buClr>
                <a:schemeClr val="bg1"/>
              </a:buClr>
              <a:buFont typeface="Courier New" panose="02070309020205020404" pitchFamily="49" charset="0"/>
              <a:buChar char="o"/>
            </a:pPr>
            <a:r>
              <a:rPr lang="en-US" dirty="0">
                <a:solidFill>
                  <a:schemeClr val="bg1"/>
                </a:solidFill>
              </a:rPr>
              <a:t>employee training</a:t>
            </a:r>
          </a:p>
          <a:p>
            <a:pPr lvl="1">
              <a:buClr>
                <a:schemeClr val="bg1"/>
              </a:buClr>
              <a:buFont typeface="Courier New" panose="02070309020205020404" pitchFamily="49" charset="0"/>
              <a:buChar char="o"/>
            </a:pPr>
            <a:r>
              <a:rPr lang="en-US" dirty="0">
                <a:solidFill>
                  <a:schemeClr val="bg1"/>
                </a:solidFill>
              </a:rPr>
              <a:t>SDSs</a:t>
            </a:r>
          </a:p>
          <a:p>
            <a:pPr lvl="1">
              <a:buClr>
                <a:schemeClr val="bg1"/>
              </a:buClr>
              <a:buFont typeface="Courier New" panose="02070309020205020404" pitchFamily="49" charset="0"/>
              <a:buChar char="o"/>
            </a:pPr>
            <a:r>
              <a:rPr lang="en-US" dirty="0">
                <a:solidFill>
                  <a:schemeClr val="bg1"/>
                </a:solidFill>
              </a:rPr>
              <a:t>Labeling</a:t>
            </a:r>
            <a:br>
              <a:rPr lang="en-US" dirty="0">
                <a:solidFill>
                  <a:schemeClr val="bg1"/>
                </a:solidFill>
              </a:rPr>
            </a:br>
            <a:endParaRPr lang="en-US" dirty="0">
              <a:solidFill>
                <a:schemeClr val="bg1"/>
              </a:solidFill>
            </a:endParaRPr>
          </a:p>
          <a:p>
            <a:r>
              <a:rPr lang="en-US" dirty="0"/>
              <a:t>For this Work Area</a:t>
            </a:r>
            <a:endParaRPr lang="en-US" dirty="0">
              <a:solidFill>
                <a:schemeClr val="bg1"/>
              </a:solidFill>
            </a:endParaRPr>
          </a:p>
          <a:p>
            <a:pPr lvl="1">
              <a:buClr>
                <a:schemeClr val="bg1"/>
              </a:buClr>
              <a:buFont typeface="Courier New" panose="02070309020205020404" pitchFamily="49" charset="0"/>
              <a:buChar char="o"/>
            </a:pPr>
            <a:r>
              <a:rPr lang="en-US" dirty="0">
                <a:solidFill>
                  <a:schemeClr val="bg1"/>
                </a:solidFill>
              </a:rPr>
              <a:t>SDS's are the responsibility of each lab. They are also available from Environmental Health and Public Safety (EHS).</a:t>
            </a:r>
          </a:p>
          <a:p>
            <a:pPr lvl="1">
              <a:buClr>
                <a:schemeClr val="bg1"/>
              </a:buClr>
              <a:buFont typeface="Courier New" panose="02070309020205020404" pitchFamily="49" charset="0"/>
              <a:buChar char="o"/>
            </a:pPr>
            <a:r>
              <a:rPr lang="en-US" dirty="0">
                <a:solidFill>
                  <a:schemeClr val="bg1"/>
                </a:solidFill>
              </a:rPr>
              <a:t>Each lab must identify and communicate hazards of the lab.</a:t>
            </a:r>
          </a:p>
          <a:p>
            <a:pPr lvl="1">
              <a:buClr>
                <a:schemeClr val="bg1"/>
              </a:buClr>
              <a:buFont typeface="Courier New" panose="02070309020205020404" pitchFamily="49" charset="0"/>
              <a:buChar char="o"/>
            </a:pPr>
            <a:r>
              <a:rPr lang="en-US" dirty="0">
                <a:solidFill>
                  <a:schemeClr val="bg1"/>
                </a:solidFill>
              </a:rPr>
              <a:t>Each lab is responsible for designating a DTI and training employees who work in the lab.</a:t>
            </a:r>
          </a:p>
        </p:txBody>
      </p:sp>
      <p:sp>
        <p:nvSpPr>
          <p:cNvPr id="5" name="Date">
            <a:extLst>
              <a:ext uri="{FF2B5EF4-FFF2-40B4-BE49-F238E27FC236}">
                <a16:creationId xmlns:a16="http://schemas.microsoft.com/office/drawing/2014/main" id="{662BE779-E15A-7819-7850-CD36A12AE87F}"/>
              </a:ext>
            </a:extLst>
          </p:cNvPr>
          <p:cNvSpPr>
            <a:spLocks noGrp="1"/>
          </p:cNvSpPr>
          <p:nvPr>
            <p:ph type="dt" sz="half" idx="2"/>
          </p:nvPr>
        </p:nvSpPr>
        <p:spPr/>
        <p:txBody>
          <a:bodyPr/>
          <a:lstStyle/>
          <a:p>
            <a:fld id="{E0C8DACD-4E35-4E4C-AC75-C3DE50F04E7E}" type="datetime1">
              <a:rPr lang="en-US" smtClean="0"/>
              <a:pPr/>
              <a:t>8/19/2025</a:t>
            </a:fld>
            <a:endParaRPr lang="en-US" dirty="0"/>
          </a:p>
        </p:txBody>
      </p:sp>
      <p:sp>
        <p:nvSpPr>
          <p:cNvPr id="6" name="Slide Number">
            <a:extLst>
              <a:ext uri="{FF2B5EF4-FFF2-40B4-BE49-F238E27FC236}">
                <a16:creationId xmlns:a16="http://schemas.microsoft.com/office/drawing/2014/main" id="{345ED136-28AD-0D17-C542-54CD66EFE6C2}"/>
              </a:ext>
            </a:extLst>
          </p:cNvPr>
          <p:cNvSpPr>
            <a:spLocks noGrp="1"/>
          </p:cNvSpPr>
          <p:nvPr>
            <p:ph type="sldNum" sz="quarter" idx="4"/>
          </p:nvPr>
        </p:nvSpPr>
        <p:spPr/>
        <p:txBody>
          <a:bodyPr/>
          <a:lstStyle/>
          <a:p>
            <a:fld id="{8A7A6979-0714-4377-B894-6BE4C2D6E202}" type="slidenum">
              <a:rPr lang="en-US" smtClean="0"/>
              <a:pPr/>
              <a:t>11</a:t>
            </a:fld>
            <a:endParaRPr lang="en-US" dirty="0"/>
          </a:p>
        </p:txBody>
      </p:sp>
      <p:pic>
        <p:nvPicPr>
          <p:cNvPr id="8" name="Picture 7">
            <a:extLst>
              <a:ext uri="{FF2B5EF4-FFF2-40B4-BE49-F238E27FC236}">
                <a16:creationId xmlns:a16="http://schemas.microsoft.com/office/drawing/2014/main" id="{2A3AEC14-2D55-40CF-24F1-BB34865C2611}"/>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2781015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448C1C-CFF9-1655-94DE-42DA27EC9795}"/>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71925274-008B-F631-8487-A7E612204FAE}"/>
              </a:ext>
            </a:extLst>
          </p:cNvPr>
          <p:cNvSpPr>
            <a:spLocks noGrp="1"/>
          </p:cNvSpPr>
          <p:nvPr>
            <p:ph type="ctrTitle"/>
          </p:nvPr>
        </p:nvSpPr>
        <p:spPr>
          <a:xfrm>
            <a:off x="429205" y="442674"/>
            <a:ext cx="7716375" cy="498598"/>
          </a:xfrm>
        </p:spPr>
        <p:txBody>
          <a:bodyPr/>
          <a:lstStyle/>
          <a:p>
            <a:r>
              <a:rPr lang="en-US" dirty="0">
                <a:latin typeface="Acumin Pro ExtraCondensed"/>
              </a:rPr>
              <a:t>Job Specific Information</a:t>
            </a:r>
          </a:p>
        </p:txBody>
      </p:sp>
      <p:sp>
        <p:nvSpPr>
          <p:cNvPr id="4" name="Body Text">
            <a:extLst>
              <a:ext uri="{FF2B5EF4-FFF2-40B4-BE49-F238E27FC236}">
                <a16:creationId xmlns:a16="http://schemas.microsoft.com/office/drawing/2014/main" id="{D91CC525-F7AA-15A9-5768-C5E606060C80}"/>
              </a:ext>
            </a:extLst>
          </p:cNvPr>
          <p:cNvSpPr>
            <a:spLocks noGrp="1"/>
          </p:cNvSpPr>
          <p:nvPr>
            <p:ph type="body" sz="quarter" idx="14"/>
          </p:nvPr>
        </p:nvSpPr>
        <p:spPr>
          <a:xfrm>
            <a:off x="438312" y="1101012"/>
            <a:ext cx="7942596" cy="4842588"/>
          </a:xfrm>
        </p:spPr>
        <p:txBody>
          <a:bodyPr>
            <a:normAutofit fontScale="77500" lnSpcReduction="20000"/>
          </a:bodyPr>
          <a:lstStyle/>
          <a:p>
            <a:r>
              <a:rPr lang="en-US" dirty="0"/>
              <a:t>Overview</a:t>
            </a:r>
          </a:p>
          <a:p>
            <a:pPr lvl="1">
              <a:buClr>
                <a:schemeClr val="bg1"/>
              </a:buClr>
              <a:buFont typeface="Courier New" panose="02070309020205020404" pitchFamily="49" charset="0"/>
              <a:buChar char="o"/>
            </a:pPr>
            <a:r>
              <a:rPr lang="en-US" dirty="0">
                <a:solidFill>
                  <a:schemeClr val="bg1"/>
                </a:solidFill>
              </a:rPr>
              <a:t>Hazardous chemicals used in this work area:</a:t>
            </a:r>
          </a:p>
          <a:p>
            <a:pPr lvl="2">
              <a:buClr>
                <a:schemeClr val="bg1"/>
              </a:buClr>
              <a:buFont typeface="Wingdings" panose="05000000000000000000" pitchFamily="2" charset="2"/>
              <a:buChar char="§"/>
            </a:pPr>
            <a:r>
              <a:rPr lang="en-US" dirty="0">
                <a:solidFill>
                  <a:schemeClr val="bg1"/>
                </a:solidFill>
              </a:rPr>
              <a:t>are listed in the chemical inventory</a:t>
            </a:r>
          </a:p>
          <a:p>
            <a:pPr lvl="1">
              <a:buClr>
                <a:schemeClr val="bg1"/>
              </a:buClr>
              <a:buFont typeface="Courier New" panose="02070309020205020404" pitchFamily="49" charset="0"/>
              <a:buChar char="o"/>
            </a:pPr>
            <a:r>
              <a:rPr lang="en-US" dirty="0">
                <a:solidFill>
                  <a:schemeClr val="bg1"/>
                </a:solidFill>
              </a:rPr>
              <a:t>Training may be done product by product or by chemical class</a:t>
            </a:r>
          </a:p>
          <a:p>
            <a:pPr lvl="2">
              <a:buClr>
                <a:schemeClr val="bg1"/>
              </a:buClr>
              <a:buFont typeface="Wingdings" panose="05000000000000000000" pitchFamily="2" charset="2"/>
              <a:buChar char="§"/>
            </a:pPr>
            <a:r>
              <a:rPr lang="en-US" dirty="0">
                <a:solidFill>
                  <a:schemeClr val="bg1"/>
                </a:solidFill>
              </a:rPr>
              <a:t>Chemical classes include but are not limited to: acids, bases, and solvents</a:t>
            </a:r>
            <a:br>
              <a:rPr lang="en-US" dirty="0">
                <a:solidFill>
                  <a:schemeClr val="bg1"/>
                </a:solidFill>
              </a:rPr>
            </a:br>
            <a:endParaRPr lang="en-US" dirty="0">
              <a:solidFill>
                <a:schemeClr val="bg1"/>
              </a:solidFill>
            </a:endParaRPr>
          </a:p>
          <a:p>
            <a:r>
              <a:rPr lang="en-US" dirty="0"/>
              <a:t>Chemical Hazards in This Work Area:</a:t>
            </a:r>
          </a:p>
          <a:p>
            <a:pPr lvl="1">
              <a:buClr>
                <a:schemeClr val="bg1"/>
              </a:buClr>
              <a:buFont typeface="Courier New" panose="02070309020205020404" pitchFamily="49" charset="0"/>
              <a:buChar char="o"/>
            </a:pPr>
            <a:r>
              <a:rPr lang="en-US" dirty="0">
                <a:solidFill>
                  <a:schemeClr val="bg1"/>
                </a:solidFill>
              </a:rPr>
              <a:t>Solvents</a:t>
            </a:r>
          </a:p>
          <a:p>
            <a:pPr lvl="2">
              <a:buClr>
                <a:schemeClr val="bg1"/>
              </a:buClr>
              <a:buFont typeface="Wingdings" panose="05000000000000000000" pitchFamily="2" charset="2"/>
              <a:buChar char="§"/>
            </a:pPr>
            <a:r>
              <a:rPr lang="en-US" dirty="0">
                <a:solidFill>
                  <a:schemeClr val="bg1"/>
                </a:solidFill>
              </a:rPr>
              <a:t>defatting of the skin</a:t>
            </a:r>
          </a:p>
          <a:p>
            <a:pPr lvl="2">
              <a:buClr>
                <a:schemeClr val="bg1"/>
              </a:buClr>
              <a:buFont typeface="Wingdings" panose="05000000000000000000" pitchFamily="2" charset="2"/>
              <a:buChar char="§"/>
            </a:pPr>
            <a:r>
              <a:rPr lang="en-US" dirty="0">
                <a:solidFill>
                  <a:schemeClr val="bg1"/>
                </a:solidFill>
              </a:rPr>
              <a:t>eczema, severe dry and cracking skin</a:t>
            </a:r>
          </a:p>
          <a:p>
            <a:pPr lvl="1">
              <a:buClr>
                <a:schemeClr val="bg1"/>
              </a:buClr>
              <a:buFont typeface="Courier New" panose="02070309020205020404" pitchFamily="49" charset="0"/>
              <a:buChar char="o"/>
            </a:pPr>
            <a:r>
              <a:rPr lang="en-US" dirty="0">
                <a:solidFill>
                  <a:schemeClr val="bg1"/>
                </a:solidFill>
              </a:rPr>
              <a:t>Acids, pH &lt; 7</a:t>
            </a:r>
          </a:p>
          <a:p>
            <a:pPr lvl="2">
              <a:buClr>
                <a:schemeClr val="bg1"/>
              </a:buClr>
              <a:buFont typeface="Wingdings" panose="05000000000000000000" pitchFamily="2" charset="2"/>
              <a:buChar char="§"/>
            </a:pPr>
            <a:r>
              <a:rPr lang="en-US" dirty="0">
                <a:solidFill>
                  <a:schemeClr val="bg1"/>
                </a:solidFill>
              </a:rPr>
              <a:t>burns and blisters the skin</a:t>
            </a:r>
          </a:p>
          <a:p>
            <a:pPr lvl="2">
              <a:buClr>
                <a:schemeClr val="bg1"/>
              </a:buClr>
              <a:buFont typeface="Wingdings" panose="05000000000000000000" pitchFamily="2" charset="2"/>
              <a:buChar char="§"/>
            </a:pPr>
            <a:r>
              <a:rPr lang="en-US" dirty="0">
                <a:solidFill>
                  <a:schemeClr val="bg1"/>
                </a:solidFill>
              </a:rPr>
              <a:t>lung irritation if inhaled</a:t>
            </a:r>
          </a:p>
          <a:p>
            <a:pPr lvl="2">
              <a:buClr>
                <a:schemeClr val="bg1"/>
              </a:buClr>
              <a:buFont typeface="Wingdings" panose="05000000000000000000" pitchFamily="2" charset="2"/>
              <a:buChar char="§"/>
            </a:pPr>
            <a:r>
              <a:rPr lang="en-US" dirty="0">
                <a:solidFill>
                  <a:schemeClr val="bg1"/>
                </a:solidFill>
              </a:rPr>
              <a:t>flush skin with water for 15-20 minutes</a:t>
            </a:r>
          </a:p>
          <a:p>
            <a:pPr lvl="1">
              <a:buClr>
                <a:schemeClr val="bg1"/>
              </a:buClr>
              <a:buFont typeface="Courier New" panose="02070309020205020404" pitchFamily="49" charset="0"/>
              <a:buChar char="o"/>
            </a:pPr>
            <a:r>
              <a:rPr lang="en-US" dirty="0">
                <a:solidFill>
                  <a:schemeClr val="bg1"/>
                </a:solidFill>
              </a:rPr>
              <a:t>Bases, </a:t>
            </a:r>
            <a:r>
              <a:rPr lang="en-US" dirty="0" err="1">
                <a:solidFill>
                  <a:schemeClr val="bg1"/>
                </a:solidFill>
              </a:rPr>
              <a:t>ph</a:t>
            </a:r>
            <a:r>
              <a:rPr lang="en-US" dirty="0">
                <a:solidFill>
                  <a:schemeClr val="bg1"/>
                </a:solidFill>
              </a:rPr>
              <a:t> &gt; 7</a:t>
            </a:r>
          </a:p>
          <a:p>
            <a:pPr lvl="2">
              <a:buClr>
                <a:schemeClr val="bg1"/>
              </a:buClr>
              <a:buFont typeface="Wingdings" panose="05000000000000000000" pitchFamily="2" charset="2"/>
              <a:buChar char="§"/>
            </a:pPr>
            <a:r>
              <a:rPr lang="en-US" dirty="0">
                <a:solidFill>
                  <a:schemeClr val="bg1"/>
                </a:solidFill>
              </a:rPr>
              <a:t>burns skin, damage area can penetrate to bone if not neutralized</a:t>
            </a:r>
          </a:p>
          <a:p>
            <a:pPr lvl="2">
              <a:buClr>
                <a:schemeClr val="bg1"/>
              </a:buClr>
              <a:buFont typeface="Wingdings" panose="05000000000000000000" pitchFamily="2" charset="2"/>
              <a:buChar char="§"/>
            </a:pPr>
            <a:r>
              <a:rPr lang="en-US" dirty="0">
                <a:solidFill>
                  <a:schemeClr val="bg1"/>
                </a:solidFill>
              </a:rPr>
              <a:t>eye damage</a:t>
            </a:r>
          </a:p>
          <a:p>
            <a:pPr lvl="2">
              <a:buClr>
                <a:schemeClr val="bg1"/>
              </a:buClr>
              <a:buFont typeface="Wingdings" panose="05000000000000000000" pitchFamily="2" charset="2"/>
              <a:buChar char="§"/>
            </a:pPr>
            <a:r>
              <a:rPr lang="en-US" dirty="0">
                <a:solidFill>
                  <a:schemeClr val="bg1"/>
                </a:solidFill>
              </a:rPr>
              <a:t>Call 9-1-1. Flush skin with water until help arrives. Seek medical attention.</a:t>
            </a:r>
          </a:p>
          <a:p>
            <a:pPr lvl="2">
              <a:buClr>
                <a:schemeClr val="bg1"/>
              </a:buClr>
              <a:buFont typeface="Wingdings" panose="05000000000000000000" pitchFamily="2" charset="2"/>
              <a:buChar char="§"/>
            </a:pPr>
            <a:endParaRPr lang="en-US" dirty="0">
              <a:solidFill>
                <a:schemeClr val="bg1"/>
              </a:solidFill>
            </a:endParaRPr>
          </a:p>
        </p:txBody>
      </p:sp>
      <p:sp>
        <p:nvSpPr>
          <p:cNvPr id="5" name="Date">
            <a:extLst>
              <a:ext uri="{FF2B5EF4-FFF2-40B4-BE49-F238E27FC236}">
                <a16:creationId xmlns:a16="http://schemas.microsoft.com/office/drawing/2014/main" id="{6F45B729-34CF-97A4-4778-61A713E9666C}"/>
              </a:ext>
            </a:extLst>
          </p:cNvPr>
          <p:cNvSpPr>
            <a:spLocks noGrp="1"/>
          </p:cNvSpPr>
          <p:nvPr>
            <p:ph type="dt" sz="half" idx="2"/>
          </p:nvPr>
        </p:nvSpPr>
        <p:spPr/>
        <p:txBody>
          <a:bodyPr/>
          <a:lstStyle/>
          <a:p>
            <a:fld id="{E0C8DACD-4E35-4E4C-AC75-C3DE50F04E7E}" type="datetime1">
              <a:rPr lang="en-US" smtClean="0"/>
              <a:pPr/>
              <a:t>8/19/2025</a:t>
            </a:fld>
            <a:endParaRPr lang="en-US" dirty="0"/>
          </a:p>
        </p:txBody>
      </p:sp>
      <p:sp>
        <p:nvSpPr>
          <p:cNvPr id="6" name="Slide Number">
            <a:extLst>
              <a:ext uri="{FF2B5EF4-FFF2-40B4-BE49-F238E27FC236}">
                <a16:creationId xmlns:a16="http://schemas.microsoft.com/office/drawing/2014/main" id="{F1E65DD6-C36B-5FE6-5421-8533B3FA8343}"/>
              </a:ext>
            </a:extLst>
          </p:cNvPr>
          <p:cNvSpPr>
            <a:spLocks noGrp="1"/>
          </p:cNvSpPr>
          <p:nvPr>
            <p:ph type="sldNum" sz="quarter" idx="4"/>
          </p:nvPr>
        </p:nvSpPr>
        <p:spPr/>
        <p:txBody>
          <a:bodyPr/>
          <a:lstStyle/>
          <a:p>
            <a:fld id="{8A7A6979-0714-4377-B894-6BE4C2D6E202}" type="slidenum">
              <a:rPr lang="en-US" smtClean="0"/>
              <a:pPr/>
              <a:t>12</a:t>
            </a:fld>
            <a:endParaRPr lang="en-US" dirty="0"/>
          </a:p>
        </p:txBody>
      </p:sp>
      <p:pic>
        <p:nvPicPr>
          <p:cNvPr id="8" name="Picture 7">
            <a:extLst>
              <a:ext uri="{FF2B5EF4-FFF2-40B4-BE49-F238E27FC236}">
                <a16:creationId xmlns:a16="http://schemas.microsoft.com/office/drawing/2014/main" id="{66453F9A-DED9-2665-3FD6-07E6D1544FF7}"/>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1036371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03B64-349E-2F50-2929-9BE77FC68045}"/>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7DB46551-1E86-7187-F96C-B1E317853BD5}"/>
              </a:ext>
            </a:extLst>
          </p:cNvPr>
          <p:cNvSpPr>
            <a:spLocks noGrp="1"/>
          </p:cNvSpPr>
          <p:nvPr>
            <p:ph type="ctrTitle"/>
          </p:nvPr>
        </p:nvSpPr>
        <p:spPr>
          <a:xfrm>
            <a:off x="326571" y="442674"/>
            <a:ext cx="7716375" cy="498598"/>
          </a:xfrm>
        </p:spPr>
        <p:txBody>
          <a:bodyPr/>
          <a:lstStyle/>
          <a:p>
            <a:r>
              <a:rPr lang="en-US" dirty="0">
                <a:latin typeface="Acumin Pro ExtraCondensed"/>
              </a:rPr>
              <a:t>Physical Hazards</a:t>
            </a:r>
            <a:endParaRPr lang="en-US" dirty="0"/>
          </a:p>
        </p:txBody>
      </p:sp>
      <p:sp>
        <p:nvSpPr>
          <p:cNvPr id="4" name="Body Text">
            <a:extLst>
              <a:ext uri="{FF2B5EF4-FFF2-40B4-BE49-F238E27FC236}">
                <a16:creationId xmlns:a16="http://schemas.microsoft.com/office/drawing/2014/main" id="{099A03BC-6D6E-CD8C-5EF7-4F3CC0446637}"/>
              </a:ext>
            </a:extLst>
          </p:cNvPr>
          <p:cNvSpPr>
            <a:spLocks noGrp="1"/>
          </p:cNvSpPr>
          <p:nvPr>
            <p:ph type="body" sz="quarter" idx="14"/>
          </p:nvPr>
        </p:nvSpPr>
        <p:spPr>
          <a:xfrm>
            <a:off x="233265" y="1101011"/>
            <a:ext cx="8537511" cy="4971287"/>
          </a:xfrm>
        </p:spPr>
        <p:txBody>
          <a:bodyPr>
            <a:normAutofit/>
          </a:bodyPr>
          <a:lstStyle/>
          <a:p>
            <a:r>
              <a:rPr lang="en-US" dirty="0"/>
              <a:t>Physical Hazards of Products in the Work Area</a:t>
            </a:r>
          </a:p>
          <a:p>
            <a:pPr lvl="1">
              <a:buClr>
                <a:schemeClr val="bg1"/>
              </a:buClr>
              <a:buFont typeface="Courier New" panose="02070309020205020404" pitchFamily="49" charset="0"/>
              <a:buChar char="o"/>
            </a:pPr>
            <a:r>
              <a:rPr lang="en-US" dirty="0">
                <a:solidFill>
                  <a:schemeClr val="bg1"/>
                </a:solidFill>
              </a:rPr>
              <a:t>Flammable</a:t>
            </a:r>
          </a:p>
          <a:p>
            <a:pPr lvl="1">
              <a:buClr>
                <a:schemeClr val="bg1"/>
              </a:buClr>
              <a:buFont typeface="Courier New" panose="02070309020205020404" pitchFamily="49" charset="0"/>
              <a:buChar char="o"/>
            </a:pPr>
            <a:r>
              <a:rPr lang="en-US" dirty="0">
                <a:solidFill>
                  <a:schemeClr val="bg1"/>
                </a:solidFill>
              </a:rPr>
              <a:t>Corrosive</a:t>
            </a:r>
          </a:p>
          <a:p>
            <a:pPr lvl="1">
              <a:buClr>
                <a:schemeClr val="bg1"/>
              </a:buClr>
              <a:buFont typeface="Courier New" panose="02070309020205020404" pitchFamily="49" charset="0"/>
              <a:buChar char="o"/>
            </a:pPr>
            <a:r>
              <a:rPr lang="en-US" dirty="0">
                <a:solidFill>
                  <a:schemeClr val="bg1"/>
                </a:solidFill>
              </a:rPr>
              <a:t>Reactive/instable</a:t>
            </a:r>
          </a:p>
          <a:p>
            <a:pPr lvl="1">
              <a:buClr>
                <a:schemeClr val="bg1"/>
              </a:buClr>
              <a:buFont typeface="Courier New" panose="02070309020205020404" pitchFamily="49" charset="0"/>
              <a:buChar char="o"/>
            </a:pPr>
            <a:r>
              <a:rPr lang="en-US" dirty="0">
                <a:solidFill>
                  <a:schemeClr val="bg1"/>
                </a:solidFill>
              </a:rPr>
              <a:t>Explosive</a:t>
            </a:r>
          </a:p>
          <a:p>
            <a:pPr lvl="1">
              <a:buClr>
                <a:schemeClr val="bg1"/>
              </a:buClr>
              <a:buFont typeface="Courier New" panose="02070309020205020404" pitchFamily="49" charset="0"/>
              <a:buChar char="o"/>
            </a:pPr>
            <a:r>
              <a:rPr lang="en-US" dirty="0">
                <a:solidFill>
                  <a:schemeClr val="bg1"/>
                </a:solidFill>
              </a:rPr>
              <a:t>Other</a:t>
            </a:r>
          </a:p>
        </p:txBody>
      </p:sp>
      <p:sp>
        <p:nvSpPr>
          <p:cNvPr id="5" name="Date">
            <a:extLst>
              <a:ext uri="{FF2B5EF4-FFF2-40B4-BE49-F238E27FC236}">
                <a16:creationId xmlns:a16="http://schemas.microsoft.com/office/drawing/2014/main" id="{3D413400-5300-E88E-3333-9A6AB1E1FD77}"/>
              </a:ext>
            </a:extLst>
          </p:cNvPr>
          <p:cNvSpPr>
            <a:spLocks noGrp="1"/>
          </p:cNvSpPr>
          <p:nvPr>
            <p:ph type="dt" sz="half" idx="2"/>
          </p:nvPr>
        </p:nvSpPr>
        <p:spPr/>
        <p:txBody>
          <a:bodyPr/>
          <a:lstStyle/>
          <a:p>
            <a:fld id="{E0C8DACD-4E35-4E4C-AC75-C3DE50F04E7E}" type="datetime1">
              <a:rPr lang="en-US" smtClean="0"/>
              <a:pPr/>
              <a:t>8/19/2025</a:t>
            </a:fld>
            <a:endParaRPr lang="en-US" dirty="0"/>
          </a:p>
        </p:txBody>
      </p:sp>
      <p:sp>
        <p:nvSpPr>
          <p:cNvPr id="6" name="Slide Number">
            <a:extLst>
              <a:ext uri="{FF2B5EF4-FFF2-40B4-BE49-F238E27FC236}">
                <a16:creationId xmlns:a16="http://schemas.microsoft.com/office/drawing/2014/main" id="{E32A0414-F3B2-9A89-19A3-B3D6895FC452}"/>
              </a:ext>
            </a:extLst>
          </p:cNvPr>
          <p:cNvSpPr>
            <a:spLocks noGrp="1"/>
          </p:cNvSpPr>
          <p:nvPr>
            <p:ph type="sldNum" sz="quarter" idx="4"/>
          </p:nvPr>
        </p:nvSpPr>
        <p:spPr/>
        <p:txBody>
          <a:bodyPr/>
          <a:lstStyle/>
          <a:p>
            <a:fld id="{8A7A6979-0714-4377-B894-6BE4C2D6E202}" type="slidenum">
              <a:rPr lang="en-US" smtClean="0"/>
              <a:pPr/>
              <a:t>13</a:t>
            </a:fld>
            <a:endParaRPr lang="en-US" dirty="0"/>
          </a:p>
        </p:txBody>
      </p:sp>
      <p:pic>
        <p:nvPicPr>
          <p:cNvPr id="8" name="Picture 7">
            <a:extLst>
              <a:ext uri="{FF2B5EF4-FFF2-40B4-BE49-F238E27FC236}">
                <a16:creationId xmlns:a16="http://schemas.microsoft.com/office/drawing/2014/main" id="{6630D5E2-42F3-3535-9F00-C987A6610A86}"/>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3953478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E0ED6A-64E8-E007-6363-35C6BFC7B4DA}"/>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C03B5099-15C2-BE13-A825-2262216FCA22}"/>
              </a:ext>
            </a:extLst>
          </p:cNvPr>
          <p:cNvSpPr>
            <a:spLocks noGrp="1"/>
          </p:cNvSpPr>
          <p:nvPr>
            <p:ph type="ctrTitle"/>
          </p:nvPr>
        </p:nvSpPr>
        <p:spPr>
          <a:xfrm>
            <a:off x="326571" y="442674"/>
            <a:ext cx="7716375" cy="498598"/>
          </a:xfrm>
        </p:spPr>
        <p:txBody>
          <a:bodyPr/>
          <a:lstStyle/>
          <a:p>
            <a:r>
              <a:rPr lang="en-US" dirty="0">
                <a:latin typeface="Acumin Pro ExtraCondensed"/>
              </a:rPr>
              <a:t>Physical Hazards (continued)</a:t>
            </a:r>
            <a:endParaRPr lang="en-US" dirty="0"/>
          </a:p>
        </p:txBody>
      </p:sp>
      <p:sp>
        <p:nvSpPr>
          <p:cNvPr id="4" name="Body Text">
            <a:extLst>
              <a:ext uri="{FF2B5EF4-FFF2-40B4-BE49-F238E27FC236}">
                <a16:creationId xmlns:a16="http://schemas.microsoft.com/office/drawing/2014/main" id="{F0C5C9F0-8884-9BBF-3374-F7E28469455C}"/>
              </a:ext>
            </a:extLst>
          </p:cNvPr>
          <p:cNvSpPr>
            <a:spLocks noGrp="1"/>
          </p:cNvSpPr>
          <p:nvPr>
            <p:ph type="body" sz="quarter" idx="14"/>
          </p:nvPr>
        </p:nvSpPr>
        <p:spPr>
          <a:xfrm>
            <a:off x="793102" y="1101011"/>
            <a:ext cx="7977674" cy="4971287"/>
          </a:xfrm>
        </p:spPr>
        <p:txBody>
          <a:bodyPr>
            <a:normAutofit fontScale="85000" lnSpcReduction="20000"/>
          </a:bodyPr>
          <a:lstStyle/>
          <a:p>
            <a:pPr marL="0" indent="0">
              <a:buNone/>
            </a:pPr>
            <a:r>
              <a:rPr lang="en-US" b="1" dirty="0"/>
              <a:t>Biohazard</a:t>
            </a:r>
            <a:r>
              <a:rPr lang="en-US" dirty="0"/>
              <a:t> - Is there the actual or potential presence of a biohazard (such as an infection agent that presents a risk of death, injury or illness. See OSHA 1910.1030.</a:t>
            </a:r>
            <a:br>
              <a:rPr lang="en-US" dirty="0"/>
            </a:br>
            <a:endParaRPr lang="en-US" dirty="0"/>
          </a:p>
          <a:p>
            <a:pPr marL="0" indent="0">
              <a:buNone/>
            </a:pPr>
            <a:r>
              <a:rPr lang="en-US" b="1" dirty="0"/>
              <a:t>Compressed Gas</a:t>
            </a:r>
            <a:r>
              <a:rPr lang="en-US" dirty="0"/>
              <a:t> - See Sections 3 and 9 of the SDS. Is the material held in a container either at an absolute pressure greater than 276 kPa at 21degrees C, or an absolute pressure greater than 717 kPa at 54 degrees C or both, or any liquid flammable material having a Reid vapor pressure greater than 276 kPa at 38 degrees C.</a:t>
            </a:r>
            <a:br>
              <a:rPr lang="en-US" dirty="0"/>
            </a:br>
            <a:endParaRPr lang="en-US" dirty="0"/>
          </a:p>
          <a:p>
            <a:pPr marL="0" indent="0">
              <a:buNone/>
            </a:pPr>
            <a:r>
              <a:rPr lang="en-US" b="1" dirty="0"/>
              <a:t>Corrosive</a:t>
            </a:r>
            <a:r>
              <a:rPr lang="en-US" dirty="0"/>
              <a:t> - Does the material destroy living tissue when contacted? Review the NFPA rating for Health Hazard. See Section 3 of the SDS. Also determine if the material is an organic peroxide.</a:t>
            </a:r>
            <a:br>
              <a:rPr lang="en-US" dirty="0"/>
            </a:br>
            <a:endParaRPr lang="en-US" dirty="0"/>
          </a:p>
          <a:p>
            <a:pPr marL="0" indent="0">
              <a:buNone/>
            </a:pPr>
            <a:r>
              <a:rPr lang="en-US" b="1" dirty="0"/>
              <a:t>Explosive</a:t>
            </a:r>
            <a:r>
              <a:rPr lang="en-US" dirty="0"/>
              <a:t> - See Sections 3, 5 and 10 of the SDS. Will the material explode when heated, shocked, or mixed with water? Consider how the material will polymerize or whether there could be explosive dust-air mixtures. You also may want to indicate, in particular, if the material is "Unstable" or "Water Reactive" or an "Oxidizer“</a:t>
            </a:r>
            <a:br>
              <a:rPr lang="en-US" dirty="0"/>
            </a:br>
            <a:endParaRPr lang="en-US" dirty="0"/>
          </a:p>
          <a:p>
            <a:pPr marL="0" indent="0">
              <a:buNone/>
            </a:pPr>
            <a:r>
              <a:rPr lang="en-US" b="1" dirty="0"/>
              <a:t>Flammable</a:t>
            </a:r>
            <a:r>
              <a:rPr lang="en-US" dirty="0"/>
              <a:t> - Is the material flammable and what term do you want to use (combustible liquid, flammable gas, flammable liquid/solid, or Pyrophoric? See Sections 3, 5 and 10 of your SDS. Also consult with ANSI Z129.1-1994 for detailed explanations of Flammability. A pyrophoric material ignites spontaneously in dry or moist air at or below 54.4ºC?</a:t>
            </a:r>
            <a:br>
              <a:rPr lang="en-US" dirty="0"/>
            </a:br>
            <a:endParaRPr lang="en-US" dirty="0"/>
          </a:p>
          <a:p>
            <a:pPr marL="0" indent="0">
              <a:buNone/>
            </a:pPr>
            <a:r>
              <a:rPr lang="en-US" b="1" dirty="0"/>
              <a:t>Poison</a:t>
            </a:r>
            <a:r>
              <a:rPr lang="en-US" dirty="0"/>
              <a:t> - Is the material highly toxic? See ANSI Z129.1-1994 for definitions of when a material is highly toxic. See Sections 3 and 11 of your SDS.</a:t>
            </a:r>
            <a:br>
              <a:rPr lang="en-US" dirty="0"/>
            </a:br>
            <a:endParaRPr lang="en-US" dirty="0"/>
          </a:p>
          <a:p>
            <a:pPr marL="0" indent="0">
              <a:buNone/>
            </a:pPr>
            <a:r>
              <a:rPr lang="en-US" b="1" dirty="0"/>
              <a:t>Radioactive</a:t>
            </a:r>
            <a:r>
              <a:rPr lang="en-US" dirty="0"/>
              <a:t> - See Sections 3 and 10 of your SDS.</a:t>
            </a:r>
          </a:p>
          <a:p>
            <a:pPr lvl="1">
              <a:buClr>
                <a:schemeClr val="bg1"/>
              </a:buClr>
              <a:buFont typeface="Courier New" panose="02070309020205020404" pitchFamily="49" charset="0"/>
              <a:buChar char="o"/>
            </a:pPr>
            <a:endParaRPr lang="en-US" dirty="0">
              <a:solidFill>
                <a:schemeClr val="bg1"/>
              </a:solidFill>
            </a:endParaRPr>
          </a:p>
        </p:txBody>
      </p:sp>
      <p:sp>
        <p:nvSpPr>
          <p:cNvPr id="5" name="Date">
            <a:extLst>
              <a:ext uri="{FF2B5EF4-FFF2-40B4-BE49-F238E27FC236}">
                <a16:creationId xmlns:a16="http://schemas.microsoft.com/office/drawing/2014/main" id="{7CF91FFF-BE58-4CFC-2BF8-AF56ECE0ED26}"/>
              </a:ext>
            </a:extLst>
          </p:cNvPr>
          <p:cNvSpPr>
            <a:spLocks noGrp="1"/>
          </p:cNvSpPr>
          <p:nvPr>
            <p:ph type="dt" sz="half" idx="2"/>
          </p:nvPr>
        </p:nvSpPr>
        <p:spPr/>
        <p:txBody>
          <a:bodyPr/>
          <a:lstStyle/>
          <a:p>
            <a:fld id="{E0C8DACD-4E35-4E4C-AC75-C3DE50F04E7E}" type="datetime1">
              <a:rPr lang="en-US" smtClean="0"/>
              <a:pPr/>
              <a:t>8/19/2025</a:t>
            </a:fld>
            <a:endParaRPr lang="en-US" dirty="0"/>
          </a:p>
        </p:txBody>
      </p:sp>
      <p:sp>
        <p:nvSpPr>
          <p:cNvPr id="6" name="Slide Number">
            <a:extLst>
              <a:ext uri="{FF2B5EF4-FFF2-40B4-BE49-F238E27FC236}">
                <a16:creationId xmlns:a16="http://schemas.microsoft.com/office/drawing/2014/main" id="{B9A7E0FF-C16C-E387-9D94-A2F327F3A684}"/>
              </a:ext>
            </a:extLst>
          </p:cNvPr>
          <p:cNvSpPr>
            <a:spLocks noGrp="1"/>
          </p:cNvSpPr>
          <p:nvPr>
            <p:ph type="sldNum" sz="quarter" idx="4"/>
          </p:nvPr>
        </p:nvSpPr>
        <p:spPr/>
        <p:txBody>
          <a:bodyPr/>
          <a:lstStyle/>
          <a:p>
            <a:fld id="{8A7A6979-0714-4377-B894-6BE4C2D6E202}" type="slidenum">
              <a:rPr lang="en-US" smtClean="0"/>
              <a:pPr/>
              <a:t>14</a:t>
            </a:fld>
            <a:endParaRPr lang="en-US" dirty="0"/>
          </a:p>
        </p:txBody>
      </p:sp>
      <p:pic>
        <p:nvPicPr>
          <p:cNvPr id="8" name="Picture 7">
            <a:extLst>
              <a:ext uri="{FF2B5EF4-FFF2-40B4-BE49-F238E27FC236}">
                <a16:creationId xmlns:a16="http://schemas.microsoft.com/office/drawing/2014/main" id="{74E8D191-D049-8156-8FA3-40E4635EC343}"/>
              </a:ext>
            </a:extLst>
          </p:cNvPr>
          <p:cNvPicPr>
            <a:picLocks noChangeAspect="1"/>
          </p:cNvPicPr>
          <p:nvPr/>
        </p:nvPicPr>
        <p:blipFill>
          <a:blip r:embed="rId2"/>
          <a:srcRect/>
          <a:stretch/>
        </p:blipFill>
        <p:spPr>
          <a:xfrm>
            <a:off x="438311" y="6072299"/>
            <a:ext cx="3418318" cy="365760"/>
          </a:xfrm>
          <a:prstGeom prst="rect">
            <a:avLst/>
          </a:prstGeom>
        </p:spPr>
      </p:pic>
      <p:pic>
        <p:nvPicPr>
          <p:cNvPr id="7" name="Picture 6">
            <a:extLst>
              <a:ext uri="{FF2B5EF4-FFF2-40B4-BE49-F238E27FC236}">
                <a16:creationId xmlns:a16="http://schemas.microsoft.com/office/drawing/2014/main" id="{4C71C15B-3DEA-C453-A935-EAB24F839B0C}"/>
              </a:ext>
            </a:extLst>
          </p:cNvPr>
          <p:cNvPicPr>
            <a:picLocks noChangeAspect="1"/>
          </p:cNvPicPr>
          <p:nvPr/>
        </p:nvPicPr>
        <p:blipFill>
          <a:blip r:embed="rId3"/>
          <a:stretch>
            <a:fillRect/>
          </a:stretch>
        </p:blipFill>
        <p:spPr>
          <a:xfrm>
            <a:off x="164666" y="1077685"/>
            <a:ext cx="451154" cy="451154"/>
          </a:xfrm>
          <a:prstGeom prst="rect">
            <a:avLst/>
          </a:prstGeom>
        </p:spPr>
      </p:pic>
      <p:pic>
        <p:nvPicPr>
          <p:cNvPr id="10" name="Picture 9">
            <a:extLst>
              <a:ext uri="{FF2B5EF4-FFF2-40B4-BE49-F238E27FC236}">
                <a16:creationId xmlns:a16="http://schemas.microsoft.com/office/drawing/2014/main" id="{88B833F8-D8C6-BF21-DD50-00FFAF68ACA0}"/>
              </a:ext>
            </a:extLst>
          </p:cNvPr>
          <p:cNvPicPr>
            <a:picLocks noChangeAspect="1"/>
          </p:cNvPicPr>
          <p:nvPr/>
        </p:nvPicPr>
        <p:blipFill>
          <a:blip r:embed="rId4"/>
          <a:stretch>
            <a:fillRect/>
          </a:stretch>
        </p:blipFill>
        <p:spPr>
          <a:xfrm>
            <a:off x="173766" y="1693505"/>
            <a:ext cx="451154" cy="451154"/>
          </a:xfrm>
          <a:prstGeom prst="rect">
            <a:avLst/>
          </a:prstGeom>
        </p:spPr>
      </p:pic>
      <p:pic>
        <p:nvPicPr>
          <p:cNvPr id="12" name="Picture 11">
            <a:extLst>
              <a:ext uri="{FF2B5EF4-FFF2-40B4-BE49-F238E27FC236}">
                <a16:creationId xmlns:a16="http://schemas.microsoft.com/office/drawing/2014/main" id="{BDA3DBF8-766E-F16C-6736-A7E7A819C1D8}"/>
              </a:ext>
            </a:extLst>
          </p:cNvPr>
          <p:cNvPicPr>
            <a:picLocks noChangeAspect="1"/>
          </p:cNvPicPr>
          <p:nvPr/>
        </p:nvPicPr>
        <p:blipFill>
          <a:blip r:embed="rId5"/>
          <a:stretch>
            <a:fillRect/>
          </a:stretch>
        </p:blipFill>
        <p:spPr>
          <a:xfrm>
            <a:off x="181453" y="2529717"/>
            <a:ext cx="451154" cy="451154"/>
          </a:xfrm>
          <a:prstGeom prst="rect">
            <a:avLst/>
          </a:prstGeom>
        </p:spPr>
      </p:pic>
      <p:pic>
        <p:nvPicPr>
          <p:cNvPr id="14" name="Picture 13">
            <a:extLst>
              <a:ext uri="{FF2B5EF4-FFF2-40B4-BE49-F238E27FC236}">
                <a16:creationId xmlns:a16="http://schemas.microsoft.com/office/drawing/2014/main" id="{E1ACCE5E-4F78-389D-DCF6-2848CC50D9D3}"/>
              </a:ext>
            </a:extLst>
          </p:cNvPr>
          <p:cNvPicPr>
            <a:picLocks noChangeAspect="1"/>
          </p:cNvPicPr>
          <p:nvPr/>
        </p:nvPicPr>
        <p:blipFill>
          <a:blip r:embed="rId6"/>
          <a:stretch>
            <a:fillRect/>
          </a:stretch>
        </p:blipFill>
        <p:spPr>
          <a:xfrm>
            <a:off x="173995" y="3173903"/>
            <a:ext cx="451154" cy="451154"/>
          </a:xfrm>
          <a:prstGeom prst="rect">
            <a:avLst/>
          </a:prstGeom>
        </p:spPr>
      </p:pic>
      <p:pic>
        <p:nvPicPr>
          <p:cNvPr id="16" name="Picture 15">
            <a:extLst>
              <a:ext uri="{FF2B5EF4-FFF2-40B4-BE49-F238E27FC236}">
                <a16:creationId xmlns:a16="http://schemas.microsoft.com/office/drawing/2014/main" id="{4EEEA7D7-D62D-E9EB-E001-482C0228403E}"/>
              </a:ext>
            </a:extLst>
          </p:cNvPr>
          <p:cNvPicPr>
            <a:picLocks noChangeAspect="1"/>
          </p:cNvPicPr>
          <p:nvPr/>
        </p:nvPicPr>
        <p:blipFill>
          <a:blip r:embed="rId7"/>
          <a:stretch>
            <a:fillRect/>
          </a:stretch>
        </p:blipFill>
        <p:spPr>
          <a:xfrm>
            <a:off x="189139" y="4005448"/>
            <a:ext cx="451154" cy="451154"/>
          </a:xfrm>
          <a:prstGeom prst="rect">
            <a:avLst/>
          </a:prstGeom>
        </p:spPr>
      </p:pic>
      <p:pic>
        <p:nvPicPr>
          <p:cNvPr id="18" name="Picture 17">
            <a:extLst>
              <a:ext uri="{FF2B5EF4-FFF2-40B4-BE49-F238E27FC236}">
                <a16:creationId xmlns:a16="http://schemas.microsoft.com/office/drawing/2014/main" id="{4A25FD9F-FFB4-F600-329F-C9B787ADD59F}"/>
              </a:ext>
            </a:extLst>
          </p:cNvPr>
          <p:cNvPicPr>
            <a:picLocks noChangeAspect="1"/>
          </p:cNvPicPr>
          <p:nvPr/>
        </p:nvPicPr>
        <p:blipFill>
          <a:blip r:embed="rId8"/>
          <a:stretch>
            <a:fillRect/>
          </a:stretch>
        </p:blipFill>
        <p:spPr>
          <a:xfrm>
            <a:off x="190752" y="4836256"/>
            <a:ext cx="451153" cy="451153"/>
          </a:xfrm>
          <a:prstGeom prst="rect">
            <a:avLst/>
          </a:prstGeom>
        </p:spPr>
      </p:pic>
      <p:pic>
        <p:nvPicPr>
          <p:cNvPr id="20" name="Picture 19">
            <a:extLst>
              <a:ext uri="{FF2B5EF4-FFF2-40B4-BE49-F238E27FC236}">
                <a16:creationId xmlns:a16="http://schemas.microsoft.com/office/drawing/2014/main" id="{B22464AE-A364-1690-B9CD-3B65A5472748}"/>
              </a:ext>
            </a:extLst>
          </p:cNvPr>
          <p:cNvPicPr>
            <a:picLocks noChangeAspect="1"/>
          </p:cNvPicPr>
          <p:nvPr/>
        </p:nvPicPr>
        <p:blipFill>
          <a:blip r:embed="rId9"/>
          <a:stretch>
            <a:fillRect/>
          </a:stretch>
        </p:blipFill>
        <p:spPr>
          <a:xfrm>
            <a:off x="185850" y="5412586"/>
            <a:ext cx="451153" cy="451153"/>
          </a:xfrm>
          <a:prstGeom prst="rect">
            <a:avLst/>
          </a:prstGeom>
        </p:spPr>
      </p:pic>
    </p:spTree>
    <p:extLst>
      <p:ext uri="{BB962C8B-B14F-4D97-AF65-F5344CB8AC3E}">
        <p14:creationId xmlns:p14="http://schemas.microsoft.com/office/powerpoint/2010/main" val="1010753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3A1D14-7D05-359A-394B-436EF48BE1A6}"/>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5958E49A-B56E-D335-E03E-C454991A6438}"/>
              </a:ext>
            </a:extLst>
          </p:cNvPr>
          <p:cNvSpPr>
            <a:spLocks noGrp="1"/>
          </p:cNvSpPr>
          <p:nvPr>
            <p:ph type="ctrTitle"/>
          </p:nvPr>
        </p:nvSpPr>
        <p:spPr>
          <a:xfrm>
            <a:off x="326571" y="442674"/>
            <a:ext cx="7716375" cy="498598"/>
          </a:xfrm>
        </p:spPr>
        <p:txBody>
          <a:bodyPr/>
          <a:lstStyle/>
          <a:p>
            <a:r>
              <a:rPr lang="en-US" dirty="0">
                <a:latin typeface="Acumin Pro ExtraCondensed"/>
              </a:rPr>
              <a:t>Health Hazards</a:t>
            </a:r>
            <a:endParaRPr lang="en-US" dirty="0"/>
          </a:p>
        </p:txBody>
      </p:sp>
      <p:sp>
        <p:nvSpPr>
          <p:cNvPr id="4" name="Body Text">
            <a:extLst>
              <a:ext uri="{FF2B5EF4-FFF2-40B4-BE49-F238E27FC236}">
                <a16:creationId xmlns:a16="http://schemas.microsoft.com/office/drawing/2014/main" id="{814CEA3D-F9F5-BFDA-78DE-A066C71BA08A}"/>
              </a:ext>
            </a:extLst>
          </p:cNvPr>
          <p:cNvSpPr>
            <a:spLocks noGrp="1"/>
          </p:cNvSpPr>
          <p:nvPr>
            <p:ph type="body" sz="quarter" idx="14"/>
          </p:nvPr>
        </p:nvSpPr>
        <p:spPr>
          <a:xfrm>
            <a:off x="793102" y="1101011"/>
            <a:ext cx="7977674" cy="4971288"/>
          </a:xfrm>
        </p:spPr>
        <p:txBody>
          <a:bodyPr>
            <a:normAutofit/>
          </a:bodyPr>
          <a:lstStyle/>
          <a:p>
            <a:pPr marL="0" indent="0">
              <a:buNone/>
            </a:pPr>
            <a:r>
              <a:rPr lang="en-US" b="1" dirty="0"/>
              <a:t>Toxic</a:t>
            </a:r>
            <a:r>
              <a:rPr lang="en-US" dirty="0"/>
              <a:t> -Lethal in large doses</a:t>
            </a:r>
            <a:br>
              <a:rPr lang="en-US" dirty="0"/>
            </a:br>
            <a:endParaRPr lang="en-US" dirty="0"/>
          </a:p>
          <a:p>
            <a:pPr marL="0" indent="0">
              <a:buNone/>
            </a:pPr>
            <a:r>
              <a:rPr lang="en-US" b="1" dirty="0"/>
              <a:t>Highly Toxic (Poison) </a:t>
            </a:r>
            <a:r>
              <a:rPr lang="en-US" dirty="0"/>
              <a:t>- Lethal in small doses</a:t>
            </a:r>
            <a:br>
              <a:rPr lang="en-US" dirty="0"/>
            </a:br>
            <a:endParaRPr lang="en-US" dirty="0"/>
          </a:p>
          <a:p>
            <a:pPr marL="0" indent="0">
              <a:buNone/>
            </a:pPr>
            <a:r>
              <a:rPr lang="en-US" b="1" dirty="0"/>
              <a:t>Reproductive Toxin </a:t>
            </a:r>
            <a:r>
              <a:rPr lang="en-US" dirty="0"/>
              <a:t>- Chemicals which affect the reproductive capabilities including chromosomal damage (mutations) and effects on fetuses (teratogenesis)</a:t>
            </a:r>
            <a:br>
              <a:rPr lang="en-US" dirty="0"/>
            </a:br>
            <a:endParaRPr lang="en-US" dirty="0"/>
          </a:p>
          <a:p>
            <a:pPr marL="0" indent="0">
              <a:buNone/>
            </a:pPr>
            <a:r>
              <a:rPr lang="en-US" b="1" dirty="0"/>
              <a:t>Irritant</a:t>
            </a:r>
            <a:r>
              <a:rPr lang="en-US" dirty="0"/>
              <a:t> - A chemical, which is not corrosive, but which causes a reversible inflammatory effect on living tissue by chemical action at the site of contact</a:t>
            </a:r>
            <a:br>
              <a:rPr lang="en-US" dirty="0"/>
            </a:br>
            <a:endParaRPr lang="en-US" dirty="0"/>
          </a:p>
          <a:p>
            <a:pPr marL="0" indent="0">
              <a:buNone/>
            </a:pPr>
            <a:r>
              <a:rPr lang="en-US" b="1" dirty="0"/>
              <a:t>Corrosive</a:t>
            </a:r>
            <a:r>
              <a:rPr lang="en-US" dirty="0"/>
              <a:t> - A chemical that causes visible destruction of, or irreversible alterations in, living tissue by chemical action at the site of contact</a:t>
            </a:r>
            <a:br>
              <a:rPr lang="en-US" dirty="0"/>
            </a:br>
            <a:endParaRPr lang="en-US" dirty="0"/>
          </a:p>
          <a:p>
            <a:pPr marL="0" indent="0">
              <a:buNone/>
            </a:pPr>
            <a:r>
              <a:rPr lang="en-US" b="1" dirty="0"/>
              <a:t>Sensitizer</a:t>
            </a:r>
            <a:r>
              <a:rPr lang="en-US" dirty="0"/>
              <a:t> - A chemical that causes a substantial proportion of exposed people or animals to develop an allergic reaction in normal tissue after repeated exposure to the chemical</a:t>
            </a:r>
            <a:br>
              <a:rPr lang="en-US" dirty="0"/>
            </a:br>
            <a:endParaRPr lang="en-US" dirty="0"/>
          </a:p>
          <a:p>
            <a:pPr marL="0" indent="0">
              <a:buNone/>
            </a:pPr>
            <a:r>
              <a:rPr lang="en-US" b="1" dirty="0"/>
              <a:t>Carcinogen</a:t>
            </a:r>
            <a:r>
              <a:rPr lang="en-US" dirty="0"/>
              <a:t> - A chemical considered likely to cause cancer</a:t>
            </a:r>
          </a:p>
          <a:p>
            <a:pPr lvl="1">
              <a:buClr>
                <a:schemeClr val="bg1"/>
              </a:buClr>
              <a:buFont typeface="Courier New" panose="02070309020205020404" pitchFamily="49" charset="0"/>
              <a:buChar char="o"/>
            </a:pPr>
            <a:endParaRPr lang="en-US" dirty="0">
              <a:solidFill>
                <a:schemeClr val="bg1"/>
              </a:solidFill>
            </a:endParaRPr>
          </a:p>
        </p:txBody>
      </p:sp>
      <p:sp>
        <p:nvSpPr>
          <p:cNvPr id="5" name="Date">
            <a:extLst>
              <a:ext uri="{FF2B5EF4-FFF2-40B4-BE49-F238E27FC236}">
                <a16:creationId xmlns:a16="http://schemas.microsoft.com/office/drawing/2014/main" id="{42512FD8-AF66-35C3-F0CB-5C17028E7F0C}"/>
              </a:ext>
            </a:extLst>
          </p:cNvPr>
          <p:cNvSpPr>
            <a:spLocks noGrp="1"/>
          </p:cNvSpPr>
          <p:nvPr>
            <p:ph type="dt" sz="half" idx="2"/>
          </p:nvPr>
        </p:nvSpPr>
        <p:spPr/>
        <p:txBody>
          <a:bodyPr/>
          <a:lstStyle/>
          <a:p>
            <a:fld id="{E0C8DACD-4E35-4E4C-AC75-C3DE50F04E7E}" type="datetime1">
              <a:rPr lang="en-US" smtClean="0"/>
              <a:pPr/>
              <a:t>8/19/2025</a:t>
            </a:fld>
            <a:endParaRPr lang="en-US" dirty="0"/>
          </a:p>
        </p:txBody>
      </p:sp>
      <p:sp>
        <p:nvSpPr>
          <p:cNvPr id="6" name="Slide Number">
            <a:extLst>
              <a:ext uri="{FF2B5EF4-FFF2-40B4-BE49-F238E27FC236}">
                <a16:creationId xmlns:a16="http://schemas.microsoft.com/office/drawing/2014/main" id="{27919714-512A-DDF8-60F9-1623076D26B4}"/>
              </a:ext>
            </a:extLst>
          </p:cNvPr>
          <p:cNvSpPr>
            <a:spLocks noGrp="1"/>
          </p:cNvSpPr>
          <p:nvPr>
            <p:ph type="sldNum" sz="quarter" idx="4"/>
          </p:nvPr>
        </p:nvSpPr>
        <p:spPr/>
        <p:txBody>
          <a:bodyPr/>
          <a:lstStyle/>
          <a:p>
            <a:fld id="{8A7A6979-0714-4377-B894-6BE4C2D6E202}" type="slidenum">
              <a:rPr lang="en-US" smtClean="0"/>
              <a:pPr/>
              <a:t>15</a:t>
            </a:fld>
            <a:endParaRPr lang="en-US" dirty="0"/>
          </a:p>
        </p:txBody>
      </p:sp>
      <p:pic>
        <p:nvPicPr>
          <p:cNvPr id="8" name="Picture 7">
            <a:extLst>
              <a:ext uri="{FF2B5EF4-FFF2-40B4-BE49-F238E27FC236}">
                <a16:creationId xmlns:a16="http://schemas.microsoft.com/office/drawing/2014/main" id="{FA381061-4214-9AD1-EC77-C5B5DA4A1675}"/>
              </a:ext>
            </a:extLst>
          </p:cNvPr>
          <p:cNvPicPr>
            <a:picLocks noChangeAspect="1"/>
          </p:cNvPicPr>
          <p:nvPr/>
        </p:nvPicPr>
        <p:blipFill>
          <a:blip r:embed="rId2"/>
          <a:srcRect/>
          <a:stretch/>
        </p:blipFill>
        <p:spPr>
          <a:xfrm>
            <a:off x="438311" y="6072299"/>
            <a:ext cx="3418318" cy="365760"/>
          </a:xfrm>
          <a:prstGeom prst="rect">
            <a:avLst/>
          </a:prstGeom>
        </p:spPr>
      </p:pic>
      <p:pic>
        <p:nvPicPr>
          <p:cNvPr id="7" name="Picture 6">
            <a:extLst>
              <a:ext uri="{FF2B5EF4-FFF2-40B4-BE49-F238E27FC236}">
                <a16:creationId xmlns:a16="http://schemas.microsoft.com/office/drawing/2014/main" id="{A653C7E3-69D7-4452-C045-3BA2EA248231}"/>
              </a:ext>
            </a:extLst>
          </p:cNvPr>
          <p:cNvPicPr>
            <a:picLocks noChangeAspect="1"/>
          </p:cNvPicPr>
          <p:nvPr/>
        </p:nvPicPr>
        <p:blipFill>
          <a:blip r:embed="rId3"/>
          <a:srcRect/>
          <a:stretch/>
        </p:blipFill>
        <p:spPr>
          <a:xfrm>
            <a:off x="164666" y="1031030"/>
            <a:ext cx="451154" cy="451154"/>
          </a:xfrm>
          <a:prstGeom prst="rect">
            <a:avLst/>
          </a:prstGeom>
        </p:spPr>
      </p:pic>
      <p:pic>
        <p:nvPicPr>
          <p:cNvPr id="10" name="Picture 9">
            <a:extLst>
              <a:ext uri="{FF2B5EF4-FFF2-40B4-BE49-F238E27FC236}">
                <a16:creationId xmlns:a16="http://schemas.microsoft.com/office/drawing/2014/main" id="{CDA0A8EC-D8B6-3872-E91D-FE17423D8366}"/>
              </a:ext>
            </a:extLst>
          </p:cNvPr>
          <p:cNvPicPr>
            <a:picLocks noChangeAspect="1"/>
          </p:cNvPicPr>
          <p:nvPr/>
        </p:nvPicPr>
        <p:blipFill>
          <a:blip r:embed="rId4"/>
          <a:srcRect/>
          <a:stretch/>
        </p:blipFill>
        <p:spPr>
          <a:xfrm>
            <a:off x="164435" y="1628188"/>
            <a:ext cx="451154" cy="451154"/>
          </a:xfrm>
          <a:prstGeom prst="rect">
            <a:avLst/>
          </a:prstGeom>
        </p:spPr>
      </p:pic>
      <p:pic>
        <p:nvPicPr>
          <p:cNvPr id="12" name="Picture 11">
            <a:extLst>
              <a:ext uri="{FF2B5EF4-FFF2-40B4-BE49-F238E27FC236}">
                <a16:creationId xmlns:a16="http://schemas.microsoft.com/office/drawing/2014/main" id="{08014638-DE28-480F-992F-627D893A9AA2}"/>
              </a:ext>
            </a:extLst>
          </p:cNvPr>
          <p:cNvPicPr>
            <a:picLocks noChangeAspect="1"/>
          </p:cNvPicPr>
          <p:nvPr/>
        </p:nvPicPr>
        <p:blipFill>
          <a:blip r:embed="rId5"/>
          <a:srcRect/>
          <a:stretch/>
        </p:blipFill>
        <p:spPr>
          <a:xfrm>
            <a:off x="172122" y="2259124"/>
            <a:ext cx="451154" cy="451154"/>
          </a:xfrm>
          <a:prstGeom prst="rect">
            <a:avLst/>
          </a:prstGeom>
        </p:spPr>
      </p:pic>
      <p:pic>
        <p:nvPicPr>
          <p:cNvPr id="14" name="Picture 13">
            <a:extLst>
              <a:ext uri="{FF2B5EF4-FFF2-40B4-BE49-F238E27FC236}">
                <a16:creationId xmlns:a16="http://schemas.microsoft.com/office/drawing/2014/main" id="{2D1FCAAE-7E7C-8868-7D6A-5CC03C685333}"/>
              </a:ext>
            </a:extLst>
          </p:cNvPr>
          <p:cNvPicPr>
            <a:picLocks noChangeAspect="1"/>
          </p:cNvPicPr>
          <p:nvPr/>
        </p:nvPicPr>
        <p:blipFill>
          <a:blip r:embed="rId6"/>
          <a:srcRect/>
          <a:stretch/>
        </p:blipFill>
        <p:spPr>
          <a:xfrm>
            <a:off x="173995" y="3043273"/>
            <a:ext cx="451154" cy="451154"/>
          </a:xfrm>
          <a:prstGeom prst="rect">
            <a:avLst/>
          </a:prstGeom>
        </p:spPr>
      </p:pic>
      <p:pic>
        <p:nvPicPr>
          <p:cNvPr id="16" name="Picture 15">
            <a:extLst>
              <a:ext uri="{FF2B5EF4-FFF2-40B4-BE49-F238E27FC236}">
                <a16:creationId xmlns:a16="http://schemas.microsoft.com/office/drawing/2014/main" id="{A48F3FA7-0B8A-EABD-6E13-01646654A02E}"/>
              </a:ext>
            </a:extLst>
          </p:cNvPr>
          <p:cNvPicPr>
            <a:picLocks noChangeAspect="1"/>
          </p:cNvPicPr>
          <p:nvPr/>
        </p:nvPicPr>
        <p:blipFill>
          <a:blip r:embed="rId7"/>
          <a:srcRect/>
          <a:stretch/>
        </p:blipFill>
        <p:spPr>
          <a:xfrm>
            <a:off x="189139" y="3921469"/>
            <a:ext cx="451154" cy="451154"/>
          </a:xfrm>
          <a:prstGeom prst="rect">
            <a:avLst/>
          </a:prstGeom>
        </p:spPr>
      </p:pic>
      <p:pic>
        <p:nvPicPr>
          <p:cNvPr id="18" name="Picture 17">
            <a:extLst>
              <a:ext uri="{FF2B5EF4-FFF2-40B4-BE49-F238E27FC236}">
                <a16:creationId xmlns:a16="http://schemas.microsoft.com/office/drawing/2014/main" id="{F9709CEC-616B-7C42-BF90-E59DF3348576}"/>
              </a:ext>
            </a:extLst>
          </p:cNvPr>
          <p:cNvPicPr>
            <a:picLocks noChangeAspect="1"/>
          </p:cNvPicPr>
          <p:nvPr/>
        </p:nvPicPr>
        <p:blipFill>
          <a:blip r:embed="rId8"/>
          <a:srcRect/>
          <a:stretch/>
        </p:blipFill>
        <p:spPr>
          <a:xfrm>
            <a:off x="190752" y="4714953"/>
            <a:ext cx="451153" cy="451153"/>
          </a:xfrm>
          <a:prstGeom prst="rect">
            <a:avLst/>
          </a:prstGeom>
        </p:spPr>
      </p:pic>
      <p:pic>
        <p:nvPicPr>
          <p:cNvPr id="20" name="Picture 19">
            <a:extLst>
              <a:ext uri="{FF2B5EF4-FFF2-40B4-BE49-F238E27FC236}">
                <a16:creationId xmlns:a16="http://schemas.microsoft.com/office/drawing/2014/main" id="{3EA72BD0-E927-BF13-79FB-E8CBC4C48DE6}"/>
              </a:ext>
            </a:extLst>
          </p:cNvPr>
          <p:cNvPicPr>
            <a:picLocks noChangeAspect="1"/>
          </p:cNvPicPr>
          <p:nvPr/>
        </p:nvPicPr>
        <p:blipFill>
          <a:blip r:embed="rId9"/>
          <a:srcRect/>
          <a:stretch/>
        </p:blipFill>
        <p:spPr>
          <a:xfrm>
            <a:off x="195181" y="5552547"/>
            <a:ext cx="451153" cy="451153"/>
          </a:xfrm>
          <a:prstGeom prst="rect">
            <a:avLst/>
          </a:prstGeom>
        </p:spPr>
      </p:pic>
    </p:spTree>
    <p:extLst>
      <p:ext uri="{BB962C8B-B14F-4D97-AF65-F5344CB8AC3E}">
        <p14:creationId xmlns:p14="http://schemas.microsoft.com/office/powerpoint/2010/main" val="1834524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35F4FD-1EBC-ABB5-7FAA-E8463860EDDB}"/>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BC184CE2-3B02-F63D-10CD-50325CF25B8C}"/>
              </a:ext>
            </a:extLst>
          </p:cNvPr>
          <p:cNvSpPr>
            <a:spLocks noGrp="1"/>
          </p:cNvSpPr>
          <p:nvPr>
            <p:ph type="ctrTitle"/>
          </p:nvPr>
        </p:nvSpPr>
        <p:spPr>
          <a:xfrm>
            <a:off x="326575" y="442674"/>
            <a:ext cx="7716375" cy="886397"/>
          </a:xfrm>
        </p:spPr>
        <p:txBody>
          <a:bodyPr/>
          <a:lstStyle/>
          <a:p>
            <a:r>
              <a:rPr lang="en-US" sz="3200" dirty="0">
                <a:latin typeface="Acumin Pro ExtraCondensed"/>
              </a:rPr>
              <a:t>Health Hazards of Products in the Work Area</a:t>
            </a:r>
            <a:br>
              <a:rPr lang="en-US" sz="3200" dirty="0">
                <a:latin typeface="Acumin Pro ExtraCondensed"/>
              </a:rPr>
            </a:br>
            <a:endParaRPr lang="en-US" sz="3200" dirty="0">
              <a:latin typeface="Acumin Pro ExtraCondensed"/>
            </a:endParaRPr>
          </a:p>
        </p:txBody>
      </p:sp>
      <p:sp>
        <p:nvSpPr>
          <p:cNvPr id="4" name="Body Text">
            <a:extLst>
              <a:ext uri="{FF2B5EF4-FFF2-40B4-BE49-F238E27FC236}">
                <a16:creationId xmlns:a16="http://schemas.microsoft.com/office/drawing/2014/main" id="{52DBAB62-4372-1762-8812-36F69184C46F}"/>
              </a:ext>
            </a:extLst>
          </p:cNvPr>
          <p:cNvSpPr>
            <a:spLocks noGrp="1"/>
          </p:cNvSpPr>
          <p:nvPr>
            <p:ph type="body" sz="quarter" idx="14"/>
          </p:nvPr>
        </p:nvSpPr>
        <p:spPr>
          <a:xfrm>
            <a:off x="438312" y="1101012"/>
            <a:ext cx="7942596" cy="4842588"/>
          </a:xfrm>
        </p:spPr>
        <p:txBody>
          <a:bodyPr>
            <a:normAutofit fontScale="92500" lnSpcReduction="10000"/>
          </a:bodyPr>
          <a:lstStyle/>
          <a:p>
            <a:r>
              <a:rPr lang="en-US" dirty="0"/>
              <a:t>Local and Systemic Effects</a:t>
            </a:r>
          </a:p>
          <a:p>
            <a:pPr lvl="1">
              <a:buClr>
                <a:schemeClr val="bg1"/>
              </a:buClr>
              <a:buFont typeface="Courier New" panose="02070309020205020404" pitchFamily="49" charset="0"/>
              <a:buChar char="o"/>
            </a:pPr>
            <a:r>
              <a:rPr lang="en-US" dirty="0">
                <a:solidFill>
                  <a:schemeClr val="bg1"/>
                </a:solidFill>
              </a:rPr>
              <a:t>Local - Involves one site in the body, usually the point of contact</a:t>
            </a:r>
          </a:p>
          <a:p>
            <a:pPr lvl="2">
              <a:buClr>
                <a:schemeClr val="bg1"/>
              </a:buClr>
              <a:buFont typeface="Wingdings" panose="05000000000000000000" pitchFamily="2" charset="2"/>
              <a:buChar char="§"/>
            </a:pPr>
            <a:r>
              <a:rPr lang="en-US" dirty="0">
                <a:solidFill>
                  <a:schemeClr val="bg1"/>
                </a:solidFill>
              </a:rPr>
              <a:t>Skin irritation or burns</a:t>
            </a:r>
          </a:p>
          <a:p>
            <a:pPr lvl="2">
              <a:buClr>
                <a:schemeClr val="bg1"/>
              </a:buClr>
              <a:buFont typeface="Wingdings" panose="05000000000000000000" pitchFamily="2" charset="2"/>
              <a:buChar char="§"/>
            </a:pPr>
            <a:r>
              <a:rPr lang="en-US" dirty="0">
                <a:solidFill>
                  <a:schemeClr val="bg1"/>
                </a:solidFill>
              </a:rPr>
              <a:t>Eye irritation or burns</a:t>
            </a:r>
          </a:p>
          <a:p>
            <a:pPr lvl="2">
              <a:buClr>
                <a:schemeClr val="bg1"/>
              </a:buClr>
              <a:buFont typeface="Wingdings" panose="05000000000000000000" pitchFamily="2" charset="2"/>
              <a:buChar char="§"/>
            </a:pPr>
            <a:r>
              <a:rPr lang="en-US" dirty="0">
                <a:solidFill>
                  <a:schemeClr val="bg1"/>
                </a:solidFill>
              </a:rPr>
              <a:t>Upper respiratory tract irritation</a:t>
            </a:r>
            <a:endParaRPr lang="en-US" dirty="0"/>
          </a:p>
          <a:p>
            <a:pPr lvl="1">
              <a:buClr>
                <a:schemeClr val="bg1"/>
              </a:buClr>
              <a:buFont typeface="Courier New" panose="02070309020205020404" pitchFamily="49" charset="0"/>
              <a:buChar char="o"/>
            </a:pPr>
            <a:r>
              <a:rPr lang="en-US" dirty="0">
                <a:solidFill>
                  <a:schemeClr val="bg1"/>
                </a:solidFill>
              </a:rPr>
              <a:t>Systemic - Involves more than one part of the body, not just the point of contact</a:t>
            </a:r>
          </a:p>
          <a:p>
            <a:pPr lvl="2">
              <a:buClr>
                <a:schemeClr val="bg1"/>
              </a:buClr>
              <a:buFont typeface="Wingdings" panose="05000000000000000000" pitchFamily="2" charset="2"/>
              <a:buChar char="§"/>
            </a:pPr>
            <a:r>
              <a:rPr lang="en-US" dirty="0">
                <a:solidFill>
                  <a:schemeClr val="bg1"/>
                </a:solidFill>
              </a:rPr>
              <a:t>Central nervous system: headaches, dizziness, nausea, etc.</a:t>
            </a:r>
          </a:p>
          <a:p>
            <a:pPr lvl="2">
              <a:buClr>
                <a:schemeClr val="bg1"/>
              </a:buClr>
              <a:buFont typeface="Wingdings" panose="05000000000000000000" pitchFamily="2" charset="2"/>
              <a:buChar char="§"/>
            </a:pPr>
            <a:r>
              <a:rPr lang="en-US" dirty="0">
                <a:solidFill>
                  <a:schemeClr val="bg1"/>
                </a:solidFill>
              </a:rPr>
              <a:t>Organ damage: liver, lungs, etc.</a:t>
            </a:r>
          </a:p>
          <a:p>
            <a:pPr lvl="2">
              <a:buClr>
                <a:schemeClr val="bg1"/>
              </a:buClr>
              <a:buFont typeface="Wingdings" panose="05000000000000000000" pitchFamily="2" charset="2"/>
              <a:buChar char="§"/>
            </a:pPr>
            <a:r>
              <a:rPr lang="en-US" dirty="0">
                <a:solidFill>
                  <a:schemeClr val="bg1"/>
                </a:solidFill>
              </a:rPr>
              <a:t>Cancer</a:t>
            </a:r>
            <a:br>
              <a:rPr lang="en-US" dirty="0">
                <a:solidFill>
                  <a:schemeClr val="bg1"/>
                </a:solidFill>
              </a:rPr>
            </a:br>
            <a:endParaRPr lang="en-US" dirty="0">
              <a:solidFill>
                <a:schemeClr val="bg1"/>
              </a:solidFill>
            </a:endParaRPr>
          </a:p>
          <a:p>
            <a:r>
              <a:rPr lang="en-US" dirty="0"/>
              <a:t>Acute vs. Chronic</a:t>
            </a:r>
          </a:p>
          <a:p>
            <a:pPr lvl="1">
              <a:buClr>
                <a:schemeClr val="bg1"/>
              </a:buClr>
              <a:buFont typeface="Courier New" panose="02070309020205020404" pitchFamily="49" charset="0"/>
              <a:buChar char="o"/>
            </a:pPr>
            <a:r>
              <a:rPr lang="en-US" dirty="0">
                <a:solidFill>
                  <a:schemeClr val="bg1"/>
                </a:solidFill>
              </a:rPr>
              <a:t>Generally, the terms "acute" and chronic" are used to delineate between the effects on the basis of severity or duration</a:t>
            </a:r>
          </a:p>
          <a:p>
            <a:pPr lvl="2">
              <a:buClr>
                <a:schemeClr val="bg1"/>
              </a:buClr>
              <a:buFont typeface="Wingdings" panose="05000000000000000000" pitchFamily="2" charset="2"/>
              <a:buChar char="§"/>
            </a:pPr>
            <a:r>
              <a:rPr lang="en-US" dirty="0">
                <a:solidFill>
                  <a:schemeClr val="bg1"/>
                </a:solidFill>
              </a:rPr>
              <a:t>"Acute" effects usually occur rapidly as a result of short-term exposures, and are of short duration</a:t>
            </a:r>
          </a:p>
          <a:p>
            <a:pPr lvl="2">
              <a:buClr>
                <a:schemeClr val="bg1"/>
              </a:buClr>
              <a:buFont typeface="Wingdings" panose="05000000000000000000" pitchFamily="2" charset="2"/>
              <a:buChar char="§"/>
            </a:pPr>
            <a:r>
              <a:rPr lang="en-US" dirty="0">
                <a:solidFill>
                  <a:schemeClr val="bg1"/>
                </a:solidFill>
              </a:rPr>
              <a:t>"Chronic" effects generally occur as a result of long-term exposure, and are of long duration</a:t>
            </a:r>
          </a:p>
        </p:txBody>
      </p:sp>
      <p:sp>
        <p:nvSpPr>
          <p:cNvPr id="5" name="Date">
            <a:extLst>
              <a:ext uri="{FF2B5EF4-FFF2-40B4-BE49-F238E27FC236}">
                <a16:creationId xmlns:a16="http://schemas.microsoft.com/office/drawing/2014/main" id="{86590DEC-6A3C-6F50-C12D-6C524FCD25C5}"/>
              </a:ext>
            </a:extLst>
          </p:cNvPr>
          <p:cNvSpPr>
            <a:spLocks noGrp="1"/>
          </p:cNvSpPr>
          <p:nvPr>
            <p:ph type="dt" sz="half" idx="2"/>
          </p:nvPr>
        </p:nvSpPr>
        <p:spPr/>
        <p:txBody>
          <a:bodyPr/>
          <a:lstStyle/>
          <a:p>
            <a:fld id="{E0C8DACD-4E35-4E4C-AC75-C3DE50F04E7E}" type="datetime1">
              <a:rPr lang="en-US" smtClean="0"/>
              <a:pPr/>
              <a:t>8/19/2025</a:t>
            </a:fld>
            <a:endParaRPr lang="en-US" dirty="0"/>
          </a:p>
        </p:txBody>
      </p:sp>
      <p:sp>
        <p:nvSpPr>
          <p:cNvPr id="6" name="Slide Number">
            <a:extLst>
              <a:ext uri="{FF2B5EF4-FFF2-40B4-BE49-F238E27FC236}">
                <a16:creationId xmlns:a16="http://schemas.microsoft.com/office/drawing/2014/main" id="{422A291A-2C01-C4C1-F1E6-69F69766AD73}"/>
              </a:ext>
            </a:extLst>
          </p:cNvPr>
          <p:cNvSpPr>
            <a:spLocks noGrp="1"/>
          </p:cNvSpPr>
          <p:nvPr>
            <p:ph type="sldNum" sz="quarter" idx="4"/>
          </p:nvPr>
        </p:nvSpPr>
        <p:spPr/>
        <p:txBody>
          <a:bodyPr/>
          <a:lstStyle/>
          <a:p>
            <a:fld id="{8A7A6979-0714-4377-B894-6BE4C2D6E202}" type="slidenum">
              <a:rPr lang="en-US" smtClean="0"/>
              <a:pPr/>
              <a:t>16</a:t>
            </a:fld>
            <a:endParaRPr lang="en-US" dirty="0"/>
          </a:p>
        </p:txBody>
      </p:sp>
      <p:pic>
        <p:nvPicPr>
          <p:cNvPr id="8" name="Picture 7">
            <a:extLst>
              <a:ext uri="{FF2B5EF4-FFF2-40B4-BE49-F238E27FC236}">
                <a16:creationId xmlns:a16="http://schemas.microsoft.com/office/drawing/2014/main" id="{3DE2DA1A-D6D3-D8ED-032A-7944C2E1766B}"/>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4203567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A27C3-0B29-39B9-65FA-DE1013DDA1A0}"/>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60684A35-C28A-F53C-864D-8C0782612A26}"/>
              </a:ext>
            </a:extLst>
          </p:cNvPr>
          <p:cNvSpPr>
            <a:spLocks noGrp="1"/>
          </p:cNvSpPr>
          <p:nvPr>
            <p:ph type="ctrTitle"/>
          </p:nvPr>
        </p:nvSpPr>
        <p:spPr>
          <a:xfrm>
            <a:off x="326575" y="442674"/>
            <a:ext cx="7716375" cy="498598"/>
          </a:xfrm>
        </p:spPr>
        <p:txBody>
          <a:bodyPr/>
          <a:lstStyle/>
          <a:p>
            <a:r>
              <a:rPr lang="en-US" dirty="0">
                <a:latin typeface="Acumin Pro ExtraCondensed"/>
              </a:rPr>
              <a:t>Exposure Limits</a:t>
            </a:r>
          </a:p>
        </p:txBody>
      </p:sp>
      <p:sp>
        <p:nvSpPr>
          <p:cNvPr id="4" name="Body Text">
            <a:extLst>
              <a:ext uri="{FF2B5EF4-FFF2-40B4-BE49-F238E27FC236}">
                <a16:creationId xmlns:a16="http://schemas.microsoft.com/office/drawing/2014/main" id="{08841719-C688-8DDA-245D-1D351F753A1E}"/>
              </a:ext>
            </a:extLst>
          </p:cNvPr>
          <p:cNvSpPr>
            <a:spLocks noGrp="1"/>
          </p:cNvSpPr>
          <p:nvPr>
            <p:ph type="body" sz="quarter" idx="14"/>
          </p:nvPr>
        </p:nvSpPr>
        <p:spPr>
          <a:xfrm>
            <a:off x="438312" y="1101012"/>
            <a:ext cx="7942596" cy="4842588"/>
          </a:xfrm>
        </p:spPr>
        <p:txBody>
          <a:bodyPr>
            <a:normAutofit/>
          </a:bodyPr>
          <a:lstStyle/>
          <a:p>
            <a:r>
              <a:rPr lang="en-US" dirty="0"/>
              <a:t>Guidelines established to protect the average healthy worker from health effects</a:t>
            </a:r>
          </a:p>
          <a:p>
            <a:pPr lvl="1">
              <a:buClr>
                <a:schemeClr val="bg1"/>
              </a:buClr>
              <a:buFont typeface="Courier New" panose="02070309020205020404" pitchFamily="49" charset="0"/>
              <a:buChar char="o"/>
            </a:pPr>
            <a:r>
              <a:rPr lang="en-US" dirty="0">
                <a:solidFill>
                  <a:schemeClr val="bg1"/>
                </a:solidFill>
              </a:rPr>
              <a:t>based on 8 hour days, 40 hour weeks, 40 year working lifetime</a:t>
            </a:r>
            <a:endParaRPr lang="en-US" dirty="0"/>
          </a:p>
          <a:p>
            <a:pPr lvl="1">
              <a:buClr>
                <a:schemeClr val="bg1"/>
              </a:buClr>
              <a:buFont typeface="Courier New" panose="02070309020205020404" pitchFamily="49" charset="0"/>
              <a:buChar char="o"/>
            </a:pPr>
            <a:r>
              <a:rPr lang="en-US" dirty="0">
                <a:solidFill>
                  <a:schemeClr val="bg1"/>
                </a:solidFill>
              </a:rPr>
              <a:t>assumes worker is an average healthy person</a:t>
            </a:r>
          </a:p>
          <a:p>
            <a:pPr lvl="1">
              <a:buClr>
                <a:schemeClr val="bg1"/>
              </a:buClr>
              <a:buFont typeface="Courier New" panose="02070309020205020404" pitchFamily="49" charset="0"/>
              <a:buChar char="o"/>
            </a:pPr>
            <a:endParaRPr lang="en-US" dirty="0">
              <a:solidFill>
                <a:schemeClr val="bg1"/>
              </a:solidFill>
            </a:endParaRPr>
          </a:p>
          <a:p>
            <a:r>
              <a:rPr lang="en-US" dirty="0"/>
              <a:t>Two types used in the U.S.</a:t>
            </a:r>
          </a:p>
          <a:p>
            <a:pPr lvl="1">
              <a:buClr>
                <a:schemeClr val="bg1"/>
              </a:buClr>
              <a:buFont typeface="Courier New" panose="02070309020205020404" pitchFamily="49" charset="0"/>
              <a:buChar char="o"/>
            </a:pPr>
            <a:r>
              <a:rPr lang="en-US" dirty="0">
                <a:solidFill>
                  <a:schemeClr val="bg1"/>
                </a:solidFill>
              </a:rPr>
              <a:t>Threshold Limit Value (TLV)</a:t>
            </a:r>
            <a:endParaRPr lang="en-US" dirty="0"/>
          </a:p>
          <a:p>
            <a:pPr lvl="1">
              <a:buClr>
                <a:schemeClr val="bg1"/>
              </a:buClr>
              <a:buFont typeface="Courier New" panose="02070309020205020404" pitchFamily="49" charset="0"/>
              <a:buChar char="o"/>
            </a:pPr>
            <a:r>
              <a:rPr lang="en-US" dirty="0">
                <a:solidFill>
                  <a:schemeClr val="bg1"/>
                </a:solidFill>
              </a:rPr>
              <a:t>Permissible Exposure Limit (PEL)</a:t>
            </a:r>
          </a:p>
          <a:p>
            <a:pPr lvl="1">
              <a:buClr>
                <a:schemeClr val="bg1"/>
              </a:buClr>
              <a:buFont typeface="Courier New" panose="02070309020205020404" pitchFamily="49" charset="0"/>
              <a:buChar char="o"/>
            </a:pPr>
            <a:endParaRPr lang="en-US" dirty="0">
              <a:solidFill>
                <a:schemeClr val="bg1"/>
              </a:solidFill>
            </a:endParaRPr>
          </a:p>
          <a:p>
            <a:r>
              <a:rPr lang="en-US" dirty="0"/>
              <a:t>The TLVs are a voluntary guideline established by the American Conference of Industrial Hygienists</a:t>
            </a:r>
          </a:p>
          <a:p>
            <a:pPr lvl="1">
              <a:buClr>
                <a:schemeClr val="bg1"/>
              </a:buClr>
              <a:buFont typeface="Courier New" panose="02070309020205020404" pitchFamily="49" charset="0"/>
              <a:buChar char="o"/>
            </a:pPr>
            <a:r>
              <a:rPr lang="en-US" dirty="0">
                <a:solidFill>
                  <a:schemeClr val="bg1"/>
                </a:solidFill>
              </a:rPr>
              <a:t>updated more frequently, tend to be more protective, not mandated by law</a:t>
            </a:r>
          </a:p>
          <a:p>
            <a:pPr lvl="1">
              <a:buClr>
                <a:schemeClr val="bg1"/>
              </a:buClr>
              <a:buFont typeface="Courier New" panose="02070309020205020404" pitchFamily="49" charset="0"/>
              <a:buChar char="o"/>
            </a:pPr>
            <a:endParaRPr lang="en-US" dirty="0">
              <a:solidFill>
                <a:schemeClr val="bg1"/>
              </a:solidFill>
            </a:endParaRPr>
          </a:p>
          <a:p>
            <a:r>
              <a:rPr lang="en-US" dirty="0"/>
              <a:t>The PELs are the mandatory limits established by OSHA</a:t>
            </a:r>
          </a:p>
          <a:p>
            <a:pPr lvl="1">
              <a:buClr>
                <a:schemeClr val="bg1"/>
              </a:buClr>
              <a:buFont typeface="Courier New" panose="02070309020205020404" pitchFamily="49" charset="0"/>
              <a:buChar char="o"/>
            </a:pPr>
            <a:r>
              <a:rPr lang="en-US" dirty="0">
                <a:solidFill>
                  <a:schemeClr val="bg1"/>
                </a:solidFill>
              </a:rPr>
              <a:t>mandated by law, legally enforceable, not updated as often</a:t>
            </a:r>
          </a:p>
          <a:p>
            <a:pPr marL="228600" lvl="1" indent="0">
              <a:buClr>
                <a:schemeClr val="bg1"/>
              </a:buClr>
              <a:buNone/>
            </a:pPr>
            <a:endParaRPr lang="en-US" dirty="0">
              <a:solidFill>
                <a:schemeClr val="bg1"/>
              </a:solidFill>
            </a:endParaRPr>
          </a:p>
        </p:txBody>
      </p:sp>
      <p:sp>
        <p:nvSpPr>
          <p:cNvPr id="5" name="Date">
            <a:extLst>
              <a:ext uri="{FF2B5EF4-FFF2-40B4-BE49-F238E27FC236}">
                <a16:creationId xmlns:a16="http://schemas.microsoft.com/office/drawing/2014/main" id="{B7E75AEC-9865-BC85-DD51-92EA515287B5}"/>
              </a:ext>
            </a:extLst>
          </p:cNvPr>
          <p:cNvSpPr>
            <a:spLocks noGrp="1"/>
          </p:cNvSpPr>
          <p:nvPr>
            <p:ph type="dt" sz="half" idx="2"/>
          </p:nvPr>
        </p:nvSpPr>
        <p:spPr/>
        <p:txBody>
          <a:bodyPr/>
          <a:lstStyle/>
          <a:p>
            <a:fld id="{E0C8DACD-4E35-4E4C-AC75-C3DE50F04E7E}" type="datetime1">
              <a:rPr lang="en-US" smtClean="0"/>
              <a:pPr/>
              <a:t>8/19/2025</a:t>
            </a:fld>
            <a:endParaRPr lang="en-US" dirty="0"/>
          </a:p>
        </p:txBody>
      </p:sp>
      <p:sp>
        <p:nvSpPr>
          <p:cNvPr id="6" name="Slide Number">
            <a:extLst>
              <a:ext uri="{FF2B5EF4-FFF2-40B4-BE49-F238E27FC236}">
                <a16:creationId xmlns:a16="http://schemas.microsoft.com/office/drawing/2014/main" id="{75E9097B-D199-467C-743E-9D319BA368DA}"/>
              </a:ext>
            </a:extLst>
          </p:cNvPr>
          <p:cNvSpPr>
            <a:spLocks noGrp="1"/>
          </p:cNvSpPr>
          <p:nvPr>
            <p:ph type="sldNum" sz="quarter" idx="4"/>
          </p:nvPr>
        </p:nvSpPr>
        <p:spPr/>
        <p:txBody>
          <a:bodyPr/>
          <a:lstStyle/>
          <a:p>
            <a:fld id="{8A7A6979-0714-4377-B894-6BE4C2D6E202}" type="slidenum">
              <a:rPr lang="en-US" smtClean="0"/>
              <a:pPr/>
              <a:t>17</a:t>
            </a:fld>
            <a:endParaRPr lang="en-US" dirty="0"/>
          </a:p>
        </p:txBody>
      </p:sp>
      <p:pic>
        <p:nvPicPr>
          <p:cNvPr id="8" name="Picture 7">
            <a:extLst>
              <a:ext uri="{FF2B5EF4-FFF2-40B4-BE49-F238E27FC236}">
                <a16:creationId xmlns:a16="http://schemas.microsoft.com/office/drawing/2014/main" id="{61A8C822-70C3-DC4A-0A9C-4058E680CCF5}"/>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3470663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7CA70-3251-A5B5-FFD2-0D85B9596AB1}"/>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D072B7EA-7C31-8270-F1F7-7AD7B319C29A}"/>
              </a:ext>
            </a:extLst>
          </p:cNvPr>
          <p:cNvSpPr>
            <a:spLocks noGrp="1"/>
          </p:cNvSpPr>
          <p:nvPr>
            <p:ph type="ctrTitle"/>
          </p:nvPr>
        </p:nvSpPr>
        <p:spPr>
          <a:xfrm>
            <a:off x="326575" y="442674"/>
            <a:ext cx="7716375" cy="886397"/>
          </a:xfrm>
        </p:spPr>
        <p:txBody>
          <a:bodyPr/>
          <a:lstStyle/>
          <a:p>
            <a:r>
              <a:rPr lang="en-US" sz="3200" dirty="0">
                <a:latin typeface="Acumin Pro ExtraCondensed"/>
              </a:rPr>
              <a:t>Factors Influencing Health Effects</a:t>
            </a:r>
            <a:br>
              <a:rPr lang="en-US" sz="3200" dirty="0">
                <a:latin typeface="Acumin Pro ExtraCondensed"/>
              </a:rPr>
            </a:br>
            <a:endParaRPr lang="en-US" sz="3200" dirty="0">
              <a:latin typeface="Acumin Pro ExtraCondensed"/>
            </a:endParaRPr>
          </a:p>
        </p:txBody>
      </p:sp>
      <p:sp>
        <p:nvSpPr>
          <p:cNvPr id="4" name="Body Text">
            <a:extLst>
              <a:ext uri="{FF2B5EF4-FFF2-40B4-BE49-F238E27FC236}">
                <a16:creationId xmlns:a16="http://schemas.microsoft.com/office/drawing/2014/main" id="{941BA83B-2B6C-124E-86EE-2FD411166472}"/>
              </a:ext>
            </a:extLst>
          </p:cNvPr>
          <p:cNvSpPr>
            <a:spLocks noGrp="1"/>
          </p:cNvSpPr>
          <p:nvPr>
            <p:ph type="body" sz="quarter" idx="14"/>
          </p:nvPr>
        </p:nvSpPr>
        <p:spPr>
          <a:xfrm>
            <a:off x="438312" y="1101012"/>
            <a:ext cx="7942596" cy="4842588"/>
          </a:xfrm>
        </p:spPr>
        <p:txBody>
          <a:bodyPr>
            <a:normAutofit/>
          </a:bodyPr>
          <a:lstStyle/>
          <a:p>
            <a:r>
              <a:rPr lang="en-US" dirty="0"/>
              <a:t>Physical State of the Product</a:t>
            </a:r>
          </a:p>
          <a:p>
            <a:pPr lvl="1">
              <a:buClr>
                <a:schemeClr val="bg1"/>
              </a:buClr>
              <a:buFont typeface="Courier New" panose="02070309020205020404" pitchFamily="49" charset="0"/>
              <a:buChar char="o"/>
            </a:pPr>
            <a:r>
              <a:rPr lang="en-US" dirty="0">
                <a:solidFill>
                  <a:schemeClr val="bg1"/>
                </a:solidFill>
              </a:rPr>
              <a:t>Gas, liquid, solid</a:t>
            </a:r>
            <a:br>
              <a:rPr lang="en-US" dirty="0">
                <a:solidFill>
                  <a:schemeClr val="bg1"/>
                </a:solidFill>
              </a:rPr>
            </a:br>
            <a:endParaRPr lang="en-US" dirty="0">
              <a:solidFill>
                <a:schemeClr val="bg1"/>
              </a:solidFill>
            </a:endParaRPr>
          </a:p>
          <a:p>
            <a:r>
              <a:rPr lang="en-US" dirty="0"/>
              <a:t>Concentration of the Product</a:t>
            </a:r>
          </a:p>
          <a:p>
            <a:pPr lvl="1">
              <a:buClr>
                <a:schemeClr val="bg1"/>
              </a:buClr>
              <a:buFont typeface="Courier New" panose="02070309020205020404" pitchFamily="49" charset="0"/>
              <a:buChar char="o"/>
            </a:pPr>
            <a:r>
              <a:rPr lang="en-US" dirty="0">
                <a:solidFill>
                  <a:schemeClr val="bg1"/>
                </a:solidFill>
              </a:rPr>
              <a:t>More concentrated, more damage in a given time frame</a:t>
            </a:r>
          </a:p>
          <a:p>
            <a:pPr lvl="2">
              <a:buClr>
                <a:schemeClr val="bg1"/>
              </a:buClr>
              <a:buFont typeface="Wingdings" panose="05000000000000000000" pitchFamily="2" charset="2"/>
              <a:buChar char="§"/>
            </a:pPr>
            <a:r>
              <a:rPr lang="en-US" dirty="0">
                <a:solidFill>
                  <a:schemeClr val="bg1"/>
                </a:solidFill>
              </a:rPr>
              <a:t>example: consider the effects of drinking one scotch and water in one hour versus drinking the same amount of straight scotch for one hour</a:t>
            </a:r>
            <a:br>
              <a:rPr lang="en-US" dirty="0">
                <a:solidFill>
                  <a:schemeClr val="bg1"/>
                </a:solidFill>
              </a:rPr>
            </a:br>
            <a:endParaRPr lang="en-US" dirty="0">
              <a:solidFill>
                <a:schemeClr val="bg1"/>
              </a:solidFill>
            </a:endParaRPr>
          </a:p>
          <a:p>
            <a:r>
              <a:rPr lang="en-US" dirty="0"/>
              <a:t>Length of Exposure (Time) to the Product</a:t>
            </a:r>
          </a:p>
          <a:p>
            <a:pPr lvl="1">
              <a:buClr>
                <a:schemeClr val="bg1"/>
              </a:buClr>
              <a:buFont typeface="Courier New" panose="02070309020205020404" pitchFamily="49" charset="0"/>
              <a:buChar char="o"/>
            </a:pPr>
            <a:r>
              <a:rPr lang="en-US" dirty="0">
                <a:solidFill>
                  <a:schemeClr val="bg1"/>
                </a:solidFill>
              </a:rPr>
              <a:t>The longer you are exposed to a product at a given concentration the greater the chance of health effects</a:t>
            </a:r>
          </a:p>
          <a:p>
            <a:pPr lvl="2">
              <a:buClr>
                <a:schemeClr val="bg1"/>
              </a:buClr>
              <a:buFont typeface="Wingdings" panose="05000000000000000000" pitchFamily="2" charset="2"/>
              <a:buChar char="§"/>
            </a:pPr>
            <a:r>
              <a:rPr lang="en-US" dirty="0">
                <a:solidFill>
                  <a:schemeClr val="bg1"/>
                </a:solidFill>
              </a:rPr>
              <a:t>example: drinking one scotch and water in an evening once a month versus drinking one scotch and water an hour every evening every month</a:t>
            </a:r>
          </a:p>
        </p:txBody>
      </p:sp>
      <p:sp>
        <p:nvSpPr>
          <p:cNvPr id="5" name="Date">
            <a:extLst>
              <a:ext uri="{FF2B5EF4-FFF2-40B4-BE49-F238E27FC236}">
                <a16:creationId xmlns:a16="http://schemas.microsoft.com/office/drawing/2014/main" id="{B9D8C4F0-799D-3749-F6A7-0291A84EEB31}"/>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F7E6DB34-BCA9-DD33-0ADA-9CD510C64769}"/>
              </a:ext>
            </a:extLst>
          </p:cNvPr>
          <p:cNvSpPr>
            <a:spLocks noGrp="1"/>
          </p:cNvSpPr>
          <p:nvPr>
            <p:ph type="sldNum" sz="quarter" idx="4"/>
          </p:nvPr>
        </p:nvSpPr>
        <p:spPr/>
        <p:txBody>
          <a:bodyPr/>
          <a:lstStyle/>
          <a:p>
            <a:fld id="{8A7A6979-0714-4377-B894-6BE4C2D6E202}" type="slidenum">
              <a:rPr lang="en-US" smtClean="0"/>
              <a:pPr/>
              <a:t>18</a:t>
            </a:fld>
            <a:endParaRPr lang="en-US" dirty="0"/>
          </a:p>
        </p:txBody>
      </p:sp>
      <p:pic>
        <p:nvPicPr>
          <p:cNvPr id="8" name="Picture 7">
            <a:extLst>
              <a:ext uri="{FF2B5EF4-FFF2-40B4-BE49-F238E27FC236}">
                <a16:creationId xmlns:a16="http://schemas.microsoft.com/office/drawing/2014/main" id="{6651B56C-D790-0F4F-DCD9-C2A62D3D3B61}"/>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1580821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43B81-4CB1-22DA-59B8-3B089BD3478A}"/>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DD7619EF-8A01-2E89-F6F7-93C54DF09CF2}"/>
              </a:ext>
            </a:extLst>
          </p:cNvPr>
          <p:cNvSpPr>
            <a:spLocks noGrp="1"/>
          </p:cNvSpPr>
          <p:nvPr>
            <p:ph type="ctrTitle"/>
          </p:nvPr>
        </p:nvSpPr>
        <p:spPr>
          <a:xfrm>
            <a:off x="326575" y="442674"/>
            <a:ext cx="7716375" cy="886397"/>
          </a:xfrm>
        </p:spPr>
        <p:txBody>
          <a:bodyPr/>
          <a:lstStyle/>
          <a:p>
            <a:r>
              <a:rPr lang="en-US" sz="3200" dirty="0">
                <a:latin typeface="Acumin Pro ExtraCondensed"/>
              </a:rPr>
              <a:t>Factors Influencing Health Effects (continued)</a:t>
            </a:r>
            <a:br>
              <a:rPr lang="en-US" sz="3200" dirty="0">
                <a:latin typeface="Acumin Pro ExtraCondensed"/>
              </a:rPr>
            </a:br>
            <a:endParaRPr lang="en-US" sz="3200" dirty="0">
              <a:latin typeface="Acumin Pro ExtraCondensed"/>
            </a:endParaRPr>
          </a:p>
        </p:txBody>
      </p:sp>
      <p:sp>
        <p:nvSpPr>
          <p:cNvPr id="4" name="Body Text">
            <a:extLst>
              <a:ext uri="{FF2B5EF4-FFF2-40B4-BE49-F238E27FC236}">
                <a16:creationId xmlns:a16="http://schemas.microsoft.com/office/drawing/2014/main" id="{D3BB6B1C-88C7-08B6-0D99-8D1134885DCA}"/>
              </a:ext>
            </a:extLst>
          </p:cNvPr>
          <p:cNvSpPr>
            <a:spLocks noGrp="1"/>
          </p:cNvSpPr>
          <p:nvPr>
            <p:ph type="body" sz="quarter" idx="14"/>
          </p:nvPr>
        </p:nvSpPr>
        <p:spPr>
          <a:xfrm>
            <a:off x="438312" y="1101012"/>
            <a:ext cx="7942596" cy="4842588"/>
          </a:xfrm>
        </p:spPr>
        <p:txBody>
          <a:bodyPr>
            <a:normAutofit/>
          </a:bodyPr>
          <a:lstStyle/>
          <a:p>
            <a:r>
              <a:rPr lang="en-US" dirty="0"/>
              <a:t>Route of Exposure</a:t>
            </a:r>
          </a:p>
          <a:p>
            <a:pPr marL="228600" lvl="1" indent="0">
              <a:buClr>
                <a:schemeClr val="bg1"/>
              </a:buClr>
              <a:buNone/>
            </a:pPr>
            <a:r>
              <a:rPr lang="en-US" b="1" dirty="0">
                <a:solidFill>
                  <a:schemeClr val="bg1"/>
                </a:solidFill>
              </a:rPr>
              <a:t>Inhalation</a:t>
            </a:r>
            <a:r>
              <a:rPr lang="en-US" dirty="0">
                <a:solidFill>
                  <a:schemeClr val="bg1"/>
                </a:solidFill>
              </a:rPr>
              <a:t> - Chemicals may enter the bloodstream through the lungs</a:t>
            </a:r>
            <a:br>
              <a:rPr lang="en-US" dirty="0">
                <a:solidFill>
                  <a:schemeClr val="bg1"/>
                </a:solidFill>
              </a:rPr>
            </a:br>
            <a:endParaRPr lang="en-US" dirty="0">
              <a:solidFill>
                <a:schemeClr val="bg1"/>
              </a:solidFill>
            </a:endParaRPr>
          </a:p>
          <a:p>
            <a:pPr marL="228600" lvl="1" indent="0">
              <a:buClr>
                <a:schemeClr val="bg1"/>
              </a:buClr>
              <a:buNone/>
            </a:pPr>
            <a:r>
              <a:rPr lang="en-US" b="1" dirty="0">
                <a:solidFill>
                  <a:schemeClr val="bg1"/>
                </a:solidFill>
              </a:rPr>
              <a:t>Ingestion</a:t>
            </a:r>
            <a:r>
              <a:rPr lang="en-US" dirty="0">
                <a:solidFill>
                  <a:schemeClr val="bg1"/>
                </a:solidFill>
              </a:rPr>
              <a:t> - Chemicals may be absorbed into the bloodstream through the small intestine, stomach, etc.</a:t>
            </a:r>
            <a:br>
              <a:rPr lang="en-US" dirty="0">
                <a:solidFill>
                  <a:schemeClr val="bg1"/>
                </a:solidFill>
              </a:rPr>
            </a:br>
            <a:endParaRPr lang="en-US" dirty="0">
              <a:solidFill>
                <a:schemeClr val="bg1"/>
              </a:solidFill>
            </a:endParaRPr>
          </a:p>
          <a:p>
            <a:pPr marL="228600" lvl="1" indent="0">
              <a:buClr>
                <a:schemeClr val="bg1"/>
              </a:buClr>
              <a:buNone/>
            </a:pPr>
            <a:r>
              <a:rPr lang="en-US" b="1" dirty="0">
                <a:solidFill>
                  <a:schemeClr val="bg1"/>
                </a:solidFill>
              </a:rPr>
              <a:t>Skin Absorption </a:t>
            </a:r>
            <a:r>
              <a:rPr lang="en-US" dirty="0">
                <a:solidFill>
                  <a:schemeClr val="bg1"/>
                </a:solidFill>
              </a:rPr>
              <a:t>- Chemicals may be absorbed through the skin</a:t>
            </a:r>
            <a:br>
              <a:rPr lang="en-US" dirty="0">
                <a:solidFill>
                  <a:schemeClr val="bg1"/>
                </a:solidFill>
              </a:rPr>
            </a:br>
            <a:endParaRPr lang="en-US" dirty="0">
              <a:solidFill>
                <a:schemeClr val="bg1"/>
              </a:solidFill>
            </a:endParaRPr>
          </a:p>
          <a:p>
            <a:pPr marL="228600" lvl="1" indent="0">
              <a:buClr>
                <a:schemeClr val="bg1"/>
              </a:buClr>
              <a:buNone/>
            </a:pPr>
            <a:r>
              <a:rPr lang="en-US" b="1" dirty="0">
                <a:solidFill>
                  <a:schemeClr val="bg1"/>
                </a:solidFill>
              </a:rPr>
              <a:t>Skin or Eye Contact </a:t>
            </a:r>
            <a:r>
              <a:rPr lang="en-US" dirty="0">
                <a:solidFill>
                  <a:schemeClr val="bg1"/>
                </a:solidFill>
              </a:rPr>
              <a:t>- Chemicals may be absorbed through the skin or eye</a:t>
            </a:r>
            <a:br>
              <a:rPr lang="en-US" dirty="0">
                <a:solidFill>
                  <a:schemeClr val="bg1"/>
                </a:solidFill>
              </a:rPr>
            </a:br>
            <a:endParaRPr lang="en-US" dirty="0">
              <a:solidFill>
                <a:schemeClr val="bg1"/>
              </a:solidFill>
            </a:endParaRPr>
          </a:p>
          <a:p>
            <a:r>
              <a:rPr lang="en-US" dirty="0"/>
              <a:t>Individual Sensitivities</a:t>
            </a:r>
          </a:p>
          <a:p>
            <a:pPr lvl="1">
              <a:buClr>
                <a:schemeClr val="bg1"/>
              </a:buClr>
              <a:buFont typeface="Courier New" panose="02070309020205020404" pitchFamily="49" charset="0"/>
              <a:buChar char="o"/>
            </a:pPr>
            <a:r>
              <a:rPr lang="en-US" dirty="0">
                <a:solidFill>
                  <a:schemeClr val="bg1"/>
                </a:solidFill>
              </a:rPr>
              <a:t>some people will have greater health effects than others</a:t>
            </a:r>
            <a:br>
              <a:rPr lang="en-US" dirty="0">
                <a:solidFill>
                  <a:schemeClr val="bg1"/>
                </a:solidFill>
              </a:rPr>
            </a:br>
            <a:endParaRPr lang="en-US" dirty="0">
              <a:solidFill>
                <a:schemeClr val="bg1"/>
              </a:solidFill>
            </a:endParaRPr>
          </a:p>
          <a:p>
            <a:r>
              <a:rPr lang="en-US" dirty="0"/>
              <a:t>Other Exposures</a:t>
            </a:r>
          </a:p>
        </p:txBody>
      </p:sp>
      <p:sp>
        <p:nvSpPr>
          <p:cNvPr id="5" name="Date">
            <a:extLst>
              <a:ext uri="{FF2B5EF4-FFF2-40B4-BE49-F238E27FC236}">
                <a16:creationId xmlns:a16="http://schemas.microsoft.com/office/drawing/2014/main" id="{B334AB29-3525-5E92-1766-C660BB990C2B}"/>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E076EEB4-6C13-1841-D198-EB2357F572BE}"/>
              </a:ext>
            </a:extLst>
          </p:cNvPr>
          <p:cNvSpPr>
            <a:spLocks noGrp="1"/>
          </p:cNvSpPr>
          <p:nvPr>
            <p:ph type="sldNum" sz="quarter" idx="4"/>
          </p:nvPr>
        </p:nvSpPr>
        <p:spPr/>
        <p:txBody>
          <a:bodyPr/>
          <a:lstStyle/>
          <a:p>
            <a:fld id="{8A7A6979-0714-4377-B894-6BE4C2D6E202}" type="slidenum">
              <a:rPr lang="en-US" smtClean="0"/>
              <a:pPr/>
              <a:t>19</a:t>
            </a:fld>
            <a:endParaRPr lang="en-US" dirty="0"/>
          </a:p>
        </p:txBody>
      </p:sp>
      <p:pic>
        <p:nvPicPr>
          <p:cNvPr id="8" name="Picture 7">
            <a:extLst>
              <a:ext uri="{FF2B5EF4-FFF2-40B4-BE49-F238E27FC236}">
                <a16:creationId xmlns:a16="http://schemas.microsoft.com/office/drawing/2014/main" id="{32F355B5-0C8D-2E3A-128E-B4DD11C51CF0}"/>
              </a:ext>
            </a:extLst>
          </p:cNvPr>
          <p:cNvPicPr>
            <a:picLocks noChangeAspect="1"/>
          </p:cNvPicPr>
          <p:nvPr/>
        </p:nvPicPr>
        <p:blipFill>
          <a:blip r:embed="rId2"/>
          <a:srcRect/>
          <a:stretch/>
        </p:blipFill>
        <p:spPr>
          <a:xfrm>
            <a:off x="438311" y="6072299"/>
            <a:ext cx="3418318" cy="365760"/>
          </a:xfrm>
          <a:prstGeom prst="rect">
            <a:avLst/>
          </a:prstGeom>
        </p:spPr>
      </p:pic>
      <p:pic>
        <p:nvPicPr>
          <p:cNvPr id="7" name="Picture 6">
            <a:extLst>
              <a:ext uri="{FF2B5EF4-FFF2-40B4-BE49-F238E27FC236}">
                <a16:creationId xmlns:a16="http://schemas.microsoft.com/office/drawing/2014/main" id="{46D8ACEA-A03A-DC42-A73B-51CE4655A6D8}"/>
              </a:ext>
            </a:extLst>
          </p:cNvPr>
          <p:cNvPicPr>
            <a:picLocks noChangeAspect="1"/>
          </p:cNvPicPr>
          <p:nvPr/>
        </p:nvPicPr>
        <p:blipFill>
          <a:blip r:embed="rId3"/>
          <a:stretch>
            <a:fillRect/>
          </a:stretch>
        </p:blipFill>
        <p:spPr>
          <a:xfrm>
            <a:off x="164553" y="1441468"/>
            <a:ext cx="395281" cy="395281"/>
          </a:xfrm>
          <a:prstGeom prst="rect">
            <a:avLst/>
          </a:prstGeom>
        </p:spPr>
      </p:pic>
      <p:pic>
        <p:nvPicPr>
          <p:cNvPr id="10" name="Picture 9">
            <a:extLst>
              <a:ext uri="{FF2B5EF4-FFF2-40B4-BE49-F238E27FC236}">
                <a16:creationId xmlns:a16="http://schemas.microsoft.com/office/drawing/2014/main" id="{3966E982-E2D1-E9C9-DA09-63EE56673E6E}"/>
              </a:ext>
            </a:extLst>
          </p:cNvPr>
          <p:cNvPicPr>
            <a:picLocks noChangeAspect="1"/>
          </p:cNvPicPr>
          <p:nvPr/>
        </p:nvPicPr>
        <p:blipFill>
          <a:blip r:embed="rId4"/>
          <a:stretch>
            <a:fillRect/>
          </a:stretch>
        </p:blipFill>
        <p:spPr>
          <a:xfrm>
            <a:off x="161377" y="2155796"/>
            <a:ext cx="395281" cy="395281"/>
          </a:xfrm>
          <a:prstGeom prst="rect">
            <a:avLst/>
          </a:prstGeom>
        </p:spPr>
      </p:pic>
      <p:pic>
        <p:nvPicPr>
          <p:cNvPr id="12" name="Picture 11">
            <a:extLst>
              <a:ext uri="{FF2B5EF4-FFF2-40B4-BE49-F238E27FC236}">
                <a16:creationId xmlns:a16="http://schemas.microsoft.com/office/drawing/2014/main" id="{6F512750-D2EE-CE7D-D7E3-02ADB8CC8D67}"/>
              </a:ext>
            </a:extLst>
          </p:cNvPr>
          <p:cNvPicPr>
            <a:picLocks noChangeAspect="1"/>
          </p:cNvPicPr>
          <p:nvPr/>
        </p:nvPicPr>
        <p:blipFill>
          <a:blip r:embed="rId5"/>
          <a:stretch>
            <a:fillRect/>
          </a:stretch>
        </p:blipFill>
        <p:spPr>
          <a:xfrm>
            <a:off x="161375" y="2879436"/>
            <a:ext cx="395281" cy="395281"/>
          </a:xfrm>
          <a:prstGeom prst="rect">
            <a:avLst/>
          </a:prstGeom>
        </p:spPr>
      </p:pic>
      <p:pic>
        <p:nvPicPr>
          <p:cNvPr id="14" name="Picture 13">
            <a:extLst>
              <a:ext uri="{FF2B5EF4-FFF2-40B4-BE49-F238E27FC236}">
                <a16:creationId xmlns:a16="http://schemas.microsoft.com/office/drawing/2014/main" id="{2CD02137-8B51-15FA-E5CB-D88A2A74E3DD}"/>
              </a:ext>
            </a:extLst>
          </p:cNvPr>
          <p:cNvPicPr>
            <a:picLocks noChangeAspect="1"/>
          </p:cNvPicPr>
          <p:nvPr/>
        </p:nvPicPr>
        <p:blipFill>
          <a:blip r:embed="rId6"/>
          <a:stretch>
            <a:fillRect/>
          </a:stretch>
        </p:blipFill>
        <p:spPr>
          <a:xfrm>
            <a:off x="155339" y="3496209"/>
            <a:ext cx="391986" cy="391986"/>
          </a:xfrm>
          <a:prstGeom prst="rect">
            <a:avLst/>
          </a:prstGeom>
        </p:spPr>
      </p:pic>
    </p:spTree>
    <p:extLst>
      <p:ext uri="{BB962C8B-B14F-4D97-AF65-F5344CB8AC3E}">
        <p14:creationId xmlns:p14="http://schemas.microsoft.com/office/powerpoint/2010/main" val="3732104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1EDB4FE-91AC-5845-B48B-6CF3B8E1C495}"/>
              </a:ext>
            </a:extLst>
          </p:cNvPr>
          <p:cNvSpPr>
            <a:spLocks noGrp="1"/>
          </p:cNvSpPr>
          <p:nvPr>
            <p:ph type="ctrTitle"/>
          </p:nvPr>
        </p:nvSpPr>
        <p:spPr>
          <a:xfrm>
            <a:off x="1033238" y="442674"/>
            <a:ext cx="6925732" cy="512448"/>
          </a:xfrm>
        </p:spPr>
        <p:txBody>
          <a:bodyPr/>
          <a:lstStyle/>
          <a:p>
            <a:r>
              <a:rPr lang="en-US" dirty="0">
                <a:latin typeface="Acumin Pro ExtraCondensed"/>
              </a:rPr>
              <a:t>Introduction</a:t>
            </a:r>
            <a:endParaRPr lang="en-US" dirty="0"/>
          </a:p>
        </p:txBody>
      </p:sp>
      <p:sp>
        <p:nvSpPr>
          <p:cNvPr id="4" name="Body Text">
            <a:extLst>
              <a:ext uri="{FF2B5EF4-FFF2-40B4-BE49-F238E27FC236}">
                <a16:creationId xmlns:a16="http://schemas.microsoft.com/office/drawing/2014/main" id="{9B248A72-3788-2540-A499-96538EA892D5}"/>
              </a:ext>
            </a:extLst>
          </p:cNvPr>
          <p:cNvSpPr>
            <a:spLocks noGrp="1"/>
          </p:cNvSpPr>
          <p:nvPr>
            <p:ph type="body" sz="quarter" idx="14"/>
          </p:nvPr>
        </p:nvSpPr>
        <p:spPr>
          <a:xfrm>
            <a:off x="989045" y="1278294"/>
            <a:ext cx="6356920" cy="4095783"/>
          </a:xfrm>
        </p:spPr>
        <p:txBody>
          <a:bodyPr>
            <a:normAutofit fontScale="92500" lnSpcReduction="10000"/>
          </a:bodyPr>
          <a:lstStyle/>
          <a:p>
            <a:pPr lvl="0"/>
            <a:r>
              <a:rPr lang="en-US" dirty="0"/>
              <a:t>The Hazard Communication Standard is an OSHA regulation (29 CFR 1910.1200) "…to ensure that the hazards of all chemicals produced or imported are evaluated, and that information concerning their hazards is transmitted to employers and employees. This transmittal of information is to be accomplished by means of comprehensive hazard communication hazard programs, which are to include container labeling and other forms of warning, safety data sheets and employee training."</a:t>
            </a:r>
          </a:p>
          <a:p>
            <a:pPr lvl="0"/>
            <a:endParaRPr lang="en-US" dirty="0"/>
          </a:p>
          <a:p>
            <a:pPr lvl="0"/>
            <a:r>
              <a:rPr lang="en-US" dirty="0"/>
              <a:t>Right-to-Know and Hazard Communication essentially mean the same thing and are frequently used interchangeably. Both phrases refer to the standard and the Purdue program which was put in place to help ensure that the University stays in compliance with the standard. A "DTI" is the designated trained individual who is responsible for maintaining the chemical inventory, keeping a complete file of safety data sheets (SDS), and facilitating employee training for their individual work area.</a:t>
            </a:r>
          </a:p>
        </p:txBody>
      </p:sp>
      <p:sp>
        <p:nvSpPr>
          <p:cNvPr id="5" name="Date">
            <a:extLst>
              <a:ext uri="{FF2B5EF4-FFF2-40B4-BE49-F238E27FC236}">
                <a16:creationId xmlns:a16="http://schemas.microsoft.com/office/drawing/2014/main" id="{7FEEB1B5-922E-6B41-9256-301776A52CE2}"/>
              </a:ext>
            </a:extLst>
          </p:cNvPr>
          <p:cNvSpPr>
            <a:spLocks noGrp="1"/>
          </p:cNvSpPr>
          <p:nvPr>
            <p:ph type="dt" sz="half" idx="2"/>
          </p:nvPr>
        </p:nvSpPr>
        <p:spPr/>
        <p:txBody>
          <a:bodyPr/>
          <a:lstStyle/>
          <a:p>
            <a:fld id="{E0C8DACD-4E35-4E4C-AC75-C3DE50F04E7E}" type="datetime1">
              <a:rPr lang="en-US" smtClean="0"/>
              <a:pPr/>
              <a:t>8/18/2025</a:t>
            </a:fld>
            <a:endParaRPr lang="en-US" dirty="0"/>
          </a:p>
        </p:txBody>
      </p:sp>
      <p:sp>
        <p:nvSpPr>
          <p:cNvPr id="6" name="Slide Number">
            <a:extLst>
              <a:ext uri="{FF2B5EF4-FFF2-40B4-BE49-F238E27FC236}">
                <a16:creationId xmlns:a16="http://schemas.microsoft.com/office/drawing/2014/main" id="{8AD25A61-95C4-5F44-8726-98D65EC40F9E}"/>
              </a:ext>
            </a:extLst>
          </p:cNvPr>
          <p:cNvSpPr>
            <a:spLocks noGrp="1"/>
          </p:cNvSpPr>
          <p:nvPr>
            <p:ph type="sldNum" sz="quarter" idx="4"/>
          </p:nvPr>
        </p:nvSpPr>
        <p:spPr/>
        <p:txBody>
          <a:bodyPr/>
          <a:lstStyle/>
          <a:p>
            <a:fld id="{8A7A6979-0714-4377-B894-6BE4C2D6E202}" type="slidenum">
              <a:rPr lang="en-US" smtClean="0"/>
              <a:pPr/>
              <a:t>2</a:t>
            </a:fld>
            <a:endParaRPr lang="en-US" dirty="0"/>
          </a:p>
        </p:txBody>
      </p:sp>
      <p:pic>
        <p:nvPicPr>
          <p:cNvPr id="8" name="Picture 7">
            <a:extLst>
              <a:ext uri="{FF2B5EF4-FFF2-40B4-BE49-F238E27FC236}">
                <a16:creationId xmlns:a16="http://schemas.microsoft.com/office/drawing/2014/main" id="{59AACC85-D185-F643-8084-CBD4289E2F63}"/>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1231697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BE1A2-9EAE-B937-CFB6-19F04EE97E02}"/>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6FDC0DB3-929C-B039-B3B2-C62D1C3F5C75}"/>
              </a:ext>
            </a:extLst>
          </p:cNvPr>
          <p:cNvSpPr>
            <a:spLocks noGrp="1"/>
          </p:cNvSpPr>
          <p:nvPr>
            <p:ph type="ctrTitle"/>
          </p:nvPr>
        </p:nvSpPr>
        <p:spPr>
          <a:xfrm>
            <a:off x="326571" y="442674"/>
            <a:ext cx="7716375" cy="1495794"/>
          </a:xfrm>
        </p:spPr>
        <p:txBody>
          <a:bodyPr/>
          <a:lstStyle/>
          <a:p>
            <a:r>
              <a:rPr lang="en-US" dirty="0"/>
              <a:t>Equipment Hazards</a:t>
            </a:r>
            <a:br>
              <a:rPr lang="en-US" dirty="0"/>
            </a:br>
            <a:br>
              <a:rPr lang="en-US" b="0" dirty="0"/>
            </a:br>
            <a:endParaRPr lang="en-US" dirty="0"/>
          </a:p>
        </p:txBody>
      </p:sp>
      <p:sp>
        <p:nvSpPr>
          <p:cNvPr id="4" name="Body Text">
            <a:extLst>
              <a:ext uri="{FF2B5EF4-FFF2-40B4-BE49-F238E27FC236}">
                <a16:creationId xmlns:a16="http://schemas.microsoft.com/office/drawing/2014/main" id="{DBA82924-6578-1340-54F5-CBDA7FB56004}"/>
              </a:ext>
            </a:extLst>
          </p:cNvPr>
          <p:cNvSpPr>
            <a:spLocks noGrp="1"/>
          </p:cNvSpPr>
          <p:nvPr>
            <p:ph type="body" sz="quarter" idx="14"/>
          </p:nvPr>
        </p:nvSpPr>
        <p:spPr>
          <a:xfrm>
            <a:off x="438312" y="1101012"/>
            <a:ext cx="7942596" cy="4842588"/>
          </a:xfrm>
        </p:spPr>
        <p:txBody>
          <a:bodyPr>
            <a:normAutofit/>
          </a:bodyPr>
          <a:lstStyle/>
          <a:p>
            <a:pPr lvl="0"/>
            <a:r>
              <a:rPr lang="en-US" dirty="0"/>
              <a:t>Equipment may present hazards due to force, sharp or moving parts, noise and particulate emissions.</a:t>
            </a:r>
            <a:br>
              <a:rPr lang="en-US" dirty="0"/>
            </a:br>
            <a:endParaRPr lang="en-US" dirty="0"/>
          </a:p>
          <a:p>
            <a:r>
              <a:rPr lang="en-US" dirty="0"/>
              <a:t>Make sure you know how to use equipment safely and are aware of the potential dangers associated with any equipment used.</a:t>
            </a:r>
            <a:br>
              <a:rPr lang="en-US" dirty="0"/>
            </a:br>
            <a:endParaRPr lang="en-US" dirty="0"/>
          </a:p>
          <a:p>
            <a:r>
              <a:rPr lang="en-US" dirty="0"/>
              <a:t>Make sure you use the appropriate Personal Protection Equipment that is required.</a:t>
            </a:r>
            <a:endParaRPr lang="en-US" dirty="0">
              <a:solidFill>
                <a:srgbClr val="0070C0"/>
              </a:solidFill>
            </a:endParaRPr>
          </a:p>
        </p:txBody>
      </p:sp>
      <p:sp>
        <p:nvSpPr>
          <p:cNvPr id="5" name="Date">
            <a:extLst>
              <a:ext uri="{FF2B5EF4-FFF2-40B4-BE49-F238E27FC236}">
                <a16:creationId xmlns:a16="http://schemas.microsoft.com/office/drawing/2014/main" id="{B7D339CE-15CB-0C28-810D-6766850FDE40}"/>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D5616B9A-6684-5E0E-3F3E-CD45DF9406B1}"/>
              </a:ext>
            </a:extLst>
          </p:cNvPr>
          <p:cNvSpPr>
            <a:spLocks noGrp="1"/>
          </p:cNvSpPr>
          <p:nvPr>
            <p:ph type="sldNum" sz="quarter" idx="4"/>
          </p:nvPr>
        </p:nvSpPr>
        <p:spPr/>
        <p:txBody>
          <a:bodyPr/>
          <a:lstStyle/>
          <a:p>
            <a:fld id="{8A7A6979-0714-4377-B894-6BE4C2D6E202}" type="slidenum">
              <a:rPr lang="en-US" smtClean="0"/>
              <a:pPr/>
              <a:t>20</a:t>
            </a:fld>
            <a:endParaRPr lang="en-US" dirty="0"/>
          </a:p>
        </p:txBody>
      </p:sp>
      <p:pic>
        <p:nvPicPr>
          <p:cNvPr id="8" name="Picture 7">
            <a:extLst>
              <a:ext uri="{FF2B5EF4-FFF2-40B4-BE49-F238E27FC236}">
                <a16:creationId xmlns:a16="http://schemas.microsoft.com/office/drawing/2014/main" id="{92F08E28-12D4-4A72-0920-2E017F713F41}"/>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559399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956E4-4B95-E21A-24A9-FC0994DE5A01}"/>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24B7C538-D6C4-7E6F-59C6-EFBB677C9939}"/>
              </a:ext>
            </a:extLst>
          </p:cNvPr>
          <p:cNvSpPr>
            <a:spLocks noGrp="1"/>
          </p:cNvSpPr>
          <p:nvPr>
            <p:ph type="ctrTitle"/>
          </p:nvPr>
        </p:nvSpPr>
        <p:spPr>
          <a:xfrm>
            <a:off x="326571" y="442674"/>
            <a:ext cx="7716375" cy="1495794"/>
          </a:xfrm>
        </p:spPr>
        <p:txBody>
          <a:bodyPr/>
          <a:lstStyle/>
          <a:p>
            <a:r>
              <a:rPr lang="en-US" dirty="0"/>
              <a:t>Field Hazards</a:t>
            </a:r>
            <a:br>
              <a:rPr lang="en-US" dirty="0"/>
            </a:br>
            <a:br>
              <a:rPr lang="en-US" b="0" dirty="0"/>
            </a:br>
            <a:endParaRPr lang="en-US" dirty="0"/>
          </a:p>
        </p:txBody>
      </p:sp>
      <p:sp>
        <p:nvSpPr>
          <p:cNvPr id="4" name="Body Text">
            <a:extLst>
              <a:ext uri="{FF2B5EF4-FFF2-40B4-BE49-F238E27FC236}">
                <a16:creationId xmlns:a16="http://schemas.microsoft.com/office/drawing/2014/main" id="{53951B51-65F8-39F7-0074-5FE197D0D20A}"/>
              </a:ext>
            </a:extLst>
          </p:cNvPr>
          <p:cNvSpPr>
            <a:spLocks noGrp="1"/>
          </p:cNvSpPr>
          <p:nvPr>
            <p:ph type="body" sz="quarter" idx="14"/>
          </p:nvPr>
        </p:nvSpPr>
        <p:spPr>
          <a:xfrm>
            <a:off x="438312" y="1101012"/>
            <a:ext cx="7942596" cy="4842588"/>
          </a:xfrm>
        </p:spPr>
        <p:txBody>
          <a:bodyPr>
            <a:normAutofit/>
          </a:bodyPr>
          <a:lstStyle/>
          <a:p>
            <a:pPr lvl="0"/>
            <a:r>
              <a:rPr lang="en-US" dirty="0"/>
              <a:t>Civil/Construction engineering duties may include work out of the building in the field, for example, for data collection.</a:t>
            </a:r>
            <a:br>
              <a:rPr lang="en-US" dirty="0"/>
            </a:br>
            <a:endParaRPr lang="en-US" dirty="0"/>
          </a:p>
          <a:p>
            <a:r>
              <a:rPr lang="en-US" dirty="0"/>
              <a:t>Make sure you are aware of potential dangers as well as the appropriate protocol that should be followed when working in the field.</a:t>
            </a:r>
            <a:br>
              <a:rPr lang="en-US" dirty="0"/>
            </a:br>
            <a:endParaRPr lang="en-US" dirty="0"/>
          </a:p>
          <a:p>
            <a:r>
              <a:rPr lang="en-US" dirty="0"/>
              <a:t>Make sure you use the appropriate Personal Protection Equipment that is required (for example, Class 3 safety vest, hard hat, and safety cones).</a:t>
            </a:r>
            <a:endParaRPr lang="en-US" dirty="0">
              <a:solidFill>
                <a:srgbClr val="0070C0"/>
              </a:solidFill>
            </a:endParaRPr>
          </a:p>
        </p:txBody>
      </p:sp>
      <p:sp>
        <p:nvSpPr>
          <p:cNvPr id="5" name="Date">
            <a:extLst>
              <a:ext uri="{FF2B5EF4-FFF2-40B4-BE49-F238E27FC236}">
                <a16:creationId xmlns:a16="http://schemas.microsoft.com/office/drawing/2014/main" id="{BC957FAD-FBB3-9F72-FC2E-E27836EAAECD}"/>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06FC1A96-DA5C-8E6F-7854-70C2F10F1CEE}"/>
              </a:ext>
            </a:extLst>
          </p:cNvPr>
          <p:cNvSpPr>
            <a:spLocks noGrp="1"/>
          </p:cNvSpPr>
          <p:nvPr>
            <p:ph type="sldNum" sz="quarter" idx="4"/>
          </p:nvPr>
        </p:nvSpPr>
        <p:spPr/>
        <p:txBody>
          <a:bodyPr/>
          <a:lstStyle/>
          <a:p>
            <a:fld id="{8A7A6979-0714-4377-B894-6BE4C2D6E202}" type="slidenum">
              <a:rPr lang="en-US" smtClean="0"/>
              <a:pPr/>
              <a:t>21</a:t>
            </a:fld>
            <a:endParaRPr lang="en-US" dirty="0"/>
          </a:p>
        </p:txBody>
      </p:sp>
      <p:pic>
        <p:nvPicPr>
          <p:cNvPr id="8" name="Picture 7">
            <a:extLst>
              <a:ext uri="{FF2B5EF4-FFF2-40B4-BE49-F238E27FC236}">
                <a16:creationId xmlns:a16="http://schemas.microsoft.com/office/drawing/2014/main" id="{98BC9E93-AA9C-7871-F387-CECC0F619BCF}"/>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4019426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a:extLst>
              <a:ext uri="{FF2B5EF4-FFF2-40B4-BE49-F238E27FC236}">
                <a16:creationId xmlns:a16="http://schemas.microsoft.com/office/drawing/2014/main" id="{21F28594-CBA8-194D-A471-8B1391F0B051}"/>
              </a:ext>
            </a:extLst>
          </p:cNvPr>
          <p:cNvSpPr>
            <a:spLocks noGrp="1"/>
          </p:cNvSpPr>
          <p:nvPr>
            <p:ph type="ctrTitle"/>
          </p:nvPr>
        </p:nvSpPr>
        <p:spPr>
          <a:xfrm>
            <a:off x="437372" y="47698"/>
            <a:ext cx="8656605" cy="886397"/>
          </a:xfrm>
        </p:spPr>
        <p:txBody>
          <a:bodyPr/>
          <a:lstStyle/>
          <a:p>
            <a:r>
              <a:rPr lang="en-US" sz="3200" dirty="0"/>
              <a:t>Globally Harmonized System of Classification and Labelling of Chemicals/GHS</a:t>
            </a:r>
          </a:p>
        </p:txBody>
      </p:sp>
      <p:sp>
        <p:nvSpPr>
          <p:cNvPr id="4" name="Body Text">
            <a:extLst>
              <a:ext uri="{FF2B5EF4-FFF2-40B4-BE49-F238E27FC236}">
                <a16:creationId xmlns:a16="http://schemas.microsoft.com/office/drawing/2014/main" id="{2A101442-EC06-F945-9BF4-C4523FACB352}"/>
              </a:ext>
            </a:extLst>
          </p:cNvPr>
          <p:cNvSpPr>
            <a:spLocks noGrp="1"/>
          </p:cNvSpPr>
          <p:nvPr>
            <p:ph type="body" sz="quarter" idx="14"/>
          </p:nvPr>
        </p:nvSpPr>
        <p:spPr>
          <a:xfrm>
            <a:off x="316735" y="1917388"/>
            <a:ext cx="3443499" cy="3411537"/>
          </a:xfrm>
        </p:spPr>
        <p:txBody>
          <a:bodyPr>
            <a:normAutofit fontScale="92500" lnSpcReduction="20000"/>
          </a:bodyPr>
          <a:lstStyle/>
          <a:p>
            <a:pPr lvl="0"/>
            <a:r>
              <a:rPr lang="en-US" dirty="0"/>
              <a:t>A worldwide system which will harmonize container labeling, classification and hazard identification of chemicals, and safety data sheet format and content</a:t>
            </a:r>
          </a:p>
          <a:p>
            <a:pPr lvl="0"/>
            <a:endParaRPr lang="en-US" dirty="0"/>
          </a:p>
          <a:p>
            <a:pPr lvl="0"/>
            <a:r>
              <a:rPr lang="en-US" dirty="0"/>
              <a:t>Manufacturers and distributors must create and use updated container labels on their products</a:t>
            </a:r>
          </a:p>
          <a:p>
            <a:pPr lvl="0"/>
            <a:endParaRPr lang="en-US" dirty="0"/>
          </a:p>
          <a:p>
            <a:pPr lvl="0">
              <a:defRPr/>
            </a:pPr>
            <a:r>
              <a:rPr lang="en-US" dirty="0"/>
              <a:t>Labels include all pertinent information, such as product and supplier info, hazard signal word, pictograms, and precautionary statements.</a:t>
            </a:r>
          </a:p>
        </p:txBody>
      </p:sp>
      <p:pic>
        <p:nvPicPr>
          <p:cNvPr id="10" name="Content Placeholder 9" descr="A label with text and images&#10;&#10;AI-generated content may be incorrect.">
            <a:extLst>
              <a:ext uri="{FF2B5EF4-FFF2-40B4-BE49-F238E27FC236}">
                <a16:creationId xmlns:a16="http://schemas.microsoft.com/office/drawing/2014/main" id="{0CF0AF7D-6835-1151-79D2-7F37C6A3770D}"/>
              </a:ext>
            </a:extLst>
          </p:cNvPr>
          <p:cNvPicPr>
            <a:picLocks noGrp="1" noChangeAspect="1"/>
          </p:cNvPicPr>
          <p:nvPr>
            <p:ph sz="quarter" idx="13"/>
          </p:nvPr>
        </p:nvPicPr>
        <p:blipFill>
          <a:blip r:embed="rId2"/>
          <a:stretch>
            <a:fillRect/>
          </a:stretch>
        </p:blipFill>
        <p:spPr>
          <a:xfrm>
            <a:off x="3940605" y="1897837"/>
            <a:ext cx="4874621" cy="3241623"/>
          </a:xfrm>
        </p:spPr>
      </p:pic>
      <p:sp>
        <p:nvSpPr>
          <p:cNvPr id="6" name="Date">
            <a:extLst>
              <a:ext uri="{FF2B5EF4-FFF2-40B4-BE49-F238E27FC236}">
                <a16:creationId xmlns:a16="http://schemas.microsoft.com/office/drawing/2014/main" id="{78CB7BE8-50CA-974E-A5F8-09C159F73C13}"/>
              </a:ext>
            </a:extLst>
          </p:cNvPr>
          <p:cNvSpPr>
            <a:spLocks noGrp="1"/>
          </p:cNvSpPr>
          <p:nvPr>
            <p:ph type="dt" sz="half" idx="2"/>
          </p:nvPr>
        </p:nvSpPr>
        <p:spPr/>
        <p:txBody>
          <a:bodyPr/>
          <a:lstStyle/>
          <a:p>
            <a:fld id="{E0C8DACD-4E35-4E4C-AC75-C3DE50F04E7E}" type="datetime1">
              <a:rPr lang="en-US" smtClean="0"/>
              <a:pPr/>
              <a:t>8/18/2025</a:t>
            </a:fld>
            <a:endParaRPr lang="en-US" dirty="0"/>
          </a:p>
        </p:txBody>
      </p:sp>
      <p:sp>
        <p:nvSpPr>
          <p:cNvPr id="7" name="Slide Number">
            <a:extLst>
              <a:ext uri="{FF2B5EF4-FFF2-40B4-BE49-F238E27FC236}">
                <a16:creationId xmlns:a16="http://schemas.microsoft.com/office/drawing/2014/main" id="{4ADB6448-F320-5749-B778-1B77517B0AC5}"/>
              </a:ext>
            </a:extLst>
          </p:cNvPr>
          <p:cNvSpPr>
            <a:spLocks noGrp="1"/>
          </p:cNvSpPr>
          <p:nvPr>
            <p:ph type="sldNum" sz="quarter" idx="4"/>
          </p:nvPr>
        </p:nvSpPr>
        <p:spPr/>
        <p:txBody>
          <a:bodyPr/>
          <a:lstStyle/>
          <a:p>
            <a:fld id="{8A7A6979-0714-4377-B894-6BE4C2D6E202}" type="slidenum">
              <a:rPr lang="en-US" smtClean="0"/>
              <a:pPr/>
              <a:t>22</a:t>
            </a:fld>
            <a:endParaRPr lang="en-US" dirty="0"/>
          </a:p>
        </p:txBody>
      </p:sp>
      <p:pic>
        <p:nvPicPr>
          <p:cNvPr id="9" name="Picture 8">
            <a:extLst>
              <a:ext uri="{FF2B5EF4-FFF2-40B4-BE49-F238E27FC236}">
                <a16:creationId xmlns:a16="http://schemas.microsoft.com/office/drawing/2014/main" id="{030BBE29-C0AB-4247-928E-B0F1DE61371A}"/>
              </a:ext>
            </a:extLst>
          </p:cNvPr>
          <p:cNvPicPr>
            <a:picLocks noChangeAspect="1"/>
          </p:cNvPicPr>
          <p:nvPr/>
        </p:nvPicPr>
        <p:blipFill>
          <a:blip r:embed="rId3"/>
          <a:srcRect/>
          <a:stretch/>
        </p:blipFill>
        <p:spPr>
          <a:xfrm>
            <a:off x="438311" y="6072299"/>
            <a:ext cx="3418318" cy="365760"/>
          </a:xfrm>
          <a:prstGeom prst="rect">
            <a:avLst/>
          </a:prstGeom>
        </p:spPr>
      </p:pic>
    </p:spTree>
    <p:extLst>
      <p:ext uri="{BB962C8B-B14F-4D97-AF65-F5344CB8AC3E}">
        <p14:creationId xmlns:p14="http://schemas.microsoft.com/office/powerpoint/2010/main" val="3576121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D8AC5-B031-3F88-85FA-B727963D5C89}"/>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D0C3C878-C263-8A90-30D7-E3F0264FEBF4}"/>
              </a:ext>
            </a:extLst>
          </p:cNvPr>
          <p:cNvSpPr>
            <a:spLocks noGrp="1"/>
          </p:cNvSpPr>
          <p:nvPr>
            <p:ph type="ctrTitle"/>
          </p:nvPr>
        </p:nvSpPr>
        <p:spPr>
          <a:xfrm>
            <a:off x="326575" y="442674"/>
            <a:ext cx="7716375" cy="997196"/>
          </a:xfrm>
        </p:spPr>
        <p:txBody>
          <a:bodyPr/>
          <a:lstStyle/>
          <a:p>
            <a:r>
              <a:rPr lang="en-US" dirty="0">
                <a:latin typeface="Acumin Pro ExtraCondensed"/>
              </a:rPr>
              <a:t>GHS – Hazard Classifications</a:t>
            </a:r>
            <a:br>
              <a:rPr lang="en-US" dirty="0">
                <a:latin typeface="Acumin Pro ExtraCondensed"/>
              </a:rPr>
            </a:br>
            <a:endParaRPr lang="en-US" dirty="0">
              <a:latin typeface="Acumin Pro ExtraCondensed"/>
            </a:endParaRPr>
          </a:p>
        </p:txBody>
      </p:sp>
      <p:sp>
        <p:nvSpPr>
          <p:cNvPr id="4" name="Body Text">
            <a:extLst>
              <a:ext uri="{FF2B5EF4-FFF2-40B4-BE49-F238E27FC236}">
                <a16:creationId xmlns:a16="http://schemas.microsoft.com/office/drawing/2014/main" id="{2A2D9F63-AC6B-87B3-A0DF-74B96F4CA1A0}"/>
              </a:ext>
            </a:extLst>
          </p:cNvPr>
          <p:cNvSpPr>
            <a:spLocks noGrp="1"/>
          </p:cNvSpPr>
          <p:nvPr>
            <p:ph type="body" sz="quarter" idx="14"/>
          </p:nvPr>
        </p:nvSpPr>
        <p:spPr>
          <a:xfrm>
            <a:off x="438312" y="1101012"/>
            <a:ext cx="7942596" cy="4842588"/>
          </a:xfrm>
        </p:spPr>
        <p:txBody>
          <a:bodyPr>
            <a:normAutofit/>
          </a:bodyPr>
          <a:lstStyle/>
          <a:p>
            <a:r>
              <a:rPr lang="en-US" dirty="0"/>
              <a:t>Hazard classification is assessed by manufacturers and suppliers</a:t>
            </a:r>
          </a:p>
          <a:p>
            <a:pPr lvl="1">
              <a:buClr>
                <a:schemeClr val="bg1"/>
              </a:buClr>
              <a:buFont typeface="Courier New" panose="02070309020205020404" pitchFamily="49" charset="0"/>
              <a:buChar char="o"/>
            </a:pPr>
            <a:r>
              <a:rPr lang="en-US" dirty="0">
                <a:solidFill>
                  <a:schemeClr val="bg1"/>
                </a:solidFill>
              </a:rPr>
              <a:t>Each material falls into a defined hazard class with pre-determined precautionary statements issued according to that evaluation.</a:t>
            </a:r>
          </a:p>
          <a:p>
            <a:pPr lvl="1">
              <a:buClr>
                <a:schemeClr val="bg1"/>
              </a:buClr>
              <a:buFont typeface="Courier New" panose="02070309020205020404" pitchFamily="49" charset="0"/>
              <a:buChar char="o"/>
            </a:pPr>
            <a:r>
              <a:rPr lang="en-US" dirty="0">
                <a:solidFill>
                  <a:schemeClr val="bg1"/>
                </a:solidFill>
              </a:rPr>
              <a:t>This is somewhat similar to the hazard rating number system; even though the modification suggests a revised numbering scale of 1-5 (with 1 being the most hazardous and 5 being the least), the NFPA has not adopted this change and neither will Purdue.  We will continue to use the same numbering system and secondary container labels we have been (NFPA 704 diamond labels for secondary containers).</a:t>
            </a:r>
          </a:p>
        </p:txBody>
      </p:sp>
      <p:sp>
        <p:nvSpPr>
          <p:cNvPr id="5" name="Date">
            <a:extLst>
              <a:ext uri="{FF2B5EF4-FFF2-40B4-BE49-F238E27FC236}">
                <a16:creationId xmlns:a16="http://schemas.microsoft.com/office/drawing/2014/main" id="{B7B71261-358A-7FC3-1EA9-4BE1FE550D37}"/>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0A008729-31D6-FFFA-8CEF-C0EF65BA59F2}"/>
              </a:ext>
            </a:extLst>
          </p:cNvPr>
          <p:cNvSpPr>
            <a:spLocks noGrp="1"/>
          </p:cNvSpPr>
          <p:nvPr>
            <p:ph type="sldNum" sz="quarter" idx="4"/>
          </p:nvPr>
        </p:nvSpPr>
        <p:spPr/>
        <p:txBody>
          <a:bodyPr/>
          <a:lstStyle/>
          <a:p>
            <a:fld id="{8A7A6979-0714-4377-B894-6BE4C2D6E202}" type="slidenum">
              <a:rPr lang="en-US" smtClean="0"/>
              <a:pPr/>
              <a:t>23</a:t>
            </a:fld>
            <a:endParaRPr lang="en-US" dirty="0"/>
          </a:p>
        </p:txBody>
      </p:sp>
      <p:pic>
        <p:nvPicPr>
          <p:cNvPr id="8" name="Picture 7">
            <a:extLst>
              <a:ext uri="{FF2B5EF4-FFF2-40B4-BE49-F238E27FC236}">
                <a16:creationId xmlns:a16="http://schemas.microsoft.com/office/drawing/2014/main" id="{9CF981F0-90A4-DD76-308E-46BB8AD32B00}"/>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2500118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B1C5E3-51BA-4B7B-BD56-75B423C63BF1}"/>
            </a:ext>
          </a:extLst>
        </p:cNvPr>
        <p:cNvGrpSpPr/>
        <p:nvPr/>
      </p:nvGrpSpPr>
      <p:grpSpPr>
        <a:xfrm>
          <a:off x="0" y="0"/>
          <a:ext cx="0" cy="0"/>
          <a:chOff x="0" y="0"/>
          <a:chExt cx="0" cy="0"/>
        </a:xfrm>
      </p:grpSpPr>
      <p:sp>
        <p:nvSpPr>
          <p:cNvPr id="5" name="Title">
            <a:extLst>
              <a:ext uri="{FF2B5EF4-FFF2-40B4-BE49-F238E27FC236}">
                <a16:creationId xmlns:a16="http://schemas.microsoft.com/office/drawing/2014/main" id="{6F653918-D383-A602-BA24-BBE112575BCC}"/>
              </a:ext>
            </a:extLst>
          </p:cNvPr>
          <p:cNvSpPr>
            <a:spLocks noGrp="1"/>
          </p:cNvSpPr>
          <p:nvPr>
            <p:ph type="ctrTitle"/>
          </p:nvPr>
        </p:nvSpPr>
        <p:spPr>
          <a:xfrm>
            <a:off x="437372" y="419941"/>
            <a:ext cx="8656605" cy="997196"/>
          </a:xfrm>
        </p:spPr>
        <p:txBody>
          <a:bodyPr/>
          <a:lstStyle/>
          <a:p>
            <a:r>
              <a:rPr lang="en-US" dirty="0">
                <a:latin typeface="Acumin Pro ExtraCondensed"/>
              </a:rPr>
              <a:t>GHS – Pictograms</a:t>
            </a:r>
            <a:br>
              <a:rPr lang="en-US" dirty="0">
                <a:latin typeface="Acumin Pro ExtraCondensed"/>
              </a:rPr>
            </a:br>
            <a:endParaRPr lang="en-US" dirty="0"/>
          </a:p>
        </p:txBody>
      </p:sp>
      <p:sp>
        <p:nvSpPr>
          <p:cNvPr id="4" name="Body Text">
            <a:extLst>
              <a:ext uri="{FF2B5EF4-FFF2-40B4-BE49-F238E27FC236}">
                <a16:creationId xmlns:a16="http://schemas.microsoft.com/office/drawing/2014/main" id="{C3B9EC0F-A5D1-11B0-BA8B-EBEB3D46FE53}"/>
              </a:ext>
            </a:extLst>
          </p:cNvPr>
          <p:cNvSpPr>
            <a:spLocks noGrp="1"/>
          </p:cNvSpPr>
          <p:nvPr>
            <p:ph type="body" sz="quarter" idx="14"/>
          </p:nvPr>
        </p:nvSpPr>
        <p:spPr>
          <a:xfrm>
            <a:off x="316735" y="1306338"/>
            <a:ext cx="3443499" cy="4506633"/>
          </a:xfrm>
        </p:spPr>
        <p:txBody>
          <a:bodyPr>
            <a:normAutofit fontScale="92500" lnSpcReduction="20000"/>
          </a:bodyPr>
          <a:lstStyle/>
          <a:p>
            <a:r>
              <a:rPr lang="en-US" dirty="0"/>
              <a:t>Nine pictograms utilized in identifying hazards of all chemicals</a:t>
            </a:r>
          </a:p>
          <a:p>
            <a:pPr lvl="0"/>
            <a:endParaRPr lang="en-US" dirty="0"/>
          </a:p>
          <a:p>
            <a:r>
              <a:rPr lang="en-US" dirty="0"/>
              <a:t>Each chemical has at least one pictogram (in some cases, multiple pictograms) to visually convey the hazards associated with it</a:t>
            </a:r>
          </a:p>
          <a:p>
            <a:pPr lvl="0"/>
            <a:endParaRPr lang="en-US" dirty="0"/>
          </a:p>
          <a:p>
            <a:pPr>
              <a:defRPr/>
            </a:pPr>
            <a:r>
              <a:rPr lang="en-US" dirty="0"/>
              <a:t>Everyone needs to be familiar with the meaning(s) of each pictogram. Labels and safety data sheets will not always include that information, so a certain level of understanding by the end users will have to be achieved/maintained. Environmental Health and Public Safety (EHS) will provide pictogram reference cards to post in work areas to help people become familiar with these pictograms and their meanings.</a:t>
            </a:r>
          </a:p>
        </p:txBody>
      </p:sp>
      <p:pic>
        <p:nvPicPr>
          <p:cNvPr id="10" name="Content Placeholder 9">
            <a:extLst>
              <a:ext uri="{FF2B5EF4-FFF2-40B4-BE49-F238E27FC236}">
                <a16:creationId xmlns:a16="http://schemas.microsoft.com/office/drawing/2014/main" id="{35E5DFD7-5CD1-F1BD-F7C2-9873E2555CBB}"/>
              </a:ext>
            </a:extLst>
          </p:cNvPr>
          <p:cNvPicPr>
            <a:picLocks noGrp="1" noChangeAspect="1"/>
          </p:cNvPicPr>
          <p:nvPr>
            <p:ph sz="quarter" idx="13"/>
          </p:nvPr>
        </p:nvPicPr>
        <p:blipFill>
          <a:blip r:embed="rId2"/>
          <a:srcRect/>
          <a:stretch/>
        </p:blipFill>
        <p:spPr>
          <a:xfrm>
            <a:off x="3940605" y="1222311"/>
            <a:ext cx="4874621" cy="4590660"/>
          </a:xfrm>
        </p:spPr>
      </p:pic>
      <p:sp>
        <p:nvSpPr>
          <p:cNvPr id="6" name="Date">
            <a:extLst>
              <a:ext uri="{FF2B5EF4-FFF2-40B4-BE49-F238E27FC236}">
                <a16:creationId xmlns:a16="http://schemas.microsoft.com/office/drawing/2014/main" id="{6B500610-D82C-9746-17FE-347C47C9F92E}"/>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7" name="Slide Number">
            <a:extLst>
              <a:ext uri="{FF2B5EF4-FFF2-40B4-BE49-F238E27FC236}">
                <a16:creationId xmlns:a16="http://schemas.microsoft.com/office/drawing/2014/main" id="{5AED3679-C674-A280-6ED7-0999946F0889}"/>
              </a:ext>
            </a:extLst>
          </p:cNvPr>
          <p:cNvSpPr>
            <a:spLocks noGrp="1"/>
          </p:cNvSpPr>
          <p:nvPr>
            <p:ph type="sldNum" sz="quarter" idx="4"/>
          </p:nvPr>
        </p:nvSpPr>
        <p:spPr/>
        <p:txBody>
          <a:bodyPr/>
          <a:lstStyle/>
          <a:p>
            <a:fld id="{8A7A6979-0714-4377-B894-6BE4C2D6E202}" type="slidenum">
              <a:rPr lang="en-US" smtClean="0"/>
              <a:pPr/>
              <a:t>24</a:t>
            </a:fld>
            <a:endParaRPr lang="en-US" dirty="0"/>
          </a:p>
        </p:txBody>
      </p:sp>
      <p:pic>
        <p:nvPicPr>
          <p:cNvPr id="9" name="Picture 8">
            <a:extLst>
              <a:ext uri="{FF2B5EF4-FFF2-40B4-BE49-F238E27FC236}">
                <a16:creationId xmlns:a16="http://schemas.microsoft.com/office/drawing/2014/main" id="{4D79B602-28EB-A231-D7B8-97A2C2690C87}"/>
              </a:ext>
            </a:extLst>
          </p:cNvPr>
          <p:cNvPicPr>
            <a:picLocks noChangeAspect="1"/>
          </p:cNvPicPr>
          <p:nvPr/>
        </p:nvPicPr>
        <p:blipFill>
          <a:blip r:embed="rId3"/>
          <a:srcRect/>
          <a:stretch/>
        </p:blipFill>
        <p:spPr>
          <a:xfrm>
            <a:off x="438311" y="6072299"/>
            <a:ext cx="3418318" cy="365760"/>
          </a:xfrm>
          <a:prstGeom prst="rect">
            <a:avLst/>
          </a:prstGeom>
        </p:spPr>
      </p:pic>
    </p:spTree>
    <p:extLst>
      <p:ext uri="{BB962C8B-B14F-4D97-AF65-F5344CB8AC3E}">
        <p14:creationId xmlns:p14="http://schemas.microsoft.com/office/powerpoint/2010/main" val="3098863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BB71FE-389A-0FF8-D12E-C28075F37531}"/>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BA971FD8-6FDF-781C-7840-8ADD1C9F19D7}"/>
              </a:ext>
            </a:extLst>
          </p:cNvPr>
          <p:cNvSpPr>
            <a:spLocks noGrp="1"/>
          </p:cNvSpPr>
          <p:nvPr>
            <p:ph type="ctrTitle"/>
          </p:nvPr>
        </p:nvSpPr>
        <p:spPr>
          <a:xfrm>
            <a:off x="576038" y="442674"/>
            <a:ext cx="6925732" cy="512448"/>
          </a:xfrm>
        </p:spPr>
        <p:txBody>
          <a:bodyPr/>
          <a:lstStyle/>
          <a:p>
            <a:r>
              <a:rPr lang="en-US" dirty="0">
                <a:latin typeface="Acumin Pro ExtraCondensed"/>
              </a:rPr>
              <a:t>GHS – Safety Data Sheets</a:t>
            </a:r>
            <a:endParaRPr lang="en-US" dirty="0"/>
          </a:p>
        </p:txBody>
      </p:sp>
      <p:sp>
        <p:nvSpPr>
          <p:cNvPr id="4" name="Body Text">
            <a:extLst>
              <a:ext uri="{FF2B5EF4-FFF2-40B4-BE49-F238E27FC236}">
                <a16:creationId xmlns:a16="http://schemas.microsoft.com/office/drawing/2014/main" id="{E605EA7F-CBFB-D21F-62FA-C5D57DE07E74}"/>
              </a:ext>
            </a:extLst>
          </p:cNvPr>
          <p:cNvSpPr>
            <a:spLocks noGrp="1"/>
          </p:cNvSpPr>
          <p:nvPr>
            <p:ph type="body" sz="quarter" idx="14"/>
          </p:nvPr>
        </p:nvSpPr>
        <p:spPr>
          <a:xfrm>
            <a:off x="223935" y="1793523"/>
            <a:ext cx="8714791" cy="4495320"/>
          </a:xfrm>
        </p:spPr>
        <p:txBody>
          <a:bodyPr numCol="2">
            <a:normAutofit lnSpcReduction="10000"/>
          </a:bodyPr>
          <a:lstStyle/>
          <a:p>
            <a:pPr marL="342900" indent="-342900">
              <a:buFont typeface="+mj-lt"/>
              <a:buAutoNum type="arabicPeriod"/>
            </a:pPr>
            <a:r>
              <a:rPr lang="en-US" dirty="0"/>
              <a:t>Identification</a:t>
            </a:r>
            <a:br>
              <a:rPr lang="en-US" dirty="0"/>
            </a:br>
            <a:endParaRPr lang="en-US" dirty="0"/>
          </a:p>
          <a:p>
            <a:pPr marL="342900" indent="-342900">
              <a:buFont typeface="+mj-lt"/>
              <a:buAutoNum type="arabicPeriod"/>
            </a:pPr>
            <a:r>
              <a:rPr lang="en-US" dirty="0"/>
              <a:t>Hazard(s) identification</a:t>
            </a:r>
            <a:br>
              <a:rPr lang="en-US" dirty="0"/>
            </a:br>
            <a:endParaRPr lang="en-US" dirty="0"/>
          </a:p>
          <a:p>
            <a:pPr marL="342900" indent="-342900">
              <a:buFont typeface="+mj-lt"/>
              <a:buAutoNum type="arabicPeriod"/>
            </a:pPr>
            <a:r>
              <a:rPr lang="en-US" dirty="0">
                <a:solidFill>
                  <a:schemeClr val="bg1"/>
                </a:solidFill>
              </a:rPr>
              <a:t>Composition/information on ingredients</a:t>
            </a:r>
            <a:br>
              <a:rPr lang="en-US" dirty="0">
                <a:solidFill>
                  <a:schemeClr val="bg1"/>
                </a:solidFill>
              </a:rPr>
            </a:br>
            <a:endParaRPr lang="en-US" dirty="0">
              <a:solidFill>
                <a:schemeClr val="bg1"/>
              </a:solidFill>
            </a:endParaRPr>
          </a:p>
          <a:p>
            <a:pPr marL="342900" indent="-342900">
              <a:buFont typeface="+mj-lt"/>
              <a:buAutoNum type="arabicPeriod"/>
            </a:pPr>
            <a:r>
              <a:rPr lang="en-US" dirty="0"/>
              <a:t>First-aid measures</a:t>
            </a:r>
            <a:br>
              <a:rPr lang="en-US" dirty="0"/>
            </a:br>
            <a:endParaRPr lang="en-US" dirty="0"/>
          </a:p>
          <a:p>
            <a:pPr marL="342900" indent="-342900">
              <a:buFont typeface="+mj-lt"/>
              <a:buAutoNum type="arabicPeriod"/>
            </a:pPr>
            <a:r>
              <a:rPr lang="en-US" dirty="0">
                <a:solidFill>
                  <a:schemeClr val="bg1"/>
                </a:solidFill>
              </a:rPr>
              <a:t>Fire-fighting measures</a:t>
            </a:r>
            <a:br>
              <a:rPr lang="en-US" dirty="0">
                <a:solidFill>
                  <a:schemeClr val="bg1"/>
                </a:solidFill>
              </a:rPr>
            </a:br>
            <a:endParaRPr lang="en-US" dirty="0">
              <a:solidFill>
                <a:schemeClr val="bg1"/>
              </a:solidFill>
            </a:endParaRPr>
          </a:p>
          <a:p>
            <a:pPr marL="342900" indent="-342900">
              <a:buFont typeface="+mj-lt"/>
              <a:buAutoNum type="arabicPeriod"/>
            </a:pPr>
            <a:r>
              <a:rPr lang="en-US" dirty="0">
                <a:solidFill>
                  <a:schemeClr val="bg1"/>
                </a:solidFill>
              </a:rPr>
              <a:t>Accidental release measures</a:t>
            </a:r>
            <a:br>
              <a:rPr lang="en-US" dirty="0">
                <a:solidFill>
                  <a:schemeClr val="bg1"/>
                </a:solidFill>
              </a:rPr>
            </a:br>
            <a:endParaRPr lang="en-US" dirty="0">
              <a:solidFill>
                <a:schemeClr val="bg1"/>
              </a:solidFill>
            </a:endParaRPr>
          </a:p>
          <a:p>
            <a:pPr marL="342900" indent="-342900">
              <a:buFont typeface="+mj-lt"/>
              <a:buAutoNum type="arabicPeriod"/>
            </a:pPr>
            <a:r>
              <a:rPr lang="en-US" dirty="0"/>
              <a:t>Handling and storage</a:t>
            </a:r>
            <a:br>
              <a:rPr lang="en-US" dirty="0"/>
            </a:br>
            <a:endParaRPr lang="en-US" dirty="0"/>
          </a:p>
          <a:p>
            <a:pPr marL="342900" indent="-342900">
              <a:buFont typeface="+mj-lt"/>
              <a:buAutoNum type="arabicPeriod"/>
            </a:pPr>
            <a:r>
              <a:rPr lang="en-US" dirty="0">
                <a:solidFill>
                  <a:schemeClr val="bg1"/>
                </a:solidFill>
              </a:rPr>
              <a:t>Exposure controls/personal protection</a:t>
            </a:r>
            <a:br>
              <a:rPr lang="en-US" dirty="0">
                <a:solidFill>
                  <a:schemeClr val="bg1"/>
                </a:solidFill>
              </a:rPr>
            </a:br>
            <a:br>
              <a:rPr lang="en-US" dirty="0">
                <a:solidFill>
                  <a:schemeClr val="bg1"/>
                </a:solidFill>
              </a:rPr>
            </a:br>
            <a:br>
              <a:rPr lang="en-US" dirty="0">
                <a:solidFill>
                  <a:schemeClr val="bg1"/>
                </a:solidFill>
              </a:rPr>
            </a:br>
            <a:endParaRPr lang="en-US" dirty="0">
              <a:solidFill>
                <a:schemeClr val="bg1"/>
              </a:solidFill>
            </a:endParaRPr>
          </a:p>
          <a:p>
            <a:pPr marL="342900" indent="-342900">
              <a:buFont typeface="+mj-lt"/>
              <a:buAutoNum type="arabicPeriod"/>
            </a:pPr>
            <a:r>
              <a:rPr lang="en-US" dirty="0">
                <a:solidFill>
                  <a:schemeClr val="bg1"/>
                </a:solidFill>
              </a:rPr>
              <a:t>Physical and chemical properties</a:t>
            </a:r>
            <a:br>
              <a:rPr lang="en-US" dirty="0">
                <a:solidFill>
                  <a:schemeClr val="bg1"/>
                </a:solidFill>
              </a:rPr>
            </a:br>
            <a:endParaRPr lang="en-US" dirty="0">
              <a:solidFill>
                <a:schemeClr val="bg1"/>
              </a:solidFill>
            </a:endParaRPr>
          </a:p>
          <a:p>
            <a:pPr marL="342900" indent="-342900">
              <a:buFont typeface="+mj-lt"/>
              <a:buAutoNum type="arabicPeriod"/>
            </a:pPr>
            <a:r>
              <a:rPr lang="en-US" dirty="0"/>
              <a:t>Stability and reactivity</a:t>
            </a:r>
            <a:br>
              <a:rPr lang="en-US" dirty="0"/>
            </a:br>
            <a:endParaRPr lang="en-US" dirty="0"/>
          </a:p>
          <a:p>
            <a:pPr marL="342900" indent="-342900">
              <a:buFont typeface="+mj-lt"/>
              <a:buAutoNum type="arabicPeriod"/>
            </a:pPr>
            <a:r>
              <a:rPr lang="en-US" dirty="0">
                <a:solidFill>
                  <a:schemeClr val="bg1"/>
                </a:solidFill>
              </a:rPr>
              <a:t>Toxicological information</a:t>
            </a:r>
            <a:br>
              <a:rPr lang="en-US" dirty="0">
                <a:solidFill>
                  <a:schemeClr val="bg1"/>
                </a:solidFill>
              </a:rPr>
            </a:br>
            <a:endParaRPr lang="en-US" dirty="0">
              <a:solidFill>
                <a:schemeClr val="bg1"/>
              </a:solidFill>
            </a:endParaRPr>
          </a:p>
          <a:p>
            <a:pPr marL="342900" indent="-342900">
              <a:buFont typeface="+mj-lt"/>
              <a:buAutoNum type="arabicPeriod"/>
            </a:pPr>
            <a:r>
              <a:rPr lang="en-US" dirty="0"/>
              <a:t>Ecological information</a:t>
            </a:r>
            <a:br>
              <a:rPr lang="en-US" dirty="0"/>
            </a:br>
            <a:endParaRPr lang="en-US" dirty="0"/>
          </a:p>
          <a:p>
            <a:pPr marL="342900" indent="-342900">
              <a:buFont typeface="+mj-lt"/>
              <a:buAutoNum type="arabicPeriod"/>
            </a:pPr>
            <a:r>
              <a:rPr lang="en-US" dirty="0">
                <a:solidFill>
                  <a:schemeClr val="bg1"/>
                </a:solidFill>
              </a:rPr>
              <a:t>Disposal considerations</a:t>
            </a:r>
            <a:br>
              <a:rPr lang="en-US" dirty="0">
                <a:solidFill>
                  <a:schemeClr val="bg1"/>
                </a:solidFill>
              </a:rPr>
            </a:br>
            <a:endParaRPr lang="en-US" dirty="0">
              <a:solidFill>
                <a:schemeClr val="bg1"/>
              </a:solidFill>
            </a:endParaRPr>
          </a:p>
          <a:p>
            <a:pPr marL="342900" indent="-342900">
              <a:buFont typeface="+mj-lt"/>
              <a:buAutoNum type="arabicPeriod"/>
            </a:pPr>
            <a:r>
              <a:rPr lang="en-US" dirty="0"/>
              <a:t>Transport information</a:t>
            </a:r>
            <a:br>
              <a:rPr lang="en-US" dirty="0"/>
            </a:br>
            <a:endParaRPr lang="en-US" dirty="0"/>
          </a:p>
          <a:p>
            <a:pPr marL="342900" indent="-342900">
              <a:buFont typeface="+mj-lt"/>
              <a:buAutoNum type="arabicPeriod"/>
            </a:pPr>
            <a:r>
              <a:rPr lang="en-US" dirty="0">
                <a:solidFill>
                  <a:schemeClr val="bg1"/>
                </a:solidFill>
              </a:rPr>
              <a:t>Regulatory information</a:t>
            </a:r>
            <a:br>
              <a:rPr lang="en-US" dirty="0">
                <a:solidFill>
                  <a:schemeClr val="bg1"/>
                </a:solidFill>
              </a:rPr>
            </a:br>
            <a:endParaRPr lang="en-US" dirty="0">
              <a:solidFill>
                <a:schemeClr val="bg1"/>
              </a:solidFill>
            </a:endParaRPr>
          </a:p>
          <a:p>
            <a:pPr marL="342900" indent="-342900">
              <a:buFont typeface="+mj-lt"/>
              <a:buAutoNum type="arabicPeriod"/>
            </a:pPr>
            <a:r>
              <a:rPr lang="en-US" dirty="0"/>
              <a:t>Other information</a:t>
            </a:r>
            <a:endParaRPr lang="en-US" dirty="0">
              <a:solidFill>
                <a:schemeClr val="bg1"/>
              </a:solidFill>
            </a:endParaRPr>
          </a:p>
          <a:p>
            <a:pPr>
              <a:buClr>
                <a:schemeClr val="bg1"/>
              </a:buClr>
            </a:pPr>
            <a:endParaRPr lang="en-US" dirty="0">
              <a:solidFill>
                <a:schemeClr val="bg1"/>
              </a:solidFill>
            </a:endParaRPr>
          </a:p>
          <a:p>
            <a:pPr marL="331470" indent="-285750">
              <a:buClr>
                <a:schemeClr val="bg1"/>
              </a:buClr>
            </a:pPr>
            <a:endParaRPr lang="en-US" dirty="0">
              <a:solidFill>
                <a:schemeClr val="bg1"/>
              </a:solidFill>
            </a:endParaRPr>
          </a:p>
        </p:txBody>
      </p:sp>
      <p:sp>
        <p:nvSpPr>
          <p:cNvPr id="5" name="Date">
            <a:extLst>
              <a:ext uri="{FF2B5EF4-FFF2-40B4-BE49-F238E27FC236}">
                <a16:creationId xmlns:a16="http://schemas.microsoft.com/office/drawing/2014/main" id="{A0792246-2436-BF44-B79C-62847036120C}"/>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E10FD9E4-80D9-82C2-BCB6-60AC6FC44831}"/>
              </a:ext>
            </a:extLst>
          </p:cNvPr>
          <p:cNvSpPr>
            <a:spLocks noGrp="1"/>
          </p:cNvSpPr>
          <p:nvPr>
            <p:ph type="sldNum" sz="quarter" idx="4"/>
          </p:nvPr>
        </p:nvSpPr>
        <p:spPr/>
        <p:txBody>
          <a:bodyPr/>
          <a:lstStyle/>
          <a:p>
            <a:fld id="{8A7A6979-0714-4377-B894-6BE4C2D6E202}" type="slidenum">
              <a:rPr lang="en-US" smtClean="0"/>
              <a:pPr/>
              <a:t>25</a:t>
            </a:fld>
            <a:endParaRPr lang="en-US" dirty="0"/>
          </a:p>
        </p:txBody>
      </p:sp>
      <p:pic>
        <p:nvPicPr>
          <p:cNvPr id="8" name="Picture 7">
            <a:extLst>
              <a:ext uri="{FF2B5EF4-FFF2-40B4-BE49-F238E27FC236}">
                <a16:creationId xmlns:a16="http://schemas.microsoft.com/office/drawing/2014/main" id="{0F193673-444D-C282-E401-54CCD4F7C613}"/>
              </a:ext>
            </a:extLst>
          </p:cNvPr>
          <p:cNvPicPr>
            <a:picLocks noChangeAspect="1"/>
          </p:cNvPicPr>
          <p:nvPr/>
        </p:nvPicPr>
        <p:blipFill>
          <a:blip r:embed="rId2"/>
          <a:srcRect/>
          <a:stretch/>
        </p:blipFill>
        <p:spPr>
          <a:xfrm>
            <a:off x="438311" y="6072299"/>
            <a:ext cx="3418318" cy="365760"/>
          </a:xfrm>
          <a:prstGeom prst="rect">
            <a:avLst/>
          </a:prstGeom>
        </p:spPr>
      </p:pic>
      <p:sp>
        <p:nvSpPr>
          <p:cNvPr id="7" name="TextBox 6">
            <a:extLst>
              <a:ext uri="{FF2B5EF4-FFF2-40B4-BE49-F238E27FC236}">
                <a16:creationId xmlns:a16="http://schemas.microsoft.com/office/drawing/2014/main" id="{3CF3158F-EB6E-47DE-8193-D2A8CBF6F54B}"/>
              </a:ext>
            </a:extLst>
          </p:cNvPr>
          <p:cNvSpPr txBox="1"/>
          <p:nvPr/>
        </p:nvSpPr>
        <p:spPr>
          <a:xfrm>
            <a:off x="895739" y="1082351"/>
            <a:ext cx="4984763" cy="369332"/>
          </a:xfrm>
          <a:prstGeom prst="rect">
            <a:avLst/>
          </a:prstGeom>
          <a:noFill/>
        </p:spPr>
        <p:txBody>
          <a:bodyPr wrap="none" rtlCol="0">
            <a:spAutoFit/>
          </a:bodyPr>
          <a:lstStyle/>
          <a:p>
            <a:r>
              <a:rPr lang="en-US" dirty="0">
                <a:solidFill>
                  <a:schemeClr val="bg1"/>
                </a:solidFill>
              </a:rPr>
              <a:t>Standard SDS format will include these 16 sections:</a:t>
            </a:r>
          </a:p>
        </p:txBody>
      </p:sp>
    </p:spTree>
    <p:extLst>
      <p:ext uri="{BB962C8B-B14F-4D97-AF65-F5344CB8AC3E}">
        <p14:creationId xmlns:p14="http://schemas.microsoft.com/office/powerpoint/2010/main" val="636556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73167-83B7-C21C-57F2-168FD78E9592}"/>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D1E9C735-9319-4981-A831-706D51D06B66}"/>
              </a:ext>
            </a:extLst>
          </p:cNvPr>
          <p:cNvSpPr>
            <a:spLocks noGrp="1"/>
          </p:cNvSpPr>
          <p:nvPr>
            <p:ph type="ctrTitle"/>
          </p:nvPr>
        </p:nvSpPr>
        <p:spPr>
          <a:xfrm>
            <a:off x="326575" y="442674"/>
            <a:ext cx="7716375" cy="997196"/>
          </a:xfrm>
        </p:spPr>
        <p:txBody>
          <a:bodyPr/>
          <a:lstStyle/>
          <a:p>
            <a:r>
              <a:rPr lang="en-US" dirty="0">
                <a:latin typeface="Acumin Pro ExtraCondensed"/>
              </a:rPr>
              <a:t>GHS – Safety Data Sheets (Continued)</a:t>
            </a:r>
            <a:br>
              <a:rPr lang="en-US" dirty="0">
                <a:latin typeface="Acumin Pro ExtraCondensed"/>
              </a:rPr>
            </a:br>
            <a:endParaRPr lang="en-US" dirty="0">
              <a:latin typeface="Acumin Pro ExtraCondensed"/>
            </a:endParaRPr>
          </a:p>
        </p:txBody>
      </p:sp>
      <p:sp>
        <p:nvSpPr>
          <p:cNvPr id="4" name="Body Text">
            <a:extLst>
              <a:ext uri="{FF2B5EF4-FFF2-40B4-BE49-F238E27FC236}">
                <a16:creationId xmlns:a16="http://schemas.microsoft.com/office/drawing/2014/main" id="{E388B850-7AF1-3E43-3426-FB0BEED2C0D5}"/>
              </a:ext>
            </a:extLst>
          </p:cNvPr>
          <p:cNvSpPr>
            <a:spLocks noGrp="1"/>
          </p:cNvSpPr>
          <p:nvPr>
            <p:ph type="body" sz="quarter" idx="14"/>
          </p:nvPr>
        </p:nvSpPr>
        <p:spPr>
          <a:xfrm>
            <a:off x="438312" y="1539552"/>
            <a:ext cx="7942596" cy="4404048"/>
          </a:xfrm>
        </p:spPr>
        <p:txBody>
          <a:bodyPr>
            <a:normAutofit/>
          </a:bodyPr>
          <a:lstStyle/>
          <a:p>
            <a:r>
              <a:rPr lang="en-US" dirty="0"/>
              <a:t>OSHA will not enforce sections 12-15 as they do not have jurisdiction over these categories; these would fall under EPA or other environmental regulatory agencies.</a:t>
            </a:r>
            <a:endParaRPr lang="en-US" dirty="0">
              <a:solidFill>
                <a:schemeClr val="bg1"/>
              </a:solidFill>
            </a:endParaRPr>
          </a:p>
          <a:p>
            <a:pPr lvl="1">
              <a:buClr>
                <a:schemeClr val="bg1"/>
              </a:buClr>
              <a:buFont typeface="Courier New" panose="02070309020205020404" pitchFamily="49" charset="0"/>
              <a:buChar char="o"/>
            </a:pPr>
            <a:r>
              <a:rPr lang="en-US" dirty="0">
                <a:solidFill>
                  <a:schemeClr val="bg1"/>
                </a:solidFill>
              </a:rPr>
              <a:t>Every SDS will have the same 16 sections in the same order, regardless of issuer.</a:t>
            </a:r>
          </a:p>
          <a:p>
            <a:pPr lvl="1">
              <a:buClr>
                <a:schemeClr val="bg1"/>
              </a:buClr>
              <a:buFont typeface="Courier New" panose="02070309020205020404" pitchFamily="49" charset="0"/>
              <a:buChar char="o"/>
            </a:pPr>
            <a:r>
              <a:rPr lang="en-US" dirty="0">
                <a:solidFill>
                  <a:schemeClr val="bg1"/>
                </a:solidFill>
              </a:rPr>
              <a:t>Every section will have the same safety information, i.e. section 4 will </a:t>
            </a:r>
            <a:r>
              <a:rPr lang="en-US" u="sng" dirty="0">
                <a:solidFill>
                  <a:schemeClr val="bg1"/>
                </a:solidFill>
              </a:rPr>
              <a:t>ALWAYS </a:t>
            </a:r>
            <a:r>
              <a:rPr lang="en-US" dirty="0">
                <a:solidFill>
                  <a:schemeClr val="bg1"/>
                </a:solidFill>
              </a:rPr>
              <a:t>relay first aid measures; section 8 will </a:t>
            </a:r>
            <a:r>
              <a:rPr lang="en-US" u="sng" dirty="0">
                <a:solidFill>
                  <a:schemeClr val="bg1"/>
                </a:solidFill>
              </a:rPr>
              <a:t>ALWAYS </a:t>
            </a:r>
            <a:r>
              <a:rPr lang="en-US" dirty="0">
                <a:solidFill>
                  <a:schemeClr val="bg1"/>
                </a:solidFill>
              </a:rPr>
              <a:t>show PPE requirements, etc.</a:t>
            </a:r>
          </a:p>
          <a:p>
            <a:pPr lvl="1">
              <a:buClr>
                <a:schemeClr val="bg1"/>
              </a:buClr>
              <a:buFont typeface="Courier New" panose="02070309020205020404" pitchFamily="49" charset="0"/>
              <a:buChar char="o"/>
            </a:pPr>
            <a:r>
              <a:rPr lang="en-US" dirty="0">
                <a:solidFill>
                  <a:schemeClr val="bg1"/>
                </a:solidFill>
              </a:rPr>
              <a:t>Keep current MSDS available until new SDS are found; archive old MSDS as new SDS are collected.</a:t>
            </a:r>
          </a:p>
          <a:p>
            <a:pPr lvl="1">
              <a:buClr>
                <a:schemeClr val="bg1"/>
              </a:buClr>
              <a:buFont typeface="Courier New" panose="02070309020205020404" pitchFamily="49" charset="0"/>
              <a:buChar char="o"/>
            </a:pPr>
            <a:r>
              <a:rPr lang="fr-FR" dirty="0">
                <a:solidFill>
                  <a:schemeClr val="bg1"/>
                </a:solidFill>
              </a:rPr>
              <a:t>Questions? Contact Phyllis Young; </a:t>
            </a:r>
            <a:r>
              <a:rPr lang="fr-FR" dirty="0">
                <a:solidFill>
                  <a:srgbClr val="0070C0"/>
                </a:solidFill>
                <a:hlinkClick r:id="rId2">
                  <a:extLst>
                    <a:ext uri="{A12FA001-AC4F-418D-AE19-62706E023703}">
                      <ahyp:hlinkClr xmlns:ahyp="http://schemas.microsoft.com/office/drawing/2018/hyperlinkcolor" val="tx"/>
                    </a:ext>
                  </a:extLst>
                </a:hlinkClick>
              </a:rPr>
              <a:t>PLHILL@PURDUE.EDU</a:t>
            </a:r>
            <a:r>
              <a:rPr lang="fr-FR" dirty="0">
                <a:solidFill>
                  <a:schemeClr val="bg1"/>
                </a:solidFill>
              </a:rPr>
              <a:t>; 494-6371</a:t>
            </a:r>
          </a:p>
        </p:txBody>
      </p:sp>
      <p:sp>
        <p:nvSpPr>
          <p:cNvPr id="5" name="Date">
            <a:extLst>
              <a:ext uri="{FF2B5EF4-FFF2-40B4-BE49-F238E27FC236}">
                <a16:creationId xmlns:a16="http://schemas.microsoft.com/office/drawing/2014/main" id="{5F865154-C41C-41FA-8BCB-CA4906A45386}"/>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CA9DFCAB-E60A-AE52-32BD-1E2779EAB725}"/>
              </a:ext>
            </a:extLst>
          </p:cNvPr>
          <p:cNvSpPr>
            <a:spLocks noGrp="1"/>
          </p:cNvSpPr>
          <p:nvPr>
            <p:ph type="sldNum" sz="quarter" idx="4"/>
          </p:nvPr>
        </p:nvSpPr>
        <p:spPr/>
        <p:txBody>
          <a:bodyPr/>
          <a:lstStyle/>
          <a:p>
            <a:fld id="{8A7A6979-0714-4377-B894-6BE4C2D6E202}" type="slidenum">
              <a:rPr lang="en-US" smtClean="0"/>
              <a:pPr/>
              <a:t>26</a:t>
            </a:fld>
            <a:endParaRPr lang="en-US" dirty="0"/>
          </a:p>
        </p:txBody>
      </p:sp>
      <p:pic>
        <p:nvPicPr>
          <p:cNvPr id="8" name="Picture 7">
            <a:extLst>
              <a:ext uri="{FF2B5EF4-FFF2-40B4-BE49-F238E27FC236}">
                <a16:creationId xmlns:a16="http://schemas.microsoft.com/office/drawing/2014/main" id="{D115F348-54C6-40F7-3B38-10526D02CBA4}"/>
              </a:ext>
            </a:extLst>
          </p:cNvPr>
          <p:cNvPicPr>
            <a:picLocks noChangeAspect="1"/>
          </p:cNvPicPr>
          <p:nvPr/>
        </p:nvPicPr>
        <p:blipFill>
          <a:blip r:embed="rId3"/>
          <a:srcRect/>
          <a:stretch/>
        </p:blipFill>
        <p:spPr>
          <a:xfrm>
            <a:off x="438311" y="6072299"/>
            <a:ext cx="3418318" cy="365760"/>
          </a:xfrm>
          <a:prstGeom prst="rect">
            <a:avLst/>
          </a:prstGeom>
        </p:spPr>
      </p:pic>
    </p:spTree>
    <p:extLst>
      <p:ext uri="{BB962C8B-B14F-4D97-AF65-F5344CB8AC3E}">
        <p14:creationId xmlns:p14="http://schemas.microsoft.com/office/powerpoint/2010/main" val="2749859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295620-A9D8-8304-0884-D06437FC8BF7}"/>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8DD5E4D1-BF86-808A-51CA-463B26AB909F}"/>
              </a:ext>
            </a:extLst>
          </p:cNvPr>
          <p:cNvSpPr>
            <a:spLocks noGrp="1"/>
          </p:cNvSpPr>
          <p:nvPr>
            <p:ph type="ctrTitle"/>
          </p:nvPr>
        </p:nvSpPr>
        <p:spPr>
          <a:xfrm>
            <a:off x="326575" y="442674"/>
            <a:ext cx="7716375" cy="498598"/>
          </a:xfrm>
        </p:spPr>
        <p:txBody>
          <a:bodyPr/>
          <a:lstStyle/>
          <a:p>
            <a:r>
              <a:rPr lang="en-US" dirty="0">
                <a:latin typeface="Acumin Pro ExtraCondensed"/>
              </a:rPr>
              <a:t>Labels</a:t>
            </a:r>
          </a:p>
        </p:txBody>
      </p:sp>
      <p:sp>
        <p:nvSpPr>
          <p:cNvPr id="4" name="Body Text">
            <a:extLst>
              <a:ext uri="{FF2B5EF4-FFF2-40B4-BE49-F238E27FC236}">
                <a16:creationId xmlns:a16="http://schemas.microsoft.com/office/drawing/2014/main" id="{301B5E15-E2EE-208B-BDF5-765F5D71CAF2}"/>
              </a:ext>
            </a:extLst>
          </p:cNvPr>
          <p:cNvSpPr>
            <a:spLocks noGrp="1"/>
          </p:cNvSpPr>
          <p:nvPr>
            <p:ph type="body" sz="quarter" idx="14"/>
          </p:nvPr>
        </p:nvSpPr>
        <p:spPr>
          <a:xfrm>
            <a:off x="438312" y="1222311"/>
            <a:ext cx="7942596" cy="4721290"/>
          </a:xfrm>
        </p:spPr>
        <p:txBody>
          <a:bodyPr>
            <a:normAutofit fontScale="92500" lnSpcReduction="10000"/>
          </a:bodyPr>
          <a:lstStyle/>
          <a:p>
            <a:r>
              <a:rPr lang="en-US" dirty="0"/>
              <a:t>Incoming containers must be labeled by manufacturer or distributor</a:t>
            </a:r>
            <a:endParaRPr lang="en-US" dirty="0">
              <a:solidFill>
                <a:schemeClr val="bg1"/>
              </a:solidFill>
            </a:endParaRPr>
          </a:p>
          <a:p>
            <a:pPr lvl="1">
              <a:buClr>
                <a:schemeClr val="bg1"/>
              </a:buClr>
              <a:buFont typeface="Courier New" panose="02070309020205020404" pitchFamily="49" charset="0"/>
              <a:buChar char="o"/>
            </a:pPr>
            <a:r>
              <a:rPr lang="en-US" dirty="0">
                <a:solidFill>
                  <a:schemeClr val="bg1"/>
                </a:solidFill>
              </a:rPr>
              <a:t>Required minimum information</a:t>
            </a:r>
          </a:p>
          <a:p>
            <a:pPr lvl="2">
              <a:buClr>
                <a:schemeClr val="bg1"/>
              </a:buClr>
            </a:pPr>
            <a:r>
              <a:rPr lang="en-US" dirty="0">
                <a:solidFill>
                  <a:schemeClr val="bg1"/>
                </a:solidFill>
              </a:rPr>
              <a:t>Product Name</a:t>
            </a:r>
          </a:p>
          <a:p>
            <a:pPr lvl="2">
              <a:buClr>
                <a:schemeClr val="bg1"/>
              </a:buClr>
            </a:pPr>
            <a:r>
              <a:rPr lang="en-US" dirty="0">
                <a:solidFill>
                  <a:schemeClr val="bg1"/>
                </a:solidFill>
              </a:rPr>
              <a:t>Manufacturer/Distributor</a:t>
            </a:r>
          </a:p>
          <a:p>
            <a:pPr lvl="2">
              <a:buClr>
                <a:schemeClr val="bg1"/>
              </a:buClr>
            </a:pPr>
            <a:r>
              <a:rPr lang="en-US" dirty="0">
                <a:solidFill>
                  <a:schemeClr val="bg1"/>
                </a:solidFill>
              </a:rPr>
              <a:t>Address</a:t>
            </a:r>
          </a:p>
          <a:p>
            <a:pPr lvl="2">
              <a:buClr>
                <a:schemeClr val="bg1"/>
              </a:buClr>
            </a:pPr>
            <a:r>
              <a:rPr lang="en-US" dirty="0">
                <a:solidFill>
                  <a:schemeClr val="bg1"/>
                </a:solidFill>
              </a:rPr>
              <a:t>Hazard information</a:t>
            </a:r>
            <a:br>
              <a:rPr lang="en-US" dirty="0">
                <a:solidFill>
                  <a:schemeClr val="bg1"/>
                </a:solidFill>
              </a:rPr>
            </a:br>
            <a:endParaRPr lang="en-US" dirty="0">
              <a:solidFill>
                <a:schemeClr val="bg1"/>
              </a:solidFill>
            </a:endParaRPr>
          </a:p>
          <a:p>
            <a:r>
              <a:rPr lang="en-US" dirty="0"/>
              <a:t>Labels must be intact and attached to the container</a:t>
            </a:r>
            <a:br>
              <a:rPr lang="en-US" dirty="0"/>
            </a:br>
            <a:endParaRPr lang="en-US" dirty="0"/>
          </a:p>
          <a:p>
            <a:r>
              <a:rPr lang="en-US" dirty="0"/>
              <a:t>Prominently displayed on the container and at least written in English</a:t>
            </a:r>
            <a:br>
              <a:rPr lang="en-US" dirty="0"/>
            </a:br>
            <a:endParaRPr lang="en-US" dirty="0"/>
          </a:p>
          <a:p>
            <a:r>
              <a:rPr lang="en-US" dirty="0"/>
              <a:t>Never remove or deface labels unless container is empty</a:t>
            </a:r>
            <a:br>
              <a:rPr lang="en-US" dirty="0"/>
            </a:br>
            <a:endParaRPr lang="en-US" dirty="0"/>
          </a:p>
          <a:p>
            <a:r>
              <a:rPr lang="en-US" dirty="0"/>
              <a:t>Inspect containers on a regular basis to ensure labels are secure and still legible</a:t>
            </a:r>
          </a:p>
          <a:p>
            <a:pPr lvl="1">
              <a:buClr>
                <a:schemeClr val="bg1"/>
              </a:buClr>
              <a:buFont typeface="Courier New" panose="02070309020205020404" pitchFamily="49" charset="0"/>
              <a:buChar char="o"/>
            </a:pPr>
            <a:r>
              <a:rPr lang="en-US" dirty="0">
                <a:solidFill>
                  <a:schemeClr val="bg1"/>
                </a:solidFill>
              </a:rPr>
              <a:t>If label is partially coming off, reattach with adhesive or clear packing tape</a:t>
            </a:r>
          </a:p>
          <a:p>
            <a:pPr lvl="1">
              <a:buClr>
                <a:schemeClr val="bg1"/>
              </a:buClr>
              <a:buFont typeface="Courier New" panose="02070309020205020404" pitchFamily="49" charset="0"/>
              <a:buChar char="o"/>
            </a:pPr>
            <a:r>
              <a:rPr lang="en-US" dirty="0">
                <a:solidFill>
                  <a:schemeClr val="bg1"/>
                </a:solidFill>
              </a:rPr>
              <a:t>If label is becoming illegible, use an approved University secondary container label to re-label the container</a:t>
            </a:r>
          </a:p>
          <a:p>
            <a:pPr lvl="1">
              <a:buClr>
                <a:schemeClr val="bg1"/>
              </a:buClr>
              <a:buFont typeface="Courier New" panose="02070309020205020404" pitchFamily="49" charset="0"/>
              <a:buChar char="o"/>
            </a:pPr>
            <a:endParaRPr lang="en-US" dirty="0">
              <a:solidFill>
                <a:schemeClr val="bg1"/>
              </a:solidFill>
            </a:endParaRPr>
          </a:p>
          <a:p>
            <a:endParaRPr lang="en-US" dirty="0"/>
          </a:p>
        </p:txBody>
      </p:sp>
      <p:sp>
        <p:nvSpPr>
          <p:cNvPr id="5" name="Date">
            <a:extLst>
              <a:ext uri="{FF2B5EF4-FFF2-40B4-BE49-F238E27FC236}">
                <a16:creationId xmlns:a16="http://schemas.microsoft.com/office/drawing/2014/main" id="{C87DA072-CA04-6B7F-E476-3753F8BC2516}"/>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6CEE0531-7D02-84D2-27EA-10887FD184AD}"/>
              </a:ext>
            </a:extLst>
          </p:cNvPr>
          <p:cNvSpPr>
            <a:spLocks noGrp="1"/>
          </p:cNvSpPr>
          <p:nvPr>
            <p:ph type="sldNum" sz="quarter" idx="4"/>
          </p:nvPr>
        </p:nvSpPr>
        <p:spPr/>
        <p:txBody>
          <a:bodyPr/>
          <a:lstStyle/>
          <a:p>
            <a:fld id="{8A7A6979-0714-4377-B894-6BE4C2D6E202}" type="slidenum">
              <a:rPr lang="en-US" smtClean="0"/>
              <a:pPr/>
              <a:t>27</a:t>
            </a:fld>
            <a:endParaRPr lang="en-US" dirty="0"/>
          </a:p>
        </p:txBody>
      </p:sp>
      <p:pic>
        <p:nvPicPr>
          <p:cNvPr id="8" name="Picture 7">
            <a:extLst>
              <a:ext uri="{FF2B5EF4-FFF2-40B4-BE49-F238E27FC236}">
                <a16:creationId xmlns:a16="http://schemas.microsoft.com/office/drawing/2014/main" id="{F7E6FF73-5C70-F7EE-199C-C66D8BCDC9C0}"/>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3375643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6EE2F-F9B1-6CE4-C068-3926083334E1}"/>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56B6068B-0B23-7A4E-EB0E-02B14CF0B014}"/>
              </a:ext>
            </a:extLst>
          </p:cNvPr>
          <p:cNvSpPr>
            <a:spLocks noGrp="1"/>
          </p:cNvSpPr>
          <p:nvPr>
            <p:ph type="ctrTitle"/>
          </p:nvPr>
        </p:nvSpPr>
        <p:spPr>
          <a:xfrm>
            <a:off x="326575" y="442674"/>
            <a:ext cx="7716375" cy="498598"/>
          </a:xfrm>
        </p:spPr>
        <p:txBody>
          <a:bodyPr/>
          <a:lstStyle/>
          <a:p>
            <a:r>
              <a:rPr lang="en-US" dirty="0">
                <a:latin typeface="Acumin Pro ExtraCondensed"/>
              </a:rPr>
              <a:t>Labels – Secondary Containers</a:t>
            </a:r>
          </a:p>
        </p:txBody>
      </p:sp>
      <p:sp>
        <p:nvSpPr>
          <p:cNvPr id="4" name="Body Text">
            <a:extLst>
              <a:ext uri="{FF2B5EF4-FFF2-40B4-BE49-F238E27FC236}">
                <a16:creationId xmlns:a16="http://schemas.microsoft.com/office/drawing/2014/main" id="{F48351A5-5833-C963-CAA6-533D39D27264}"/>
              </a:ext>
            </a:extLst>
          </p:cNvPr>
          <p:cNvSpPr>
            <a:spLocks noGrp="1"/>
          </p:cNvSpPr>
          <p:nvPr>
            <p:ph type="body" sz="quarter" idx="14"/>
          </p:nvPr>
        </p:nvSpPr>
        <p:spPr>
          <a:xfrm>
            <a:off x="102410" y="1222311"/>
            <a:ext cx="4133688" cy="4721290"/>
          </a:xfrm>
        </p:spPr>
        <p:txBody>
          <a:bodyPr>
            <a:normAutofit/>
          </a:bodyPr>
          <a:lstStyle/>
          <a:p>
            <a:r>
              <a:rPr lang="en-US" sz="1600" dirty="0"/>
              <a:t>Secondary Containers</a:t>
            </a:r>
            <a:endParaRPr lang="en-US" sz="1600" dirty="0">
              <a:solidFill>
                <a:schemeClr val="bg1"/>
              </a:solidFill>
            </a:endParaRPr>
          </a:p>
          <a:p>
            <a:pPr lvl="1">
              <a:buClr>
                <a:schemeClr val="bg1"/>
              </a:buClr>
              <a:buFont typeface="Courier New" panose="02070309020205020404" pitchFamily="49" charset="0"/>
              <a:buChar char="o"/>
            </a:pPr>
            <a:r>
              <a:rPr lang="en-US" dirty="0">
                <a:solidFill>
                  <a:schemeClr val="bg1"/>
                </a:solidFill>
              </a:rPr>
              <a:t>All must be labeled</a:t>
            </a:r>
          </a:p>
          <a:p>
            <a:pPr lvl="2">
              <a:buClr>
                <a:schemeClr val="bg1"/>
              </a:buClr>
            </a:pPr>
            <a:r>
              <a:rPr lang="en-US" sz="1400" dirty="0">
                <a:solidFill>
                  <a:schemeClr val="bg1"/>
                </a:solidFill>
              </a:rPr>
              <a:t>Product name as it appears on the SDS</a:t>
            </a:r>
          </a:p>
          <a:p>
            <a:pPr lvl="2">
              <a:buClr>
                <a:schemeClr val="bg1"/>
              </a:buClr>
            </a:pPr>
            <a:r>
              <a:rPr lang="en-US" sz="1400" dirty="0">
                <a:solidFill>
                  <a:schemeClr val="bg1"/>
                </a:solidFill>
              </a:rPr>
              <a:t>Hazard information</a:t>
            </a:r>
          </a:p>
          <a:p>
            <a:pPr lvl="3">
              <a:buClr>
                <a:schemeClr val="bg1"/>
              </a:buClr>
            </a:pPr>
            <a:r>
              <a:rPr lang="en-US" sz="1400" dirty="0">
                <a:solidFill>
                  <a:schemeClr val="bg1"/>
                </a:solidFill>
              </a:rPr>
              <a:t>Health</a:t>
            </a:r>
          </a:p>
          <a:p>
            <a:pPr lvl="3">
              <a:buClr>
                <a:schemeClr val="bg1"/>
              </a:buClr>
            </a:pPr>
            <a:r>
              <a:rPr lang="en-US" dirty="0">
                <a:solidFill>
                  <a:schemeClr val="bg1"/>
                </a:solidFill>
              </a:rPr>
              <a:t>Flammability</a:t>
            </a:r>
          </a:p>
          <a:p>
            <a:pPr lvl="3">
              <a:buClr>
                <a:schemeClr val="bg1"/>
              </a:buClr>
            </a:pPr>
            <a:r>
              <a:rPr lang="en-US" dirty="0">
                <a:solidFill>
                  <a:schemeClr val="bg1"/>
                </a:solidFill>
              </a:rPr>
              <a:t>Reactivity/Instability</a:t>
            </a:r>
          </a:p>
          <a:p>
            <a:pPr lvl="3">
              <a:buClr>
                <a:schemeClr val="bg1"/>
              </a:buClr>
            </a:pPr>
            <a:r>
              <a:rPr lang="en-US" dirty="0">
                <a:solidFill>
                  <a:schemeClr val="bg1"/>
                </a:solidFill>
              </a:rPr>
              <a:t>Special hazard</a:t>
            </a:r>
          </a:p>
          <a:p>
            <a:pPr lvl="3">
              <a:buClr>
                <a:schemeClr val="bg1"/>
              </a:buClr>
            </a:pPr>
            <a:r>
              <a:rPr lang="en-US" dirty="0">
                <a:solidFill>
                  <a:schemeClr val="bg1"/>
                </a:solidFill>
              </a:rPr>
              <a:t>Personal Protective Equipment</a:t>
            </a:r>
          </a:p>
          <a:p>
            <a:pPr lvl="1">
              <a:buClr>
                <a:schemeClr val="bg1"/>
              </a:buClr>
              <a:buFont typeface="Courier New" panose="02070309020205020404" pitchFamily="49" charset="0"/>
              <a:buChar char="o"/>
            </a:pPr>
            <a:r>
              <a:rPr lang="en-US" dirty="0">
                <a:solidFill>
                  <a:schemeClr val="bg1"/>
                </a:solidFill>
              </a:rPr>
              <a:t>Labels available from EHS</a:t>
            </a:r>
          </a:p>
          <a:p>
            <a:pPr lvl="1">
              <a:buClr>
                <a:schemeClr val="bg1"/>
              </a:buClr>
              <a:buFont typeface="Courier New" panose="02070309020205020404" pitchFamily="49" charset="0"/>
              <a:buChar char="o"/>
            </a:pPr>
            <a:endParaRPr lang="en-US" dirty="0">
              <a:solidFill>
                <a:schemeClr val="bg1"/>
              </a:solidFill>
            </a:endParaRPr>
          </a:p>
          <a:p>
            <a:endParaRPr lang="en-US" dirty="0"/>
          </a:p>
        </p:txBody>
      </p:sp>
      <p:sp>
        <p:nvSpPr>
          <p:cNvPr id="5" name="Date">
            <a:extLst>
              <a:ext uri="{FF2B5EF4-FFF2-40B4-BE49-F238E27FC236}">
                <a16:creationId xmlns:a16="http://schemas.microsoft.com/office/drawing/2014/main" id="{C0D759D1-2E3B-8622-6460-B1BC46ACBF2F}"/>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6D9F1C63-58F8-D78A-9E81-8484EC226A02}"/>
              </a:ext>
            </a:extLst>
          </p:cNvPr>
          <p:cNvSpPr>
            <a:spLocks noGrp="1"/>
          </p:cNvSpPr>
          <p:nvPr>
            <p:ph type="sldNum" sz="quarter" idx="4"/>
          </p:nvPr>
        </p:nvSpPr>
        <p:spPr/>
        <p:txBody>
          <a:bodyPr/>
          <a:lstStyle/>
          <a:p>
            <a:fld id="{8A7A6979-0714-4377-B894-6BE4C2D6E202}" type="slidenum">
              <a:rPr lang="en-US" smtClean="0"/>
              <a:pPr/>
              <a:t>28</a:t>
            </a:fld>
            <a:endParaRPr lang="en-US" dirty="0"/>
          </a:p>
        </p:txBody>
      </p:sp>
      <p:pic>
        <p:nvPicPr>
          <p:cNvPr id="8" name="Picture 7">
            <a:extLst>
              <a:ext uri="{FF2B5EF4-FFF2-40B4-BE49-F238E27FC236}">
                <a16:creationId xmlns:a16="http://schemas.microsoft.com/office/drawing/2014/main" id="{754F931A-59E6-7DC5-17B1-396BBBC1FC00}"/>
              </a:ext>
            </a:extLst>
          </p:cNvPr>
          <p:cNvPicPr>
            <a:picLocks noChangeAspect="1"/>
          </p:cNvPicPr>
          <p:nvPr/>
        </p:nvPicPr>
        <p:blipFill>
          <a:blip r:embed="rId2"/>
          <a:srcRect/>
          <a:stretch/>
        </p:blipFill>
        <p:spPr>
          <a:xfrm>
            <a:off x="438311" y="6072299"/>
            <a:ext cx="3418318" cy="365760"/>
          </a:xfrm>
          <a:prstGeom prst="rect">
            <a:avLst/>
          </a:prstGeom>
        </p:spPr>
      </p:pic>
      <p:pic>
        <p:nvPicPr>
          <p:cNvPr id="7" name="Picture 6" descr="A group of black text&#10;&#10;AI-generated content may be incorrect.">
            <a:extLst>
              <a:ext uri="{FF2B5EF4-FFF2-40B4-BE49-F238E27FC236}">
                <a16:creationId xmlns:a16="http://schemas.microsoft.com/office/drawing/2014/main" id="{6E555825-2149-2F2F-2841-20A153D8E209}"/>
              </a:ext>
            </a:extLst>
          </p:cNvPr>
          <p:cNvPicPr>
            <a:picLocks noChangeAspect="1"/>
          </p:cNvPicPr>
          <p:nvPr/>
        </p:nvPicPr>
        <p:blipFill>
          <a:blip r:embed="rId3"/>
          <a:stretch>
            <a:fillRect/>
          </a:stretch>
        </p:blipFill>
        <p:spPr>
          <a:xfrm>
            <a:off x="563528" y="4771631"/>
            <a:ext cx="3380964" cy="1041337"/>
          </a:xfrm>
          <a:prstGeom prst="rect">
            <a:avLst/>
          </a:prstGeom>
        </p:spPr>
      </p:pic>
      <p:sp>
        <p:nvSpPr>
          <p:cNvPr id="10" name="TextBox 9">
            <a:extLst>
              <a:ext uri="{FF2B5EF4-FFF2-40B4-BE49-F238E27FC236}">
                <a16:creationId xmlns:a16="http://schemas.microsoft.com/office/drawing/2014/main" id="{1389D80E-4E71-5B1B-D2C7-A9A270A3F912}"/>
              </a:ext>
            </a:extLst>
          </p:cNvPr>
          <p:cNvSpPr txBox="1"/>
          <p:nvPr/>
        </p:nvSpPr>
        <p:spPr>
          <a:xfrm>
            <a:off x="4506686" y="1221634"/>
            <a:ext cx="4572000" cy="338554"/>
          </a:xfrm>
          <a:prstGeom prst="rect">
            <a:avLst/>
          </a:prstGeom>
          <a:noFill/>
        </p:spPr>
        <p:txBody>
          <a:bodyPr wrap="square">
            <a:spAutoFit/>
          </a:bodyPr>
          <a:lstStyle/>
          <a:p>
            <a:r>
              <a:rPr lang="en-US" sz="1600" dirty="0">
                <a:solidFill>
                  <a:schemeClr val="bg1"/>
                </a:solidFill>
              </a:rPr>
              <a:t>Uses NFPA diamond hazard identification system</a:t>
            </a:r>
          </a:p>
        </p:txBody>
      </p:sp>
      <p:pic>
        <p:nvPicPr>
          <p:cNvPr id="12" name="Picture 11">
            <a:extLst>
              <a:ext uri="{FF2B5EF4-FFF2-40B4-BE49-F238E27FC236}">
                <a16:creationId xmlns:a16="http://schemas.microsoft.com/office/drawing/2014/main" id="{4E450556-51E8-18A5-6BD1-E42B532CF44D}"/>
              </a:ext>
            </a:extLst>
          </p:cNvPr>
          <p:cNvPicPr>
            <a:picLocks noChangeAspect="1"/>
          </p:cNvPicPr>
          <p:nvPr/>
        </p:nvPicPr>
        <p:blipFill>
          <a:blip r:embed="rId4"/>
          <a:srcRect/>
          <a:stretch/>
        </p:blipFill>
        <p:spPr>
          <a:xfrm>
            <a:off x="3968599" y="1555425"/>
            <a:ext cx="5080000" cy="3810000"/>
          </a:xfrm>
          <a:prstGeom prst="rect">
            <a:avLst/>
          </a:prstGeom>
        </p:spPr>
      </p:pic>
    </p:spTree>
    <p:extLst>
      <p:ext uri="{BB962C8B-B14F-4D97-AF65-F5344CB8AC3E}">
        <p14:creationId xmlns:p14="http://schemas.microsoft.com/office/powerpoint/2010/main" val="438314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65DCF-2EF9-C3A7-3089-F3430448691E}"/>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09D4D8BE-1A0B-A916-CE34-B4ABAB7677FF}"/>
              </a:ext>
            </a:extLst>
          </p:cNvPr>
          <p:cNvSpPr>
            <a:spLocks noGrp="1"/>
          </p:cNvSpPr>
          <p:nvPr>
            <p:ph type="ctrTitle"/>
          </p:nvPr>
        </p:nvSpPr>
        <p:spPr>
          <a:xfrm>
            <a:off x="326575" y="442674"/>
            <a:ext cx="7716375" cy="997196"/>
          </a:xfrm>
        </p:spPr>
        <p:txBody>
          <a:bodyPr/>
          <a:lstStyle/>
          <a:p>
            <a:r>
              <a:rPr lang="en-US" dirty="0">
                <a:latin typeface="Acumin Pro ExtraCondensed"/>
              </a:rPr>
              <a:t>Labels </a:t>
            </a:r>
            <a:r>
              <a:rPr lang="en-US" dirty="0"/>
              <a:t>- NFPA Hazard Rating System</a:t>
            </a:r>
            <a:br>
              <a:rPr lang="en-US" dirty="0"/>
            </a:br>
            <a:endParaRPr lang="en-US" dirty="0">
              <a:latin typeface="Acumin Pro ExtraCondensed"/>
            </a:endParaRPr>
          </a:p>
        </p:txBody>
      </p:sp>
      <p:sp>
        <p:nvSpPr>
          <p:cNvPr id="4" name="Body Text">
            <a:extLst>
              <a:ext uri="{FF2B5EF4-FFF2-40B4-BE49-F238E27FC236}">
                <a16:creationId xmlns:a16="http://schemas.microsoft.com/office/drawing/2014/main" id="{CD044EF6-AE86-06D0-0103-2325FFDAEACE}"/>
              </a:ext>
            </a:extLst>
          </p:cNvPr>
          <p:cNvSpPr>
            <a:spLocks noGrp="1"/>
          </p:cNvSpPr>
          <p:nvPr>
            <p:ph type="body" sz="quarter" idx="14"/>
          </p:nvPr>
        </p:nvSpPr>
        <p:spPr>
          <a:xfrm>
            <a:off x="438312" y="1222311"/>
            <a:ext cx="7942596" cy="4721290"/>
          </a:xfrm>
        </p:spPr>
        <p:txBody>
          <a:bodyPr>
            <a:normAutofit lnSpcReduction="10000"/>
          </a:bodyPr>
          <a:lstStyle/>
          <a:p>
            <a:r>
              <a:rPr lang="en-US" dirty="0"/>
              <a:t>Diamond divided into four smaller diamonds</a:t>
            </a:r>
            <a:endParaRPr lang="en-US" dirty="0">
              <a:solidFill>
                <a:schemeClr val="bg1"/>
              </a:solidFill>
            </a:endParaRPr>
          </a:p>
          <a:p>
            <a:pPr lvl="1">
              <a:buClr>
                <a:schemeClr val="bg1"/>
              </a:buClr>
              <a:buFont typeface="Courier New" panose="02070309020205020404" pitchFamily="49" charset="0"/>
              <a:buChar char="o"/>
            </a:pPr>
            <a:r>
              <a:rPr lang="en-US" dirty="0">
                <a:solidFill>
                  <a:schemeClr val="bg1"/>
                </a:solidFill>
              </a:rPr>
              <a:t>Start at the left diamond and move clockwise to read the hazard information</a:t>
            </a:r>
          </a:p>
          <a:p>
            <a:pPr lvl="1">
              <a:buClr>
                <a:schemeClr val="bg1"/>
              </a:buClr>
              <a:buFont typeface="Courier New" panose="02070309020205020404" pitchFamily="49" charset="0"/>
              <a:buChar char="o"/>
            </a:pPr>
            <a:r>
              <a:rPr lang="en-US" dirty="0">
                <a:solidFill>
                  <a:schemeClr val="bg1"/>
                </a:solidFill>
              </a:rPr>
              <a:t>May or may not be color coded</a:t>
            </a:r>
          </a:p>
          <a:p>
            <a:pPr lvl="1">
              <a:buClr>
                <a:schemeClr val="bg1"/>
              </a:buClr>
              <a:buFont typeface="Courier New" panose="02070309020205020404" pitchFamily="49" charset="0"/>
              <a:buChar char="o"/>
            </a:pPr>
            <a:r>
              <a:rPr lang="en-US" dirty="0">
                <a:solidFill>
                  <a:schemeClr val="bg1"/>
                </a:solidFill>
              </a:rPr>
              <a:t>Information will always be in the same location</a:t>
            </a:r>
          </a:p>
          <a:p>
            <a:pPr lvl="2">
              <a:buClr>
                <a:schemeClr val="bg1"/>
              </a:buClr>
            </a:pPr>
            <a:r>
              <a:rPr lang="en-US" dirty="0">
                <a:solidFill>
                  <a:schemeClr val="bg1"/>
                </a:solidFill>
              </a:rPr>
              <a:t>Health</a:t>
            </a:r>
          </a:p>
          <a:p>
            <a:pPr lvl="2">
              <a:buClr>
                <a:schemeClr val="bg1"/>
              </a:buClr>
            </a:pPr>
            <a:r>
              <a:rPr lang="en-US" dirty="0">
                <a:solidFill>
                  <a:schemeClr val="bg1"/>
                </a:solidFill>
              </a:rPr>
              <a:t>Fire</a:t>
            </a:r>
          </a:p>
          <a:p>
            <a:pPr lvl="2">
              <a:buClr>
                <a:schemeClr val="bg1"/>
              </a:buClr>
            </a:pPr>
            <a:r>
              <a:rPr lang="en-US" dirty="0">
                <a:solidFill>
                  <a:schemeClr val="bg1"/>
                </a:solidFill>
              </a:rPr>
              <a:t>Reactivity/Instability</a:t>
            </a:r>
          </a:p>
          <a:p>
            <a:pPr lvl="2">
              <a:buClr>
                <a:schemeClr val="bg1"/>
              </a:buClr>
            </a:pPr>
            <a:r>
              <a:rPr lang="en-US" dirty="0">
                <a:solidFill>
                  <a:schemeClr val="bg1"/>
                </a:solidFill>
              </a:rPr>
              <a:t>Special Hazard</a:t>
            </a:r>
          </a:p>
          <a:p>
            <a:pPr lvl="1">
              <a:buClr>
                <a:schemeClr val="bg1"/>
              </a:buClr>
              <a:buFont typeface="Courier New" panose="02070309020205020404" pitchFamily="49" charset="0"/>
              <a:buChar char="o"/>
            </a:pPr>
            <a:r>
              <a:rPr lang="en-US" dirty="0">
                <a:solidFill>
                  <a:schemeClr val="bg1"/>
                </a:solidFill>
              </a:rPr>
              <a:t>Numbers will be 0-4</a:t>
            </a:r>
          </a:p>
          <a:p>
            <a:pPr lvl="2">
              <a:buClr>
                <a:schemeClr val="bg1"/>
              </a:buClr>
            </a:pPr>
            <a:r>
              <a:rPr lang="en-US" dirty="0">
                <a:solidFill>
                  <a:schemeClr val="bg1"/>
                </a:solidFill>
              </a:rPr>
              <a:t>0 = minimal hazard</a:t>
            </a:r>
          </a:p>
          <a:p>
            <a:pPr lvl="2">
              <a:buClr>
                <a:schemeClr val="bg1"/>
              </a:buClr>
            </a:pPr>
            <a:r>
              <a:rPr lang="en-US" dirty="0">
                <a:solidFill>
                  <a:schemeClr val="bg1"/>
                </a:solidFill>
              </a:rPr>
              <a:t>4 = severe hazard</a:t>
            </a:r>
          </a:p>
          <a:p>
            <a:pPr lvl="2">
              <a:buClr>
                <a:schemeClr val="bg1"/>
              </a:buClr>
            </a:pPr>
            <a:r>
              <a:rPr lang="en-US" dirty="0">
                <a:solidFill>
                  <a:schemeClr val="bg1"/>
                </a:solidFill>
              </a:rPr>
              <a:t>Complete definitions available in Appendix I of the written compliance manual</a:t>
            </a:r>
          </a:p>
          <a:p>
            <a:pPr lvl="1">
              <a:buClr>
                <a:schemeClr val="bg1"/>
              </a:buClr>
              <a:buFont typeface="Courier New" panose="02070309020205020404" pitchFamily="49" charset="0"/>
              <a:buChar char="o"/>
            </a:pPr>
            <a:r>
              <a:rPr lang="en-US" dirty="0">
                <a:solidFill>
                  <a:schemeClr val="bg1"/>
                </a:solidFill>
              </a:rPr>
              <a:t>Special hazard information includes oxidizer, corrosive, acid, base, etc.</a:t>
            </a:r>
          </a:p>
          <a:p>
            <a:pPr lvl="1">
              <a:buClr>
                <a:schemeClr val="bg1"/>
              </a:buClr>
              <a:buFont typeface="Courier New" panose="02070309020205020404" pitchFamily="49" charset="0"/>
              <a:buChar char="o"/>
            </a:pPr>
            <a:endParaRPr lang="en-US" dirty="0">
              <a:solidFill>
                <a:schemeClr val="bg1"/>
              </a:solidFill>
            </a:endParaRPr>
          </a:p>
          <a:p>
            <a:endParaRPr lang="en-US" dirty="0"/>
          </a:p>
        </p:txBody>
      </p:sp>
      <p:sp>
        <p:nvSpPr>
          <p:cNvPr id="5" name="Date">
            <a:extLst>
              <a:ext uri="{FF2B5EF4-FFF2-40B4-BE49-F238E27FC236}">
                <a16:creationId xmlns:a16="http://schemas.microsoft.com/office/drawing/2014/main" id="{2FD0E75F-AF7A-7F27-9BD4-0CD11E680159}"/>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D983CBC7-0613-70F2-09B3-C3D802CB3EFA}"/>
              </a:ext>
            </a:extLst>
          </p:cNvPr>
          <p:cNvSpPr>
            <a:spLocks noGrp="1"/>
          </p:cNvSpPr>
          <p:nvPr>
            <p:ph type="sldNum" sz="quarter" idx="4"/>
          </p:nvPr>
        </p:nvSpPr>
        <p:spPr/>
        <p:txBody>
          <a:bodyPr/>
          <a:lstStyle/>
          <a:p>
            <a:fld id="{8A7A6979-0714-4377-B894-6BE4C2D6E202}" type="slidenum">
              <a:rPr lang="en-US" smtClean="0"/>
              <a:pPr/>
              <a:t>29</a:t>
            </a:fld>
            <a:endParaRPr lang="en-US" dirty="0"/>
          </a:p>
        </p:txBody>
      </p:sp>
      <p:pic>
        <p:nvPicPr>
          <p:cNvPr id="8" name="Picture 7">
            <a:extLst>
              <a:ext uri="{FF2B5EF4-FFF2-40B4-BE49-F238E27FC236}">
                <a16:creationId xmlns:a16="http://schemas.microsoft.com/office/drawing/2014/main" id="{E964BF53-B6D5-DF2F-5CB1-168727901C23}"/>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1751363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A7F14-F4B9-5C48-3E02-F1F241BC22B3}"/>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0DBF03AE-3C70-6B90-0BEB-9DE88C97E017}"/>
              </a:ext>
            </a:extLst>
          </p:cNvPr>
          <p:cNvSpPr>
            <a:spLocks noGrp="1"/>
          </p:cNvSpPr>
          <p:nvPr>
            <p:ph type="ctrTitle"/>
          </p:nvPr>
        </p:nvSpPr>
        <p:spPr/>
        <p:txBody>
          <a:bodyPr/>
          <a:lstStyle/>
          <a:p>
            <a:r>
              <a:rPr lang="en-US" dirty="0">
                <a:latin typeface="Acumin Pro ExtraCondensed"/>
              </a:rPr>
              <a:t>Training Objectives</a:t>
            </a:r>
            <a:endParaRPr lang="en-US" dirty="0"/>
          </a:p>
        </p:txBody>
      </p:sp>
      <p:sp>
        <p:nvSpPr>
          <p:cNvPr id="4" name="Body Text">
            <a:extLst>
              <a:ext uri="{FF2B5EF4-FFF2-40B4-BE49-F238E27FC236}">
                <a16:creationId xmlns:a16="http://schemas.microsoft.com/office/drawing/2014/main" id="{14855472-8FA1-B841-6820-D10F4D04ECE2}"/>
              </a:ext>
            </a:extLst>
          </p:cNvPr>
          <p:cNvSpPr>
            <a:spLocks noGrp="1"/>
          </p:cNvSpPr>
          <p:nvPr>
            <p:ph type="body" sz="quarter" idx="14"/>
          </p:nvPr>
        </p:nvSpPr>
        <p:spPr>
          <a:xfrm>
            <a:off x="1222310" y="1754154"/>
            <a:ext cx="6123655" cy="3619923"/>
          </a:xfrm>
        </p:spPr>
        <p:txBody>
          <a:bodyPr>
            <a:normAutofit/>
          </a:bodyPr>
          <a:lstStyle/>
          <a:p>
            <a:pPr lvl="0"/>
            <a:r>
              <a:rPr lang="en-US" dirty="0"/>
              <a:t>Indicate the potential physical and health hazards of the chemicals used in the work area.</a:t>
            </a:r>
            <a:br>
              <a:rPr lang="en-US" dirty="0"/>
            </a:br>
            <a:endParaRPr lang="en-US" dirty="0"/>
          </a:p>
          <a:p>
            <a:pPr lvl="0"/>
            <a:r>
              <a:rPr lang="en-US" dirty="0"/>
              <a:t>Indicate how to recognize and detect spills or leaks of chemicals in the work area.</a:t>
            </a:r>
            <a:br>
              <a:rPr lang="en-US" dirty="0"/>
            </a:br>
            <a:endParaRPr lang="en-US" dirty="0"/>
          </a:p>
          <a:p>
            <a:pPr lvl="0"/>
            <a:r>
              <a:rPr lang="en-US" dirty="0"/>
              <a:t>Indicate what to do in case of a mechanical accident or if the material is ingested, inhaled, injected, or absorbed.</a:t>
            </a:r>
          </a:p>
        </p:txBody>
      </p:sp>
      <p:sp>
        <p:nvSpPr>
          <p:cNvPr id="5" name="Date">
            <a:extLst>
              <a:ext uri="{FF2B5EF4-FFF2-40B4-BE49-F238E27FC236}">
                <a16:creationId xmlns:a16="http://schemas.microsoft.com/office/drawing/2014/main" id="{E9D9F2D8-57F8-CE97-1BEF-2A3DE9502E5D}"/>
              </a:ext>
            </a:extLst>
          </p:cNvPr>
          <p:cNvSpPr>
            <a:spLocks noGrp="1"/>
          </p:cNvSpPr>
          <p:nvPr>
            <p:ph type="dt" sz="half" idx="2"/>
          </p:nvPr>
        </p:nvSpPr>
        <p:spPr/>
        <p:txBody>
          <a:bodyPr/>
          <a:lstStyle/>
          <a:p>
            <a:fld id="{E0C8DACD-4E35-4E4C-AC75-C3DE50F04E7E}" type="datetime1">
              <a:rPr lang="en-US" smtClean="0"/>
              <a:pPr/>
              <a:t>8/18/2025</a:t>
            </a:fld>
            <a:endParaRPr lang="en-US" dirty="0"/>
          </a:p>
        </p:txBody>
      </p:sp>
      <p:sp>
        <p:nvSpPr>
          <p:cNvPr id="6" name="Slide Number">
            <a:extLst>
              <a:ext uri="{FF2B5EF4-FFF2-40B4-BE49-F238E27FC236}">
                <a16:creationId xmlns:a16="http://schemas.microsoft.com/office/drawing/2014/main" id="{2FC3E5F3-5A8D-5598-6F2C-CAF8C1A322FE}"/>
              </a:ext>
            </a:extLst>
          </p:cNvPr>
          <p:cNvSpPr>
            <a:spLocks noGrp="1"/>
          </p:cNvSpPr>
          <p:nvPr>
            <p:ph type="sldNum" sz="quarter" idx="4"/>
          </p:nvPr>
        </p:nvSpPr>
        <p:spPr/>
        <p:txBody>
          <a:bodyPr/>
          <a:lstStyle/>
          <a:p>
            <a:fld id="{8A7A6979-0714-4377-B894-6BE4C2D6E202}" type="slidenum">
              <a:rPr lang="en-US" smtClean="0"/>
              <a:pPr/>
              <a:t>3</a:t>
            </a:fld>
            <a:endParaRPr lang="en-US" dirty="0"/>
          </a:p>
        </p:txBody>
      </p:sp>
      <p:pic>
        <p:nvPicPr>
          <p:cNvPr id="8" name="Picture 7">
            <a:extLst>
              <a:ext uri="{FF2B5EF4-FFF2-40B4-BE49-F238E27FC236}">
                <a16:creationId xmlns:a16="http://schemas.microsoft.com/office/drawing/2014/main" id="{644673DD-DA4B-5D70-9E91-357E1A40184F}"/>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42694735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5003D-B534-C607-8288-C93F2F80019C}"/>
            </a:ext>
          </a:extLst>
        </p:cNvPr>
        <p:cNvGrpSpPr/>
        <p:nvPr/>
      </p:nvGrpSpPr>
      <p:grpSpPr>
        <a:xfrm>
          <a:off x="0" y="0"/>
          <a:ext cx="0" cy="0"/>
          <a:chOff x="0" y="0"/>
          <a:chExt cx="0" cy="0"/>
        </a:xfrm>
      </p:grpSpPr>
      <p:sp>
        <p:nvSpPr>
          <p:cNvPr id="5" name="Title">
            <a:extLst>
              <a:ext uri="{FF2B5EF4-FFF2-40B4-BE49-F238E27FC236}">
                <a16:creationId xmlns:a16="http://schemas.microsoft.com/office/drawing/2014/main" id="{4DC7E7E4-D314-5772-2B0F-4AEDDA12C97D}"/>
              </a:ext>
            </a:extLst>
          </p:cNvPr>
          <p:cNvSpPr>
            <a:spLocks noGrp="1"/>
          </p:cNvSpPr>
          <p:nvPr>
            <p:ph type="ctrTitle"/>
          </p:nvPr>
        </p:nvSpPr>
        <p:spPr>
          <a:xfrm>
            <a:off x="222765" y="419941"/>
            <a:ext cx="8656605" cy="498598"/>
          </a:xfrm>
        </p:spPr>
        <p:txBody>
          <a:bodyPr/>
          <a:lstStyle/>
          <a:p>
            <a:r>
              <a:rPr lang="en-US" dirty="0"/>
              <a:t>Labels - Personal Protective Symbol Decals</a:t>
            </a:r>
          </a:p>
        </p:txBody>
      </p:sp>
      <p:sp>
        <p:nvSpPr>
          <p:cNvPr id="4" name="Body Text">
            <a:extLst>
              <a:ext uri="{FF2B5EF4-FFF2-40B4-BE49-F238E27FC236}">
                <a16:creationId xmlns:a16="http://schemas.microsoft.com/office/drawing/2014/main" id="{28ABD41A-1249-7BA3-3E9B-09A8396028D2}"/>
              </a:ext>
            </a:extLst>
          </p:cNvPr>
          <p:cNvSpPr>
            <a:spLocks noGrp="1"/>
          </p:cNvSpPr>
          <p:nvPr>
            <p:ph type="body" sz="quarter" idx="14"/>
          </p:nvPr>
        </p:nvSpPr>
        <p:spPr>
          <a:xfrm>
            <a:off x="316735" y="1306338"/>
            <a:ext cx="3443499" cy="4506633"/>
          </a:xfrm>
        </p:spPr>
        <p:txBody>
          <a:bodyPr>
            <a:normAutofit/>
          </a:bodyPr>
          <a:lstStyle/>
          <a:p>
            <a:r>
              <a:rPr lang="en-US" dirty="0"/>
              <a:t>PPE decals may be on original labels</a:t>
            </a:r>
          </a:p>
          <a:p>
            <a:pPr lvl="0"/>
            <a:endParaRPr lang="en-US" dirty="0"/>
          </a:p>
          <a:p>
            <a:r>
              <a:rPr lang="en-US" dirty="0"/>
              <a:t>used on secondary container labels (available from EHS)</a:t>
            </a:r>
          </a:p>
        </p:txBody>
      </p:sp>
      <p:pic>
        <p:nvPicPr>
          <p:cNvPr id="10" name="Content Placeholder 9">
            <a:extLst>
              <a:ext uri="{FF2B5EF4-FFF2-40B4-BE49-F238E27FC236}">
                <a16:creationId xmlns:a16="http://schemas.microsoft.com/office/drawing/2014/main" id="{4083AA65-1CE3-417F-2993-5D2BCA298219}"/>
              </a:ext>
            </a:extLst>
          </p:cNvPr>
          <p:cNvPicPr>
            <a:picLocks noGrp="1" noChangeAspect="1"/>
          </p:cNvPicPr>
          <p:nvPr>
            <p:ph sz="quarter" idx="13"/>
          </p:nvPr>
        </p:nvPicPr>
        <p:blipFill>
          <a:blip r:embed="rId2"/>
          <a:srcRect/>
          <a:stretch/>
        </p:blipFill>
        <p:spPr>
          <a:xfrm>
            <a:off x="3940605" y="1045029"/>
            <a:ext cx="4874621" cy="5027270"/>
          </a:xfrm>
        </p:spPr>
      </p:pic>
      <p:sp>
        <p:nvSpPr>
          <p:cNvPr id="6" name="Date">
            <a:extLst>
              <a:ext uri="{FF2B5EF4-FFF2-40B4-BE49-F238E27FC236}">
                <a16:creationId xmlns:a16="http://schemas.microsoft.com/office/drawing/2014/main" id="{ABF2E5ED-E36B-82D4-1C57-5627AD91E63E}"/>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7" name="Slide Number">
            <a:extLst>
              <a:ext uri="{FF2B5EF4-FFF2-40B4-BE49-F238E27FC236}">
                <a16:creationId xmlns:a16="http://schemas.microsoft.com/office/drawing/2014/main" id="{862C08BC-E8ED-3DB5-A146-22AF5AFB1C3E}"/>
              </a:ext>
            </a:extLst>
          </p:cNvPr>
          <p:cNvSpPr>
            <a:spLocks noGrp="1"/>
          </p:cNvSpPr>
          <p:nvPr>
            <p:ph type="sldNum" sz="quarter" idx="4"/>
          </p:nvPr>
        </p:nvSpPr>
        <p:spPr/>
        <p:txBody>
          <a:bodyPr/>
          <a:lstStyle/>
          <a:p>
            <a:fld id="{8A7A6979-0714-4377-B894-6BE4C2D6E202}" type="slidenum">
              <a:rPr lang="en-US" smtClean="0"/>
              <a:pPr/>
              <a:t>30</a:t>
            </a:fld>
            <a:endParaRPr lang="en-US" dirty="0"/>
          </a:p>
        </p:txBody>
      </p:sp>
      <p:pic>
        <p:nvPicPr>
          <p:cNvPr id="9" name="Picture 8">
            <a:extLst>
              <a:ext uri="{FF2B5EF4-FFF2-40B4-BE49-F238E27FC236}">
                <a16:creationId xmlns:a16="http://schemas.microsoft.com/office/drawing/2014/main" id="{D5C71A8B-9859-D177-466C-2E028A3FC529}"/>
              </a:ext>
            </a:extLst>
          </p:cNvPr>
          <p:cNvPicPr>
            <a:picLocks noChangeAspect="1"/>
          </p:cNvPicPr>
          <p:nvPr/>
        </p:nvPicPr>
        <p:blipFill>
          <a:blip r:embed="rId3"/>
          <a:srcRect/>
          <a:stretch/>
        </p:blipFill>
        <p:spPr>
          <a:xfrm>
            <a:off x="438311" y="6072299"/>
            <a:ext cx="3418318" cy="365760"/>
          </a:xfrm>
          <a:prstGeom prst="rect">
            <a:avLst/>
          </a:prstGeom>
        </p:spPr>
      </p:pic>
    </p:spTree>
    <p:extLst>
      <p:ext uri="{BB962C8B-B14F-4D97-AF65-F5344CB8AC3E}">
        <p14:creationId xmlns:p14="http://schemas.microsoft.com/office/powerpoint/2010/main" val="599937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A8049-0C72-435E-0310-679270DAE961}"/>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13A397B9-84D8-CBEE-5FE3-2BC1D061FE17}"/>
              </a:ext>
            </a:extLst>
          </p:cNvPr>
          <p:cNvSpPr>
            <a:spLocks noGrp="1"/>
          </p:cNvSpPr>
          <p:nvPr>
            <p:ph type="ctrTitle"/>
          </p:nvPr>
        </p:nvSpPr>
        <p:spPr>
          <a:xfrm>
            <a:off x="326575" y="442674"/>
            <a:ext cx="7716375" cy="1121846"/>
          </a:xfrm>
        </p:spPr>
        <p:txBody>
          <a:bodyPr/>
          <a:lstStyle/>
          <a:p>
            <a:r>
              <a:rPr lang="en-US" sz="2700" dirty="0"/>
              <a:t>How Personal Protective Equipment (PPE) are selected</a:t>
            </a:r>
            <a:br>
              <a:rPr lang="en-US" sz="2700" dirty="0"/>
            </a:br>
            <a:br>
              <a:rPr lang="en-US" sz="2700" b="0" dirty="0"/>
            </a:br>
            <a:endParaRPr lang="en-US" sz="2700" dirty="0">
              <a:latin typeface="Acumin Pro ExtraCondensed"/>
            </a:endParaRPr>
          </a:p>
        </p:txBody>
      </p:sp>
      <p:sp>
        <p:nvSpPr>
          <p:cNvPr id="4" name="Body Text">
            <a:extLst>
              <a:ext uri="{FF2B5EF4-FFF2-40B4-BE49-F238E27FC236}">
                <a16:creationId xmlns:a16="http://schemas.microsoft.com/office/drawing/2014/main" id="{B854E449-55AF-3B34-2AEC-54A981D754D6}"/>
              </a:ext>
            </a:extLst>
          </p:cNvPr>
          <p:cNvSpPr>
            <a:spLocks noGrp="1"/>
          </p:cNvSpPr>
          <p:nvPr>
            <p:ph type="body" sz="quarter" idx="14"/>
          </p:nvPr>
        </p:nvSpPr>
        <p:spPr>
          <a:xfrm>
            <a:off x="733699" y="1101011"/>
            <a:ext cx="8083725" cy="5080269"/>
          </a:xfrm>
        </p:spPr>
        <p:txBody>
          <a:bodyPr>
            <a:normAutofit fontScale="55000" lnSpcReduction="20000"/>
          </a:bodyPr>
          <a:lstStyle/>
          <a:p>
            <a:r>
              <a:rPr lang="en-US" sz="2200" dirty="0">
                <a:latin typeface="Acumin Pro" panose="020B0504020202020204"/>
              </a:rPr>
              <a:t>Consult Section 8 of your 16-part SDS</a:t>
            </a:r>
            <a:br>
              <a:rPr lang="en-US" sz="2200" dirty="0">
                <a:latin typeface="Acumin Pro" panose="020B0504020202020204"/>
              </a:rPr>
            </a:br>
            <a:endParaRPr lang="en-US" sz="2200" dirty="0">
              <a:latin typeface="Acumin Pro" panose="020B0504020202020204"/>
            </a:endParaRPr>
          </a:p>
          <a:p>
            <a:pPr marL="0" indent="0">
              <a:buNone/>
            </a:pPr>
            <a:r>
              <a:rPr lang="en-US" sz="2000" b="1" dirty="0">
                <a:latin typeface="Acumin Pro" panose="020B0504020202020204"/>
              </a:rPr>
              <a:t>	</a:t>
            </a:r>
            <a:r>
              <a:rPr lang="en-US" sz="2200" b="1" dirty="0">
                <a:latin typeface="Acumin Pro" panose="020B0504020202020204"/>
              </a:rPr>
              <a:t>Eyes:</a:t>
            </a:r>
            <a:br>
              <a:rPr lang="en-US" sz="2200" b="1" dirty="0">
                <a:latin typeface="Acumin Pro" panose="020B0504020202020204"/>
              </a:rPr>
            </a:br>
            <a:endParaRPr lang="en-US" sz="2200" b="1" dirty="0">
              <a:latin typeface="Acumin Pro" panose="020B0504020202020204"/>
            </a:endParaRPr>
          </a:p>
          <a:p>
            <a:pPr marL="0" indent="0">
              <a:buNone/>
            </a:pPr>
            <a:r>
              <a:rPr lang="en-US" sz="2200" dirty="0">
                <a:latin typeface="Acumin Pro" panose="020B0504020202020204"/>
              </a:rPr>
              <a:t>	Use safety "Glasses" for dusts and materials that are "mildly irritating" to the eyes</a:t>
            </a:r>
            <a:br>
              <a:rPr lang="en-US" sz="2200" dirty="0">
                <a:latin typeface="Acumin Pro" panose="020B0504020202020204"/>
              </a:rPr>
            </a:br>
            <a:endParaRPr lang="en-US" sz="2200" dirty="0">
              <a:latin typeface="Acumin Pro" panose="020B0504020202020204"/>
            </a:endParaRPr>
          </a:p>
          <a:p>
            <a:pPr marL="0" indent="0">
              <a:buNone/>
            </a:pPr>
            <a:r>
              <a:rPr lang="en-US" sz="2200" dirty="0">
                <a:latin typeface="Acumin Pro" panose="020B0504020202020204"/>
              </a:rPr>
              <a:t>	</a:t>
            </a:r>
          </a:p>
          <a:p>
            <a:pPr marL="0" indent="0">
              <a:buNone/>
            </a:pPr>
            <a:r>
              <a:rPr lang="en-US" sz="2200" dirty="0">
                <a:latin typeface="Acumin Pro" panose="020B0504020202020204"/>
              </a:rPr>
              <a:t>	Use "Goggles" for materials that are liquids and materials that are "irritating," "severely 	irritating" or “corrosive“ to the 	eyes and for compressed gases that my cause frost bite.</a:t>
            </a:r>
            <a:br>
              <a:rPr lang="en-US" sz="2200" dirty="0">
                <a:latin typeface="Acumin Pro" panose="020B0504020202020204"/>
              </a:rPr>
            </a:br>
            <a:endParaRPr lang="en-US" sz="2200" dirty="0">
              <a:latin typeface="Acumin Pro" panose="020B0504020202020204"/>
            </a:endParaRPr>
          </a:p>
          <a:p>
            <a:pPr marL="0" indent="0">
              <a:buNone/>
            </a:pPr>
            <a:endParaRPr lang="en-US" sz="2200" dirty="0">
              <a:latin typeface="Acumin Pro" panose="020B0504020202020204"/>
            </a:endParaRPr>
          </a:p>
          <a:p>
            <a:pPr marL="0" indent="0">
              <a:buClr>
                <a:schemeClr val="bg1"/>
              </a:buClr>
              <a:buNone/>
            </a:pPr>
            <a:r>
              <a:rPr lang="en-US" sz="2200" b="1" dirty="0">
                <a:latin typeface="Acumin Pro" panose="020B0504020202020204"/>
              </a:rPr>
              <a:t>	Face:</a:t>
            </a:r>
            <a:br>
              <a:rPr lang="en-US" sz="2200" b="1" dirty="0">
                <a:latin typeface="Acumin Pro" panose="020B0504020202020204"/>
              </a:rPr>
            </a:br>
            <a:endParaRPr lang="en-US" sz="2200" b="1" dirty="0">
              <a:latin typeface="Acumin Pro" panose="020B0504020202020204"/>
            </a:endParaRPr>
          </a:p>
          <a:p>
            <a:pPr marL="0" indent="0">
              <a:buNone/>
            </a:pPr>
            <a:r>
              <a:rPr lang="en-US" sz="2200" dirty="0">
                <a:solidFill>
                  <a:schemeClr val="bg1"/>
                </a:solidFill>
                <a:latin typeface="Acumin Pro" panose="020B0504020202020204"/>
              </a:rPr>
              <a:t>	Use “Face Shield” if the material is “corrosive”</a:t>
            </a:r>
            <a:br>
              <a:rPr lang="en-US" sz="2200" dirty="0">
                <a:solidFill>
                  <a:schemeClr val="bg1"/>
                </a:solidFill>
                <a:latin typeface="Acumin Pro" panose="020B0504020202020204"/>
              </a:rPr>
            </a:br>
            <a:endParaRPr lang="en-US" sz="2200" dirty="0">
              <a:latin typeface="Acumin Pro" panose="020B0504020202020204"/>
            </a:endParaRPr>
          </a:p>
          <a:p>
            <a:pPr marL="0" indent="0">
              <a:buNone/>
            </a:pPr>
            <a:endParaRPr lang="en-US" sz="2200" dirty="0">
              <a:latin typeface="Acumin Pro" panose="020B0504020202020204"/>
            </a:endParaRPr>
          </a:p>
          <a:p>
            <a:pPr marL="0" indent="0">
              <a:buClr>
                <a:schemeClr val="bg1"/>
              </a:buClr>
              <a:buNone/>
            </a:pPr>
            <a:r>
              <a:rPr lang="en-US" sz="2200" b="1" dirty="0">
                <a:latin typeface="Acumin Pro" panose="020B0504020202020204"/>
              </a:rPr>
              <a:t>	Hands:</a:t>
            </a:r>
          </a:p>
          <a:p>
            <a:pPr>
              <a:buClr>
                <a:schemeClr val="bg1"/>
              </a:buClr>
              <a:buFont typeface="Wingdings" panose="05000000000000000000" pitchFamily="2" charset="2"/>
              <a:buChar char="§"/>
            </a:pPr>
            <a:endParaRPr lang="en-US" sz="2200" dirty="0">
              <a:solidFill>
                <a:schemeClr val="bg1"/>
              </a:solidFill>
              <a:latin typeface="Acumin Pro" panose="020B0504020202020204"/>
            </a:endParaRPr>
          </a:p>
          <a:p>
            <a:pPr marL="0" indent="0">
              <a:buClr>
                <a:schemeClr val="bg1"/>
              </a:buClr>
              <a:buNone/>
            </a:pPr>
            <a:r>
              <a:rPr lang="en-US" sz="2200" dirty="0">
                <a:latin typeface="Acumin Pro" panose="020B0504020202020204"/>
              </a:rPr>
              <a:t>	</a:t>
            </a:r>
            <a:r>
              <a:rPr lang="en-US" sz="2200" dirty="0"/>
              <a:t>Generally, "Gloves" should be worn, but you may need to verify which type of glove should be used.</a:t>
            </a:r>
            <a:br>
              <a:rPr lang="en-US" sz="2200" dirty="0"/>
            </a:br>
            <a:br>
              <a:rPr lang="en-US" sz="2200" dirty="0">
                <a:solidFill>
                  <a:schemeClr val="bg1"/>
                </a:solidFill>
                <a:latin typeface="Acumin Pro" panose="020B0504020202020204"/>
              </a:rPr>
            </a:br>
            <a:endParaRPr lang="en-US" sz="2200" dirty="0">
              <a:solidFill>
                <a:schemeClr val="bg1"/>
              </a:solidFill>
              <a:latin typeface="Acumin Pro" panose="020B0504020202020204"/>
            </a:endParaRPr>
          </a:p>
          <a:p>
            <a:pPr marL="0" indent="0">
              <a:buNone/>
            </a:pPr>
            <a:r>
              <a:rPr lang="en-US" sz="2200" b="1" dirty="0">
                <a:latin typeface="Acumin Pro" panose="020B0504020202020204"/>
              </a:rPr>
              <a:t>	Body &amp; Feet:</a:t>
            </a:r>
          </a:p>
          <a:p>
            <a:endParaRPr lang="en-US" sz="2200" dirty="0"/>
          </a:p>
          <a:p>
            <a:pPr marL="0" indent="0">
              <a:buNone/>
            </a:pPr>
            <a:r>
              <a:rPr lang="en-US" sz="2200" dirty="0"/>
              <a:t>	A "Full Suit" is recommended if the materials are "corrosive", that are "highly toxic" or "toxic" to organs. Also consider the 	amount of material to which a worker will be exposed.</a:t>
            </a:r>
            <a:br>
              <a:rPr lang="en-US" sz="2200" dirty="0"/>
            </a:br>
            <a:endParaRPr lang="en-US" sz="2200" dirty="0"/>
          </a:p>
          <a:p>
            <a:pPr marL="0" indent="0">
              <a:buNone/>
            </a:pPr>
            <a:endParaRPr lang="en-US" sz="2200" dirty="0">
              <a:solidFill>
                <a:schemeClr val="bg1"/>
              </a:solidFill>
              <a:latin typeface="Acumin Pro" panose="020B0504020202020204"/>
            </a:endParaRPr>
          </a:p>
          <a:p>
            <a:pPr marL="0" indent="0">
              <a:buNone/>
            </a:pPr>
            <a:r>
              <a:rPr lang="en-US" sz="2200" dirty="0"/>
              <a:t>	If a full suit is not used, substitute an "Apron".</a:t>
            </a:r>
            <a:br>
              <a:rPr lang="en-US" sz="2200" dirty="0">
                <a:solidFill>
                  <a:schemeClr val="bg1"/>
                </a:solidFill>
                <a:latin typeface="Acumin Pro" panose="020B0504020202020204"/>
              </a:rPr>
            </a:br>
            <a:endParaRPr lang="en-US" sz="2200" dirty="0">
              <a:solidFill>
                <a:schemeClr val="bg1"/>
              </a:solidFill>
              <a:latin typeface="Acumin Pro" panose="020B0504020202020204"/>
            </a:endParaRPr>
          </a:p>
          <a:p>
            <a:pPr marL="0" indent="0">
              <a:buNone/>
            </a:pPr>
            <a:r>
              <a:rPr lang="en-US" sz="2200" b="1" dirty="0">
                <a:latin typeface="Acumin Pro" panose="020B0504020202020204"/>
              </a:rPr>
              <a:t>	Respirator:</a:t>
            </a:r>
          </a:p>
          <a:p>
            <a:endParaRPr lang="en-US" sz="2200" dirty="0">
              <a:latin typeface="Acumin Pro" panose="020B0504020202020204"/>
            </a:endParaRPr>
          </a:p>
          <a:p>
            <a:pPr marL="0" indent="0">
              <a:buNone/>
            </a:pPr>
            <a:r>
              <a:rPr lang="en-US" sz="2200" dirty="0"/>
              <a:t>	There are many different possible types of respirators that can be used and the choice often depends 	upon the potential 	exposure level.</a:t>
            </a:r>
          </a:p>
          <a:p>
            <a:pPr marL="0" indent="0">
              <a:buNone/>
            </a:pPr>
            <a:endParaRPr lang="en-US" sz="1700" dirty="0">
              <a:latin typeface="Acumin Pro" panose="020B0504020202020204"/>
            </a:endParaRPr>
          </a:p>
        </p:txBody>
      </p:sp>
      <p:sp>
        <p:nvSpPr>
          <p:cNvPr id="5" name="Date">
            <a:extLst>
              <a:ext uri="{FF2B5EF4-FFF2-40B4-BE49-F238E27FC236}">
                <a16:creationId xmlns:a16="http://schemas.microsoft.com/office/drawing/2014/main" id="{7C272F64-FF2D-FAFF-B20E-726B42E7C228}"/>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70FC52F3-AEF3-4A49-624B-721EC9ADB88F}"/>
              </a:ext>
            </a:extLst>
          </p:cNvPr>
          <p:cNvSpPr>
            <a:spLocks noGrp="1"/>
          </p:cNvSpPr>
          <p:nvPr>
            <p:ph type="sldNum" sz="quarter" idx="4"/>
          </p:nvPr>
        </p:nvSpPr>
        <p:spPr/>
        <p:txBody>
          <a:bodyPr/>
          <a:lstStyle/>
          <a:p>
            <a:fld id="{8A7A6979-0714-4377-B894-6BE4C2D6E202}" type="slidenum">
              <a:rPr lang="en-US" smtClean="0"/>
              <a:pPr/>
              <a:t>31</a:t>
            </a:fld>
            <a:endParaRPr lang="en-US" dirty="0"/>
          </a:p>
        </p:txBody>
      </p:sp>
      <p:pic>
        <p:nvPicPr>
          <p:cNvPr id="8" name="Picture 7">
            <a:extLst>
              <a:ext uri="{FF2B5EF4-FFF2-40B4-BE49-F238E27FC236}">
                <a16:creationId xmlns:a16="http://schemas.microsoft.com/office/drawing/2014/main" id="{9EFDFD88-F06C-2A0F-B706-6B76700F4E21}"/>
              </a:ext>
            </a:extLst>
          </p:cNvPr>
          <p:cNvPicPr>
            <a:picLocks noChangeAspect="1"/>
          </p:cNvPicPr>
          <p:nvPr/>
        </p:nvPicPr>
        <p:blipFill>
          <a:blip r:embed="rId2"/>
          <a:srcRect/>
          <a:stretch/>
        </p:blipFill>
        <p:spPr>
          <a:xfrm>
            <a:off x="438311" y="6072299"/>
            <a:ext cx="3418318" cy="365760"/>
          </a:xfrm>
          <a:prstGeom prst="rect">
            <a:avLst/>
          </a:prstGeom>
        </p:spPr>
      </p:pic>
      <p:pic>
        <p:nvPicPr>
          <p:cNvPr id="7" name="Picture 6">
            <a:extLst>
              <a:ext uri="{FF2B5EF4-FFF2-40B4-BE49-F238E27FC236}">
                <a16:creationId xmlns:a16="http://schemas.microsoft.com/office/drawing/2014/main" id="{A929AFA7-33B6-6281-7F5C-9D51A91B7D4C}"/>
              </a:ext>
            </a:extLst>
          </p:cNvPr>
          <p:cNvPicPr>
            <a:picLocks noChangeAspect="1"/>
          </p:cNvPicPr>
          <p:nvPr/>
        </p:nvPicPr>
        <p:blipFill>
          <a:blip r:embed="rId3"/>
          <a:srcRect/>
          <a:stretch/>
        </p:blipFill>
        <p:spPr>
          <a:xfrm>
            <a:off x="536632" y="1444349"/>
            <a:ext cx="484176" cy="484176"/>
          </a:xfrm>
          <a:prstGeom prst="rect">
            <a:avLst/>
          </a:prstGeom>
        </p:spPr>
      </p:pic>
      <p:pic>
        <p:nvPicPr>
          <p:cNvPr id="10" name="Picture 9">
            <a:extLst>
              <a:ext uri="{FF2B5EF4-FFF2-40B4-BE49-F238E27FC236}">
                <a16:creationId xmlns:a16="http://schemas.microsoft.com/office/drawing/2014/main" id="{495C4458-4E98-8186-463B-E9EB15CB61F2}"/>
              </a:ext>
            </a:extLst>
          </p:cNvPr>
          <p:cNvPicPr>
            <a:picLocks noChangeAspect="1"/>
          </p:cNvPicPr>
          <p:nvPr/>
        </p:nvPicPr>
        <p:blipFill>
          <a:blip r:embed="rId4"/>
          <a:srcRect/>
          <a:stretch/>
        </p:blipFill>
        <p:spPr>
          <a:xfrm>
            <a:off x="539553" y="2043383"/>
            <a:ext cx="484176" cy="484176"/>
          </a:xfrm>
          <a:prstGeom prst="rect">
            <a:avLst/>
          </a:prstGeom>
        </p:spPr>
      </p:pic>
      <p:pic>
        <p:nvPicPr>
          <p:cNvPr id="12" name="Picture 11">
            <a:extLst>
              <a:ext uri="{FF2B5EF4-FFF2-40B4-BE49-F238E27FC236}">
                <a16:creationId xmlns:a16="http://schemas.microsoft.com/office/drawing/2014/main" id="{127F7A24-1721-76C1-3357-96D6190A2E82}"/>
              </a:ext>
            </a:extLst>
          </p:cNvPr>
          <p:cNvPicPr>
            <a:picLocks noChangeAspect="1"/>
          </p:cNvPicPr>
          <p:nvPr/>
        </p:nvPicPr>
        <p:blipFill>
          <a:blip r:embed="rId5"/>
          <a:srcRect/>
          <a:stretch/>
        </p:blipFill>
        <p:spPr>
          <a:xfrm>
            <a:off x="527320" y="2742411"/>
            <a:ext cx="480853" cy="480853"/>
          </a:xfrm>
          <a:prstGeom prst="rect">
            <a:avLst/>
          </a:prstGeom>
        </p:spPr>
      </p:pic>
      <p:pic>
        <p:nvPicPr>
          <p:cNvPr id="14" name="Picture 13">
            <a:extLst>
              <a:ext uri="{FF2B5EF4-FFF2-40B4-BE49-F238E27FC236}">
                <a16:creationId xmlns:a16="http://schemas.microsoft.com/office/drawing/2014/main" id="{F8F48D84-0FED-3883-AC6B-0102B90C674F}"/>
              </a:ext>
            </a:extLst>
          </p:cNvPr>
          <p:cNvPicPr>
            <a:picLocks noChangeAspect="1"/>
          </p:cNvPicPr>
          <p:nvPr/>
        </p:nvPicPr>
        <p:blipFill>
          <a:blip r:embed="rId6"/>
          <a:srcRect/>
          <a:stretch/>
        </p:blipFill>
        <p:spPr>
          <a:xfrm>
            <a:off x="532129" y="3413688"/>
            <a:ext cx="484176" cy="484176"/>
          </a:xfrm>
          <a:prstGeom prst="rect">
            <a:avLst/>
          </a:prstGeom>
        </p:spPr>
      </p:pic>
      <p:pic>
        <p:nvPicPr>
          <p:cNvPr id="9" name="Picture 8">
            <a:extLst>
              <a:ext uri="{FF2B5EF4-FFF2-40B4-BE49-F238E27FC236}">
                <a16:creationId xmlns:a16="http://schemas.microsoft.com/office/drawing/2014/main" id="{34668D98-FE38-EE81-51F2-29FD654439F4}"/>
              </a:ext>
            </a:extLst>
          </p:cNvPr>
          <p:cNvPicPr>
            <a:picLocks noChangeAspect="1"/>
          </p:cNvPicPr>
          <p:nvPr/>
        </p:nvPicPr>
        <p:blipFill>
          <a:blip r:embed="rId7"/>
          <a:stretch>
            <a:fillRect/>
          </a:stretch>
        </p:blipFill>
        <p:spPr>
          <a:xfrm>
            <a:off x="527312" y="4282949"/>
            <a:ext cx="480853" cy="480853"/>
          </a:xfrm>
          <a:prstGeom prst="rect">
            <a:avLst/>
          </a:prstGeom>
        </p:spPr>
      </p:pic>
      <p:pic>
        <p:nvPicPr>
          <p:cNvPr id="13" name="Picture 12">
            <a:extLst>
              <a:ext uri="{FF2B5EF4-FFF2-40B4-BE49-F238E27FC236}">
                <a16:creationId xmlns:a16="http://schemas.microsoft.com/office/drawing/2014/main" id="{7D8550BD-F41B-ADF2-6AF7-F2A4508B04DF}"/>
              </a:ext>
            </a:extLst>
          </p:cNvPr>
          <p:cNvPicPr>
            <a:picLocks noChangeAspect="1"/>
          </p:cNvPicPr>
          <p:nvPr/>
        </p:nvPicPr>
        <p:blipFill>
          <a:blip r:embed="rId8"/>
          <a:stretch>
            <a:fillRect/>
          </a:stretch>
        </p:blipFill>
        <p:spPr>
          <a:xfrm>
            <a:off x="537356" y="4846756"/>
            <a:ext cx="455129" cy="455129"/>
          </a:xfrm>
          <a:prstGeom prst="rect">
            <a:avLst/>
          </a:prstGeom>
        </p:spPr>
      </p:pic>
      <p:pic>
        <p:nvPicPr>
          <p:cNvPr id="16" name="Picture 15">
            <a:extLst>
              <a:ext uri="{FF2B5EF4-FFF2-40B4-BE49-F238E27FC236}">
                <a16:creationId xmlns:a16="http://schemas.microsoft.com/office/drawing/2014/main" id="{114246E2-6574-14B7-287F-6C2162A38448}"/>
              </a:ext>
            </a:extLst>
          </p:cNvPr>
          <p:cNvPicPr>
            <a:picLocks noChangeAspect="1"/>
          </p:cNvPicPr>
          <p:nvPr/>
        </p:nvPicPr>
        <p:blipFill>
          <a:blip r:embed="rId9"/>
          <a:stretch>
            <a:fillRect/>
          </a:stretch>
        </p:blipFill>
        <p:spPr>
          <a:xfrm>
            <a:off x="518689" y="5466643"/>
            <a:ext cx="468921" cy="455129"/>
          </a:xfrm>
          <a:prstGeom prst="rect">
            <a:avLst/>
          </a:prstGeom>
        </p:spPr>
      </p:pic>
    </p:spTree>
    <p:extLst>
      <p:ext uri="{BB962C8B-B14F-4D97-AF65-F5344CB8AC3E}">
        <p14:creationId xmlns:p14="http://schemas.microsoft.com/office/powerpoint/2010/main" val="39105377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1F8FE8-C5C4-0328-2354-169BB7B0BE1C}"/>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0B701637-2CB2-F7CA-213F-E06C62F7818F}"/>
              </a:ext>
            </a:extLst>
          </p:cNvPr>
          <p:cNvSpPr>
            <a:spLocks noGrp="1"/>
          </p:cNvSpPr>
          <p:nvPr>
            <p:ph type="ctrTitle"/>
          </p:nvPr>
        </p:nvSpPr>
        <p:spPr>
          <a:xfrm>
            <a:off x="326575" y="442674"/>
            <a:ext cx="7716375" cy="498598"/>
          </a:xfrm>
        </p:spPr>
        <p:txBody>
          <a:bodyPr/>
          <a:lstStyle/>
          <a:p>
            <a:r>
              <a:rPr lang="en-US" dirty="0">
                <a:latin typeface="Acumin Pro ExtraCondensed"/>
              </a:rPr>
              <a:t>Control Measures</a:t>
            </a:r>
          </a:p>
        </p:txBody>
      </p:sp>
      <p:sp>
        <p:nvSpPr>
          <p:cNvPr id="4" name="Body Text">
            <a:extLst>
              <a:ext uri="{FF2B5EF4-FFF2-40B4-BE49-F238E27FC236}">
                <a16:creationId xmlns:a16="http://schemas.microsoft.com/office/drawing/2014/main" id="{163CD4B9-7B0B-36D0-3516-6F4F75BF78E9}"/>
              </a:ext>
            </a:extLst>
          </p:cNvPr>
          <p:cNvSpPr>
            <a:spLocks noGrp="1"/>
          </p:cNvSpPr>
          <p:nvPr>
            <p:ph type="body" sz="quarter" idx="14"/>
          </p:nvPr>
        </p:nvSpPr>
        <p:spPr>
          <a:xfrm>
            <a:off x="438312" y="1222311"/>
            <a:ext cx="7942596" cy="4721290"/>
          </a:xfrm>
        </p:spPr>
        <p:txBody>
          <a:bodyPr>
            <a:normAutofit fontScale="92500" lnSpcReduction="20000"/>
          </a:bodyPr>
          <a:lstStyle/>
          <a:p>
            <a:r>
              <a:rPr lang="en-US" dirty="0"/>
              <a:t>Control Methods</a:t>
            </a:r>
            <a:endParaRPr lang="en-US" dirty="0">
              <a:solidFill>
                <a:schemeClr val="bg1"/>
              </a:solidFill>
            </a:endParaRPr>
          </a:p>
          <a:p>
            <a:pPr lvl="1">
              <a:buClr>
                <a:schemeClr val="bg1"/>
              </a:buClr>
              <a:buFont typeface="Courier New" panose="02070309020205020404" pitchFamily="49" charset="0"/>
              <a:buChar char="o"/>
            </a:pPr>
            <a:r>
              <a:rPr lang="en-US" dirty="0">
                <a:solidFill>
                  <a:schemeClr val="bg1"/>
                </a:solidFill>
              </a:rPr>
              <a:t>Ways to reduce exposure to chemical products</a:t>
            </a:r>
          </a:p>
          <a:p>
            <a:pPr lvl="2">
              <a:buClr>
                <a:schemeClr val="bg1"/>
              </a:buClr>
            </a:pPr>
            <a:r>
              <a:rPr lang="en-US" dirty="0">
                <a:solidFill>
                  <a:schemeClr val="bg1"/>
                </a:solidFill>
              </a:rPr>
              <a:t>Personal protective equipment (PPE)</a:t>
            </a:r>
          </a:p>
          <a:p>
            <a:pPr lvl="3">
              <a:buClr>
                <a:schemeClr val="bg1"/>
              </a:buClr>
            </a:pPr>
            <a:r>
              <a:rPr lang="en-US" dirty="0">
                <a:solidFill>
                  <a:schemeClr val="bg1"/>
                </a:solidFill>
              </a:rPr>
              <a:t>Gloves</a:t>
            </a:r>
          </a:p>
          <a:p>
            <a:pPr lvl="3">
              <a:buClr>
                <a:schemeClr val="bg1"/>
              </a:buClr>
            </a:pPr>
            <a:r>
              <a:rPr lang="en-US" dirty="0">
                <a:solidFill>
                  <a:schemeClr val="bg1"/>
                </a:solidFill>
              </a:rPr>
              <a:t>Goggles</a:t>
            </a:r>
          </a:p>
          <a:p>
            <a:pPr lvl="3">
              <a:buClr>
                <a:schemeClr val="bg1"/>
              </a:buClr>
            </a:pPr>
            <a:r>
              <a:rPr lang="en-US" dirty="0">
                <a:solidFill>
                  <a:schemeClr val="bg1"/>
                </a:solidFill>
              </a:rPr>
              <a:t>Respirators</a:t>
            </a:r>
          </a:p>
          <a:p>
            <a:pPr lvl="3">
              <a:buClr>
                <a:schemeClr val="bg1"/>
              </a:buClr>
            </a:pPr>
            <a:r>
              <a:rPr lang="en-US" dirty="0">
                <a:solidFill>
                  <a:schemeClr val="bg1"/>
                </a:solidFill>
              </a:rPr>
              <a:t>Other</a:t>
            </a:r>
          </a:p>
          <a:p>
            <a:pPr lvl="2">
              <a:buClr>
                <a:schemeClr val="bg1"/>
              </a:buClr>
            </a:pPr>
            <a:r>
              <a:rPr lang="en-US" dirty="0">
                <a:solidFill>
                  <a:schemeClr val="bg1"/>
                </a:solidFill>
              </a:rPr>
              <a:t>Engineering</a:t>
            </a:r>
          </a:p>
          <a:p>
            <a:pPr lvl="3">
              <a:buClr>
                <a:schemeClr val="bg1"/>
              </a:buClr>
            </a:pPr>
            <a:r>
              <a:rPr lang="en-US" dirty="0">
                <a:solidFill>
                  <a:schemeClr val="bg1"/>
                </a:solidFill>
              </a:rPr>
              <a:t>Local exhaust ventilation</a:t>
            </a:r>
          </a:p>
          <a:p>
            <a:pPr lvl="3">
              <a:buClr>
                <a:schemeClr val="bg1"/>
              </a:buClr>
            </a:pPr>
            <a:r>
              <a:rPr lang="en-US" dirty="0">
                <a:solidFill>
                  <a:schemeClr val="bg1"/>
                </a:solidFill>
              </a:rPr>
              <a:t>Remote handling of materials</a:t>
            </a:r>
          </a:p>
          <a:p>
            <a:pPr lvl="2">
              <a:buClr>
                <a:schemeClr val="bg1"/>
              </a:buClr>
            </a:pPr>
            <a:r>
              <a:rPr lang="en-US" dirty="0">
                <a:solidFill>
                  <a:schemeClr val="bg1"/>
                </a:solidFill>
              </a:rPr>
              <a:t>Administrative</a:t>
            </a:r>
          </a:p>
          <a:p>
            <a:pPr lvl="3">
              <a:buClr>
                <a:schemeClr val="bg1"/>
              </a:buClr>
            </a:pPr>
            <a:r>
              <a:rPr lang="en-US" dirty="0">
                <a:solidFill>
                  <a:schemeClr val="bg1"/>
                </a:solidFill>
              </a:rPr>
              <a:t>Limit work time</a:t>
            </a:r>
          </a:p>
          <a:p>
            <a:pPr lvl="3">
              <a:buClr>
                <a:schemeClr val="bg1"/>
              </a:buClr>
            </a:pPr>
            <a:r>
              <a:rPr lang="en-US" dirty="0">
                <a:solidFill>
                  <a:schemeClr val="bg1"/>
                </a:solidFill>
              </a:rPr>
              <a:t>Rotate work groups</a:t>
            </a:r>
          </a:p>
          <a:p>
            <a:pPr lvl="3">
              <a:buClr>
                <a:schemeClr val="bg1"/>
              </a:buClr>
            </a:pPr>
            <a:r>
              <a:rPr lang="en-US" dirty="0">
                <a:solidFill>
                  <a:schemeClr val="bg1"/>
                </a:solidFill>
              </a:rPr>
              <a:t>Break areas separate from work areas</a:t>
            </a:r>
          </a:p>
          <a:p>
            <a:pPr lvl="3">
              <a:buClr>
                <a:schemeClr val="bg1"/>
              </a:buClr>
            </a:pPr>
            <a:r>
              <a:rPr lang="en-US" dirty="0">
                <a:solidFill>
                  <a:schemeClr val="bg1"/>
                </a:solidFill>
              </a:rPr>
              <a:t>No smoking, eating, drinking, or applying cosmetics in work areas</a:t>
            </a:r>
          </a:p>
          <a:p>
            <a:pPr lvl="1">
              <a:buClr>
                <a:schemeClr val="bg1"/>
              </a:buClr>
              <a:buFont typeface="Courier New" panose="02070309020205020404" pitchFamily="49" charset="0"/>
              <a:buChar char="o"/>
            </a:pPr>
            <a:endParaRPr lang="en-US" dirty="0">
              <a:solidFill>
                <a:schemeClr val="bg1"/>
              </a:solidFill>
            </a:endParaRPr>
          </a:p>
          <a:p>
            <a:endParaRPr lang="en-US" dirty="0"/>
          </a:p>
        </p:txBody>
      </p:sp>
      <p:sp>
        <p:nvSpPr>
          <p:cNvPr id="5" name="Date">
            <a:extLst>
              <a:ext uri="{FF2B5EF4-FFF2-40B4-BE49-F238E27FC236}">
                <a16:creationId xmlns:a16="http://schemas.microsoft.com/office/drawing/2014/main" id="{AEFB0CDC-6388-1541-E2EF-9BF70DEF3A82}"/>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FAF5BB50-377D-A332-77D0-D812BBF052D3}"/>
              </a:ext>
            </a:extLst>
          </p:cNvPr>
          <p:cNvSpPr>
            <a:spLocks noGrp="1"/>
          </p:cNvSpPr>
          <p:nvPr>
            <p:ph type="sldNum" sz="quarter" idx="4"/>
          </p:nvPr>
        </p:nvSpPr>
        <p:spPr/>
        <p:txBody>
          <a:bodyPr/>
          <a:lstStyle/>
          <a:p>
            <a:fld id="{8A7A6979-0714-4377-B894-6BE4C2D6E202}" type="slidenum">
              <a:rPr lang="en-US" smtClean="0"/>
              <a:pPr/>
              <a:t>32</a:t>
            </a:fld>
            <a:endParaRPr lang="en-US" dirty="0"/>
          </a:p>
        </p:txBody>
      </p:sp>
      <p:pic>
        <p:nvPicPr>
          <p:cNvPr id="8" name="Picture 7">
            <a:extLst>
              <a:ext uri="{FF2B5EF4-FFF2-40B4-BE49-F238E27FC236}">
                <a16:creationId xmlns:a16="http://schemas.microsoft.com/office/drawing/2014/main" id="{16EA2520-C519-211D-334B-326508478966}"/>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27553374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4B0D2-72EC-D16D-78E5-4301CFBFB89F}"/>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5CA876EB-83AF-5798-7F90-CC106A31D6DA}"/>
              </a:ext>
            </a:extLst>
          </p:cNvPr>
          <p:cNvSpPr>
            <a:spLocks noGrp="1"/>
          </p:cNvSpPr>
          <p:nvPr>
            <p:ph type="ctrTitle"/>
          </p:nvPr>
        </p:nvSpPr>
        <p:spPr>
          <a:xfrm>
            <a:off x="457204" y="162750"/>
            <a:ext cx="7716375" cy="1551194"/>
          </a:xfrm>
        </p:spPr>
        <p:txBody>
          <a:bodyPr/>
          <a:lstStyle/>
          <a:p>
            <a:r>
              <a:rPr lang="en-US" sz="2800" dirty="0"/>
              <a:t>Chemical Hygiene Plan and Hazardous Materials Safety Manual</a:t>
            </a:r>
            <a:br>
              <a:rPr lang="en-US" sz="2800" dirty="0"/>
            </a:br>
            <a:br>
              <a:rPr lang="en-US" sz="2800" b="0" dirty="0"/>
            </a:br>
            <a:endParaRPr lang="en-US" sz="2800" dirty="0">
              <a:latin typeface="Acumin Pro ExtraCondensed"/>
            </a:endParaRPr>
          </a:p>
        </p:txBody>
      </p:sp>
      <p:sp>
        <p:nvSpPr>
          <p:cNvPr id="4" name="Body Text">
            <a:extLst>
              <a:ext uri="{FF2B5EF4-FFF2-40B4-BE49-F238E27FC236}">
                <a16:creationId xmlns:a16="http://schemas.microsoft.com/office/drawing/2014/main" id="{425AA3DD-5392-801A-F708-32B1A4A02EFE}"/>
              </a:ext>
            </a:extLst>
          </p:cNvPr>
          <p:cNvSpPr>
            <a:spLocks noGrp="1"/>
          </p:cNvSpPr>
          <p:nvPr>
            <p:ph type="body" sz="quarter" idx="14"/>
          </p:nvPr>
        </p:nvSpPr>
        <p:spPr>
          <a:xfrm>
            <a:off x="438312" y="1222311"/>
            <a:ext cx="7942596" cy="4721290"/>
          </a:xfrm>
        </p:spPr>
        <p:txBody>
          <a:bodyPr>
            <a:normAutofit fontScale="77500" lnSpcReduction="20000"/>
          </a:bodyPr>
          <a:lstStyle/>
          <a:p>
            <a:r>
              <a:rPr lang="en-US" dirty="0"/>
              <a:t>A chemical hygiene plan provides information about hazards in a laboratory.  Purdue has a general template for a Chemical Hygiene Plan that provides basic information on safe handling of chemicals and hazardous materials.  This basic information may be accessed electronically at </a:t>
            </a:r>
            <a:r>
              <a:rPr lang="en-US" dirty="0">
                <a:solidFill>
                  <a:srgbClr val="0070C0"/>
                </a:solidFill>
                <a:hlinkClick r:id="rId2">
                  <a:extLst>
                    <a:ext uri="{A12FA001-AC4F-418D-AE19-62706E023703}">
                      <ahyp:hlinkClr xmlns:ahyp="http://schemas.microsoft.com/office/drawing/2018/hyperlinkcolor" val="tx"/>
                    </a:ext>
                  </a:extLst>
                </a:hlinkClick>
              </a:rPr>
              <a:t>https://www.purdue.edu/ehps/rem/documents/programs/chp2014.pdf</a:t>
            </a:r>
            <a:r>
              <a:rPr lang="en-US" dirty="0"/>
              <a:t>.  Some laboratories require additional information on lab procedures and hazardous material protocol that is specific to the lab.</a:t>
            </a:r>
            <a:br>
              <a:rPr lang="en-US" dirty="0"/>
            </a:br>
            <a:endParaRPr lang="en-US" dirty="0"/>
          </a:p>
          <a:p>
            <a:r>
              <a:rPr lang="en-US" dirty="0"/>
              <a:t>The chemical hygiene plan contains information about  a wide range of topics related to safe handling of chemicals, including but not limited to:</a:t>
            </a:r>
          </a:p>
          <a:p>
            <a:pPr lvl="1">
              <a:buClr>
                <a:schemeClr val="bg1"/>
              </a:buClr>
              <a:buFont typeface="Courier New" panose="02070309020205020404" pitchFamily="49" charset="0"/>
              <a:buChar char="o"/>
            </a:pPr>
            <a:r>
              <a:rPr lang="en-US" dirty="0">
                <a:solidFill>
                  <a:schemeClr val="bg1"/>
                </a:solidFill>
              </a:rPr>
              <a:t>General safety guidelines</a:t>
            </a:r>
          </a:p>
          <a:p>
            <a:pPr lvl="1">
              <a:buClr>
                <a:schemeClr val="bg1"/>
              </a:buClr>
              <a:buFont typeface="Courier New" panose="02070309020205020404" pitchFamily="49" charset="0"/>
              <a:buChar char="o"/>
            </a:pPr>
            <a:r>
              <a:rPr lang="en-US" dirty="0">
                <a:solidFill>
                  <a:schemeClr val="bg1"/>
                </a:solidFill>
              </a:rPr>
              <a:t>Engineering controls such as ventilation systems, and process design to reduce hazards</a:t>
            </a:r>
          </a:p>
          <a:p>
            <a:pPr lvl="1">
              <a:buClr>
                <a:schemeClr val="bg1"/>
              </a:buClr>
              <a:buFont typeface="Courier New" panose="02070309020205020404" pitchFamily="49" charset="0"/>
              <a:buChar char="o"/>
            </a:pPr>
            <a:r>
              <a:rPr lang="en-US" dirty="0">
                <a:solidFill>
                  <a:schemeClr val="bg1"/>
                </a:solidFill>
              </a:rPr>
              <a:t>Administrative controls which may include limiting work time and developing rules and protocol for safety</a:t>
            </a:r>
          </a:p>
          <a:p>
            <a:pPr lvl="1">
              <a:buClr>
                <a:schemeClr val="bg1"/>
              </a:buClr>
              <a:buFont typeface="Courier New" panose="02070309020205020404" pitchFamily="49" charset="0"/>
              <a:buChar char="o"/>
            </a:pPr>
            <a:r>
              <a:rPr lang="en-US" dirty="0">
                <a:solidFill>
                  <a:schemeClr val="bg1"/>
                </a:solidFill>
              </a:rPr>
              <a:t>Personal protection equipment (PPE)</a:t>
            </a:r>
          </a:p>
          <a:p>
            <a:pPr lvl="1">
              <a:buClr>
                <a:schemeClr val="bg1"/>
              </a:buClr>
              <a:buFont typeface="Courier New" panose="02070309020205020404" pitchFamily="49" charset="0"/>
              <a:buChar char="o"/>
            </a:pPr>
            <a:r>
              <a:rPr lang="en-US" dirty="0">
                <a:solidFill>
                  <a:schemeClr val="bg1"/>
                </a:solidFill>
              </a:rPr>
              <a:t>Model standard operating procedures for physical hazards and health hazards</a:t>
            </a:r>
          </a:p>
          <a:p>
            <a:pPr lvl="1">
              <a:buClr>
                <a:schemeClr val="bg1"/>
              </a:buClr>
              <a:buFont typeface="Courier New" panose="02070309020205020404" pitchFamily="49" charset="0"/>
              <a:buChar char="o"/>
            </a:pPr>
            <a:r>
              <a:rPr lang="en-US" dirty="0">
                <a:solidFill>
                  <a:schemeClr val="bg1"/>
                </a:solidFill>
              </a:rPr>
              <a:t>Biological hazards</a:t>
            </a:r>
          </a:p>
          <a:p>
            <a:pPr lvl="1">
              <a:buClr>
                <a:schemeClr val="bg1"/>
              </a:buClr>
              <a:buFont typeface="Courier New" panose="02070309020205020404" pitchFamily="49" charset="0"/>
              <a:buChar char="o"/>
            </a:pPr>
            <a:r>
              <a:rPr lang="en-US" dirty="0">
                <a:solidFill>
                  <a:schemeClr val="bg1"/>
                </a:solidFill>
              </a:rPr>
              <a:t>Radioactive and radiation hazards</a:t>
            </a:r>
          </a:p>
          <a:p>
            <a:pPr lvl="1">
              <a:buClr>
                <a:schemeClr val="bg1"/>
              </a:buClr>
              <a:buFont typeface="Courier New" panose="02070309020205020404" pitchFamily="49" charset="0"/>
              <a:buChar char="o"/>
            </a:pPr>
            <a:r>
              <a:rPr lang="en-US" dirty="0">
                <a:solidFill>
                  <a:schemeClr val="bg1"/>
                </a:solidFill>
              </a:rPr>
              <a:t>Chemical storage</a:t>
            </a:r>
          </a:p>
          <a:p>
            <a:pPr lvl="1">
              <a:buClr>
                <a:schemeClr val="bg1"/>
              </a:buClr>
              <a:buFont typeface="Courier New" panose="02070309020205020404" pitchFamily="49" charset="0"/>
              <a:buChar char="o"/>
            </a:pPr>
            <a:r>
              <a:rPr lang="en-US" dirty="0">
                <a:solidFill>
                  <a:schemeClr val="bg1"/>
                </a:solidFill>
              </a:rPr>
              <a:t>Transportation of hazardous materials</a:t>
            </a:r>
          </a:p>
          <a:p>
            <a:pPr lvl="1">
              <a:buClr>
                <a:schemeClr val="bg1"/>
              </a:buClr>
              <a:buFont typeface="Courier New" panose="02070309020205020404" pitchFamily="49" charset="0"/>
              <a:buChar char="o"/>
            </a:pPr>
            <a:r>
              <a:rPr lang="en-US" dirty="0">
                <a:solidFill>
                  <a:schemeClr val="bg1"/>
                </a:solidFill>
              </a:rPr>
              <a:t>Waste disposal</a:t>
            </a:r>
          </a:p>
          <a:p>
            <a:pPr lvl="1">
              <a:buClr>
                <a:schemeClr val="bg1"/>
              </a:buClr>
              <a:buFont typeface="Courier New" panose="02070309020205020404" pitchFamily="49" charset="0"/>
              <a:buChar char="o"/>
            </a:pPr>
            <a:r>
              <a:rPr lang="en-US" dirty="0">
                <a:solidFill>
                  <a:schemeClr val="bg1"/>
                </a:solidFill>
              </a:rPr>
              <a:t>Emergency response</a:t>
            </a: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endParaRPr lang="en-US" dirty="0"/>
          </a:p>
        </p:txBody>
      </p:sp>
      <p:sp>
        <p:nvSpPr>
          <p:cNvPr id="5" name="Date">
            <a:extLst>
              <a:ext uri="{FF2B5EF4-FFF2-40B4-BE49-F238E27FC236}">
                <a16:creationId xmlns:a16="http://schemas.microsoft.com/office/drawing/2014/main" id="{79200BE3-FBA7-CC1F-124B-1755799882C0}"/>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85491F6B-D528-B324-00A6-34725DCB9785}"/>
              </a:ext>
            </a:extLst>
          </p:cNvPr>
          <p:cNvSpPr>
            <a:spLocks noGrp="1"/>
          </p:cNvSpPr>
          <p:nvPr>
            <p:ph type="sldNum" sz="quarter" idx="4"/>
          </p:nvPr>
        </p:nvSpPr>
        <p:spPr/>
        <p:txBody>
          <a:bodyPr/>
          <a:lstStyle/>
          <a:p>
            <a:fld id="{8A7A6979-0714-4377-B894-6BE4C2D6E202}" type="slidenum">
              <a:rPr lang="en-US" smtClean="0"/>
              <a:pPr/>
              <a:t>33</a:t>
            </a:fld>
            <a:endParaRPr lang="en-US" dirty="0"/>
          </a:p>
        </p:txBody>
      </p:sp>
      <p:pic>
        <p:nvPicPr>
          <p:cNvPr id="8" name="Picture 7">
            <a:extLst>
              <a:ext uri="{FF2B5EF4-FFF2-40B4-BE49-F238E27FC236}">
                <a16:creationId xmlns:a16="http://schemas.microsoft.com/office/drawing/2014/main" id="{C3524BF5-14F3-8773-C168-9E3C5311629A}"/>
              </a:ext>
            </a:extLst>
          </p:cNvPr>
          <p:cNvPicPr>
            <a:picLocks noChangeAspect="1"/>
          </p:cNvPicPr>
          <p:nvPr/>
        </p:nvPicPr>
        <p:blipFill>
          <a:blip r:embed="rId3"/>
          <a:srcRect/>
          <a:stretch/>
        </p:blipFill>
        <p:spPr>
          <a:xfrm>
            <a:off x="438311" y="6072299"/>
            <a:ext cx="3418318" cy="365760"/>
          </a:xfrm>
          <a:prstGeom prst="rect">
            <a:avLst/>
          </a:prstGeom>
        </p:spPr>
      </p:pic>
    </p:spTree>
    <p:extLst>
      <p:ext uri="{BB962C8B-B14F-4D97-AF65-F5344CB8AC3E}">
        <p14:creationId xmlns:p14="http://schemas.microsoft.com/office/powerpoint/2010/main" val="4069510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7BAFCE-8082-93E3-3067-918E7C6FFABC}"/>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66DDFA04-1764-0984-82AD-0C76899E4068}"/>
              </a:ext>
            </a:extLst>
          </p:cNvPr>
          <p:cNvSpPr>
            <a:spLocks noGrp="1"/>
          </p:cNvSpPr>
          <p:nvPr>
            <p:ph type="ctrTitle"/>
          </p:nvPr>
        </p:nvSpPr>
        <p:spPr>
          <a:xfrm>
            <a:off x="326571" y="442674"/>
            <a:ext cx="7716375" cy="1495794"/>
          </a:xfrm>
        </p:spPr>
        <p:txBody>
          <a:bodyPr/>
          <a:lstStyle/>
          <a:p>
            <a:r>
              <a:rPr lang="en-US" dirty="0"/>
              <a:t>Personal Protection Equipment (PPE)</a:t>
            </a:r>
            <a:br>
              <a:rPr lang="en-US" dirty="0"/>
            </a:br>
            <a:br>
              <a:rPr lang="en-US" b="0" dirty="0"/>
            </a:br>
            <a:endParaRPr lang="en-US" dirty="0"/>
          </a:p>
        </p:txBody>
      </p:sp>
      <p:sp>
        <p:nvSpPr>
          <p:cNvPr id="4" name="Body Text">
            <a:extLst>
              <a:ext uri="{FF2B5EF4-FFF2-40B4-BE49-F238E27FC236}">
                <a16:creationId xmlns:a16="http://schemas.microsoft.com/office/drawing/2014/main" id="{50F689F5-1CCE-674F-B48C-6A7D89C63CD4}"/>
              </a:ext>
            </a:extLst>
          </p:cNvPr>
          <p:cNvSpPr>
            <a:spLocks noGrp="1"/>
          </p:cNvSpPr>
          <p:nvPr>
            <p:ph type="body" sz="quarter" idx="14"/>
          </p:nvPr>
        </p:nvSpPr>
        <p:spPr>
          <a:xfrm>
            <a:off x="438312" y="1101012"/>
            <a:ext cx="7942596" cy="4842588"/>
          </a:xfrm>
        </p:spPr>
        <p:txBody>
          <a:bodyPr>
            <a:normAutofit/>
          </a:bodyPr>
          <a:lstStyle/>
          <a:p>
            <a:r>
              <a:rPr lang="en-US" dirty="0"/>
              <a:t>PPE plays an important role in safety.</a:t>
            </a:r>
            <a:br>
              <a:rPr lang="en-US" dirty="0"/>
            </a:br>
            <a:endParaRPr lang="en-US" dirty="0"/>
          </a:p>
          <a:p>
            <a:r>
              <a:rPr lang="en-US" dirty="0"/>
              <a:t>Many activities in labs may require PPE, such as gloves, eye protection, and lab coat.</a:t>
            </a:r>
            <a:br>
              <a:rPr lang="en-US" dirty="0"/>
            </a:br>
            <a:endParaRPr lang="en-US" dirty="0"/>
          </a:p>
          <a:p>
            <a:r>
              <a:rPr lang="en-US" dirty="0"/>
              <a:t>Purdue has a policy on PPE that can be accessed electronically at </a:t>
            </a:r>
            <a:r>
              <a:rPr lang="en-US" dirty="0">
                <a:solidFill>
                  <a:srgbClr val="0070C0"/>
                </a:solidFill>
                <a:hlinkClick r:id="rId2">
                  <a:extLst>
                    <a:ext uri="{A12FA001-AC4F-418D-AE19-62706E023703}">
                      <ahyp:hlinkClr xmlns:ahyp="http://schemas.microsoft.com/office/drawing/2018/hyperlinkcolor" val="tx"/>
                    </a:ext>
                  </a:extLst>
                </a:hlinkClick>
              </a:rPr>
              <a:t>http://www.purdue.edu/rem/documents/programs/PPEPolicy.pdf</a:t>
            </a:r>
            <a:r>
              <a:rPr lang="en-US" dirty="0"/>
              <a:t>.</a:t>
            </a:r>
            <a:br>
              <a:rPr lang="en-US" dirty="0"/>
            </a:br>
            <a:endParaRPr lang="en-US" dirty="0"/>
          </a:p>
          <a:p>
            <a:r>
              <a:rPr lang="en-US" dirty="0"/>
              <a:t>Individual labs provide guidance on the PPE that may be required for certain tasks through the hazard certification, which is posted in each lab.</a:t>
            </a:r>
            <a:br>
              <a:rPr lang="en-US" dirty="0"/>
            </a:br>
            <a:endParaRPr lang="en-US" dirty="0"/>
          </a:p>
          <a:p>
            <a:r>
              <a:rPr lang="en-US" dirty="0"/>
              <a:t>Never use a chemical, or undertake a process, or procedure or use a piece of equipment unless you are aware of the PPE that is appropriate.  If you are unsure or do not have appropriate PPE do not do undertake the activity.</a:t>
            </a:r>
          </a:p>
          <a:p>
            <a:endParaRPr lang="en-US" dirty="0"/>
          </a:p>
        </p:txBody>
      </p:sp>
      <p:sp>
        <p:nvSpPr>
          <p:cNvPr id="5" name="Date">
            <a:extLst>
              <a:ext uri="{FF2B5EF4-FFF2-40B4-BE49-F238E27FC236}">
                <a16:creationId xmlns:a16="http://schemas.microsoft.com/office/drawing/2014/main" id="{1FD3D289-A4B4-4BFB-22FD-87F1952F3DF4}"/>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6372AE41-60CE-C991-6D9C-1240875B8E77}"/>
              </a:ext>
            </a:extLst>
          </p:cNvPr>
          <p:cNvSpPr>
            <a:spLocks noGrp="1"/>
          </p:cNvSpPr>
          <p:nvPr>
            <p:ph type="sldNum" sz="quarter" idx="4"/>
          </p:nvPr>
        </p:nvSpPr>
        <p:spPr/>
        <p:txBody>
          <a:bodyPr/>
          <a:lstStyle/>
          <a:p>
            <a:fld id="{8A7A6979-0714-4377-B894-6BE4C2D6E202}" type="slidenum">
              <a:rPr lang="en-US" smtClean="0"/>
              <a:pPr/>
              <a:t>34</a:t>
            </a:fld>
            <a:endParaRPr lang="en-US" dirty="0"/>
          </a:p>
        </p:txBody>
      </p:sp>
      <p:pic>
        <p:nvPicPr>
          <p:cNvPr id="8" name="Picture 7">
            <a:extLst>
              <a:ext uri="{FF2B5EF4-FFF2-40B4-BE49-F238E27FC236}">
                <a16:creationId xmlns:a16="http://schemas.microsoft.com/office/drawing/2014/main" id="{742D484E-28AC-CD5D-D604-E4E55256D544}"/>
              </a:ext>
            </a:extLst>
          </p:cNvPr>
          <p:cNvPicPr>
            <a:picLocks noChangeAspect="1"/>
          </p:cNvPicPr>
          <p:nvPr/>
        </p:nvPicPr>
        <p:blipFill>
          <a:blip r:embed="rId3"/>
          <a:srcRect/>
          <a:stretch/>
        </p:blipFill>
        <p:spPr>
          <a:xfrm>
            <a:off x="438311" y="6072299"/>
            <a:ext cx="3418318" cy="365760"/>
          </a:xfrm>
          <a:prstGeom prst="rect">
            <a:avLst/>
          </a:prstGeom>
        </p:spPr>
      </p:pic>
    </p:spTree>
    <p:extLst>
      <p:ext uri="{BB962C8B-B14F-4D97-AF65-F5344CB8AC3E}">
        <p14:creationId xmlns:p14="http://schemas.microsoft.com/office/powerpoint/2010/main" val="222534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39558-0F93-EFCE-D609-2648EB4A5644}"/>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4EFDAE33-AC83-F791-72EA-CDA45ADBD5F3}"/>
              </a:ext>
            </a:extLst>
          </p:cNvPr>
          <p:cNvSpPr>
            <a:spLocks noGrp="1"/>
          </p:cNvSpPr>
          <p:nvPr>
            <p:ph type="ctrTitle"/>
          </p:nvPr>
        </p:nvSpPr>
        <p:spPr>
          <a:xfrm>
            <a:off x="457204" y="50779"/>
            <a:ext cx="7716375" cy="886397"/>
          </a:xfrm>
        </p:spPr>
        <p:txBody>
          <a:bodyPr/>
          <a:lstStyle/>
          <a:p>
            <a:r>
              <a:rPr lang="en-US" sz="3200" dirty="0"/>
              <a:t>Safety - Other Potential Hazards in Civil and Construction Engineering Labs and Field Work</a:t>
            </a:r>
          </a:p>
        </p:txBody>
      </p:sp>
      <p:sp>
        <p:nvSpPr>
          <p:cNvPr id="4" name="Body Text">
            <a:extLst>
              <a:ext uri="{FF2B5EF4-FFF2-40B4-BE49-F238E27FC236}">
                <a16:creationId xmlns:a16="http://schemas.microsoft.com/office/drawing/2014/main" id="{80F998CB-5451-29F0-D11B-335430D93FA6}"/>
              </a:ext>
            </a:extLst>
          </p:cNvPr>
          <p:cNvSpPr>
            <a:spLocks noGrp="1"/>
          </p:cNvSpPr>
          <p:nvPr>
            <p:ph type="body" sz="quarter" idx="14"/>
          </p:nvPr>
        </p:nvSpPr>
        <p:spPr>
          <a:xfrm>
            <a:off x="438312" y="1222311"/>
            <a:ext cx="7942596" cy="4721290"/>
          </a:xfrm>
        </p:spPr>
        <p:txBody>
          <a:bodyPr>
            <a:normAutofit fontScale="85000" lnSpcReduction="20000"/>
          </a:bodyPr>
          <a:lstStyle/>
          <a:p>
            <a:r>
              <a:rPr lang="en-US" dirty="0"/>
              <a:t>There is a wide range of activities in civil and construction engineering labs, and the potential hazards vary significantly from lab to lab.</a:t>
            </a:r>
            <a:br>
              <a:rPr lang="en-US" dirty="0"/>
            </a:br>
            <a:endParaRPr lang="en-US" dirty="0"/>
          </a:p>
          <a:p>
            <a:r>
              <a:rPr lang="en-US" dirty="0"/>
              <a:t>Potential hazards that may exist in civil and construction engineering labs and during data collection in the field may include but are not limited to: </a:t>
            </a:r>
            <a:endParaRPr lang="en-US" dirty="0">
              <a:solidFill>
                <a:schemeClr val="bg1"/>
              </a:solidFill>
            </a:endParaRPr>
          </a:p>
          <a:p>
            <a:pPr lvl="1">
              <a:buClr>
                <a:schemeClr val="bg1"/>
              </a:buClr>
              <a:buFont typeface="Courier New" panose="02070309020205020404" pitchFamily="49" charset="0"/>
              <a:buChar char="o"/>
            </a:pPr>
            <a:r>
              <a:rPr lang="en-US" dirty="0">
                <a:solidFill>
                  <a:schemeClr val="bg1"/>
                </a:solidFill>
              </a:rPr>
              <a:t>Saws and equipment with sharp and/or moving blades</a:t>
            </a:r>
          </a:p>
          <a:p>
            <a:pPr lvl="1">
              <a:buClr>
                <a:schemeClr val="bg1"/>
              </a:buClr>
              <a:buFont typeface="Courier New" panose="02070309020205020404" pitchFamily="49" charset="0"/>
              <a:buChar char="o"/>
            </a:pPr>
            <a:r>
              <a:rPr lang="en-US" dirty="0">
                <a:solidFill>
                  <a:schemeClr val="bg1"/>
                </a:solidFill>
              </a:rPr>
              <a:t>Testing equipment that exerts large forces</a:t>
            </a:r>
          </a:p>
          <a:p>
            <a:pPr lvl="1">
              <a:buClr>
                <a:schemeClr val="bg1"/>
              </a:buClr>
              <a:buFont typeface="Courier New" panose="02070309020205020404" pitchFamily="49" charset="0"/>
              <a:buChar char="o"/>
            </a:pPr>
            <a:r>
              <a:rPr lang="en-US" dirty="0">
                <a:solidFill>
                  <a:schemeClr val="bg1"/>
                </a:solidFill>
              </a:rPr>
              <a:t>Cranes</a:t>
            </a:r>
          </a:p>
          <a:p>
            <a:pPr lvl="1">
              <a:buClr>
                <a:schemeClr val="bg1"/>
              </a:buClr>
              <a:buFont typeface="Courier New" panose="02070309020205020404" pitchFamily="49" charset="0"/>
              <a:buChar char="o"/>
            </a:pPr>
            <a:r>
              <a:rPr lang="en-US" dirty="0">
                <a:solidFill>
                  <a:schemeClr val="bg1"/>
                </a:solidFill>
              </a:rPr>
              <a:t>Ladders, lifts, aerial platforms and scaffolding that present a fall risk</a:t>
            </a:r>
          </a:p>
          <a:p>
            <a:pPr lvl="1">
              <a:buClr>
                <a:schemeClr val="bg1"/>
              </a:buClr>
              <a:buFont typeface="Courier New" panose="02070309020205020404" pitchFamily="49" charset="0"/>
              <a:buChar char="o"/>
            </a:pPr>
            <a:r>
              <a:rPr lang="en-US" dirty="0">
                <a:solidFill>
                  <a:schemeClr val="bg1"/>
                </a:solidFill>
              </a:rPr>
              <a:t>Concrete saws and other equipment that results in airborne particulates</a:t>
            </a:r>
          </a:p>
          <a:p>
            <a:pPr lvl="1">
              <a:buClr>
                <a:schemeClr val="bg1"/>
              </a:buClr>
              <a:buFont typeface="Courier New" panose="02070309020205020404" pitchFamily="49" charset="0"/>
              <a:buChar char="o"/>
            </a:pPr>
            <a:r>
              <a:rPr lang="en-US" dirty="0">
                <a:solidFill>
                  <a:schemeClr val="bg1"/>
                </a:solidFill>
              </a:rPr>
              <a:t>Hot emulsions that may present a burn hazard</a:t>
            </a:r>
          </a:p>
          <a:p>
            <a:pPr lvl="1">
              <a:buClr>
                <a:schemeClr val="bg1"/>
              </a:buClr>
              <a:buFont typeface="Courier New" panose="02070309020205020404" pitchFamily="49" charset="0"/>
              <a:buChar char="o"/>
            </a:pPr>
            <a:r>
              <a:rPr lang="en-US" dirty="0">
                <a:solidFill>
                  <a:schemeClr val="bg1"/>
                </a:solidFill>
              </a:rPr>
              <a:t>Water and electric pumps that may present an electrocution hazard</a:t>
            </a:r>
          </a:p>
          <a:p>
            <a:pPr lvl="1">
              <a:buClr>
                <a:schemeClr val="bg1"/>
              </a:buClr>
              <a:buFont typeface="Courier New" panose="02070309020205020404" pitchFamily="49" charset="0"/>
              <a:buChar char="o"/>
            </a:pPr>
            <a:r>
              <a:rPr lang="en-US" dirty="0">
                <a:solidFill>
                  <a:schemeClr val="bg1"/>
                </a:solidFill>
              </a:rPr>
              <a:t>Lasers that may require special eye protection and other PPE</a:t>
            </a:r>
          </a:p>
          <a:p>
            <a:pPr lvl="1">
              <a:buClr>
                <a:schemeClr val="bg1"/>
              </a:buClr>
              <a:buFont typeface="Courier New" panose="02070309020205020404" pitchFamily="49" charset="0"/>
              <a:buChar char="o"/>
            </a:pPr>
            <a:r>
              <a:rPr lang="en-US" dirty="0">
                <a:solidFill>
                  <a:schemeClr val="bg1"/>
                </a:solidFill>
              </a:rPr>
              <a:t>Loud equipment that may warrant hearing protection</a:t>
            </a:r>
          </a:p>
          <a:p>
            <a:pPr lvl="1">
              <a:buClr>
                <a:schemeClr val="bg1"/>
              </a:buClr>
              <a:buFont typeface="Courier New" panose="02070309020205020404" pitchFamily="49" charset="0"/>
              <a:buChar char="o"/>
            </a:pPr>
            <a:r>
              <a:rPr lang="en-US" dirty="0">
                <a:solidFill>
                  <a:schemeClr val="bg1"/>
                </a:solidFill>
              </a:rPr>
              <a:t>Field hazards associated with being near moving vehicles</a:t>
            </a:r>
            <a:br>
              <a:rPr lang="en-US" dirty="0"/>
            </a:br>
            <a:endParaRPr lang="en-US" dirty="0"/>
          </a:p>
          <a:p>
            <a:r>
              <a:rPr lang="en-US" dirty="0"/>
              <a:t>If you have any questions about potential hazards, make sure you ask the lab safety contact (DTI), or contact EHS if additional information or training is needed. </a:t>
            </a: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pPr lvl="1">
              <a:buClr>
                <a:schemeClr val="bg1"/>
              </a:buClr>
              <a:buFont typeface="Courier New" panose="02070309020205020404" pitchFamily="49" charset="0"/>
              <a:buChar char="o"/>
            </a:pPr>
            <a:endParaRPr lang="en-US" dirty="0">
              <a:solidFill>
                <a:schemeClr val="bg1"/>
              </a:solidFill>
            </a:endParaRPr>
          </a:p>
          <a:p>
            <a:endParaRPr lang="en-US" dirty="0"/>
          </a:p>
        </p:txBody>
      </p:sp>
      <p:sp>
        <p:nvSpPr>
          <p:cNvPr id="5" name="Date">
            <a:extLst>
              <a:ext uri="{FF2B5EF4-FFF2-40B4-BE49-F238E27FC236}">
                <a16:creationId xmlns:a16="http://schemas.microsoft.com/office/drawing/2014/main" id="{DAB8B5CF-AD64-29F5-B748-D2A46D5A4873}"/>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C539B49D-2751-0DB5-0E37-14319746F9C3}"/>
              </a:ext>
            </a:extLst>
          </p:cNvPr>
          <p:cNvSpPr>
            <a:spLocks noGrp="1"/>
          </p:cNvSpPr>
          <p:nvPr>
            <p:ph type="sldNum" sz="quarter" idx="4"/>
          </p:nvPr>
        </p:nvSpPr>
        <p:spPr/>
        <p:txBody>
          <a:bodyPr/>
          <a:lstStyle/>
          <a:p>
            <a:fld id="{8A7A6979-0714-4377-B894-6BE4C2D6E202}" type="slidenum">
              <a:rPr lang="en-US" smtClean="0"/>
              <a:pPr/>
              <a:t>35</a:t>
            </a:fld>
            <a:endParaRPr lang="en-US" dirty="0"/>
          </a:p>
        </p:txBody>
      </p:sp>
      <p:pic>
        <p:nvPicPr>
          <p:cNvPr id="8" name="Picture 7">
            <a:extLst>
              <a:ext uri="{FF2B5EF4-FFF2-40B4-BE49-F238E27FC236}">
                <a16:creationId xmlns:a16="http://schemas.microsoft.com/office/drawing/2014/main" id="{F2ECD6A5-3AA9-8D94-E43F-EDBBCB4DA275}"/>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28834497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3EF02-7694-776D-C951-8F557725396E}"/>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09742311-0A94-CD61-6016-3AABB00EF431}"/>
              </a:ext>
            </a:extLst>
          </p:cNvPr>
          <p:cNvSpPr>
            <a:spLocks noGrp="1"/>
          </p:cNvSpPr>
          <p:nvPr>
            <p:ph type="ctrTitle"/>
          </p:nvPr>
        </p:nvSpPr>
        <p:spPr>
          <a:xfrm>
            <a:off x="326571" y="442674"/>
            <a:ext cx="7716375" cy="498598"/>
          </a:xfrm>
        </p:spPr>
        <p:txBody>
          <a:bodyPr/>
          <a:lstStyle/>
          <a:p>
            <a:r>
              <a:rPr lang="en-US" dirty="0"/>
              <a:t>Safety is Everyone’s Concern</a:t>
            </a:r>
          </a:p>
        </p:txBody>
      </p:sp>
      <p:sp>
        <p:nvSpPr>
          <p:cNvPr id="4" name="Body Text">
            <a:extLst>
              <a:ext uri="{FF2B5EF4-FFF2-40B4-BE49-F238E27FC236}">
                <a16:creationId xmlns:a16="http://schemas.microsoft.com/office/drawing/2014/main" id="{BF303B3D-7B48-1462-E429-7A904912FE45}"/>
              </a:ext>
            </a:extLst>
          </p:cNvPr>
          <p:cNvSpPr>
            <a:spLocks noGrp="1"/>
          </p:cNvSpPr>
          <p:nvPr>
            <p:ph type="body" sz="quarter" idx="14"/>
          </p:nvPr>
        </p:nvSpPr>
        <p:spPr>
          <a:xfrm>
            <a:off x="438312" y="1101012"/>
            <a:ext cx="7942596" cy="4842588"/>
          </a:xfrm>
        </p:spPr>
        <p:txBody>
          <a:bodyPr>
            <a:normAutofit/>
          </a:bodyPr>
          <a:lstStyle/>
          <a:p>
            <a:r>
              <a:rPr lang="en-US" dirty="0"/>
              <a:t>Environmental Health and Public Safety (EHS) also provides information about ergonomics and safety workplace design</a:t>
            </a:r>
          </a:p>
          <a:p>
            <a:pPr lvl="1">
              <a:buClr>
                <a:schemeClr val="bg1"/>
              </a:buClr>
              <a:buFont typeface="Courier New" panose="02070309020205020404" pitchFamily="49" charset="0"/>
              <a:buChar char="o"/>
            </a:pPr>
            <a:r>
              <a:rPr lang="en-US" dirty="0">
                <a:solidFill>
                  <a:schemeClr val="bg1"/>
                </a:solidFill>
              </a:rPr>
              <a:t>Office workers may be vulnerable to repetitive stress injuries, which may be reduced by proper workplace design and equipment</a:t>
            </a:r>
            <a:br>
              <a:rPr lang="en-US" dirty="0"/>
            </a:br>
            <a:endParaRPr lang="en-US" dirty="0"/>
          </a:p>
          <a:p>
            <a:r>
              <a:rPr lang="en-US" dirty="0"/>
              <a:t>Safety Attitude</a:t>
            </a:r>
          </a:p>
          <a:p>
            <a:pPr lvl="1">
              <a:buClr>
                <a:schemeClr val="bg1"/>
              </a:buClr>
              <a:buFont typeface="Courier New" panose="02070309020205020404" pitchFamily="49" charset="0"/>
              <a:buChar char="o"/>
            </a:pPr>
            <a:r>
              <a:rPr lang="en-US" dirty="0">
                <a:solidFill>
                  <a:schemeClr val="bg1"/>
                </a:solidFill>
              </a:rPr>
              <a:t>Everyone needs to be aware of safety</a:t>
            </a:r>
          </a:p>
          <a:p>
            <a:pPr lvl="1">
              <a:buClr>
                <a:schemeClr val="bg1"/>
              </a:buClr>
              <a:buFont typeface="Courier New" panose="02070309020205020404" pitchFamily="49" charset="0"/>
              <a:buChar char="o"/>
            </a:pPr>
            <a:r>
              <a:rPr lang="en-US" dirty="0">
                <a:solidFill>
                  <a:schemeClr val="bg1"/>
                </a:solidFill>
              </a:rPr>
              <a:t>Safety is everyone’s responsibility</a:t>
            </a:r>
          </a:p>
          <a:p>
            <a:pPr lvl="1">
              <a:buClr>
                <a:schemeClr val="bg1"/>
              </a:buClr>
              <a:buFont typeface="Courier New" panose="02070309020205020404" pitchFamily="49" charset="0"/>
              <a:buChar char="o"/>
            </a:pPr>
            <a:r>
              <a:rPr lang="en-US" dirty="0">
                <a:solidFill>
                  <a:schemeClr val="bg1"/>
                </a:solidFill>
              </a:rPr>
              <a:t>Educate yourself about potential hazards and use your common sense to stay safe!</a:t>
            </a:r>
          </a:p>
        </p:txBody>
      </p:sp>
      <p:sp>
        <p:nvSpPr>
          <p:cNvPr id="5" name="Date">
            <a:extLst>
              <a:ext uri="{FF2B5EF4-FFF2-40B4-BE49-F238E27FC236}">
                <a16:creationId xmlns:a16="http://schemas.microsoft.com/office/drawing/2014/main" id="{697A21BB-4F81-5D3F-4FD7-0EDB75E32301}"/>
              </a:ext>
            </a:extLst>
          </p:cNvPr>
          <p:cNvSpPr>
            <a:spLocks noGrp="1"/>
          </p:cNvSpPr>
          <p:nvPr>
            <p:ph type="dt" sz="half" idx="2"/>
          </p:nvPr>
        </p:nvSpPr>
        <p:spPr/>
        <p:txBody>
          <a:bodyPr/>
          <a:lstStyle/>
          <a:p>
            <a:fld id="{E0C8DACD-4E35-4E4C-AC75-C3DE50F04E7E}" type="datetime1">
              <a:rPr lang="en-US" smtClean="0"/>
              <a:pPr/>
              <a:t>8/20/2025</a:t>
            </a:fld>
            <a:endParaRPr lang="en-US" dirty="0"/>
          </a:p>
        </p:txBody>
      </p:sp>
      <p:sp>
        <p:nvSpPr>
          <p:cNvPr id="6" name="Slide Number">
            <a:extLst>
              <a:ext uri="{FF2B5EF4-FFF2-40B4-BE49-F238E27FC236}">
                <a16:creationId xmlns:a16="http://schemas.microsoft.com/office/drawing/2014/main" id="{F8755642-8D52-BCA2-4C10-F0C2B9EA7A8D}"/>
              </a:ext>
            </a:extLst>
          </p:cNvPr>
          <p:cNvSpPr>
            <a:spLocks noGrp="1"/>
          </p:cNvSpPr>
          <p:nvPr>
            <p:ph type="sldNum" sz="quarter" idx="4"/>
          </p:nvPr>
        </p:nvSpPr>
        <p:spPr/>
        <p:txBody>
          <a:bodyPr/>
          <a:lstStyle/>
          <a:p>
            <a:fld id="{8A7A6979-0714-4377-B894-6BE4C2D6E202}" type="slidenum">
              <a:rPr lang="en-US" smtClean="0"/>
              <a:pPr/>
              <a:t>36</a:t>
            </a:fld>
            <a:endParaRPr lang="en-US" dirty="0"/>
          </a:p>
        </p:txBody>
      </p:sp>
      <p:pic>
        <p:nvPicPr>
          <p:cNvPr id="8" name="Picture 7">
            <a:extLst>
              <a:ext uri="{FF2B5EF4-FFF2-40B4-BE49-F238E27FC236}">
                <a16:creationId xmlns:a16="http://schemas.microsoft.com/office/drawing/2014/main" id="{D69BE9C9-A651-5AA5-13E8-61F91D9FCDE1}"/>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29943590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ing">
            <a:extLst>
              <a:ext uri="{FF2B5EF4-FFF2-40B4-BE49-F238E27FC236}">
                <a16:creationId xmlns:a16="http://schemas.microsoft.com/office/drawing/2014/main" id="{BF0D9B23-421F-8D4A-A596-3BE4933C2FAD}"/>
              </a:ext>
            </a:extLst>
          </p:cNvPr>
          <p:cNvSpPr>
            <a:spLocks noGrp="1"/>
          </p:cNvSpPr>
          <p:nvPr>
            <p:ph type="ctrTitle"/>
          </p:nvPr>
        </p:nvSpPr>
        <p:spPr/>
        <p:txBody>
          <a:bodyPr/>
          <a:lstStyle/>
          <a:p>
            <a:r>
              <a:rPr lang="en-US" dirty="0"/>
              <a:t>Thank You</a:t>
            </a:r>
          </a:p>
        </p:txBody>
      </p:sp>
      <p:sp>
        <p:nvSpPr>
          <p:cNvPr id="5" name="Body Text">
            <a:extLst>
              <a:ext uri="{FF2B5EF4-FFF2-40B4-BE49-F238E27FC236}">
                <a16:creationId xmlns:a16="http://schemas.microsoft.com/office/drawing/2014/main" id="{6A050006-01E5-9947-9A3C-DCCAFFEA5DD7}"/>
              </a:ext>
            </a:extLst>
          </p:cNvPr>
          <p:cNvSpPr>
            <a:spLocks noGrp="1"/>
          </p:cNvSpPr>
          <p:nvPr>
            <p:ph type="body" sz="quarter" idx="14"/>
          </p:nvPr>
        </p:nvSpPr>
        <p:spPr/>
        <p:txBody>
          <a:bodyPr/>
          <a:lstStyle/>
          <a:p>
            <a:r>
              <a:rPr lang="en-US" dirty="0"/>
              <a:t>Your Right-to-Know (RTK) Training Certification must be renewed annually as long as you are a paid employee of the Lyles School of Civil and Construction Engineering</a:t>
            </a:r>
          </a:p>
        </p:txBody>
      </p:sp>
      <p:sp>
        <p:nvSpPr>
          <p:cNvPr id="2" name="Date">
            <a:extLst>
              <a:ext uri="{FF2B5EF4-FFF2-40B4-BE49-F238E27FC236}">
                <a16:creationId xmlns:a16="http://schemas.microsoft.com/office/drawing/2014/main" id="{6E45509A-B966-5240-9DAE-86C72B4D4984}"/>
              </a:ext>
            </a:extLst>
          </p:cNvPr>
          <p:cNvSpPr>
            <a:spLocks noGrp="1"/>
          </p:cNvSpPr>
          <p:nvPr>
            <p:ph type="dt" sz="half" idx="10"/>
          </p:nvPr>
        </p:nvSpPr>
        <p:spPr/>
        <p:txBody>
          <a:bodyPr/>
          <a:lstStyle/>
          <a:p>
            <a:fld id="{049DC8E1-D369-0F48-9062-BB068AFD07CE}" type="datetime1">
              <a:rPr lang="en-US" smtClean="0"/>
              <a:pPr/>
              <a:t>8/18/2025</a:t>
            </a:fld>
            <a:endParaRPr lang="en-US" dirty="0"/>
          </a:p>
        </p:txBody>
      </p:sp>
      <p:sp>
        <p:nvSpPr>
          <p:cNvPr id="3" name="Slide Number">
            <a:extLst>
              <a:ext uri="{FF2B5EF4-FFF2-40B4-BE49-F238E27FC236}">
                <a16:creationId xmlns:a16="http://schemas.microsoft.com/office/drawing/2014/main" id="{6368F648-1EB6-6643-BF62-9A8D3E03137F}"/>
              </a:ext>
            </a:extLst>
          </p:cNvPr>
          <p:cNvSpPr>
            <a:spLocks noGrp="1"/>
          </p:cNvSpPr>
          <p:nvPr>
            <p:ph type="sldNum" sz="quarter" idx="12"/>
          </p:nvPr>
        </p:nvSpPr>
        <p:spPr/>
        <p:txBody>
          <a:bodyPr/>
          <a:lstStyle/>
          <a:p>
            <a:fld id="{8A7A6979-0714-4377-B894-6BE4C2D6E202}" type="slidenum">
              <a:rPr lang="en-US" smtClean="0"/>
              <a:pPr/>
              <a:t>37</a:t>
            </a:fld>
            <a:endParaRPr lang="en-US" dirty="0"/>
          </a:p>
        </p:txBody>
      </p:sp>
      <p:pic>
        <p:nvPicPr>
          <p:cNvPr id="10" name="Picture 9">
            <a:extLst>
              <a:ext uri="{FF2B5EF4-FFF2-40B4-BE49-F238E27FC236}">
                <a16:creationId xmlns:a16="http://schemas.microsoft.com/office/drawing/2014/main" id="{9FEE9003-7D66-E246-B789-49A00CD8408C}"/>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3373218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FDAC8D-5E1C-A894-1BD8-BDA88D6BB8C2}"/>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FBAF7ABE-1484-E481-EBB7-9528129A9AD2}"/>
              </a:ext>
            </a:extLst>
          </p:cNvPr>
          <p:cNvSpPr>
            <a:spLocks noGrp="1"/>
          </p:cNvSpPr>
          <p:nvPr>
            <p:ph type="ctrTitle"/>
          </p:nvPr>
        </p:nvSpPr>
        <p:spPr>
          <a:xfrm>
            <a:off x="576038" y="442674"/>
            <a:ext cx="6925732" cy="512448"/>
          </a:xfrm>
        </p:spPr>
        <p:txBody>
          <a:bodyPr/>
          <a:lstStyle/>
          <a:p>
            <a:r>
              <a:rPr lang="en-US" dirty="0">
                <a:latin typeface="Acumin Pro ExtraCondensed"/>
              </a:rPr>
              <a:t>Training Outline</a:t>
            </a:r>
            <a:endParaRPr lang="en-US" dirty="0"/>
          </a:p>
        </p:txBody>
      </p:sp>
      <p:sp>
        <p:nvSpPr>
          <p:cNvPr id="4" name="Body Text">
            <a:extLst>
              <a:ext uri="{FF2B5EF4-FFF2-40B4-BE49-F238E27FC236}">
                <a16:creationId xmlns:a16="http://schemas.microsoft.com/office/drawing/2014/main" id="{C56D6AC2-08E9-44EF-A383-25C69BF65487}"/>
              </a:ext>
            </a:extLst>
          </p:cNvPr>
          <p:cNvSpPr>
            <a:spLocks noGrp="1"/>
          </p:cNvSpPr>
          <p:nvPr>
            <p:ph type="body" sz="quarter" idx="14"/>
          </p:nvPr>
        </p:nvSpPr>
        <p:spPr>
          <a:xfrm>
            <a:off x="307910" y="1588247"/>
            <a:ext cx="8341568" cy="4495320"/>
          </a:xfrm>
        </p:spPr>
        <p:txBody>
          <a:bodyPr numCol="2">
            <a:normAutofit fontScale="77500" lnSpcReduction="20000"/>
          </a:bodyPr>
          <a:lstStyle/>
          <a:p>
            <a:r>
              <a:rPr lang="en-US" dirty="0"/>
              <a:t>Introduction</a:t>
            </a:r>
          </a:p>
          <a:p>
            <a:pPr lvl="1">
              <a:buClr>
                <a:schemeClr val="bg1"/>
              </a:buClr>
              <a:buFont typeface="Courier New" panose="02070309020205020404" pitchFamily="49" charset="0"/>
              <a:buChar char="o"/>
            </a:pPr>
            <a:r>
              <a:rPr lang="en-US" dirty="0">
                <a:solidFill>
                  <a:schemeClr val="bg1"/>
                </a:solidFill>
              </a:rPr>
              <a:t>Right-to-Know</a:t>
            </a:r>
          </a:p>
          <a:p>
            <a:pPr lvl="1">
              <a:buClr>
                <a:schemeClr val="bg1"/>
              </a:buClr>
              <a:buFont typeface="Courier New" panose="02070309020205020404" pitchFamily="49" charset="0"/>
              <a:buChar char="o"/>
            </a:pPr>
            <a:r>
              <a:rPr lang="en-US" dirty="0">
                <a:solidFill>
                  <a:schemeClr val="bg1"/>
                </a:solidFill>
              </a:rPr>
              <a:t>Purpose of training</a:t>
            </a:r>
          </a:p>
          <a:p>
            <a:pPr lvl="1">
              <a:buClr>
                <a:schemeClr val="bg1"/>
              </a:buClr>
              <a:buFont typeface="Courier New" panose="02070309020205020404" pitchFamily="49" charset="0"/>
              <a:buChar char="o"/>
            </a:pPr>
            <a:r>
              <a:rPr lang="en-US" dirty="0">
                <a:solidFill>
                  <a:schemeClr val="bg1"/>
                </a:solidFill>
              </a:rPr>
              <a:t>Employees covered by the program</a:t>
            </a:r>
            <a:br>
              <a:rPr lang="en-US" sz="1800" dirty="0">
                <a:solidFill>
                  <a:schemeClr val="bg1"/>
                </a:solidFill>
                <a:latin typeface="Acumin Pro ExtraCondensed" panose="020B0508020202020204"/>
              </a:rPr>
            </a:br>
            <a:endParaRPr lang="en-US" sz="1800" dirty="0">
              <a:solidFill>
                <a:schemeClr val="bg1"/>
              </a:solidFill>
              <a:latin typeface="Acumin Pro ExtraCondensed" panose="020B0508020202020204"/>
            </a:endParaRPr>
          </a:p>
          <a:p>
            <a:pPr lvl="0">
              <a:buClr>
                <a:schemeClr val="bg1"/>
              </a:buClr>
              <a:buFont typeface="Wingdings" panose="05000000000000000000" pitchFamily="2" charset="2"/>
              <a:buChar char="§"/>
            </a:pPr>
            <a:r>
              <a:rPr lang="en-US" dirty="0"/>
              <a:t>Rights &amp; Responsibilities of:</a:t>
            </a:r>
          </a:p>
          <a:p>
            <a:pPr lvl="1">
              <a:buClr>
                <a:schemeClr val="bg1"/>
              </a:buClr>
              <a:buFont typeface="Courier New" panose="02070309020205020404" pitchFamily="49" charset="0"/>
              <a:buChar char="o"/>
            </a:pPr>
            <a:r>
              <a:rPr lang="en-US" dirty="0">
                <a:solidFill>
                  <a:schemeClr val="bg1"/>
                </a:solidFill>
              </a:rPr>
              <a:t>Environmental Health and Public Safety (EHS)</a:t>
            </a:r>
          </a:p>
          <a:p>
            <a:pPr lvl="1">
              <a:buClr>
                <a:schemeClr val="bg1"/>
              </a:buClr>
              <a:buFont typeface="Courier New" panose="02070309020205020404" pitchFamily="49" charset="0"/>
              <a:buChar char="o"/>
            </a:pPr>
            <a:r>
              <a:rPr lang="en-US" dirty="0">
                <a:solidFill>
                  <a:schemeClr val="bg1"/>
                </a:solidFill>
              </a:rPr>
              <a:t>Supervisors &amp; managers</a:t>
            </a:r>
          </a:p>
          <a:p>
            <a:pPr lvl="1">
              <a:buClr>
                <a:schemeClr val="bg1"/>
              </a:buClr>
              <a:buFont typeface="Courier New" panose="02070309020205020404" pitchFamily="49" charset="0"/>
              <a:buChar char="o"/>
            </a:pPr>
            <a:r>
              <a:rPr lang="en-US" dirty="0">
                <a:solidFill>
                  <a:schemeClr val="bg1"/>
                </a:solidFill>
              </a:rPr>
              <a:t>Designated Trained Individuals (DTI)</a:t>
            </a:r>
          </a:p>
          <a:p>
            <a:pPr lvl="1">
              <a:buClr>
                <a:schemeClr val="bg1"/>
              </a:buClr>
              <a:buFont typeface="Courier New" panose="02070309020205020404" pitchFamily="49" charset="0"/>
              <a:buChar char="o"/>
            </a:pPr>
            <a:r>
              <a:rPr lang="en-US" dirty="0">
                <a:solidFill>
                  <a:schemeClr val="bg1"/>
                </a:solidFill>
              </a:rPr>
              <a:t>Employees</a:t>
            </a:r>
            <a:br>
              <a:rPr lang="en-US" dirty="0"/>
            </a:br>
            <a:endParaRPr lang="en-US" dirty="0"/>
          </a:p>
          <a:p>
            <a:pPr lvl="0"/>
            <a:r>
              <a:rPr lang="en-US" dirty="0"/>
              <a:t>General Information/Program Requirements</a:t>
            </a:r>
          </a:p>
          <a:p>
            <a:pPr lvl="1">
              <a:buClr>
                <a:schemeClr val="bg1"/>
              </a:buClr>
              <a:buFont typeface="Courier New" panose="02070309020205020404" pitchFamily="49" charset="0"/>
              <a:buChar char="o"/>
            </a:pPr>
            <a:r>
              <a:rPr lang="en-US" dirty="0">
                <a:solidFill>
                  <a:schemeClr val="bg1"/>
                </a:solidFill>
              </a:rPr>
              <a:t>Written compliance manual</a:t>
            </a:r>
          </a:p>
          <a:p>
            <a:pPr lvl="1">
              <a:buClr>
                <a:schemeClr val="bg1"/>
              </a:buClr>
              <a:buFont typeface="Courier New" panose="02070309020205020404" pitchFamily="49" charset="0"/>
              <a:buChar char="o"/>
            </a:pPr>
            <a:r>
              <a:rPr lang="en-US" dirty="0">
                <a:solidFill>
                  <a:schemeClr val="bg1"/>
                </a:solidFill>
              </a:rPr>
              <a:t>SDS</a:t>
            </a:r>
          </a:p>
          <a:p>
            <a:pPr lvl="1">
              <a:buClr>
                <a:schemeClr val="bg1"/>
              </a:buClr>
              <a:buFont typeface="Courier New" panose="02070309020205020404" pitchFamily="49" charset="0"/>
              <a:buChar char="o"/>
            </a:pPr>
            <a:r>
              <a:rPr lang="en-US" dirty="0">
                <a:solidFill>
                  <a:schemeClr val="bg1"/>
                </a:solidFill>
              </a:rPr>
              <a:t>Chemical inventory list</a:t>
            </a: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endParaRPr lang="en-US" dirty="0">
              <a:solidFill>
                <a:schemeClr val="bg1"/>
              </a:solidFill>
            </a:endParaRPr>
          </a:p>
          <a:p>
            <a:r>
              <a:rPr lang="en-US" dirty="0"/>
              <a:t>Job-Specific Training</a:t>
            </a:r>
          </a:p>
          <a:p>
            <a:pPr lvl="1">
              <a:buClr>
                <a:schemeClr val="bg1"/>
              </a:buClr>
              <a:buFont typeface="Courier New" panose="02070309020205020404" pitchFamily="49" charset="0"/>
              <a:buChar char="o"/>
            </a:pPr>
            <a:r>
              <a:rPr lang="en-US" dirty="0">
                <a:solidFill>
                  <a:schemeClr val="bg1"/>
                </a:solidFill>
              </a:rPr>
              <a:t>Hazardous chemicals used</a:t>
            </a:r>
          </a:p>
          <a:p>
            <a:pPr lvl="2">
              <a:buClr>
                <a:schemeClr val="bg1"/>
              </a:buClr>
              <a:buFont typeface="Wingdings" panose="05000000000000000000" pitchFamily="2" charset="2"/>
              <a:buChar char="§"/>
            </a:pPr>
            <a:r>
              <a:rPr lang="en-US" dirty="0">
                <a:solidFill>
                  <a:schemeClr val="bg1"/>
                </a:solidFill>
              </a:rPr>
              <a:t>Product by product, or</a:t>
            </a:r>
          </a:p>
          <a:p>
            <a:pPr lvl="2">
              <a:buClr>
                <a:schemeClr val="bg1"/>
              </a:buClr>
              <a:buFont typeface="Wingdings" panose="05000000000000000000" pitchFamily="2" charset="2"/>
              <a:buChar char="§"/>
            </a:pPr>
            <a:r>
              <a:rPr lang="en-US" dirty="0">
                <a:solidFill>
                  <a:schemeClr val="bg1"/>
                </a:solidFill>
              </a:rPr>
              <a:t>by chemical class (acid, base, solvent, flammable, etc.)</a:t>
            </a:r>
            <a:br>
              <a:rPr lang="en-US" dirty="0">
                <a:solidFill>
                  <a:schemeClr val="bg1"/>
                </a:solidFill>
              </a:rPr>
            </a:br>
            <a:endParaRPr lang="en-US" dirty="0">
              <a:solidFill>
                <a:schemeClr val="bg1"/>
              </a:solidFill>
            </a:endParaRPr>
          </a:p>
          <a:p>
            <a:pPr marL="331470" indent="-285750">
              <a:buClr>
                <a:schemeClr val="bg1"/>
              </a:buClr>
            </a:pPr>
            <a:r>
              <a:rPr lang="en-US" dirty="0"/>
              <a:t>Physical Hazards of Products in the Work Area</a:t>
            </a:r>
          </a:p>
          <a:p>
            <a:pPr lvl="1">
              <a:buClr>
                <a:schemeClr val="bg1"/>
              </a:buClr>
              <a:buFont typeface="Courier New" panose="02070309020205020404" pitchFamily="49" charset="0"/>
              <a:buChar char="o"/>
            </a:pPr>
            <a:r>
              <a:rPr lang="en-US" dirty="0">
                <a:solidFill>
                  <a:schemeClr val="bg1"/>
                </a:solidFill>
              </a:rPr>
              <a:t>Flammable/combustible</a:t>
            </a:r>
          </a:p>
          <a:p>
            <a:pPr lvl="1">
              <a:buClr>
                <a:schemeClr val="bg1"/>
              </a:buClr>
              <a:buFont typeface="Courier New" panose="02070309020205020404" pitchFamily="49" charset="0"/>
              <a:buChar char="o"/>
            </a:pPr>
            <a:r>
              <a:rPr lang="en-US" dirty="0">
                <a:solidFill>
                  <a:schemeClr val="bg1"/>
                </a:solidFill>
              </a:rPr>
              <a:t>Corrosive</a:t>
            </a:r>
          </a:p>
          <a:p>
            <a:pPr lvl="1">
              <a:buClr>
                <a:schemeClr val="bg1"/>
              </a:buClr>
              <a:buFont typeface="Courier New" panose="02070309020205020404" pitchFamily="49" charset="0"/>
              <a:buChar char="o"/>
            </a:pPr>
            <a:r>
              <a:rPr lang="en-US" dirty="0">
                <a:solidFill>
                  <a:schemeClr val="bg1"/>
                </a:solidFill>
              </a:rPr>
              <a:t>Reactive/explosive</a:t>
            </a:r>
            <a:br>
              <a:rPr lang="en-US" dirty="0">
                <a:solidFill>
                  <a:schemeClr val="bg1"/>
                </a:solidFill>
              </a:rPr>
            </a:br>
            <a:endParaRPr lang="en-US" dirty="0">
              <a:solidFill>
                <a:schemeClr val="bg1"/>
              </a:solidFill>
            </a:endParaRPr>
          </a:p>
          <a:p>
            <a:pPr marL="331470" indent="-285750">
              <a:buClr>
                <a:schemeClr val="bg1"/>
              </a:buClr>
            </a:pPr>
            <a:r>
              <a:rPr lang="en-US" dirty="0">
                <a:solidFill>
                  <a:schemeClr val="bg1"/>
                </a:solidFill>
              </a:rPr>
              <a:t>Health Hazards of Products in the Work Area</a:t>
            </a:r>
          </a:p>
          <a:p>
            <a:pPr lvl="1">
              <a:buClr>
                <a:schemeClr val="bg1"/>
              </a:buClr>
              <a:buFont typeface="Courier New" panose="02070309020205020404" pitchFamily="49" charset="0"/>
              <a:buChar char="o"/>
            </a:pPr>
            <a:r>
              <a:rPr lang="en-US" dirty="0">
                <a:solidFill>
                  <a:schemeClr val="bg1"/>
                </a:solidFill>
              </a:rPr>
              <a:t>Local and systemic effects</a:t>
            </a:r>
          </a:p>
          <a:p>
            <a:pPr lvl="1">
              <a:buClr>
                <a:schemeClr val="bg1"/>
              </a:buClr>
              <a:buFont typeface="Courier New" panose="02070309020205020404" pitchFamily="49" charset="0"/>
              <a:buChar char="o"/>
            </a:pPr>
            <a:r>
              <a:rPr lang="en-US" dirty="0">
                <a:solidFill>
                  <a:schemeClr val="bg1"/>
                </a:solidFill>
              </a:rPr>
              <a:t>Acute and chronic effects</a:t>
            </a:r>
            <a:br>
              <a:rPr lang="en-US" dirty="0">
                <a:solidFill>
                  <a:schemeClr val="bg1"/>
                </a:solidFill>
              </a:rPr>
            </a:br>
            <a:endParaRPr lang="en-US" dirty="0">
              <a:solidFill>
                <a:schemeClr val="bg1"/>
              </a:solidFill>
            </a:endParaRPr>
          </a:p>
          <a:p>
            <a:pPr>
              <a:buClr>
                <a:schemeClr val="bg1"/>
              </a:buClr>
            </a:pPr>
            <a:r>
              <a:rPr lang="en-US" dirty="0">
                <a:solidFill>
                  <a:schemeClr val="bg1"/>
                </a:solidFill>
              </a:rPr>
              <a:t>Exposure Limits</a:t>
            </a:r>
          </a:p>
          <a:p>
            <a:pPr lvl="1">
              <a:buClr>
                <a:schemeClr val="bg1"/>
              </a:buClr>
              <a:buFont typeface="Courier New" panose="02070309020205020404" pitchFamily="49" charset="0"/>
              <a:buChar char="o"/>
            </a:pPr>
            <a:r>
              <a:rPr lang="en-US" dirty="0">
                <a:solidFill>
                  <a:schemeClr val="bg1"/>
                </a:solidFill>
              </a:rPr>
              <a:t>Threshold limit values (TLV)</a:t>
            </a:r>
          </a:p>
          <a:p>
            <a:pPr lvl="1">
              <a:buClr>
                <a:schemeClr val="bg1"/>
              </a:buClr>
              <a:buFont typeface="Courier New" panose="02070309020205020404" pitchFamily="49" charset="0"/>
              <a:buChar char="o"/>
            </a:pPr>
            <a:r>
              <a:rPr lang="en-US" dirty="0">
                <a:solidFill>
                  <a:schemeClr val="bg1"/>
                </a:solidFill>
              </a:rPr>
              <a:t>Permissible exposure limits (PEL)</a:t>
            </a:r>
          </a:p>
          <a:p>
            <a:pPr>
              <a:buClr>
                <a:schemeClr val="bg1"/>
              </a:buClr>
            </a:pPr>
            <a:endParaRPr lang="en-US" dirty="0">
              <a:solidFill>
                <a:schemeClr val="bg1"/>
              </a:solidFill>
            </a:endParaRPr>
          </a:p>
          <a:p>
            <a:pPr marL="331470" indent="-285750">
              <a:buClr>
                <a:schemeClr val="bg1"/>
              </a:buClr>
            </a:pPr>
            <a:endParaRPr lang="en-US" dirty="0">
              <a:solidFill>
                <a:schemeClr val="bg1"/>
              </a:solidFill>
            </a:endParaRPr>
          </a:p>
        </p:txBody>
      </p:sp>
      <p:sp>
        <p:nvSpPr>
          <p:cNvPr id="5" name="Date">
            <a:extLst>
              <a:ext uri="{FF2B5EF4-FFF2-40B4-BE49-F238E27FC236}">
                <a16:creationId xmlns:a16="http://schemas.microsoft.com/office/drawing/2014/main" id="{53DE59BF-6768-9B87-2799-190A02438837}"/>
              </a:ext>
            </a:extLst>
          </p:cNvPr>
          <p:cNvSpPr>
            <a:spLocks noGrp="1"/>
          </p:cNvSpPr>
          <p:nvPr>
            <p:ph type="dt" sz="half" idx="2"/>
          </p:nvPr>
        </p:nvSpPr>
        <p:spPr/>
        <p:txBody>
          <a:bodyPr/>
          <a:lstStyle/>
          <a:p>
            <a:fld id="{E0C8DACD-4E35-4E4C-AC75-C3DE50F04E7E}" type="datetime1">
              <a:rPr lang="en-US" smtClean="0"/>
              <a:pPr/>
              <a:t>8/18/2025</a:t>
            </a:fld>
            <a:endParaRPr lang="en-US" dirty="0"/>
          </a:p>
        </p:txBody>
      </p:sp>
      <p:sp>
        <p:nvSpPr>
          <p:cNvPr id="6" name="Slide Number">
            <a:extLst>
              <a:ext uri="{FF2B5EF4-FFF2-40B4-BE49-F238E27FC236}">
                <a16:creationId xmlns:a16="http://schemas.microsoft.com/office/drawing/2014/main" id="{EFAC508C-3104-5713-D297-A9FF93C77F4C}"/>
              </a:ext>
            </a:extLst>
          </p:cNvPr>
          <p:cNvSpPr>
            <a:spLocks noGrp="1"/>
          </p:cNvSpPr>
          <p:nvPr>
            <p:ph type="sldNum" sz="quarter" idx="4"/>
          </p:nvPr>
        </p:nvSpPr>
        <p:spPr/>
        <p:txBody>
          <a:bodyPr/>
          <a:lstStyle/>
          <a:p>
            <a:fld id="{8A7A6979-0714-4377-B894-6BE4C2D6E202}" type="slidenum">
              <a:rPr lang="en-US" smtClean="0"/>
              <a:pPr/>
              <a:t>4</a:t>
            </a:fld>
            <a:endParaRPr lang="en-US" dirty="0"/>
          </a:p>
        </p:txBody>
      </p:sp>
      <p:pic>
        <p:nvPicPr>
          <p:cNvPr id="8" name="Picture 7">
            <a:extLst>
              <a:ext uri="{FF2B5EF4-FFF2-40B4-BE49-F238E27FC236}">
                <a16:creationId xmlns:a16="http://schemas.microsoft.com/office/drawing/2014/main" id="{3CF23DCA-BFF8-A9A3-910D-DEE45AD0949D}"/>
              </a:ext>
            </a:extLst>
          </p:cNvPr>
          <p:cNvPicPr>
            <a:picLocks noChangeAspect="1"/>
          </p:cNvPicPr>
          <p:nvPr/>
        </p:nvPicPr>
        <p:blipFill>
          <a:blip r:embed="rId2"/>
          <a:srcRect/>
          <a:stretch/>
        </p:blipFill>
        <p:spPr>
          <a:xfrm>
            <a:off x="438311" y="6072299"/>
            <a:ext cx="3418318" cy="365760"/>
          </a:xfrm>
          <a:prstGeom prst="rect">
            <a:avLst/>
          </a:prstGeom>
        </p:spPr>
      </p:pic>
      <p:sp>
        <p:nvSpPr>
          <p:cNvPr id="7" name="TextBox 6">
            <a:extLst>
              <a:ext uri="{FF2B5EF4-FFF2-40B4-BE49-F238E27FC236}">
                <a16:creationId xmlns:a16="http://schemas.microsoft.com/office/drawing/2014/main" id="{2E9C7D63-048D-2CE0-8EE3-DF057483EE28}"/>
              </a:ext>
            </a:extLst>
          </p:cNvPr>
          <p:cNvSpPr txBox="1"/>
          <p:nvPr/>
        </p:nvSpPr>
        <p:spPr>
          <a:xfrm>
            <a:off x="895739" y="1007705"/>
            <a:ext cx="6644704" cy="369332"/>
          </a:xfrm>
          <a:prstGeom prst="rect">
            <a:avLst/>
          </a:prstGeom>
          <a:noFill/>
        </p:spPr>
        <p:txBody>
          <a:bodyPr wrap="none" rtlCol="0">
            <a:spAutoFit/>
          </a:bodyPr>
          <a:lstStyle/>
          <a:p>
            <a:r>
              <a:rPr lang="en-US" dirty="0">
                <a:solidFill>
                  <a:schemeClr val="bg1"/>
                </a:solidFill>
              </a:rPr>
              <a:t>Here is an outline of the material that will be covered in this training:</a:t>
            </a:r>
          </a:p>
        </p:txBody>
      </p:sp>
    </p:spTree>
    <p:extLst>
      <p:ext uri="{BB962C8B-B14F-4D97-AF65-F5344CB8AC3E}">
        <p14:creationId xmlns:p14="http://schemas.microsoft.com/office/powerpoint/2010/main" val="1548340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213EC-0331-0CED-ABEB-49C1A0BF3370}"/>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385E5FFF-7924-3633-1E0D-51445502A2AA}"/>
              </a:ext>
            </a:extLst>
          </p:cNvPr>
          <p:cNvSpPr>
            <a:spLocks noGrp="1"/>
          </p:cNvSpPr>
          <p:nvPr>
            <p:ph type="ctrTitle"/>
          </p:nvPr>
        </p:nvSpPr>
        <p:spPr>
          <a:xfrm>
            <a:off x="557382" y="442674"/>
            <a:ext cx="6925732" cy="512448"/>
          </a:xfrm>
        </p:spPr>
        <p:txBody>
          <a:bodyPr/>
          <a:lstStyle/>
          <a:p>
            <a:r>
              <a:rPr lang="en-US" dirty="0">
                <a:latin typeface="Acumin Pro ExtraCondensed"/>
              </a:rPr>
              <a:t>Training Outline (continued)</a:t>
            </a:r>
            <a:endParaRPr lang="en-US" dirty="0"/>
          </a:p>
        </p:txBody>
      </p:sp>
      <p:sp>
        <p:nvSpPr>
          <p:cNvPr id="4" name="Body Text">
            <a:extLst>
              <a:ext uri="{FF2B5EF4-FFF2-40B4-BE49-F238E27FC236}">
                <a16:creationId xmlns:a16="http://schemas.microsoft.com/office/drawing/2014/main" id="{A4F72143-5F00-E2DB-4918-01D1782320B6}"/>
              </a:ext>
            </a:extLst>
          </p:cNvPr>
          <p:cNvSpPr>
            <a:spLocks noGrp="1"/>
          </p:cNvSpPr>
          <p:nvPr>
            <p:ph type="body" sz="quarter" idx="14"/>
          </p:nvPr>
        </p:nvSpPr>
        <p:spPr>
          <a:xfrm>
            <a:off x="307910" y="1653564"/>
            <a:ext cx="8341568" cy="4495320"/>
          </a:xfrm>
        </p:spPr>
        <p:txBody>
          <a:bodyPr numCol="2">
            <a:normAutofit fontScale="92500" lnSpcReduction="20000"/>
          </a:bodyPr>
          <a:lstStyle/>
          <a:p>
            <a:r>
              <a:rPr lang="en-US" dirty="0"/>
              <a:t>Factors Influencing Health Effect</a:t>
            </a:r>
          </a:p>
          <a:p>
            <a:pPr lvl="1">
              <a:buClr>
                <a:schemeClr val="bg1"/>
              </a:buClr>
              <a:buFont typeface="Courier New" panose="02070309020205020404" pitchFamily="49" charset="0"/>
              <a:buChar char="o"/>
            </a:pPr>
            <a:r>
              <a:rPr lang="en-US" dirty="0">
                <a:solidFill>
                  <a:schemeClr val="bg1"/>
                </a:solidFill>
              </a:rPr>
              <a:t>Physical state of product</a:t>
            </a:r>
          </a:p>
          <a:p>
            <a:pPr lvl="1">
              <a:buClr>
                <a:schemeClr val="bg1"/>
              </a:buClr>
              <a:buFont typeface="Courier New" panose="02070309020205020404" pitchFamily="49" charset="0"/>
              <a:buChar char="o"/>
            </a:pPr>
            <a:r>
              <a:rPr lang="en-US" dirty="0">
                <a:solidFill>
                  <a:schemeClr val="bg1"/>
                </a:solidFill>
              </a:rPr>
              <a:t>Product concentration</a:t>
            </a:r>
          </a:p>
          <a:p>
            <a:pPr lvl="1">
              <a:buClr>
                <a:schemeClr val="bg1"/>
              </a:buClr>
              <a:buFont typeface="Courier New" panose="02070309020205020404" pitchFamily="49" charset="0"/>
              <a:buChar char="o"/>
            </a:pPr>
            <a:r>
              <a:rPr lang="en-US" dirty="0">
                <a:solidFill>
                  <a:schemeClr val="bg1"/>
                </a:solidFill>
              </a:rPr>
              <a:t>Exposure route and time exposed</a:t>
            </a:r>
          </a:p>
          <a:p>
            <a:pPr lvl="1">
              <a:buClr>
                <a:schemeClr val="bg1"/>
              </a:buClr>
              <a:buFont typeface="Courier New" panose="02070309020205020404" pitchFamily="49" charset="0"/>
              <a:buChar char="o"/>
            </a:pPr>
            <a:r>
              <a:rPr lang="en-US" dirty="0">
                <a:solidFill>
                  <a:schemeClr val="bg1"/>
                </a:solidFill>
                <a:latin typeface="Acumin Pro ExtraCondensed" panose="020B0508020202020204"/>
              </a:rPr>
              <a:t>Individual Sensitivity</a:t>
            </a:r>
            <a:br>
              <a:rPr lang="en-US" dirty="0">
                <a:solidFill>
                  <a:schemeClr val="bg1"/>
                </a:solidFill>
                <a:latin typeface="Acumin Pro ExtraCondensed" panose="020B0508020202020204"/>
              </a:rPr>
            </a:br>
            <a:endParaRPr lang="en-US" dirty="0">
              <a:solidFill>
                <a:schemeClr val="bg1"/>
              </a:solidFill>
              <a:latin typeface="Acumin Pro ExtraCondensed" panose="020B0508020202020204"/>
            </a:endParaRPr>
          </a:p>
          <a:p>
            <a:pPr lvl="0">
              <a:buClr>
                <a:schemeClr val="bg1"/>
              </a:buClr>
              <a:buFont typeface="Wingdings" panose="05000000000000000000" pitchFamily="2" charset="2"/>
              <a:buChar char="§"/>
            </a:pPr>
            <a:r>
              <a:rPr lang="en-US" dirty="0"/>
              <a:t>Equipment Hazards</a:t>
            </a:r>
            <a:br>
              <a:rPr lang="en-US" dirty="0"/>
            </a:br>
            <a:endParaRPr lang="en-US" dirty="0"/>
          </a:p>
          <a:p>
            <a:pPr lvl="0">
              <a:buClr>
                <a:schemeClr val="bg1"/>
              </a:buClr>
              <a:buFont typeface="Wingdings" panose="05000000000000000000" pitchFamily="2" charset="2"/>
              <a:buChar char="§"/>
            </a:pPr>
            <a:r>
              <a:rPr lang="en-US" dirty="0"/>
              <a:t>Field Hazards</a:t>
            </a:r>
            <a:br>
              <a:rPr lang="en-US" dirty="0"/>
            </a:br>
            <a:endParaRPr lang="en-US" dirty="0"/>
          </a:p>
          <a:p>
            <a:pPr lvl="0">
              <a:buClr>
                <a:schemeClr val="bg1"/>
              </a:buClr>
              <a:buFont typeface="Wingdings" panose="05000000000000000000" pitchFamily="2" charset="2"/>
              <a:buChar char="§"/>
            </a:pPr>
            <a:r>
              <a:rPr lang="en-US" dirty="0">
                <a:solidFill>
                  <a:schemeClr val="bg1"/>
                </a:solidFill>
              </a:rPr>
              <a:t>Safety Data Sheets (SDS)</a:t>
            </a:r>
          </a:p>
          <a:p>
            <a:pPr lvl="1">
              <a:buClr>
                <a:schemeClr val="bg1"/>
              </a:buClr>
              <a:buFont typeface="Courier New" panose="02070309020205020404" pitchFamily="49" charset="0"/>
              <a:buChar char="o"/>
            </a:pPr>
            <a:r>
              <a:rPr lang="en-US" dirty="0">
                <a:solidFill>
                  <a:schemeClr val="bg1"/>
                </a:solidFill>
              </a:rPr>
              <a:t>Explanation of what a SDS is</a:t>
            </a:r>
          </a:p>
          <a:p>
            <a:pPr lvl="1">
              <a:buClr>
                <a:schemeClr val="bg1"/>
              </a:buClr>
              <a:buFont typeface="Courier New" panose="02070309020205020404" pitchFamily="49" charset="0"/>
              <a:buChar char="o"/>
            </a:pPr>
            <a:r>
              <a:rPr lang="en-US" dirty="0">
                <a:solidFill>
                  <a:schemeClr val="bg1"/>
                </a:solidFill>
              </a:rPr>
              <a:t>Information contained on a SDS</a:t>
            </a:r>
          </a:p>
          <a:p>
            <a:pPr lvl="1">
              <a:buClr>
                <a:schemeClr val="bg1"/>
              </a:buClr>
              <a:buFont typeface="Courier New" panose="02070309020205020404" pitchFamily="49" charset="0"/>
              <a:buChar char="o"/>
            </a:pPr>
            <a:r>
              <a:rPr lang="en-US" dirty="0">
                <a:solidFill>
                  <a:schemeClr val="bg1"/>
                </a:solidFill>
              </a:rPr>
              <a:t>How to read a SDS</a:t>
            </a:r>
          </a:p>
          <a:p>
            <a:pPr lvl="1">
              <a:buClr>
                <a:schemeClr val="bg1"/>
              </a:buClr>
              <a:buFont typeface="Courier New" panose="02070309020205020404" pitchFamily="49" charset="0"/>
              <a:buChar char="o"/>
            </a:pPr>
            <a:r>
              <a:rPr lang="en-US" dirty="0">
                <a:solidFill>
                  <a:schemeClr val="bg1"/>
                </a:solidFill>
              </a:rPr>
              <a:t>How to request a SDS</a:t>
            </a:r>
            <a:br>
              <a:rPr lang="en-US" dirty="0">
                <a:solidFill>
                  <a:schemeClr val="bg1"/>
                </a:solidFill>
              </a:rPr>
            </a:br>
            <a:br>
              <a:rPr lang="en-US" dirty="0">
                <a:solidFill>
                  <a:schemeClr val="bg1"/>
                </a:solidFill>
              </a:rPr>
            </a:br>
            <a:br>
              <a:rPr lang="en-US" dirty="0">
                <a:solidFill>
                  <a:schemeClr val="bg1"/>
                </a:solidFill>
              </a:rPr>
            </a:br>
            <a:br>
              <a:rPr lang="en-US" dirty="0"/>
            </a:br>
            <a:endParaRPr lang="en-US" dirty="0"/>
          </a:p>
          <a:p>
            <a:pPr lvl="0"/>
            <a:r>
              <a:rPr lang="en-US" dirty="0"/>
              <a:t>Labeling System</a:t>
            </a:r>
          </a:p>
          <a:p>
            <a:pPr lvl="1">
              <a:buClr>
                <a:schemeClr val="bg1"/>
              </a:buClr>
              <a:buFont typeface="Courier New" panose="02070309020205020404" pitchFamily="49" charset="0"/>
              <a:buChar char="o"/>
            </a:pPr>
            <a:r>
              <a:rPr lang="en-US" dirty="0">
                <a:solidFill>
                  <a:schemeClr val="bg1"/>
                </a:solidFill>
              </a:rPr>
              <a:t>All containers must be labeled</a:t>
            </a:r>
          </a:p>
          <a:p>
            <a:pPr lvl="1">
              <a:buClr>
                <a:schemeClr val="bg1"/>
              </a:buClr>
              <a:buFont typeface="Courier New" panose="02070309020205020404" pitchFamily="49" charset="0"/>
              <a:buChar char="o"/>
            </a:pPr>
            <a:r>
              <a:rPr lang="en-US" dirty="0">
                <a:solidFill>
                  <a:schemeClr val="bg1"/>
                </a:solidFill>
              </a:rPr>
              <a:t>University’s labeling system, NFPA</a:t>
            </a:r>
          </a:p>
          <a:p>
            <a:pPr lvl="1">
              <a:buClr>
                <a:schemeClr val="bg1"/>
              </a:buClr>
              <a:buFont typeface="Courier New" panose="02070309020205020404" pitchFamily="49" charset="0"/>
              <a:buChar char="o"/>
            </a:pPr>
            <a:r>
              <a:rPr lang="en-US" dirty="0">
                <a:solidFill>
                  <a:schemeClr val="bg1"/>
                </a:solidFill>
              </a:rPr>
              <a:t>Number rating and meaning</a:t>
            </a:r>
          </a:p>
          <a:p>
            <a:pPr lvl="1">
              <a:buClr>
                <a:schemeClr val="bg1"/>
              </a:buClr>
              <a:buFont typeface="Courier New" panose="02070309020205020404" pitchFamily="49" charset="0"/>
              <a:buChar char="o"/>
            </a:pPr>
            <a:r>
              <a:rPr lang="en-US" dirty="0">
                <a:solidFill>
                  <a:schemeClr val="bg1"/>
                </a:solidFill>
              </a:rPr>
              <a:t>PPE symbol decals and meaning</a:t>
            </a:r>
            <a:br>
              <a:rPr lang="en-US" dirty="0">
                <a:solidFill>
                  <a:schemeClr val="bg1"/>
                </a:solidFill>
              </a:rPr>
            </a:br>
            <a:endParaRPr lang="en-US" dirty="0">
              <a:solidFill>
                <a:schemeClr val="bg1"/>
              </a:solidFill>
            </a:endParaRPr>
          </a:p>
          <a:p>
            <a:r>
              <a:rPr lang="en-US" dirty="0"/>
              <a:t>Control Methods</a:t>
            </a:r>
          </a:p>
          <a:p>
            <a:pPr lvl="1">
              <a:buClr>
                <a:schemeClr val="bg1"/>
              </a:buClr>
              <a:buFont typeface="Courier New" panose="02070309020205020404" pitchFamily="49" charset="0"/>
              <a:buChar char="o"/>
            </a:pPr>
            <a:r>
              <a:rPr lang="en-US" dirty="0">
                <a:solidFill>
                  <a:schemeClr val="bg1"/>
                </a:solidFill>
              </a:rPr>
              <a:t>Protective equipment: gloves, goggles, etc.</a:t>
            </a:r>
          </a:p>
          <a:p>
            <a:pPr lvl="1">
              <a:buClr>
                <a:schemeClr val="bg1"/>
              </a:buClr>
              <a:buFont typeface="Courier New" panose="02070309020205020404" pitchFamily="49" charset="0"/>
              <a:buChar char="o"/>
            </a:pPr>
            <a:r>
              <a:rPr lang="en-US" dirty="0">
                <a:solidFill>
                  <a:schemeClr val="bg1"/>
                </a:solidFill>
              </a:rPr>
              <a:t>Engineering: exhaust ventilation</a:t>
            </a:r>
          </a:p>
          <a:p>
            <a:pPr lvl="1">
              <a:buClr>
                <a:schemeClr val="bg1"/>
              </a:buClr>
              <a:buFont typeface="Courier New" panose="02070309020205020404" pitchFamily="49" charset="0"/>
              <a:buChar char="o"/>
            </a:pPr>
            <a:r>
              <a:rPr lang="en-US" dirty="0">
                <a:solidFill>
                  <a:schemeClr val="bg1"/>
                </a:solidFill>
              </a:rPr>
              <a:t>Administrative: limiting work time for each individual</a:t>
            </a:r>
            <a:br>
              <a:rPr lang="en-US" dirty="0">
                <a:solidFill>
                  <a:schemeClr val="bg1"/>
                </a:solidFill>
              </a:rPr>
            </a:br>
            <a:endParaRPr lang="en-US" dirty="0">
              <a:solidFill>
                <a:schemeClr val="bg1"/>
              </a:solidFill>
            </a:endParaRPr>
          </a:p>
          <a:p>
            <a:pPr marL="331470" indent="-285750">
              <a:buClr>
                <a:schemeClr val="bg1"/>
              </a:buClr>
            </a:pPr>
            <a:r>
              <a:rPr lang="en-US" dirty="0"/>
              <a:t>Other Safety Topics in Civil and Construction Engineering</a:t>
            </a:r>
            <a:br>
              <a:rPr lang="en-US" dirty="0"/>
            </a:br>
            <a:endParaRPr lang="en-US" dirty="0"/>
          </a:p>
          <a:p>
            <a:pPr marL="331470" indent="-285750">
              <a:buClr>
                <a:schemeClr val="bg1"/>
              </a:buClr>
            </a:pPr>
            <a:r>
              <a:rPr lang="en-US" dirty="0">
                <a:solidFill>
                  <a:schemeClr val="bg1"/>
                </a:solidFill>
              </a:rPr>
              <a:t>Summary</a:t>
            </a:r>
          </a:p>
          <a:p>
            <a:pPr marL="331470" indent="-285750">
              <a:buClr>
                <a:schemeClr val="bg1"/>
              </a:buClr>
            </a:pPr>
            <a:endParaRPr lang="en-US" dirty="0">
              <a:solidFill>
                <a:schemeClr val="bg1"/>
              </a:solidFill>
            </a:endParaRPr>
          </a:p>
        </p:txBody>
      </p:sp>
      <p:sp>
        <p:nvSpPr>
          <p:cNvPr id="5" name="Date">
            <a:extLst>
              <a:ext uri="{FF2B5EF4-FFF2-40B4-BE49-F238E27FC236}">
                <a16:creationId xmlns:a16="http://schemas.microsoft.com/office/drawing/2014/main" id="{3BAC7523-E7C9-C738-3A60-EA51BA756CF8}"/>
              </a:ext>
            </a:extLst>
          </p:cNvPr>
          <p:cNvSpPr>
            <a:spLocks noGrp="1"/>
          </p:cNvSpPr>
          <p:nvPr>
            <p:ph type="dt" sz="half" idx="2"/>
          </p:nvPr>
        </p:nvSpPr>
        <p:spPr/>
        <p:txBody>
          <a:bodyPr/>
          <a:lstStyle/>
          <a:p>
            <a:fld id="{E0C8DACD-4E35-4E4C-AC75-C3DE50F04E7E}" type="datetime1">
              <a:rPr lang="en-US" smtClean="0"/>
              <a:pPr/>
              <a:t>8/18/2025</a:t>
            </a:fld>
            <a:endParaRPr lang="en-US" dirty="0"/>
          </a:p>
        </p:txBody>
      </p:sp>
      <p:sp>
        <p:nvSpPr>
          <p:cNvPr id="6" name="Slide Number">
            <a:extLst>
              <a:ext uri="{FF2B5EF4-FFF2-40B4-BE49-F238E27FC236}">
                <a16:creationId xmlns:a16="http://schemas.microsoft.com/office/drawing/2014/main" id="{04EBB972-8AB7-BD83-994E-2786D8A8EAE2}"/>
              </a:ext>
            </a:extLst>
          </p:cNvPr>
          <p:cNvSpPr>
            <a:spLocks noGrp="1"/>
          </p:cNvSpPr>
          <p:nvPr>
            <p:ph type="sldNum" sz="quarter" idx="4"/>
          </p:nvPr>
        </p:nvSpPr>
        <p:spPr/>
        <p:txBody>
          <a:bodyPr/>
          <a:lstStyle/>
          <a:p>
            <a:fld id="{8A7A6979-0714-4377-B894-6BE4C2D6E202}" type="slidenum">
              <a:rPr lang="en-US" smtClean="0"/>
              <a:pPr/>
              <a:t>5</a:t>
            </a:fld>
            <a:endParaRPr lang="en-US" dirty="0"/>
          </a:p>
        </p:txBody>
      </p:sp>
      <p:pic>
        <p:nvPicPr>
          <p:cNvPr id="8" name="Picture 7">
            <a:extLst>
              <a:ext uri="{FF2B5EF4-FFF2-40B4-BE49-F238E27FC236}">
                <a16:creationId xmlns:a16="http://schemas.microsoft.com/office/drawing/2014/main" id="{495A3117-DA8E-E34B-2AAF-E899F3DDCB6B}"/>
              </a:ext>
            </a:extLst>
          </p:cNvPr>
          <p:cNvPicPr>
            <a:picLocks noChangeAspect="1"/>
          </p:cNvPicPr>
          <p:nvPr/>
        </p:nvPicPr>
        <p:blipFill>
          <a:blip r:embed="rId2"/>
          <a:srcRect/>
          <a:stretch/>
        </p:blipFill>
        <p:spPr>
          <a:xfrm>
            <a:off x="438311" y="6072299"/>
            <a:ext cx="3418318" cy="365760"/>
          </a:xfrm>
          <a:prstGeom prst="rect">
            <a:avLst/>
          </a:prstGeom>
        </p:spPr>
      </p:pic>
      <p:sp>
        <p:nvSpPr>
          <p:cNvPr id="7" name="TextBox 6">
            <a:extLst>
              <a:ext uri="{FF2B5EF4-FFF2-40B4-BE49-F238E27FC236}">
                <a16:creationId xmlns:a16="http://schemas.microsoft.com/office/drawing/2014/main" id="{C04E4585-D5C6-1CFE-29E3-284D5A4E12E4}"/>
              </a:ext>
            </a:extLst>
          </p:cNvPr>
          <p:cNvSpPr txBox="1"/>
          <p:nvPr/>
        </p:nvSpPr>
        <p:spPr>
          <a:xfrm>
            <a:off x="895739" y="1007705"/>
            <a:ext cx="6644704" cy="369332"/>
          </a:xfrm>
          <a:prstGeom prst="rect">
            <a:avLst/>
          </a:prstGeom>
          <a:noFill/>
        </p:spPr>
        <p:txBody>
          <a:bodyPr wrap="none" rtlCol="0">
            <a:spAutoFit/>
          </a:bodyPr>
          <a:lstStyle/>
          <a:p>
            <a:r>
              <a:rPr lang="en-US" dirty="0">
                <a:solidFill>
                  <a:schemeClr val="bg1"/>
                </a:solidFill>
              </a:rPr>
              <a:t>Here is an outline of the material that will be covered in this training:</a:t>
            </a:r>
          </a:p>
        </p:txBody>
      </p:sp>
    </p:spTree>
    <p:extLst>
      <p:ext uri="{BB962C8B-B14F-4D97-AF65-F5344CB8AC3E}">
        <p14:creationId xmlns:p14="http://schemas.microsoft.com/office/powerpoint/2010/main" val="2524226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23AD6-622C-7702-D4EF-0F9FC91D1403}"/>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CAECF755-B7A8-2C36-9F13-6F8346B261E7}"/>
              </a:ext>
            </a:extLst>
          </p:cNvPr>
          <p:cNvSpPr>
            <a:spLocks noGrp="1"/>
          </p:cNvSpPr>
          <p:nvPr>
            <p:ph type="ctrTitle"/>
          </p:nvPr>
        </p:nvSpPr>
        <p:spPr>
          <a:xfrm>
            <a:off x="326571" y="442674"/>
            <a:ext cx="7716375" cy="997196"/>
          </a:xfrm>
        </p:spPr>
        <p:txBody>
          <a:bodyPr/>
          <a:lstStyle/>
          <a:p>
            <a:r>
              <a:rPr lang="en-US" dirty="0">
                <a:latin typeface="Acumin Pro ExtraCondensed"/>
              </a:rPr>
              <a:t>The Designated Trained Individual (DTI)</a:t>
            </a:r>
            <a:endParaRPr lang="en-US" dirty="0"/>
          </a:p>
        </p:txBody>
      </p:sp>
      <p:sp>
        <p:nvSpPr>
          <p:cNvPr id="4" name="Body Text">
            <a:extLst>
              <a:ext uri="{FF2B5EF4-FFF2-40B4-BE49-F238E27FC236}">
                <a16:creationId xmlns:a16="http://schemas.microsoft.com/office/drawing/2014/main" id="{85224151-1F83-8B33-ABAE-1A1388219582}"/>
              </a:ext>
            </a:extLst>
          </p:cNvPr>
          <p:cNvSpPr>
            <a:spLocks noGrp="1"/>
          </p:cNvSpPr>
          <p:nvPr>
            <p:ph type="body" sz="quarter" idx="14"/>
          </p:nvPr>
        </p:nvSpPr>
        <p:spPr>
          <a:xfrm>
            <a:off x="438312" y="1101012"/>
            <a:ext cx="7942596" cy="4842588"/>
          </a:xfrm>
        </p:spPr>
        <p:txBody>
          <a:bodyPr>
            <a:normAutofit fontScale="85000" lnSpcReduction="20000"/>
          </a:bodyPr>
          <a:lstStyle/>
          <a:p>
            <a:pPr lvl="0"/>
            <a:r>
              <a:rPr lang="en-US" dirty="0"/>
              <a:t>Each lab has a DTI who is responsible for safety in their lab.</a:t>
            </a:r>
            <a:br>
              <a:rPr lang="en-US" dirty="0"/>
            </a:br>
            <a:endParaRPr lang="en-US" dirty="0"/>
          </a:p>
          <a:p>
            <a:r>
              <a:rPr lang="en-US" dirty="0"/>
              <a:t>After attending the DTI training class, the DTI is expected to communicate the following information to the employees in his/her area(s) of responsibilities:</a:t>
            </a:r>
          </a:p>
          <a:p>
            <a:pPr lvl="1">
              <a:buClr>
                <a:schemeClr val="bg1"/>
              </a:buClr>
              <a:buFont typeface="Courier New" panose="02070309020205020404" pitchFamily="49" charset="0"/>
              <a:buChar char="o"/>
            </a:pPr>
            <a:r>
              <a:rPr lang="en-US" dirty="0">
                <a:solidFill>
                  <a:schemeClr val="bg1"/>
                </a:solidFill>
              </a:rPr>
              <a:t>Identify processes and areas where hazardous chemicals are used or located in work area</a:t>
            </a:r>
          </a:p>
          <a:p>
            <a:pPr lvl="1">
              <a:buClr>
                <a:schemeClr val="bg1"/>
              </a:buClr>
              <a:buFont typeface="Courier New" panose="02070309020205020404" pitchFamily="49" charset="0"/>
              <a:buChar char="o"/>
            </a:pPr>
            <a:r>
              <a:rPr lang="en-US" dirty="0">
                <a:solidFill>
                  <a:schemeClr val="bg1"/>
                </a:solidFill>
              </a:rPr>
              <a:t>Indicate location of written compliance manual</a:t>
            </a:r>
          </a:p>
          <a:p>
            <a:pPr lvl="1">
              <a:buClr>
                <a:schemeClr val="bg1"/>
              </a:buClr>
              <a:buFont typeface="Courier New" panose="02070309020205020404" pitchFamily="49" charset="0"/>
              <a:buChar char="o"/>
            </a:pPr>
            <a:r>
              <a:rPr lang="en-US" dirty="0">
                <a:solidFill>
                  <a:schemeClr val="bg1"/>
                </a:solidFill>
              </a:rPr>
              <a:t>Indicate location of safety data sheets (SDSs)</a:t>
            </a:r>
          </a:p>
          <a:p>
            <a:pPr lvl="1">
              <a:buClr>
                <a:schemeClr val="bg1"/>
              </a:buClr>
              <a:buFont typeface="Courier New" panose="02070309020205020404" pitchFamily="49" charset="0"/>
              <a:buChar char="o"/>
            </a:pPr>
            <a:r>
              <a:rPr lang="en-US" dirty="0">
                <a:solidFill>
                  <a:schemeClr val="bg1"/>
                </a:solidFill>
              </a:rPr>
              <a:t>Indicate how to read an SDS, how to locate and understand the information presented on the SDSs</a:t>
            </a:r>
          </a:p>
          <a:p>
            <a:pPr lvl="1">
              <a:buClr>
                <a:schemeClr val="bg1"/>
              </a:buClr>
              <a:buFont typeface="Courier New" panose="02070309020205020404" pitchFamily="49" charset="0"/>
              <a:buChar char="o"/>
            </a:pPr>
            <a:r>
              <a:rPr lang="en-US" dirty="0">
                <a:solidFill>
                  <a:schemeClr val="bg1"/>
                </a:solidFill>
              </a:rPr>
              <a:t>Indicate the importance of personal protective equipment (PPE) and how to determine what PPE is needed for a chemical</a:t>
            </a:r>
          </a:p>
          <a:p>
            <a:pPr lvl="1">
              <a:buClr>
                <a:schemeClr val="bg1"/>
              </a:buClr>
              <a:buFont typeface="Courier New" panose="02070309020205020404" pitchFamily="49" charset="0"/>
              <a:buChar char="o"/>
            </a:pPr>
            <a:r>
              <a:rPr lang="en-US" dirty="0">
                <a:solidFill>
                  <a:schemeClr val="bg1"/>
                </a:solidFill>
              </a:rPr>
              <a:t>Identify chemicals and their hazards on all containers with secondary container labels and indicate how to correctly complete such labels</a:t>
            </a:r>
          </a:p>
          <a:p>
            <a:pPr lvl="1">
              <a:buClr>
                <a:schemeClr val="bg1"/>
              </a:buClr>
              <a:buFont typeface="Courier New" panose="02070309020205020404" pitchFamily="49" charset="0"/>
              <a:buChar char="o"/>
            </a:pPr>
            <a:r>
              <a:rPr lang="en-US" dirty="0">
                <a:solidFill>
                  <a:schemeClr val="bg1"/>
                </a:solidFill>
              </a:rPr>
              <a:t>Identify equipment that may be hazardous and communicate protocol for safe operation of this equipment, including procedures and personal protective equipment </a:t>
            </a:r>
            <a:r>
              <a:rPr lang="en-US" dirty="0"/>
              <a:t>Indicate how to read an SDS, how to locate and understand the information presented on the SDSs</a:t>
            </a:r>
          </a:p>
          <a:p>
            <a:r>
              <a:rPr lang="en-US" dirty="0"/>
              <a:t>The purpose of this training is:</a:t>
            </a:r>
          </a:p>
          <a:p>
            <a:pPr lvl="1">
              <a:buClr>
                <a:schemeClr val="bg1"/>
              </a:buClr>
              <a:buFont typeface="Courier New" panose="02070309020205020404" pitchFamily="49" charset="0"/>
              <a:buChar char="o"/>
            </a:pPr>
            <a:r>
              <a:rPr lang="en-US" dirty="0">
                <a:solidFill>
                  <a:schemeClr val="bg1"/>
                </a:solidFill>
              </a:rPr>
              <a:t>Provide employees with knowledge to understand the hazards of the chemicals they work with</a:t>
            </a:r>
          </a:p>
          <a:p>
            <a:pPr lvl="1">
              <a:buClr>
                <a:schemeClr val="bg1"/>
              </a:buClr>
              <a:buFont typeface="Courier New" panose="02070309020205020404" pitchFamily="49" charset="0"/>
              <a:buChar char="o"/>
            </a:pPr>
            <a:r>
              <a:rPr lang="en-US" dirty="0">
                <a:solidFill>
                  <a:schemeClr val="bg1"/>
                </a:solidFill>
              </a:rPr>
              <a:t>Provide a safer and healthier workplace for all employees</a:t>
            </a:r>
          </a:p>
          <a:p>
            <a:pPr lvl="1">
              <a:buClr>
                <a:schemeClr val="bg1"/>
              </a:buClr>
              <a:buFont typeface="Courier New" panose="02070309020205020404" pitchFamily="49" charset="0"/>
              <a:buChar char="o"/>
            </a:pPr>
            <a:r>
              <a:rPr lang="en-US" dirty="0">
                <a:solidFill>
                  <a:schemeClr val="bg1"/>
                </a:solidFill>
              </a:rPr>
              <a:t>Ensure regulatory compliance with the State and Federal Right-To-Know Law, 29 CFR 1910.1200</a:t>
            </a:r>
          </a:p>
        </p:txBody>
      </p:sp>
      <p:sp>
        <p:nvSpPr>
          <p:cNvPr id="5" name="Date">
            <a:extLst>
              <a:ext uri="{FF2B5EF4-FFF2-40B4-BE49-F238E27FC236}">
                <a16:creationId xmlns:a16="http://schemas.microsoft.com/office/drawing/2014/main" id="{451C0376-DC09-FD6C-29E1-576CA794C748}"/>
              </a:ext>
            </a:extLst>
          </p:cNvPr>
          <p:cNvSpPr>
            <a:spLocks noGrp="1"/>
          </p:cNvSpPr>
          <p:nvPr>
            <p:ph type="dt" sz="half" idx="2"/>
          </p:nvPr>
        </p:nvSpPr>
        <p:spPr/>
        <p:txBody>
          <a:bodyPr/>
          <a:lstStyle/>
          <a:p>
            <a:fld id="{E0C8DACD-4E35-4E4C-AC75-C3DE50F04E7E}" type="datetime1">
              <a:rPr lang="en-US" smtClean="0"/>
              <a:pPr/>
              <a:t>8/18/2025</a:t>
            </a:fld>
            <a:endParaRPr lang="en-US" dirty="0"/>
          </a:p>
        </p:txBody>
      </p:sp>
      <p:sp>
        <p:nvSpPr>
          <p:cNvPr id="6" name="Slide Number">
            <a:extLst>
              <a:ext uri="{FF2B5EF4-FFF2-40B4-BE49-F238E27FC236}">
                <a16:creationId xmlns:a16="http://schemas.microsoft.com/office/drawing/2014/main" id="{D9341FC2-B9C7-C9E8-3B9C-06C5295139D9}"/>
              </a:ext>
            </a:extLst>
          </p:cNvPr>
          <p:cNvSpPr>
            <a:spLocks noGrp="1"/>
          </p:cNvSpPr>
          <p:nvPr>
            <p:ph type="sldNum" sz="quarter" idx="4"/>
          </p:nvPr>
        </p:nvSpPr>
        <p:spPr/>
        <p:txBody>
          <a:bodyPr/>
          <a:lstStyle/>
          <a:p>
            <a:fld id="{8A7A6979-0714-4377-B894-6BE4C2D6E202}" type="slidenum">
              <a:rPr lang="en-US" smtClean="0"/>
              <a:pPr/>
              <a:t>6</a:t>
            </a:fld>
            <a:endParaRPr lang="en-US" dirty="0"/>
          </a:p>
        </p:txBody>
      </p:sp>
      <p:pic>
        <p:nvPicPr>
          <p:cNvPr id="8" name="Picture 7">
            <a:extLst>
              <a:ext uri="{FF2B5EF4-FFF2-40B4-BE49-F238E27FC236}">
                <a16:creationId xmlns:a16="http://schemas.microsoft.com/office/drawing/2014/main" id="{FD8BB1E9-5D3D-4B8F-7C5B-5CAFBE61FFE9}"/>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1759168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5ABF66-77A0-62C0-FA7E-7496125B6EB5}"/>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41D21B11-D0F2-99AE-FD54-D4596E5AA04D}"/>
              </a:ext>
            </a:extLst>
          </p:cNvPr>
          <p:cNvSpPr>
            <a:spLocks noGrp="1"/>
          </p:cNvSpPr>
          <p:nvPr>
            <p:ph type="ctrTitle"/>
          </p:nvPr>
        </p:nvSpPr>
        <p:spPr>
          <a:xfrm>
            <a:off x="410541" y="442674"/>
            <a:ext cx="7716375" cy="498598"/>
          </a:xfrm>
        </p:spPr>
        <p:txBody>
          <a:bodyPr/>
          <a:lstStyle/>
          <a:p>
            <a:r>
              <a:rPr lang="en-US" dirty="0">
                <a:latin typeface="Acumin Pro ExtraCondensed"/>
              </a:rPr>
              <a:t>Employees Covered</a:t>
            </a:r>
            <a:endParaRPr lang="en-US" dirty="0"/>
          </a:p>
        </p:txBody>
      </p:sp>
      <p:sp>
        <p:nvSpPr>
          <p:cNvPr id="4" name="Body Text">
            <a:extLst>
              <a:ext uri="{FF2B5EF4-FFF2-40B4-BE49-F238E27FC236}">
                <a16:creationId xmlns:a16="http://schemas.microsoft.com/office/drawing/2014/main" id="{779F7392-A88E-1C31-DD27-E81B0C7CCDD0}"/>
              </a:ext>
            </a:extLst>
          </p:cNvPr>
          <p:cNvSpPr>
            <a:spLocks noGrp="1"/>
          </p:cNvSpPr>
          <p:nvPr>
            <p:ph type="body" sz="quarter" idx="14"/>
          </p:nvPr>
        </p:nvSpPr>
        <p:spPr>
          <a:xfrm>
            <a:off x="438312" y="1101012"/>
            <a:ext cx="7942596" cy="4842588"/>
          </a:xfrm>
        </p:spPr>
        <p:txBody>
          <a:bodyPr>
            <a:normAutofit/>
          </a:bodyPr>
          <a:lstStyle/>
          <a:p>
            <a:r>
              <a:rPr lang="en-US" dirty="0"/>
              <a:t>Who is covered under the RTK or Hazard Communication Program (HCP or </a:t>
            </a:r>
            <a:r>
              <a:rPr lang="en-US" dirty="0" err="1"/>
              <a:t>HazCom</a:t>
            </a:r>
            <a:r>
              <a:rPr lang="en-US" dirty="0"/>
              <a:t>)</a:t>
            </a:r>
          </a:p>
          <a:p>
            <a:pPr lvl="1">
              <a:buClr>
                <a:schemeClr val="bg1"/>
              </a:buClr>
              <a:buFont typeface="Courier New" panose="02070309020205020404" pitchFamily="49" charset="0"/>
              <a:buChar char="o"/>
            </a:pPr>
            <a:r>
              <a:rPr lang="en-US" dirty="0">
                <a:solidFill>
                  <a:schemeClr val="bg1"/>
                </a:solidFill>
              </a:rPr>
              <a:t>Support Service Employees</a:t>
            </a:r>
          </a:p>
          <a:p>
            <a:pPr lvl="2">
              <a:buClr>
                <a:schemeClr val="bg1"/>
              </a:buClr>
              <a:buFont typeface="Wingdings" panose="05000000000000000000" pitchFamily="2" charset="2"/>
              <a:buChar char="§"/>
            </a:pPr>
            <a:r>
              <a:rPr lang="en-US" dirty="0">
                <a:solidFill>
                  <a:schemeClr val="bg1"/>
                </a:solidFill>
              </a:rPr>
              <a:t>Physical Facilities, Transportation, Printing Services, Airport Operations, Intercollegiate Athletics, Housing and Food Services, Clerical</a:t>
            </a:r>
          </a:p>
          <a:p>
            <a:pPr lvl="1">
              <a:buClr>
                <a:schemeClr val="bg1"/>
              </a:buClr>
              <a:buFont typeface="Courier New" panose="02070309020205020404" pitchFamily="49" charset="0"/>
              <a:buChar char="o"/>
            </a:pPr>
            <a:r>
              <a:rPr lang="en-US" dirty="0">
                <a:solidFill>
                  <a:schemeClr val="bg1"/>
                </a:solidFill>
              </a:rPr>
              <a:t>Academic Employees</a:t>
            </a:r>
          </a:p>
          <a:p>
            <a:pPr lvl="2">
              <a:buClr>
                <a:schemeClr val="bg1"/>
              </a:buClr>
              <a:buFont typeface="Wingdings" panose="05000000000000000000" pitchFamily="2" charset="2"/>
              <a:buChar char="§"/>
            </a:pPr>
            <a:r>
              <a:rPr lang="en-US" dirty="0">
                <a:solidFill>
                  <a:schemeClr val="bg1"/>
                </a:solidFill>
              </a:rPr>
              <a:t>Support Services (i.e., departmental shops), Laboratory with non-laboratory use of chemicals</a:t>
            </a:r>
            <a:br>
              <a:rPr lang="en-US" dirty="0">
                <a:solidFill>
                  <a:schemeClr val="bg1"/>
                </a:solidFill>
              </a:rPr>
            </a:br>
            <a:endParaRPr lang="en-US" dirty="0">
              <a:solidFill>
                <a:schemeClr val="bg1"/>
              </a:solidFill>
            </a:endParaRPr>
          </a:p>
          <a:p>
            <a:pPr>
              <a:buClr>
                <a:schemeClr val="bg1"/>
              </a:buClr>
              <a:buFont typeface="Wingdings" panose="05000000000000000000" pitchFamily="2" charset="2"/>
              <a:buChar char="§"/>
            </a:pPr>
            <a:r>
              <a:rPr lang="en-US" dirty="0"/>
              <a:t>An Employee is anyone who receives a paycheck from Purdue University whether full-time, part-time, temporary, or student</a:t>
            </a:r>
            <a:endParaRPr lang="en-US" dirty="0">
              <a:solidFill>
                <a:schemeClr val="bg1"/>
              </a:solidFill>
            </a:endParaRPr>
          </a:p>
        </p:txBody>
      </p:sp>
      <p:sp>
        <p:nvSpPr>
          <p:cNvPr id="5" name="Date">
            <a:extLst>
              <a:ext uri="{FF2B5EF4-FFF2-40B4-BE49-F238E27FC236}">
                <a16:creationId xmlns:a16="http://schemas.microsoft.com/office/drawing/2014/main" id="{883B4BAA-AF33-E7D5-9445-57AACAE9EEA8}"/>
              </a:ext>
            </a:extLst>
          </p:cNvPr>
          <p:cNvSpPr>
            <a:spLocks noGrp="1"/>
          </p:cNvSpPr>
          <p:nvPr>
            <p:ph type="dt" sz="half" idx="2"/>
          </p:nvPr>
        </p:nvSpPr>
        <p:spPr/>
        <p:txBody>
          <a:bodyPr/>
          <a:lstStyle/>
          <a:p>
            <a:fld id="{E0C8DACD-4E35-4E4C-AC75-C3DE50F04E7E}" type="datetime1">
              <a:rPr lang="en-US" smtClean="0"/>
              <a:pPr/>
              <a:t>8/18/2025</a:t>
            </a:fld>
            <a:endParaRPr lang="en-US" dirty="0"/>
          </a:p>
        </p:txBody>
      </p:sp>
      <p:sp>
        <p:nvSpPr>
          <p:cNvPr id="6" name="Slide Number">
            <a:extLst>
              <a:ext uri="{FF2B5EF4-FFF2-40B4-BE49-F238E27FC236}">
                <a16:creationId xmlns:a16="http://schemas.microsoft.com/office/drawing/2014/main" id="{68292579-97CD-CB67-290F-E02057D74009}"/>
              </a:ext>
            </a:extLst>
          </p:cNvPr>
          <p:cNvSpPr>
            <a:spLocks noGrp="1"/>
          </p:cNvSpPr>
          <p:nvPr>
            <p:ph type="sldNum" sz="quarter" idx="4"/>
          </p:nvPr>
        </p:nvSpPr>
        <p:spPr/>
        <p:txBody>
          <a:bodyPr/>
          <a:lstStyle/>
          <a:p>
            <a:fld id="{8A7A6979-0714-4377-B894-6BE4C2D6E202}" type="slidenum">
              <a:rPr lang="en-US" smtClean="0"/>
              <a:pPr/>
              <a:t>7</a:t>
            </a:fld>
            <a:endParaRPr lang="en-US" dirty="0"/>
          </a:p>
        </p:txBody>
      </p:sp>
      <p:pic>
        <p:nvPicPr>
          <p:cNvPr id="8" name="Picture 7">
            <a:extLst>
              <a:ext uri="{FF2B5EF4-FFF2-40B4-BE49-F238E27FC236}">
                <a16:creationId xmlns:a16="http://schemas.microsoft.com/office/drawing/2014/main" id="{5A0EF182-6689-3768-2C04-75D8E4B03F0C}"/>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2505454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E6C66-7D8E-C8D9-B071-8125687CAFF7}"/>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63EAC6A8-80B1-18B5-730B-619A639B613B}"/>
              </a:ext>
            </a:extLst>
          </p:cNvPr>
          <p:cNvSpPr>
            <a:spLocks noGrp="1"/>
          </p:cNvSpPr>
          <p:nvPr>
            <p:ph type="ctrTitle"/>
          </p:nvPr>
        </p:nvSpPr>
        <p:spPr>
          <a:xfrm>
            <a:off x="354564" y="442674"/>
            <a:ext cx="7716375" cy="498598"/>
          </a:xfrm>
        </p:spPr>
        <p:txBody>
          <a:bodyPr/>
          <a:lstStyle/>
          <a:p>
            <a:r>
              <a:rPr lang="en-US" dirty="0">
                <a:latin typeface="Acumin Pro ExtraCondensed"/>
              </a:rPr>
              <a:t>Responsibilities</a:t>
            </a:r>
            <a:endParaRPr lang="en-US" dirty="0"/>
          </a:p>
        </p:txBody>
      </p:sp>
      <p:sp>
        <p:nvSpPr>
          <p:cNvPr id="4" name="Body Text">
            <a:extLst>
              <a:ext uri="{FF2B5EF4-FFF2-40B4-BE49-F238E27FC236}">
                <a16:creationId xmlns:a16="http://schemas.microsoft.com/office/drawing/2014/main" id="{4369204C-776D-62B4-4558-24C815C12698}"/>
              </a:ext>
            </a:extLst>
          </p:cNvPr>
          <p:cNvSpPr>
            <a:spLocks noGrp="1"/>
          </p:cNvSpPr>
          <p:nvPr>
            <p:ph type="body" sz="quarter" idx="14"/>
          </p:nvPr>
        </p:nvSpPr>
        <p:spPr>
          <a:xfrm>
            <a:off x="438312" y="1101012"/>
            <a:ext cx="7942596" cy="4842588"/>
          </a:xfrm>
        </p:spPr>
        <p:txBody>
          <a:bodyPr>
            <a:normAutofit lnSpcReduction="10000"/>
          </a:bodyPr>
          <a:lstStyle/>
          <a:p>
            <a:r>
              <a:rPr lang="en-US" dirty="0"/>
              <a:t>Environmental Health and Public Safety (EHS)</a:t>
            </a:r>
            <a:r>
              <a:rPr lang="en-US" dirty="0">
                <a:solidFill>
                  <a:schemeClr val="bg1"/>
                </a:solidFill>
              </a:rPr>
              <a:t>Identify processes and areas where hazardous chemicals are used or located in work area</a:t>
            </a:r>
          </a:p>
          <a:p>
            <a:pPr lvl="1">
              <a:buClr>
                <a:schemeClr val="bg1"/>
              </a:buClr>
              <a:buFont typeface="Courier New" panose="02070309020205020404" pitchFamily="49" charset="0"/>
              <a:buChar char="o"/>
            </a:pPr>
            <a:r>
              <a:rPr lang="en-US" dirty="0">
                <a:solidFill>
                  <a:schemeClr val="bg1"/>
                </a:solidFill>
              </a:rPr>
              <a:t>Train DTIs</a:t>
            </a:r>
          </a:p>
          <a:p>
            <a:pPr lvl="1">
              <a:buClr>
                <a:schemeClr val="bg1"/>
              </a:buClr>
              <a:buFont typeface="Courier New" panose="02070309020205020404" pitchFamily="49" charset="0"/>
              <a:buChar char="o"/>
            </a:pPr>
            <a:r>
              <a:rPr lang="en-US" dirty="0">
                <a:solidFill>
                  <a:schemeClr val="bg1"/>
                </a:solidFill>
              </a:rPr>
              <a:t>Conduct work area audits</a:t>
            </a:r>
          </a:p>
          <a:p>
            <a:pPr lvl="1">
              <a:buClr>
                <a:schemeClr val="bg1"/>
              </a:buClr>
              <a:buFont typeface="Courier New" panose="02070309020205020404" pitchFamily="49" charset="0"/>
              <a:buChar char="o"/>
            </a:pPr>
            <a:r>
              <a:rPr lang="en-US" dirty="0">
                <a:solidFill>
                  <a:schemeClr val="bg1"/>
                </a:solidFill>
              </a:rPr>
              <a:t>Assist with SDS acquisitions</a:t>
            </a:r>
          </a:p>
          <a:p>
            <a:pPr lvl="1">
              <a:buClr>
                <a:schemeClr val="bg1"/>
              </a:buClr>
              <a:buFont typeface="Courier New" panose="02070309020205020404" pitchFamily="49" charset="0"/>
              <a:buChar char="o"/>
            </a:pPr>
            <a:r>
              <a:rPr lang="en-US" dirty="0">
                <a:solidFill>
                  <a:schemeClr val="bg1"/>
                </a:solidFill>
              </a:rPr>
              <a:t>Program </a:t>
            </a:r>
            <a:r>
              <a:rPr lang="en-US" dirty="0" err="1">
                <a:solidFill>
                  <a:schemeClr val="bg1"/>
                </a:solidFill>
              </a:rPr>
              <a:t>oversight</a:t>
            </a:r>
            <a:r>
              <a:rPr lang="en-US" dirty="0" err="1"/>
              <a:t>how</a:t>
            </a:r>
            <a:r>
              <a:rPr lang="en-US" dirty="0"/>
              <a:t> to read an SDS, how to locate and understand the information presented on the SDSs</a:t>
            </a:r>
          </a:p>
          <a:p>
            <a:r>
              <a:rPr lang="en-US" dirty="0"/>
              <a:t>DTIs</a:t>
            </a:r>
          </a:p>
          <a:p>
            <a:pPr lvl="1">
              <a:buClr>
                <a:schemeClr val="bg1"/>
              </a:buClr>
              <a:buFont typeface="Courier New" panose="02070309020205020404" pitchFamily="49" charset="0"/>
              <a:buChar char="o"/>
            </a:pPr>
            <a:r>
              <a:rPr lang="en-US" dirty="0">
                <a:solidFill>
                  <a:schemeClr val="bg1"/>
                </a:solidFill>
              </a:rPr>
              <a:t>Coordinate work area Hazard Communication program including but not limited to</a:t>
            </a:r>
          </a:p>
          <a:p>
            <a:pPr lvl="1">
              <a:buClr>
                <a:schemeClr val="bg1"/>
              </a:buClr>
              <a:buFont typeface="Courier New" panose="02070309020205020404" pitchFamily="49" charset="0"/>
              <a:buChar char="o"/>
            </a:pPr>
            <a:r>
              <a:rPr lang="en-US" dirty="0">
                <a:solidFill>
                  <a:schemeClr val="bg1"/>
                </a:solidFill>
              </a:rPr>
              <a:t>Chemical inventories &amp; employee exposure records</a:t>
            </a:r>
          </a:p>
          <a:p>
            <a:pPr lvl="1">
              <a:buClr>
                <a:schemeClr val="bg1"/>
              </a:buClr>
              <a:buFont typeface="Courier New" panose="02070309020205020404" pitchFamily="49" charset="0"/>
              <a:buChar char="o"/>
            </a:pPr>
            <a:r>
              <a:rPr lang="en-US" dirty="0">
                <a:solidFill>
                  <a:schemeClr val="bg1"/>
                </a:solidFill>
              </a:rPr>
              <a:t>Maintain SDSs for work area</a:t>
            </a:r>
          </a:p>
          <a:p>
            <a:pPr lvl="1">
              <a:buClr>
                <a:schemeClr val="bg1"/>
              </a:buClr>
              <a:buFont typeface="Courier New" panose="02070309020205020404" pitchFamily="49" charset="0"/>
              <a:buChar char="o"/>
            </a:pPr>
            <a:r>
              <a:rPr lang="en-US" dirty="0">
                <a:solidFill>
                  <a:schemeClr val="bg1"/>
                </a:solidFill>
              </a:rPr>
              <a:t>Ensure ALL containers are labeled</a:t>
            </a:r>
          </a:p>
          <a:p>
            <a:pPr lvl="1">
              <a:buClr>
                <a:schemeClr val="bg1"/>
              </a:buClr>
              <a:buFont typeface="Courier New" panose="02070309020205020404" pitchFamily="49" charset="0"/>
              <a:buChar char="o"/>
            </a:pPr>
            <a:r>
              <a:rPr lang="en-US" dirty="0">
                <a:solidFill>
                  <a:schemeClr val="bg1"/>
                </a:solidFill>
              </a:rPr>
              <a:t>Conduct employee training</a:t>
            </a:r>
          </a:p>
          <a:p>
            <a:pPr lvl="1">
              <a:buClr>
                <a:schemeClr val="bg1"/>
              </a:buClr>
              <a:buFont typeface="Courier New" panose="02070309020205020404" pitchFamily="49" charset="0"/>
              <a:buChar char="o"/>
            </a:pPr>
            <a:r>
              <a:rPr lang="en-US" dirty="0">
                <a:solidFill>
                  <a:schemeClr val="bg1"/>
                </a:solidFill>
              </a:rPr>
              <a:t>Maintain safe and healthful work conditions</a:t>
            </a:r>
          </a:p>
          <a:p>
            <a:pPr lvl="1">
              <a:buClr>
                <a:schemeClr val="bg1"/>
              </a:buClr>
              <a:buFont typeface="Courier New" panose="02070309020205020404" pitchFamily="49" charset="0"/>
              <a:buChar char="o"/>
            </a:pPr>
            <a:r>
              <a:rPr lang="en-US" dirty="0">
                <a:solidFill>
                  <a:schemeClr val="bg1"/>
                </a:solidFill>
              </a:rPr>
              <a:t>Contact EHS with questions</a:t>
            </a:r>
          </a:p>
        </p:txBody>
      </p:sp>
      <p:sp>
        <p:nvSpPr>
          <p:cNvPr id="5" name="Date">
            <a:extLst>
              <a:ext uri="{FF2B5EF4-FFF2-40B4-BE49-F238E27FC236}">
                <a16:creationId xmlns:a16="http://schemas.microsoft.com/office/drawing/2014/main" id="{A0617599-4BE8-5541-96EC-B6C6B8DA0C97}"/>
              </a:ext>
            </a:extLst>
          </p:cNvPr>
          <p:cNvSpPr>
            <a:spLocks noGrp="1"/>
          </p:cNvSpPr>
          <p:nvPr>
            <p:ph type="dt" sz="half" idx="2"/>
          </p:nvPr>
        </p:nvSpPr>
        <p:spPr/>
        <p:txBody>
          <a:bodyPr/>
          <a:lstStyle/>
          <a:p>
            <a:fld id="{E0C8DACD-4E35-4E4C-AC75-C3DE50F04E7E}" type="datetime1">
              <a:rPr lang="en-US" smtClean="0"/>
              <a:pPr/>
              <a:t>8/19/2025</a:t>
            </a:fld>
            <a:endParaRPr lang="en-US" dirty="0"/>
          </a:p>
        </p:txBody>
      </p:sp>
      <p:sp>
        <p:nvSpPr>
          <p:cNvPr id="6" name="Slide Number">
            <a:extLst>
              <a:ext uri="{FF2B5EF4-FFF2-40B4-BE49-F238E27FC236}">
                <a16:creationId xmlns:a16="http://schemas.microsoft.com/office/drawing/2014/main" id="{1F3584F3-E559-1CBB-7CB8-2386DEC4EC2B}"/>
              </a:ext>
            </a:extLst>
          </p:cNvPr>
          <p:cNvSpPr>
            <a:spLocks noGrp="1"/>
          </p:cNvSpPr>
          <p:nvPr>
            <p:ph type="sldNum" sz="quarter" idx="4"/>
          </p:nvPr>
        </p:nvSpPr>
        <p:spPr/>
        <p:txBody>
          <a:bodyPr/>
          <a:lstStyle/>
          <a:p>
            <a:fld id="{8A7A6979-0714-4377-B894-6BE4C2D6E202}" type="slidenum">
              <a:rPr lang="en-US" smtClean="0"/>
              <a:pPr/>
              <a:t>8</a:t>
            </a:fld>
            <a:endParaRPr lang="en-US" dirty="0"/>
          </a:p>
        </p:txBody>
      </p:sp>
      <p:pic>
        <p:nvPicPr>
          <p:cNvPr id="8" name="Picture 7">
            <a:extLst>
              <a:ext uri="{FF2B5EF4-FFF2-40B4-BE49-F238E27FC236}">
                <a16:creationId xmlns:a16="http://schemas.microsoft.com/office/drawing/2014/main" id="{108B94E1-69DE-8734-E390-F77A50D7CA97}"/>
              </a:ext>
            </a:extLst>
          </p:cNvPr>
          <p:cNvPicPr>
            <a:picLocks noChangeAspect="1"/>
          </p:cNvPicPr>
          <p:nvPr/>
        </p:nvPicPr>
        <p:blipFill>
          <a:blip r:embed="rId2"/>
          <a:srcRect/>
          <a:stretch/>
        </p:blipFill>
        <p:spPr>
          <a:xfrm>
            <a:off x="438311" y="6072299"/>
            <a:ext cx="3418318" cy="365760"/>
          </a:xfrm>
          <a:prstGeom prst="rect">
            <a:avLst/>
          </a:prstGeom>
        </p:spPr>
      </p:pic>
    </p:spTree>
    <p:extLst>
      <p:ext uri="{BB962C8B-B14F-4D97-AF65-F5344CB8AC3E}">
        <p14:creationId xmlns:p14="http://schemas.microsoft.com/office/powerpoint/2010/main" val="2039333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E29202-C30C-4E83-1495-71CCC17473E4}"/>
            </a:ext>
          </a:extLst>
        </p:cNvPr>
        <p:cNvGrpSpPr/>
        <p:nvPr/>
      </p:nvGrpSpPr>
      <p:grpSpPr>
        <a:xfrm>
          <a:off x="0" y="0"/>
          <a:ext cx="0" cy="0"/>
          <a:chOff x="0" y="0"/>
          <a:chExt cx="0" cy="0"/>
        </a:xfrm>
      </p:grpSpPr>
      <p:sp>
        <p:nvSpPr>
          <p:cNvPr id="2" name="Title">
            <a:extLst>
              <a:ext uri="{FF2B5EF4-FFF2-40B4-BE49-F238E27FC236}">
                <a16:creationId xmlns:a16="http://schemas.microsoft.com/office/drawing/2014/main" id="{68131464-7B22-4255-DD30-0B631BF97D22}"/>
              </a:ext>
            </a:extLst>
          </p:cNvPr>
          <p:cNvSpPr>
            <a:spLocks noGrp="1"/>
          </p:cNvSpPr>
          <p:nvPr>
            <p:ph type="ctrTitle"/>
          </p:nvPr>
        </p:nvSpPr>
        <p:spPr>
          <a:xfrm>
            <a:off x="326571" y="442674"/>
            <a:ext cx="7716375" cy="1495794"/>
          </a:xfrm>
        </p:spPr>
        <p:txBody>
          <a:bodyPr/>
          <a:lstStyle/>
          <a:p>
            <a:r>
              <a:rPr lang="en-US" dirty="0"/>
              <a:t>Employee Rights</a:t>
            </a:r>
            <a:br>
              <a:rPr lang="en-US" dirty="0"/>
            </a:br>
            <a:br>
              <a:rPr lang="en-US" b="0" dirty="0"/>
            </a:br>
            <a:endParaRPr lang="en-US" dirty="0"/>
          </a:p>
        </p:txBody>
      </p:sp>
      <p:sp>
        <p:nvSpPr>
          <p:cNvPr id="4" name="Body Text">
            <a:extLst>
              <a:ext uri="{FF2B5EF4-FFF2-40B4-BE49-F238E27FC236}">
                <a16:creationId xmlns:a16="http://schemas.microsoft.com/office/drawing/2014/main" id="{21BD1934-98D4-5A86-0585-FD0ECD2DFCC2}"/>
              </a:ext>
            </a:extLst>
          </p:cNvPr>
          <p:cNvSpPr>
            <a:spLocks noGrp="1"/>
          </p:cNvSpPr>
          <p:nvPr>
            <p:ph type="body" sz="quarter" idx="14"/>
          </p:nvPr>
        </p:nvSpPr>
        <p:spPr>
          <a:xfrm>
            <a:off x="438312" y="1101012"/>
            <a:ext cx="7942596" cy="4842588"/>
          </a:xfrm>
        </p:spPr>
        <p:txBody>
          <a:bodyPr>
            <a:normAutofit/>
          </a:bodyPr>
          <a:lstStyle/>
          <a:p>
            <a:pPr lvl="0"/>
            <a:r>
              <a:rPr lang="en-US" dirty="0"/>
              <a:t>To be informed about the known health and physical hazards in your work area</a:t>
            </a:r>
            <a:br>
              <a:rPr lang="en-US" dirty="0"/>
            </a:br>
            <a:endParaRPr lang="en-US" dirty="0"/>
          </a:p>
          <a:p>
            <a:r>
              <a:rPr lang="en-US" dirty="0"/>
              <a:t>To be trained to use proper safety techniques and hygiene practices</a:t>
            </a:r>
            <a:br>
              <a:rPr lang="en-US" dirty="0"/>
            </a:br>
            <a:endParaRPr lang="en-US" dirty="0"/>
          </a:p>
          <a:p>
            <a:r>
              <a:rPr lang="en-US" dirty="0"/>
              <a:t>To inform your DTI about accidents or hazardous situations in your work area without fear of repercussions from your supervisor or the University</a:t>
            </a:r>
          </a:p>
          <a:p>
            <a:endParaRPr lang="en-US" dirty="0"/>
          </a:p>
          <a:p>
            <a:r>
              <a:rPr lang="en-US" dirty="0"/>
              <a:t>To file a formal complaint with IOSHA</a:t>
            </a:r>
          </a:p>
          <a:p>
            <a:pPr lvl="1">
              <a:buClr>
                <a:schemeClr val="bg1"/>
              </a:buClr>
              <a:buFont typeface="Courier New" panose="02070309020205020404" pitchFamily="49" charset="0"/>
              <a:buChar char="o"/>
            </a:pPr>
            <a:r>
              <a:rPr lang="en-US" dirty="0">
                <a:solidFill>
                  <a:schemeClr val="bg1"/>
                </a:solidFill>
              </a:rPr>
              <a:t>Indiana Department of Labor – IOSHA</a:t>
            </a:r>
            <a:br>
              <a:rPr lang="en-US" dirty="0">
                <a:solidFill>
                  <a:schemeClr val="bg1"/>
                </a:solidFill>
              </a:rPr>
            </a:br>
            <a:r>
              <a:rPr lang="en-US" dirty="0">
                <a:solidFill>
                  <a:schemeClr val="bg1"/>
                </a:solidFill>
              </a:rPr>
              <a:t>402 West Washington Street</a:t>
            </a:r>
            <a:br>
              <a:rPr lang="en-US" dirty="0">
                <a:solidFill>
                  <a:schemeClr val="bg1"/>
                </a:solidFill>
              </a:rPr>
            </a:br>
            <a:r>
              <a:rPr lang="en-US" dirty="0">
                <a:solidFill>
                  <a:schemeClr val="bg1"/>
                </a:solidFill>
              </a:rPr>
              <a:t>Room W195</a:t>
            </a:r>
            <a:br>
              <a:rPr lang="en-US" dirty="0">
                <a:solidFill>
                  <a:schemeClr val="bg1"/>
                </a:solidFill>
              </a:rPr>
            </a:br>
            <a:r>
              <a:rPr lang="en-US" dirty="0">
                <a:solidFill>
                  <a:schemeClr val="bg1"/>
                </a:solidFill>
              </a:rPr>
              <a:t>Indianapolis, IN 46204-2287</a:t>
            </a:r>
          </a:p>
          <a:p>
            <a:pPr lvl="1">
              <a:buClr>
                <a:schemeClr val="bg1"/>
              </a:buClr>
              <a:buFont typeface="Courier New" panose="02070309020205020404" pitchFamily="49" charset="0"/>
              <a:buChar char="o"/>
            </a:pPr>
            <a:r>
              <a:rPr lang="en-US" dirty="0">
                <a:solidFill>
                  <a:schemeClr val="bg1"/>
                </a:solidFill>
              </a:rPr>
              <a:t>317.232.2655</a:t>
            </a:r>
          </a:p>
          <a:p>
            <a:pPr lvl="1">
              <a:buClr>
                <a:schemeClr val="bg1"/>
              </a:buClr>
              <a:buFont typeface="Courier New" panose="02070309020205020404" pitchFamily="49" charset="0"/>
              <a:buChar char="o"/>
            </a:pPr>
            <a:r>
              <a:rPr lang="en-US" dirty="0">
                <a:solidFill>
                  <a:srgbClr val="0070C0"/>
                </a:solidFill>
                <a:hlinkClick r:id="rId2">
                  <a:extLst>
                    <a:ext uri="{A12FA001-AC4F-418D-AE19-62706E023703}">
                      <ahyp:hlinkClr xmlns:ahyp="http://schemas.microsoft.com/office/drawing/2018/hyperlinkcolor" val="tx"/>
                    </a:ext>
                  </a:extLst>
                </a:hlinkClick>
              </a:rPr>
              <a:t>http://www.in.gov/dol/iosha.htm</a:t>
            </a:r>
            <a:endParaRPr lang="en-US" dirty="0">
              <a:solidFill>
                <a:srgbClr val="0070C0"/>
              </a:solidFill>
            </a:endParaRPr>
          </a:p>
        </p:txBody>
      </p:sp>
      <p:sp>
        <p:nvSpPr>
          <p:cNvPr id="5" name="Date">
            <a:extLst>
              <a:ext uri="{FF2B5EF4-FFF2-40B4-BE49-F238E27FC236}">
                <a16:creationId xmlns:a16="http://schemas.microsoft.com/office/drawing/2014/main" id="{29C6F1E3-B9E5-F058-6D75-86C1112AFA07}"/>
              </a:ext>
            </a:extLst>
          </p:cNvPr>
          <p:cNvSpPr>
            <a:spLocks noGrp="1"/>
          </p:cNvSpPr>
          <p:nvPr>
            <p:ph type="dt" sz="half" idx="2"/>
          </p:nvPr>
        </p:nvSpPr>
        <p:spPr/>
        <p:txBody>
          <a:bodyPr/>
          <a:lstStyle/>
          <a:p>
            <a:fld id="{E0C8DACD-4E35-4E4C-AC75-C3DE50F04E7E}" type="datetime1">
              <a:rPr lang="en-US" smtClean="0"/>
              <a:pPr/>
              <a:t>8/19/2025</a:t>
            </a:fld>
            <a:endParaRPr lang="en-US" dirty="0"/>
          </a:p>
        </p:txBody>
      </p:sp>
      <p:sp>
        <p:nvSpPr>
          <p:cNvPr id="6" name="Slide Number">
            <a:extLst>
              <a:ext uri="{FF2B5EF4-FFF2-40B4-BE49-F238E27FC236}">
                <a16:creationId xmlns:a16="http://schemas.microsoft.com/office/drawing/2014/main" id="{C113A3E7-4E15-7FA1-AA71-1EE86E0618AC}"/>
              </a:ext>
            </a:extLst>
          </p:cNvPr>
          <p:cNvSpPr>
            <a:spLocks noGrp="1"/>
          </p:cNvSpPr>
          <p:nvPr>
            <p:ph type="sldNum" sz="quarter" idx="4"/>
          </p:nvPr>
        </p:nvSpPr>
        <p:spPr/>
        <p:txBody>
          <a:bodyPr/>
          <a:lstStyle/>
          <a:p>
            <a:fld id="{8A7A6979-0714-4377-B894-6BE4C2D6E202}" type="slidenum">
              <a:rPr lang="en-US" smtClean="0"/>
              <a:pPr/>
              <a:t>9</a:t>
            </a:fld>
            <a:endParaRPr lang="en-US" dirty="0"/>
          </a:p>
        </p:txBody>
      </p:sp>
      <p:pic>
        <p:nvPicPr>
          <p:cNvPr id="8" name="Picture 7">
            <a:extLst>
              <a:ext uri="{FF2B5EF4-FFF2-40B4-BE49-F238E27FC236}">
                <a16:creationId xmlns:a16="http://schemas.microsoft.com/office/drawing/2014/main" id="{348253EC-31AE-46FF-1300-86D4C9D2C5C0}"/>
              </a:ext>
            </a:extLst>
          </p:cNvPr>
          <p:cNvPicPr>
            <a:picLocks noChangeAspect="1"/>
          </p:cNvPicPr>
          <p:nvPr/>
        </p:nvPicPr>
        <p:blipFill>
          <a:blip r:embed="rId3"/>
          <a:srcRect/>
          <a:stretch/>
        </p:blipFill>
        <p:spPr>
          <a:xfrm>
            <a:off x="438311" y="6072299"/>
            <a:ext cx="3418318" cy="365760"/>
          </a:xfrm>
          <a:prstGeom prst="rect">
            <a:avLst/>
          </a:prstGeom>
        </p:spPr>
      </p:pic>
    </p:spTree>
    <p:extLst>
      <p:ext uri="{BB962C8B-B14F-4D97-AF65-F5344CB8AC3E}">
        <p14:creationId xmlns:p14="http://schemas.microsoft.com/office/powerpoint/2010/main" val="2084541396"/>
      </p:ext>
    </p:extLst>
  </p:cSld>
  <p:clrMapOvr>
    <a:masterClrMapping/>
  </p:clrMapOvr>
</p:sld>
</file>

<file path=ppt/theme/theme1.xml><?xml version="1.0" encoding="utf-8"?>
<a:theme xmlns:a="http://schemas.openxmlformats.org/drawingml/2006/main" name="Parcel">
  <a:themeElements>
    <a:clrScheme name="Purdue Brand Color Theme">
      <a:dk1>
        <a:srgbClr val="000000"/>
      </a:dk1>
      <a:lt1>
        <a:srgbClr val="FFFFFF"/>
      </a:lt1>
      <a:dk2>
        <a:srgbClr val="555960"/>
      </a:dk2>
      <a:lt2>
        <a:srgbClr val="CFB991"/>
      </a:lt2>
      <a:accent1>
        <a:srgbClr val="8E6F3E"/>
      </a:accent1>
      <a:accent2>
        <a:srgbClr val="FFFFFF"/>
      </a:accent2>
      <a:accent3>
        <a:srgbClr val="FFFFFF"/>
      </a:accent3>
      <a:accent4>
        <a:srgbClr val="FFFFFF"/>
      </a:accent4>
      <a:accent5>
        <a:srgbClr val="FFFFFF"/>
      </a:accent5>
      <a:accent6>
        <a:srgbClr val="FFFFFF"/>
      </a:accent6>
      <a:hlink>
        <a:srgbClr val="FFFFFF"/>
      </a:hlink>
      <a:folHlink>
        <a:srgbClr val="FFFFFF"/>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U-CoBrand_Template_Gold_Theme_Std_Screen.pptx" id="{15472184-1F6E-B94F-8582-FBC685EFAC84}" vid="{7B644FC9-7B5C-F54C-A4D7-3EDC0CF19F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10360</TotalTime>
  <Words>3962</Words>
  <Application>Microsoft Office PowerPoint</Application>
  <PresentationFormat>On-screen Show (4:3)</PresentationFormat>
  <Paragraphs>466</Paragraphs>
  <Slides>37</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37</vt:i4>
      </vt:variant>
    </vt:vector>
  </HeadingPairs>
  <TitlesOfParts>
    <vt:vector size="50" baseType="lpstr">
      <vt:lpstr>Acumin Pro</vt:lpstr>
      <vt:lpstr>Acumin Pro ExtraCondensed</vt:lpstr>
      <vt:lpstr>Acumin Pro Medium</vt:lpstr>
      <vt:lpstr>Acumin Pro Semibold</vt:lpstr>
      <vt:lpstr>Acumin Pro SemiCondensed</vt:lpstr>
      <vt:lpstr>Arial</vt:lpstr>
      <vt:lpstr>Calibri</vt:lpstr>
      <vt:lpstr>Courier New</vt:lpstr>
      <vt:lpstr>Gill Sans MT</vt:lpstr>
      <vt:lpstr>United Sans Cond Medium</vt:lpstr>
      <vt:lpstr>United Sans Ext Medium</vt:lpstr>
      <vt:lpstr>Wingdings</vt:lpstr>
      <vt:lpstr>Parcel</vt:lpstr>
      <vt:lpstr>Lscce lab safety right-to-know (RTK) Training</vt:lpstr>
      <vt:lpstr>Introduction</vt:lpstr>
      <vt:lpstr>Training Objectives</vt:lpstr>
      <vt:lpstr>Training Outline</vt:lpstr>
      <vt:lpstr>Training Outline (continued)</vt:lpstr>
      <vt:lpstr>The Designated Trained Individual (DTI)</vt:lpstr>
      <vt:lpstr>Employees Covered</vt:lpstr>
      <vt:lpstr>Responsibilities</vt:lpstr>
      <vt:lpstr>Employee Rights  </vt:lpstr>
      <vt:lpstr>Employee Responsibilities  </vt:lpstr>
      <vt:lpstr>General Information </vt:lpstr>
      <vt:lpstr>Job Specific Information</vt:lpstr>
      <vt:lpstr>Physical Hazards</vt:lpstr>
      <vt:lpstr>Physical Hazards (continued)</vt:lpstr>
      <vt:lpstr>Health Hazards</vt:lpstr>
      <vt:lpstr>Health Hazards of Products in the Work Area </vt:lpstr>
      <vt:lpstr>Exposure Limits</vt:lpstr>
      <vt:lpstr>Factors Influencing Health Effects </vt:lpstr>
      <vt:lpstr>Factors Influencing Health Effects (continued) </vt:lpstr>
      <vt:lpstr>Equipment Hazards  </vt:lpstr>
      <vt:lpstr>Field Hazards  </vt:lpstr>
      <vt:lpstr>Globally Harmonized System of Classification and Labelling of Chemicals/GHS</vt:lpstr>
      <vt:lpstr>GHS – Hazard Classifications </vt:lpstr>
      <vt:lpstr>GHS – Pictograms </vt:lpstr>
      <vt:lpstr>GHS – Safety Data Sheets</vt:lpstr>
      <vt:lpstr>GHS – Safety Data Sheets (Continued) </vt:lpstr>
      <vt:lpstr>Labels</vt:lpstr>
      <vt:lpstr>Labels – Secondary Containers</vt:lpstr>
      <vt:lpstr>Labels - NFPA Hazard Rating System </vt:lpstr>
      <vt:lpstr>Labels - Personal Protective Symbol Decals</vt:lpstr>
      <vt:lpstr>How Personal Protective Equipment (PPE) are selected  </vt:lpstr>
      <vt:lpstr>Control Measures</vt:lpstr>
      <vt:lpstr>Chemical Hygiene Plan and Hazardous Materials Safety Manual  </vt:lpstr>
      <vt:lpstr>Personal Protection Equipment (PPE)  </vt:lpstr>
      <vt:lpstr>Safety - Other Potential Hazards in Civil and Construction Engineering Labs and Field Work</vt:lpstr>
      <vt:lpstr>Safety is Everyone’s Concern</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dc:title>
  <dc:subject/>
  <dc:creator>Stone, Drew A</dc:creator>
  <cp:keywords/>
  <dc:description/>
  <cp:lastModifiedBy>Caffery, Bradley M</cp:lastModifiedBy>
  <cp:revision>34</cp:revision>
  <dcterms:created xsi:type="dcterms:W3CDTF">2020-02-18T19:37:47Z</dcterms:created>
  <dcterms:modified xsi:type="dcterms:W3CDTF">2025-08-20T23:29:10Z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044bd30-2ed7-4c9d-9d12-46200872a97b_Enabled">
    <vt:lpwstr>true</vt:lpwstr>
  </property>
  <property fmtid="{D5CDD505-2E9C-101B-9397-08002B2CF9AE}" pid="3" name="MSIP_Label_4044bd30-2ed7-4c9d-9d12-46200872a97b_SetDate">
    <vt:lpwstr>2024-06-18T17:35:55Z</vt:lpwstr>
  </property>
  <property fmtid="{D5CDD505-2E9C-101B-9397-08002B2CF9AE}" pid="4" name="MSIP_Label_4044bd30-2ed7-4c9d-9d12-46200872a97b_Method">
    <vt:lpwstr>Standard</vt:lpwstr>
  </property>
  <property fmtid="{D5CDD505-2E9C-101B-9397-08002B2CF9AE}" pid="5" name="MSIP_Label_4044bd30-2ed7-4c9d-9d12-46200872a97b_Name">
    <vt:lpwstr>defa4170-0d19-0005-0004-bc88714345d2</vt:lpwstr>
  </property>
  <property fmtid="{D5CDD505-2E9C-101B-9397-08002B2CF9AE}" pid="6" name="MSIP_Label_4044bd30-2ed7-4c9d-9d12-46200872a97b_SiteId">
    <vt:lpwstr>4130bd39-7c53-419c-b1e5-8758d6d63f21</vt:lpwstr>
  </property>
  <property fmtid="{D5CDD505-2E9C-101B-9397-08002B2CF9AE}" pid="7" name="MSIP_Label_4044bd30-2ed7-4c9d-9d12-46200872a97b_ActionId">
    <vt:lpwstr>827c0140-4531-4973-b38b-4c518eb4c5fa</vt:lpwstr>
  </property>
  <property fmtid="{D5CDD505-2E9C-101B-9397-08002B2CF9AE}" pid="8" name="MSIP_Label_4044bd30-2ed7-4c9d-9d12-46200872a97b_ContentBits">
    <vt:lpwstr>0</vt:lpwstr>
  </property>
</Properties>
</file>