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1" r:id="rId4"/>
    <p:sldId id="284" r:id="rId5"/>
    <p:sldId id="280" r:id="rId6"/>
    <p:sldId id="283" r:id="rId7"/>
    <p:sldId id="262" r:id="rId8"/>
    <p:sldId id="268" r:id="rId9"/>
    <p:sldId id="260" r:id="rId10"/>
    <p:sldId id="267" r:id="rId11"/>
    <p:sldId id="269" r:id="rId12"/>
    <p:sldId id="271" r:id="rId13"/>
    <p:sldId id="270" r:id="rId14"/>
    <p:sldId id="275" r:id="rId15"/>
    <p:sldId id="279" r:id="rId16"/>
    <p:sldId id="272" r:id="rId17"/>
    <p:sldId id="278" r:id="rId18"/>
    <p:sldId id="277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8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8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9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4F59-DE4F-4FAA-BF95-84CE5B4E76F0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0FB6-ECB3-4451-8B5F-88A24801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eroassist@ecn.purdue.edu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urdueSEDS/?fref=ts" TargetMode="External"/><Relationship Id="rId3" Type="http://schemas.openxmlformats.org/officeDocument/2006/relationships/hyperlink" Target="https://engineering.purdue.edu/AeroAssist/" TargetMode="External"/><Relationship Id="rId7" Type="http://schemas.openxmlformats.org/officeDocument/2006/relationships/hyperlink" Target="https://www.facebook.com/PurdueAIAA/?fref=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1718811978396868/?fref=ts" TargetMode="External"/><Relationship Id="rId5" Type="http://schemas.openxmlformats.org/officeDocument/2006/relationships/hyperlink" Target="https://www.facebook.com/Sigma-Gamma-Tau-Purdue-146651778706792/?fref=ts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www.facebook.com/PurdueSpaceDay/?fref=ts" TargetMode="External"/><Relationship Id="rId9" Type="http://schemas.openxmlformats.org/officeDocument/2006/relationships/hyperlink" Target="https://www.facebook.com/groups/189798133207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53093636813/" TargetMode="External"/><Relationship Id="rId3" Type="http://schemas.openxmlformats.org/officeDocument/2006/relationships/hyperlink" Target="https://www.facebook.com/groups/357226557647692/?ref=bookmarks" TargetMode="External"/><Relationship Id="rId7" Type="http://schemas.openxmlformats.org/officeDocument/2006/relationships/hyperlink" Target="https://www.facebook.com/groups/357226547647693/?ref=brows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358389494198065/" TargetMode="External"/><Relationship Id="rId5" Type="http://schemas.openxmlformats.org/officeDocument/2006/relationships/hyperlink" Target="https://www.facebook.com/groups/202090003202954/" TargetMode="External"/><Relationship Id="rId4" Type="http://schemas.openxmlformats.org/officeDocument/2006/relationships/hyperlink" Target="https://www.facebook.com/groups/357226580981023/?ref=bookmark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gineering.purdue.edu/ECN/Support/KB/Docs/RemoteDesktopWin7" TargetMode="External"/><Relationship Id="rId3" Type="http://schemas.openxmlformats.org/officeDocument/2006/relationships/hyperlink" Target="http://www.purdue.edu/hr/pdf/GradStudentEmploymentManual.pdf" TargetMode="External"/><Relationship Id="rId7" Type="http://schemas.openxmlformats.org/officeDocument/2006/relationships/hyperlink" Target="https://www.purdue.edu/business/payroll/taxes/Tax_Information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rdue.edu/push/Insurance/EnrollmentInformation/graduate.html#graduate" TargetMode="External"/><Relationship Id="rId5" Type="http://schemas.openxmlformats.org/officeDocument/2006/relationships/hyperlink" Target="http://www.purdue.edu/business/travel/concur/faq/index.html#item1" TargetMode="External"/><Relationship Id="rId4" Type="http://schemas.openxmlformats.org/officeDocument/2006/relationships/hyperlink" Target="http://www.purdue.edu/employeeportal/" TargetMode="External"/><Relationship Id="rId9" Type="http://schemas.openxmlformats.org/officeDocument/2006/relationships/hyperlink" Target="https://www.rcac.purdue.edu/coffe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gineering.purdue.edu/aaesac/ace.php" TargetMode="External"/><Relationship Id="rId3" Type="http://schemas.openxmlformats.org/officeDocument/2006/relationships/hyperlink" Target="https://www.cco.purdue.edu/students/" TargetMode="External"/><Relationship Id="rId7" Type="http://schemas.openxmlformats.org/officeDocument/2006/relationships/hyperlink" Target="http://www.purdue.edu/gradschool/nlap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rdueesc.org/careerfairs/ir2016/" TargetMode="External"/><Relationship Id="rId5" Type="http://schemas.openxmlformats.org/officeDocument/2006/relationships/hyperlink" Target="https://www.cco.purdue.edu/Calendar/" TargetMode="External"/><Relationship Id="rId4" Type="http://schemas.openxmlformats.org/officeDocument/2006/relationships/hyperlink" Target="https://opp.purdue.edu/about/index.html" TargetMode="Externa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as.itap.purdue.edu/rgs/wfd_funding.Search_form" TargetMode="External"/><Relationship Id="rId7" Type="http://schemas.openxmlformats.org/officeDocument/2006/relationships/hyperlink" Target="https://engineering.purdue.edu/INSGC/competition_files/INSGC_Graduate_Fellowship_Applica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.ics.purdue.edu/~pgsg/projects/child-care-grant/" TargetMode="External"/><Relationship Id="rId5" Type="http://schemas.openxmlformats.org/officeDocument/2006/relationships/hyperlink" Target="http://web.ics.purdue.edu/~pgsg/projects/professional-grants/" TargetMode="External"/><Relationship Id="rId4" Type="http://schemas.openxmlformats.org/officeDocument/2006/relationships/hyperlink" Target="https://engineering.purdue.edu/Engr/Academics/Graduate/ProfessionalDevelopment/TravelGrantProgra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recwell/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odos/" TargetMode="External"/><Relationship Id="rId7" Type="http://schemas.openxmlformats.org/officeDocument/2006/relationships/hyperlink" Target="https://www.purdue.edu/sexual_assault/advocat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rdue.edu/hr/CHL/index.html" TargetMode="External"/><Relationship Id="rId5" Type="http://schemas.openxmlformats.org/officeDocument/2006/relationships/hyperlink" Target="http://www.purdue.edu/caps/" TargetMode="External"/><Relationship Id="rId4" Type="http://schemas.openxmlformats.org/officeDocument/2006/relationships/hyperlink" Target="http://www.purdue.edu/odos/sls/faq/index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.gov/bmv/2558.htm" TargetMode="External"/><Relationship Id="rId3" Type="http://schemas.openxmlformats.org/officeDocument/2006/relationships/hyperlink" Target="https://www.facebook.com/groups/53093636813/" TargetMode="External"/><Relationship Id="rId7" Type="http://schemas.openxmlformats.org/officeDocument/2006/relationships/hyperlink" Target="http://www.in.gov/bmv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rdue.edu/parking/" TargetMode="External"/><Relationship Id="rId5" Type="http://schemas.openxmlformats.org/officeDocument/2006/relationships/hyperlink" Target="http://www.gocitybus.com/Maps-Schedules" TargetMode="External"/><Relationship Id="rId4" Type="http://schemas.openxmlformats.org/officeDocument/2006/relationships/hyperlink" Target="http://www.zipcar.com/universities/purdue-university" TargetMode="External"/><Relationship Id="rId9" Type="http://schemas.openxmlformats.org/officeDocument/2006/relationships/hyperlink" Target="http://www.in.gov/bmv/2491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setgodowntown.com/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hyperlink" Target="http://www.lafayettefarmersmarket.com/" TargetMode="External"/><Relationship Id="rId4" Type="http://schemas.openxmlformats.org/officeDocument/2006/relationships/hyperlink" Target="https://www.purdue.edu/convoca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eroassist@purdue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facebook.com/PurdueAeroAssist/?fref=ts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engineering.purdue.edu/AeroAssi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linkedin.com/company/purdue-aeroassist/" TargetMode="External"/><Relationship Id="rId4" Type="http://schemas.openxmlformats.org/officeDocument/2006/relationships/hyperlink" Target="https://www.instagram.com/aeroassi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7251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itchFamily="18" charset="0"/>
              </a:rPr>
              <a:t>Graduate student organization for AAE at Purdue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172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16</a:t>
            </a:r>
            <a:r>
              <a:rPr lang="en-US" sz="2800" baseline="30000" dirty="0"/>
              <a:t>th</a:t>
            </a:r>
            <a:r>
              <a:rPr lang="en-US" sz="2800" dirty="0"/>
              <a:t> August 2018</a:t>
            </a:r>
          </a:p>
        </p:txBody>
      </p:sp>
      <p:pic>
        <p:nvPicPr>
          <p:cNvPr id="6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3701907" y="47932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hdcomics.com/comics/archive/phd072215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6" y="946093"/>
            <a:ext cx="7561352" cy="48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6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000" dirty="0"/>
              <a:t>Questions?</a:t>
            </a:r>
            <a:br>
              <a:rPr lang="en-US" sz="10000" dirty="0"/>
            </a:br>
            <a:r>
              <a:rPr lang="en-US" sz="3600" dirty="0">
                <a:hlinkClick r:id="rId2"/>
              </a:rPr>
              <a:t>aeroassist@ecn.purdue.edu</a:t>
            </a:r>
            <a:r>
              <a:rPr lang="en-US" sz="3600" dirty="0"/>
              <a:t> 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1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/>
              <a:t>Graduate School Survival Kit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8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358775"/>
            <a:ext cx="86868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Facebook Groups – </a:t>
            </a:r>
            <a:r>
              <a:rPr lang="en-US" sz="2800" b="1" dirty="0"/>
              <a:t>AAE Student Organizations &amp; More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Aero Assist (GSO)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https://engineering.purdue.edu/AeroAssist/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AAE Graduate Women's Gatherings (GWG)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Purdue Space Day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hlinkClick r:id="rId4"/>
              </a:rPr>
              <a:t>https://www.facebook.com/PurdueSpaceDay/?fref=ts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Sigma Gamma Tau Purdue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https://www.facebook.com/Sigma-Gamma-Tau-Purdue-146651778706792/?fref=ts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Zucrow</a:t>
            </a:r>
            <a:r>
              <a:rPr lang="en-US" dirty="0">
                <a:solidFill>
                  <a:schemeClr val="tx1"/>
                </a:solidFill>
              </a:rPr>
              <a:t> Student Association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solidFill>
                  <a:schemeClr val="tx1"/>
                </a:solidFill>
                <a:hlinkClick r:id="rId6"/>
              </a:rPr>
              <a:t>https://www.facebook.com/groups/1718811978396868/?fref=ts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Purdue AIAA</a:t>
            </a:r>
            <a:endParaRPr lang="en-US" sz="1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https://www.facebook.com/PurdueAIAA/?fref=ts</a:t>
            </a:r>
            <a:r>
              <a:rPr lang="en-US" sz="1600" b="1" dirty="0">
                <a:solidFill>
                  <a:schemeClr val="tx1"/>
                </a:solidFill>
              </a:rPr>
              <a:t> 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Purdue SEDS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8"/>
              </a:rPr>
              <a:t>https://www.facebook.com/PurdueSEDS/?fref=ts</a:t>
            </a:r>
            <a:r>
              <a:rPr lang="en-US" sz="1600" b="1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Purdue Graduate Student Government PGSG Events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9"/>
              </a:rPr>
              <a:t>https://www.facebook.com/groups/189798133207/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59234"/>
            <a:ext cx="2819400" cy="14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358775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Facebook Groups - Work &amp; Buy/Sale 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256936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Jobs &amp; Internships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https://www.facebook.com/groups/357226557647692/?ref=bookmarks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Free &amp; For Sale (Student Sales)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4"/>
              </a:rPr>
              <a:t>https://www.facebook.com/groups/357226580981023/?ref=bookmarks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Purdue Student Market (Student Sales)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https://www.facebook.com/groups/202090003202954/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Graduate Students</a:t>
            </a:r>
            <a:endParaRPr lang="en-US" sz="1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6"/>
              </a:rPr>
              <a:t>https://www.facebook.com/groups/35838949419806</a:t>
            </a:r>
            <a:r>
              <a:rPr lang="en-US" sz="1600" b="1" dirty="0">
                <a:hlinkClick r:id="rId6"/>
              </a:rPr>
              <a:t>5/</a:t>
            </a:r>
            <a:endParaRPr lang="en-US" sz="1600" b="1" dirty="0"/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Textbook Exchange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https://www.facebook.com/groups/357226547647693/?ref=browser</a:t>
            </a:r>
            <a:r>
              <a:rPr lang="en-US" sz="1600" b="1" dirty="0">
                <a:solidFill>
                  <a:schemeClr val="tx1"/>
                </a:solidFill>
              </a:rPr>
              <a:t> 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Purdue University Rideshare Group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8"/>
              </a:rPr>
              <a:t>https://www.facebook.com/groups/53093636813/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012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358775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Purdue Graduate Employment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143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Manual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http://www.purdue.edu/hr/pdf/GradStudentEmploymentManual.pdf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Purdue Employee Portal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4"/>
              </a:rPr>
              <a:t>http://www.purdue.edu/employeeportal/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Concur Travel (Traveling to Conferences)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http://www.purdue.edu/business/travel/concur/faq/index.html#item1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Health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6"/>
              </a:rPr>
              <a:t>http://www.purdue.edu/push/Insurance/EnrollmentInformation/graduate.html#graduate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Payroll &amp; Tax Services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https://www.purdue.edu/business/payroll/taxes/Tax_Information/index.html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Remote Desktop Connection –&gt; </a:t>
            </a:r>
            <a:r>
              <a:rPr lang="en-US" sz="3000" b="1" dirty="0">
                <a:solidFill>
                  <a:srgbClr val="FF0000"/>
                </a:solidFill>
              </a:rPr>
              <a:t>Really useful!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8"/>
              </a:rPr>
              <a:t>https://engineering.purdue.edu/ECN/Support/KB/Docs/RemoteDesktopWin7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Research Computing (IT Consultation with a Coffee)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9"/>
              </a:rPr>
              <a:t>https://www.rcac.purdue.edu/coffee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071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358775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Seeking for a Job/Internship?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256936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Purdue Center for Career Opportunities (CCO)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https://www.cco.purdue.edu/students/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Office of Professional Practice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4"/>
              </a:rPr>
              <a:t>https://opp.purdue.edu/about/index.html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List of Career Fairs at Purdue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https://www.cco.purdue.edu/Calendar/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Industrial Round Table 2016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6"/>
              </a:rPr>
              <a:t>http://www.purdueesc.org/careerfairs/ir2016/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National Labs @ Purdue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http://www.purdue.edu/gradschool/nlap/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Aerospace Career Expo</a:t>
            </a:r>
            <a:endParaRPr lang="en-US" sz="1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8"/>
              </a:rPr>
              <a:t>https://engineering.purdue.edu/aaesac/ace.php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900049"/>
            <a:ext cx="2730500" cy="12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358775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Some Funding Opportunities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256936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Graduate School Database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https://ias.itap.purdue.edu/rgs/wfd_funding.Search_form</a:t>
            </a:r>
            <a:r>
              <a:rPr lang="en-US" sz="1600" b="1" dirty="0">
                <a:solidFill>
                  <a:schemeClr val="tx1"/>
                </a:solidFill>
              </a:rPr>
              <a:t> 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College of Engineering – PhD travel grants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4"/>
              </a:rPr>
              <a:t>https://engineering.purdue.edu/Engr/Academics/Graduate/ProfessionalDevelopment/TravelGrantProgram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PGSG Grants (Travel, Child Care &amp; Professional)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http://web.ics.purdue.edu/~pgsg/projects/travel-grants/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http://web.ics.purdue.edu/~pgsg/projects/professional-grants/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6"/>
              </a:rPr>
              <a:t>http://web.ics.purdue.edu/~pgsg/projects/child-care-grant/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Indiana Space Grant Consortium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https://engineering.purdue.edu/INSGC/competition_files/INSGC_Graduate_Fellowship_Application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603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Physical Wellness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9100" y="1143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Purdue Recreational Sports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3"/>
              </a:rPr>
              <a:t>http://www.purdue.edu/recwell/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Students Fee already included with the tuition fee (access free to the facilities)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3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72" y="3048000"/>
            <a:ext cx="2450157" cy="27651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5" y="4620322"/>
            <a:ext cx="3276600" cy="21729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5" y="2490266"/>
            <a:ext cx="3276600" cy="21822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88" y="2637514"/>
            <a:ext cx="2918295" cy="38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Mental Wellness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9100" y="1143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Office of Dean of Students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http://www.purdue.edu/odos/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Student Legal Services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4"/>
              </a:rPr>
              <a:t>http://www.purdue.edu/odos/sls/faq/index.html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CAPS (Counseling and Psychological Services)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http://www.purdue.edu/caps/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Center for Healthy Leaving </a:t>
            </a:r>
            <a:r>
              <a:rPr lang="en-US" sz="2000" dirty="0">
                <a:solidFill>
                  <a:schemeClr val="tx1"/>
                </a:solidFill>
              </a:rPr>
              <a:t>(Stress management etc.)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6"/>
              </a:rPr>
              <a:t>http://www.purdue.edu/hr/CHL/index.html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Sexual Violence Awareness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https://www.purdue.edu/sexual_assault/advocate.html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3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3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8133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358775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TRANSPORTATION BUY/SHARE</a:t>
            </a:r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256936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 err="1">
                <a:solidFill>
                  <a:schemeClr val="tx1"/>
                </a:solidFill>
              </a:rPr>
              <a:t>Zagster</a:t>
            </a:r>
            <a:r>
              <a:rPr lang="en-US" sz="3000" dirty="0">
                <a:solidFill>
                  <a:schemeClr val="tx1"/>
                </a:solidFill>
              </a:rPr>
              <a:t> Bike Share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https://www.facebook.com/groups/53093636813/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Zipcar Purdue- Car Share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4"/>
              </a:rPr>
              <a:t>http://www.zipcar.com/universities/purdue-university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Campus Bus Service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http://www.gocitybus.com/Maps-Schedules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Purdue University Rideshare Group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https://www.facebook.com/groups/53093636813/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Purdue University Parking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6"/>
              </a:rPr>
              <a:t>http://www.purdue.edu/parking/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Indiana Bureau of Motor Vehicles</a:t>
            </a:r>
            <a:endParaRPr lang="en-US" sz="1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http://www.in.gov/bmv/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	West Lafayette: </a:t>
            </a:r>
            <a:r>
              <a:rPr lang="en-US" sz="1600" b="1" dirty="0">
                <a:solidFill>
                  <a:schemeClr val="tx1"/>
                </a:solidFill>
                <a:hlinkClick r:id="rId8"/>
              </a:rPr>
              <a:t>http://www.in.gov/bmv/2558.htm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	Lafayette: </a:t>
            </a:r>
            <a:r>
              <a:rPr lang="en-US" sz="1600" b="1" dirty="0">
                <a:solidFill>
                  <a:schemeClr val="tx1"/>
                </a:solidFill>
                <a:hlinkClick r:id="rId9"/>
              </a:rPr>
              <a:t>http://www.in.gov/bmv/2491.htm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415810" y="4877130"/>
            <a:ext cx="1804869" cy="1980870"/>
          </a:xfrm>
          <a:prstGeom prst="rect">
            <a:avLst/>
          </a:prstGeom>
          <a:solidFill>
            <a:schemeClr val="accent4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Mentoship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0084" y="4877129"/>
            <a:ext cx="1133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OUTREACH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4731" y="2889814"/>
            <a:ext cx="1804869" cy="198087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Mentoship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60897" y="3811536"/>
            <a:ext cx="2847420" cy="2280814"/>
          </a:xfrm>
          <a:prstGeom prst="rect">
            <a:avLst/>
          </a:prstGeom>
          <a:solidFill>
            <a:schemeClr val="accent3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2806" y="3824324"/>
            <a:ext cx="2157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SOCIAL AND CULTURAL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8792" y="3811536"/>
            <a:ext cx="2847420" cy="2280814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4731" y="908614"/>
            <a:ext cx="1804869" cy="198087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Mentoship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944494" y="14155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Aero Assist: Executive Team</a:t>
            </a:r>
          </a:p>
        </p:txBody>
      </p:sp>
      <p:pic>
        <p:nvPicPr>
          <p:cNvPr id="1026" name="Picture 2" descr="https://engineering.purdue.edu/AeroAssist/wp-content/uploads/2012/01/Jain_Utsa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7" y="137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gineering.purdue.edu/AeroAssist/wp-content/uploads/2018/06/aero_assist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17" y="137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gineering.purdue.edu/AeroAssist/wp-content/uploads/2012/01/Jam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24" y="1230649"/>
            <a:ext cx="1371600" cy="13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gineering.purdue.edu/AeroAssist/wp-content/uploads/2018/06/DSC_04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" y="427400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gineering.purdue.edu/AeroAssist/wp-content/uploads/2018/08/Robe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90" y="427400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gineering.purdue.edu/AeroAssist/wp-content/uploads/2018/08/MyFace.png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85" y="5133875"/>
            <a:ext cx="1280160" cy="135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gineering.purdue.edu/AeroAssist/wp-content/uploads/2012/01/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17" y="137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gineering.purdue.edu/AeroAssist/wp-content/uploads/2018/07/Aeroasssit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3"/>
          <a:stretch/>
        </p:blipFill>
        <p:spPr bwMode="auto">
          <a:xfrm>
            <a:off x="3519898" y="4258783"/>
            <a:ext cx="1371600" cy="14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gineering.purdue.edu/AeroAssist/wp-content/uploads/2017/07/Tugba-Piskin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24931"/>
          <a:stretch/>
        </p:blipFill>
        <p:spPr bwMode="auto">
          <a:xfrm>
            <a:off x="6694138" y="3189295"/>
            <a:ext cx="1280160" cy="14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gineering.purdue.edu/AeroAssist/wp-content/uploads/2012/01/Captura-de-pantalla-2016-05-08-a-las-15.12.33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4"/>
          <a:stretch/>
        </p:blipFill>
        <p:spPr bwMode="auto">
          <a:xfrm>
            <a:off x="4784317" y="1374420"/>
            <a:ext cx="1371600" cy="13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706" y="2743200"/>
            <a:ext cx="109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Utsav</a:t>
            </a:r>
          </a:p>
          <a:p>
            <a:pPr algn="ctr"/>
            <a:r>
              <a:rPr lang="en-US" sz="1600" dirty="0"/>
              <a:t>(President)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1569" y="2750505"/>
            <a:ext cx="109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Akshita</a:t>
            </a:r>
            <a:endParaRPr lang="en-US" sz="1600" b="1" dirty="0"/>
          </a:p>
          <a:p>
            <a:pPr algn="ctr"/>
            <a:r>
              <a:rPr lang="en-US" sz="1600" dirty="0"/>
              <a:t>(Treasurer)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2932" y="2743199"/>
            <a:ext cx="1464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Paul</a:t>
            </a:r>
          </a:p>
          <a:p>
            <a:pPr algn="ctr"/>
            <a:r>
              <a:rPr lang="en-US" sz="1600" dirty="0"/>
              <a:t>(PGSG Senator)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0761" y="2728145"/>
            <a:ext cx="1572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Orzuri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(Social Media </a:t>
            </a:r>
          </a:p>
          <a:p>
            <a:pPr algn="ctr"/>
            <a:r>
              <a:rPr lang="en-US" sz="1600" dirty="0"/>
              <a:t>and Webmaster)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90670" y="255092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James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6890" y="908613"/>
            <a:ext cx="1337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MENTORSHIP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767" y="3824324"/>
            <a:ext cx="2817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PROFESSIONAL DEVELOPMENT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9374" y="5640464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Dominik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906" y="5640464"/>
            <a:ext cx="764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Robert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897" y="2889813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FUNDRAISING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79616" y="4565521"/>
            <a:ext cx="69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Tugba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14814" y="6438167"/>
            <a:ext cx="835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Weston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88144" y="56982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Siwei</a:t>
            </a:r>
            <a:endParaRPr lang="en-US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9300A2-DF2B-439A-A45D-0A5A6302DAC2}"/>
              </a:ext>
            </a:extLst>
          </p:cNvPr>
          <p:cNvSpPr txBox="1"/>
          <p:nvPr/>
        </p:nvSpPr>
        <p:spPr>
          <a:xfrm>
            <a:off x="5336694" y="5715000"/>
            <a:ext cx="629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Tracy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CD7F7-8BAC-484F-8CAF-B578F1AB842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8" t="2947" r="25470" b="37825"/>
          <a:stretch/>
        </p:blipFill>
        <p:spPr>
          <a:xfrm>
            <a:off x="5029200" y="4191000"/>
            <a:ext cx="1082842" cy="15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358775"/>
            <a:ext cx="7772400" cy="10128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What to do in </a:t>
            </a:r>
            <a:r>
              <a:rPr lang="en-US" sz="3200" b="1"/>
              <a:t>Lafayette /West Lafayette</a:t>
            </a:r>
            <a:endParaRPr lang="en-US" sz="3200" b="1" dirty="0"/>
          </a:p>
        </p:txBody>
      </p:sp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256936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457200" indent="-4572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000"/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Downtown Lafayette</a:t>
            </a:r>
          </a:p>
          <a:p>
            <a:pPr marL="0" indent="0">
              <a:buNone/>
            </a:pPr>
            <a:r>
              <a:rPr lang="en-US" sz="1500" b="1" dirty="0">
                <a:hlinkClick r:id="rId3"/>
              </a:rPr>
              <a:t>http://www.readysetgodowntown.com</a:t>
            </a:r>
            <a:r>
              <a:rPr lang="en-US" sz="1500" b="1" dirty="0"/>
              <a:t> </a:t>
            </a:r>
          </a:p>
          <a:p>
            <a:r>
              <a:rPr lang="en-US" dirty="0"/>
              <a:t>Purdue </a:t>
            </a:r>
            <a:r>
              <a:rPr lang="en-US" dirty="0" err="1"/>
              <a:t>Convos</a:t>
            </a:r>
            <a:endParaRPr lang="en-US" dirty="0"/>
          </a:p>
          <a:p>
            <a:pPr marL="0" indent="0">
              <a:buNone/>
            </a:pPr>
            <a:r>
              <a:rPr lang="en-US" sz="1500" b="1" dirty="0">
                <a:hlinkClick r:id="rId4"/>
              </a:rPr>
              <a:t>https://www.purdue.edu/convocations/</a:t>
            </a:r>
            <a:endParaRPr lang="en-US" sz="1500" b="1" dirty="0"/>
          </a:p>
          <a:p>
            <a:r>
              <a:rPr lang="en-US" dirty="0"/>
              <a:t>Lafayette Farmer’s Market</a:t>
            </a:r>
          </a:p>
          <a:p>
            <a:pPr marL="0" indent="0">
              <a:buNone/>
            </a:pPr>
            <a:r>
              <a:rPr lang="en-US" sz="1400" b="1" dirty="0">
                <a:hlinkClick r:id="rId5"/>
              </a:rPr>
              <a:t>http://www.lafayettefarmersmarket.com</a:t>
            </a:r>
            <a:r>
              <a:rPr lang="en-US" sz="1400" b="1" dirty="0"/>
              <a:t> </a:t>
            </a:r>
          </a:p>
          <a:p>
            <a:r>
              <a:rPr lang="en-US" dirty="0"/>
              <a:t>Wabash Heritage Trail</a:t>
            </a:r>
          </a:p>
          <a:p>
            <a:pPr marL="0" indent="0">
              <a:buNone/>
            </a:pPr>
            <a:endParaRPr lang="en-US" sz="15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05" y="1138109"/>
            <a:ext cx="3136900" cy="3136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54" y="4294995"/>
            <a:ext cx="3130446" cy="23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Aero Assist: Making your life less boring!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3" b="21834"/>
          <a:stretch/>
        </p:blipFill>
        <p:spPr>
          <a:xfrm>
            <a:off x="4449501" y="4114800"/>
            <a:ext cx="4102167" cy="25227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7" y="1523434"/>
            <a:ext cx="3753448" cy="49967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 b="5925"/>
          <a:stretch/>
        </p:blipFill>
        <p:spPr>
          <a:xfrm>
            <a:off x="4396184" y="1391050"/>
            <a:ext cx="4163839" cy="25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Aero Assist: Making your life less boring! </a:t>
            </a:r>
          </a:p>
        </p:txBody>
      </p:sp>
      <p:pic>
        <p:nvPicPr>
          <p:cNvPr id="3074" name="Picture 2" descr="Image may contain: 11 people, people smiling, people standing, text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15200" cy="50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5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5271"/>
            <a:ext cx="88392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Aero Assist: developing your professional skills!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9068"/>
            <a:ext cx="4165600" cy="3124200"/>
          </a:xfrm>
          <a:prstGeom prst="rect">
            <a:avLst/>
          </a:prstGeom>
        </p:spPr>
      </p:pic>
      <p:pic>
        <p:nvPicPr>
          <p:cNvPr id="2050" name="Picture 2" descr="Image may contain: 6 people, people smiling, people stan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63281"/>
            <a:ext cx="4572000" cy="30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269" y="5193268"/>
            <a:ext cx="382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Resume Workshops and Expert Panels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5066216"/>
            <a:ext cx="293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Annual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16660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8392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Aero Assist: Industry Visits!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39410"/>
            <a:ext cx="39624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0000"/>
          <a:stretch/>
        </p:blipFill>
        <p:spPr>
          <a:xfrm>
            <a:off x="4486838" y="1839410"/>
            <a:ext cx="4313903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2373" y="4784202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Aviation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5878" y="4811210"/>
            <a:ext cx="253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Caterpillar Incorporation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512713"/>
            <a:ext cx="6740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Other industry we plan to visit are </a:t>
            </a:r>
            <a:r>
              <a:rPr lang="en-US" sz="2200" b="1" dirty="0"/>
              <a:t>NASA, Rolls Royce </a:t>
            </a:r>
            <a:r>
              <a:rPr lang="en-US" sz="22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666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Orientation week: Mentorship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Aero Social Night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       </a:t>
            </a:r>
            <a:r>
              <a:rPr lang="en-US" dirty="0"/>
              <a:t>Friday (8:30 PM), August 17</a:t>
            </a:r>
            <a:r>
              <a:rPr lang="en-US" baseline="30000" dirty="0"/>
              <a:t>th</a:t>
            </a:r>
            <a:br>
              <a:rPr lang="en-US" dirty="0"/>
            </a:br>
            <a:r>
              <a:rPr lang="en-US" dirty="0"/>
              <a:t>       Nine Irish Brothers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Aero Barbeque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       </a:t>
            </a:r>
            <a:r>
              <a:rPr lang="en-US" dirty="0"/>
              <a:t>Friday (5:30 PM), August 24</a:t>
            </a:r>
            <a:r>
              <a:rPr lang="en-US" baseline="30000" dirty="0"/>
              <a:t>th</a:t>
            </a:r>
            <a:br>
              <a:rPr lang="en-US" dirty="0"/>
            </a:br>
            <a:r>
              <a:rPr lang="en-US" dirty="0"/>
              <a:t>       Pickett Park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Star-gazing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      </a:t>
            </a:r>
            <a:r>
              <a:rPr lang="en-US" dirty="0"/>
              <a:t>Friday (7:00 PM), August 31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</a:t>
            </a:r>
            <a:endParaRPr lang="en-US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If you are still looking for a mentor, send an email to </a:t>
            </a:r>
            <a:r>
              <a:rPr lang="en-US" dirty="0">
                <a:hlinkClick r:id="rId3"/>
              </a:rPr>
              <a:t>aeroassist@purdue.edu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today and we will pair you up with a mentor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5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Follow us @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Webpage: </a:t>
            </a:r>
            <a:r>
              <a:rPr lang="en-US" sz="2800" dirty="0"/>
              <a:t>Purdue Aero Assist </a:t>
            </a:r>
            <a:r>
              <a:rPr lang="en-US" sz="1800" b="1" dirty="0">
                <a:hlinkClick r:id="rId2"/>
              </a:rPr>
              <a:t>https://engineering.purdue.edu/AeroAssist/</a:t>
            </a:r>
            <a:endParaRPr lang="en-US" sz="1800" b="1" dirty="0"/>
          </a:p>
          <a:p>
            <a:r>
              <a:rPr lang="en-US" sz="2800" b="1" dirty="0"/>
              <a:t>Facebook: </a:t>
            </a:r>
            <a:r>
              <a:rPr lang="en-US" sz="2800" dirty="0"/>
              <a:t>Purdue Aero Assist </a:t>
            </a:r>
            <a:r>
              <a:rPr lang="en-US" sz="1800" b="1" i="1" dirty="0">
                <a:hlinkClick r:id="rId3"/>
              </a:rPr>
              <a:t>https://www.facebook.com/PurdueAeroAssist/?fref=ts</a:t>
            </a:r>
            <a:r>
              <a:rPr lang="en-US" sz="1800" b="1" i="1" dirty="0"/>
              <a:t> </a:t>
            </a:r>
          </a:p>
          <a:p>
            <a:r>
              <a:rPr lang="en-US" sz="2800" b="1" dirty="0"/>
              <a:t>Instagram: </a:t>
            </a:r>
            <a:r>
              <a:rPr lang="en-US" sz="1800" b="1" i="1" u="sng" dirty="0">
                <a:hlinkClick r:id="rId4"/>
              </a:rPr>
              <a:t>https://www.instagram.com/aeroassist/</a:t>
            </a:r>
            <a:endParaRPr lang="en-US" sz="1800" b="1" i="1" u="sng" dirty="0"/>
          </a:p>
          <a:p>
            <a:r>
              <a:rPr lang="en-US" sz="2800" b="1" dirty="0" err="1"/>
              <a:t>Linkedin</a:t>
            </a:r>
            <a:r>
              <a:rPr lang="en-US" sz="2800" b="1" dirty="0"/>
              <a:t>: </a:t>
            </a:r>
            <a:r>
              <a:rPr lang="en-US" sz="1800" b="1" i="1" u="sng" dirty="0">
                <a:hlinkClick r:id="rId5"/>
              </a:rPr>
              <a:t>https://www.linkedin.com/company/purdue-aeroassist/</a:t>
            </a:r>
            <a:endParaRPr lang="en-US" sz="2800" b="1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01979"/>
            <a:ext cx="2235001" cy="3056021"/>
          </a:xfrm>
          <a:prstGeom prst="rect">
            <a:avLst/>
          </a:prstGeom>
        </p:spPr>
      </p:pic>
      <p:pic>
        <p:nvPicPr>
          <p:cNvPr id="6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005"/>
            <a:ext cx="6481763" cy="284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8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dcomics.com/comics/archive/phd050415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447800"/>
            <a:ext cx="91439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gineering.purdue.edu/AeroAssist/wp-content/uploads/2012/01/Hea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7129942" y="16239"/>
            <a:ext cx="2014058" cy="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1091</Words>
  <Application>Microsoft Office PowerPoint</Application>
  <PresentationFormat>On-screen Show (4:3)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PowerPoint Presentation</vt:lpstr>
      <vt:lpstr>Aero Assist: Executive Team</vt:lpstr>
      <vt:lpstr>Aero Assist: Making your life less boring! </vt:lpstr>
      <vt:lpstr>Aero Assist: Making your life less boring! </vt:lpstr>
      <vt:lpstr>Aero Assist: developing your professional skills!</vt:lpstr>
      <vt:lpstr>Aero Assist: Industry Visits!</vt:lpstr>
      <vt:lpstr>Orientation week: Mentorship events</vt:lpstr>
      <vt:lpstr>Follow us @</vt:lpstr>
      <vt:lpstr>PowerPoint Presentation</vt:lpstr>
      <vt:lpstr>Questions? aeroassist@ecn.purdue.edu </vt:lpstr>
      <vt:lpstr>Graduate School Survival Kit</vt:lpstr>
      <vt:lpstr>Facebook Groups – AAE Student Organizations &amp; More</vt:lpstr>
      <vt:lpstr>Facebook Groups - Work &amp; Buy/Sale </vt:lpstr>
      <vt:lpstr>Purdue Graduate Employment</vt:lpstr>
      <vt:lpstr>Seeking for a Job/Internship?</vt:lpstr>
      <vt:lpstr>Some Funding Opportunities</vt:lpstr>
      <vt:lpstr>Physical Wellness</vt:lpstr>
      <vt:lpstr>Mental Wellness</vt:lpstr>
      <vt:lpstr>TRANSPORTATION BUY/SHARE</vt:lpstr>
      <vt:lpstr>What to do in Lafayette /West Lafayette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Aero</dc:creator>
  <cp:lastModifiedBy>James Peck</cp:lastModifiedBy>
  <cp:revision>85</cp:revision>
  <dcterms:created xsi:type="dcterms:W3CDTF">2015-08-17T17:45:19Z</dcterms:created>
  <dcterms:modified xsi:type="dcterms:W3CDTF">2018-08-16T22:40:31Z</dcterms:modified>
</cp:coreProperties>
</file>