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1"/>
  </p:notesMasterIdLst>
  <p:sldIdLst>
    <p:sldId id="257" r:id="rId4"/>
    <p:sldId id="258" r:id="rId5"/>
    <p:sldId id="283" r:id="rId6"/>
    <p:sldId id="259" r:id="rId7"/>
    <p:sldId id="260" r:id="rId8"/>
    <p:sldId id="284" r:id="rId9"/>
    <p:sldId id="272" r:id="rId10"/>
    <p:sldId id="261" r:id="rId11"/>
    <p:sldId id="262" r:id="rId12"/>
    <p:sldId id="263" r:id="rId13"/>
    <p:sldId id="264" r:id="rId14"/>
    <p:sldId id="265" r:id="rId15"/>
    <p:sldId id="266" r:id="rId16"/>
    <p:sldId id="267" r:id="rId17"/>
    <p:sldId id="273" r:id="rId18"/>
    <p:sldId id="268" r:id="rId19"/>
    <p:sldId id="269" r:id="rId20"/>
    <p:sldId id="270" r:id="rId21"/>
    <p:sldId id="282" r:id="rId22"/>
    <p:sldId id="274" r:id="rId23"/>
    <p:sldId id="275" r:id="rId24"/>
    <p:sldId id="276" r:id="rId25"/>
    <p:sldId id="277" r:id="rId26"/>
    <p:sldId id="278" r:id="rId27"/>
    <p:sldId id="279" r:id="rId28"/>
    <p:sldId id="280" r:id="rId29"/>
    <p:sldId id="28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5" d="100"/>
          <a:sy n="75" d="100"/>
        </p:scale>
        <p:origin x="72" y="4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Stephen\Desktop\Prof%20Sullivan%20Analysi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Stephen\Desktop\Propulsion%20Test.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Stephen\Desktop\Prof%20Sullivan%20Analysi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Stephen\Desktop\Prof%20Sullivan%20Analysi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US" sz="1600"/>
              <a:t>Advance Ratio vs. Power Coefficient</a:t>
            </a:r>
          </a:p>
        </c:rich>
      </c:tx>
      <c:layout/>
      <c:overlay val="0"/>
    </c:title>
    <c:autoTitleDeleted val="0"/>
    <c:plotArea>
      <c:layout/>
      <c:scatterChart>
        <c:scatterStyle val="smoothMarker"/>
        <c:varyColors val="0"/>
        <c:ser>
          <c:idx val="3"/>
          <c:order val="0"/>
          <c:tx>
            <c:v>Prof. Sullivan Worksheet (total)</c:v>
          </c:tx>
          <c:spPr>
            <a:ln w="50800">
              <a:solidFill>
                <a:srgbClr val="00B050"/>
              </a:solidFill>
            </a:ln>
          </c:spPr>
          <c:marker>
            <c:symbol val="none"/>
          </c:marker>
          <c:xVal>
            <c:numRef>
              <c:f>Motocalc!$U$13:$U$85</c:f>
              <c:numCache>
                <c:formatCode>General</c:formatCode>
                <c:ptCount val="73"/>
                <c:pt idx="0">
                  <c:v>1.4335555163379173E-2</c:v>
                </c:pt>
                <c:pt idx="1">
                  <c:v>2.8671110326758346E-2</c:v>
                </c:pt>
                <c:pt idx="2">
                  <c:v>4.3017761121068934E-2</c:v>
                </c:pt>
                <c:pt idx="3">
                  <c:v>5.7386626090264382E-2</c:v>
                </c:pt>
                <c:pt idx="4">
                  <c:v>7.1770334928229665E-2</c:v>
                </c:pt>
                <c:pt idx="5">
                  <c:v>8.6168910648714819E-2</c:v>
                </c:pt>
                <c:pt idx="6">
                  <c:v>0.1005953798523458</c:v>
                </c:pt>
                <c:pt idx="7">
                  <c:v>0.11505539628603142</c:v>
                </c:pt>
                <c:pt idx="8">
                  <c:v>0.12952110986944318</c:v>
                </c:pt>
                <c:pt idx="9">
                  <c:v>0.14402422225556116</c:v>
                </c:pt>
                <c:pt idx="10">
                  <c:v>0.15854990172526756</c:v>
                </c:pt>
                <c:pt idx="11">
                  <c:v>0.17309820099170845</c:v>
                </c:pt>
                <c:pt idx="12">
                  <c:v>0.18766917293233082</c:v>
                </c:pt>
                <c:pt idx="13">
                  <c:v>0.20226287058952297</c:v>
                </c:pt>
                <c:pt idx="14">
                  <c:v>0.21685114072735487</c:v>
                </c:pt>
                <c:pt idx="15">
                  <c:v>0.23145839612044167</c:v>
                </c:pt>
                <c:pt idx="16">
                  <c:v>0.24605263157894738</c:v>
                </c:pt>
                <c:pt idx="17">
                  <c:v>0.26066207728806123</c:v>
                </c:pt>
                <c:pt idx="18">
                  <c:v>0.27525087970806728</c:v>
                </c:pt>
                <c:pt idx="19">
                  <c:v>0.2898133091822242</c:v>
                </c:pt>
                <c:pt idx="20">
                  <c:v>0.30434364921430046</c:v>
                </c:pt>
                <c:pt idx="21">
                  <c:v>0.31883620393879092</c:v>
                </c:pt>
                <c:pt idx="22">
                  <c:v>0.33319843333081822</c:v>
                </c:pt>
                <c:pt idx="23">
                  <c:v>0.34745890514251249</c:v>
                </c:pt>
                <c:pt idx="24">
                  <c:v>0.36160668424476938</c:v>
                </c:pt>
                <c:pt idx="25">
                  <c:v>0.37558223042987582</c:v>
                </c:pt>
                <c:pt idx="26">
                  <c:v>0.38942041752883572</c:v>
                </c:pt>
                <c:pt idx="27">
                  <c:v>0.40253764260625702</c:v>
                </c:pt>
                <c:pt idx="28">
                  <c:v>0.41610674420658594</c:v>
                </c:pt>
                <c:pt idx="29">
                  <c:v>0.42951273082241925</c:v>
                </c:pt>
                <c:pt idx="30">
                  <c:v>0.44286013839379323</c:v>
                </c:pt>
                <c:pt idx="31">
                  <c:v>0.45585705902588081</c:v>
                </c:pt>
                <c:pt idx="32">
                  <c:v>0.46866111234391078</c:v>
                </c:pt>
                <c:pt idx="33">
                  <c:v>0.4813255757835751</c:v>
                </c:pt>
                <c:pt idx="34">
                  <c:v>0.49378427665813862</c:v>
                </c:pt>
                <c:pt idx="35">
                  <c:v>0.50602986981870468</c:v>
                </c:pt>
                <c:pt idx="36">
                  <c:v>0.5181206985718263</c:v>
                </c:pt>
                <c:pt idx="37">
                  <c:v>0.5299874529485572</c:v>
                </c:pt>
                <c:pt idx="38">
                  <c:v>0.5416916024911711</c:v>
                </c:pt>
                <c:pt idx="39">
                  <c:v>0.55323078132060277</c:v>
                </c:pt>
                <c:pt idx="40">
                  <c:v>0.56453284828570871</c:v>
                </c:pt>
                <c:pt idx="41">
                  <c:v>0.57559260004282686</c:v>
                </c:pt>
                <c:pt idx="42">
                  <c:v>0.5864052844662262</c:v>
                </c:pt>
                <c:pt idx="43">
                  <c:v>0.59696660178457861</c:v>
                </c:pt>
                <c:pt idx="44">
                  <c:v>0.60727270403762224</c:v>
                </c:pt>
                <c:pt idx="45">
                  <c:v>0.61732019291256024</c:v>
                </c:pt>
                <c:pt idx="46">
                  <c:v>0.62710611602827737</c:v>
                </c:pt>
                <c:pt idx="47">
                  <c:v>0.63670393166687611</c:v>
                </c:pt>
                <c:pt idx="48">
                  <c:v>0.64596025167282523</c:v>
                </c:pt>
                <c:pt idx="49">
                  <c:v>0.65510310429539198</c:v>
                </c:pt>
                <c:pt idx="50">
                  <c:v>0.66397899175204345</c:v>
                </c:pt>
                <c:pt idx="51">
                  <c:v>0.6725867496294845</c:v>
                </c:pt>
                <c:pt idx="52">
                  <c:v>0.68108305445695172</c:v>
                </c:pt>
                <c:pt idx="53">
                  <c:v>0.68931170369654049</c:v>
                </c:pt>
                <c:pt idx="54">
                  <c:v>0.69735191177441713</c:v>
                </c:pt>
                <c:pt idx="55">
                  <c:v>0.70520472473809437</c:v>
                </c:pt>
                <c:pt idx="56">
                  <c:v>0.71295150219421632</c:v>
                </c:pt>
                <c:pt idx="57">
                  <c:v>0.72003103582050954</c:v>
                </c:pt>
                <c:pt idx="58">
                  <c:v>0.72740858357072813</c:v>
                </c:pt>
                <c:pt idx="59">
                  <c:v>0.7346853584721883</c:v>
                </c:pt>
                <c:pt idx="60">
                  <c:v>0.74170111342675227</c:v>
                </c:pt>
                <c:pt idx="61">
                  <c:v>0.74861932149513477</c:v>
                </c:pt>
                <c:pt idx="62">
                  <c:v>0.7553605186518233</c:v>
                </c:pt>
                <c:pt idx="63">
                  <c:v>0.76184464158898002</c:v>
                </c:pt>
                <c:pt idx="64">
                  <c:v>0.76831807293648846</c:v>
                </c:pt>
                <c:pt idx="65">
                  <c:v>0.77453769559032726</c:v>
                </c:pt>
                <c:pt idx="66">
                  <c:v>0.78066865276398545</c:v>
                </c:pt>
                <c:pt idx="67">
                  <c:v>0.78663095453275722</c:v>
                </c:pt>
                <c:pt idx="68">
                  <c:v>0.79250823897934541</c:v>
                </c:pt>
                <c:pt idx="69">
                  <c:v>0.79822041768351937</c:v>
                </c:pt>
                <c:pt idx="70">
                  <c:v>0.80376927653689689</c:v>
                </c:pt>
                <c:pt idx="71">
                  <c:v>0.80915664958574784</c:v>
                </c:pt>
                <c:pt idx="72">
                  <c:v>0.81438441547465612</c:v>
                </c:pt>
              </c:numCache>
            </c:numRef>
          </c:xVal>
          <c:yVal>
            <c:numRef>
              <c:f>Motocalc!$W$13:$W$85</c:f>
              <c:numCache>
                <c:formatCode>General</c:formatCode>
                <c:ptCount val="73"/>
                <c:pt idx="0">
                  <c:v>9.0836577868433785E-2</c:v>
                </c:pt>
                <c:pt idx="1">
                  <c:v>9.0109885245486326E-2</c:v>
                </c:pt>
                <c:pt idx="2">
                  <c:v>8.9452392510530318E-2</c:v>
                </c:pt>
                <c:pt idx="3">
                  <c:v>8.9801428245843251E-2</c:v>
                </c:pt>
                <c:pt idx="4">
                  <c:v>8.9920783245311678E-2</c:v>
                </c:pt>
                <c:pt idx="5">
                  <c:v>8.9796689465750187E-2</c:v>
                </c:pt>
                <c:pt idx="6">
                  <c:v>9.0264629094294613E-2</c:v>
                </c:pt>
                <c:pt idx="7">
                  <c:v>9.0508059972544533E-2</c:v>
                </c:pt>
                <c:pt idx="8">
                  <c:v>9.1099998566311985E-2</c:v>
                </c:pt>
                <c:pt idx="9">
                  <c:v>9.0719837051235888E-2</c:v>
                </c:pt>
                <c:pt idx="10">
                  <c:v>9.0979699969050046E-2</c:v>
                </c:pt>
                <c:pt idx="11">
                  <c:v>9.1535034729346876E-2</c:v>
                </c:pt>
                <c:pt idx="12">
                  <c:v>9.1920747425831326E-2</c:v>
                </c:pt>
                <c:pt idx="13">
                  <c:v>9.2168080584947826E-2</c:v>
                </c:pt>
                <c:pt idx="14">
                  <c:v>9.2264884242018105E-2</c:v>
                </c:pt>
                <c:pt idx="15">
                  <c:v>9.2327560444161239E-2</c:v>
                </c:pt>
                <c:pt idx="16">
                  <c:v>9.2517023259487075E-2</c:v>
                </c:pt>
                <c:pt idx="17">
                  <c:v>9.2920408638878252E-2</c:v>
                </c:pt>
                <c:pt idx="18">
                  <c:v>9.2881033619522324E-2</c:v>
                </c:pt>
                <c:pt idx="19">
                  <c:v>9.2994904078091495E-2</c:v>
                </c:pt>
                <c:pt idx="20">
                  <c:v>9.2963218458552807E-2</c:v>
                </c:pt>
                <c:pt idx="21">
                  <c:v>9.3092856607314839E-2</c:v>
                </c:pt>
                <c:pt idx="22">
                  <c:v>9.271865894774553E-2</c:v>
                </c:pt>
                <c:pt idx="23">
                  <c:v>9.2438050074537731E-2</c:v>
                </c:pt>
                <c:pt idx="24">
                  <c:v>9.2548373815781584E-2</c:v>
                </c:pt>
                <c:pt idx="25">
                  <c:v>9.214230856696691E-2</c:v>
                </c:pt>
                <c:pt idx="26">
                  <c:v>9.1575139853022999E-2</c:v>
                </c:pt>
                <c:pt idx="27">
                  <c:v>9.1010905168639716E-2</c:v>
                </c:pt>
                <c:pt idx="28">
                  <c:v>9.0400494679510807E-2</c:v>
                </c:pt>
                <c:pt idx="29">
                  <c:v>8.9529959440499421E-2</c:v>
                </c:pt>
                <c:pt idx="30">
                  <c:v>8.8899863227879808E-2</c:v>
                </c:pt>
                <c:pt idx="31">
                  <c:v>8.802535045861494E-2</c:v>
                </c:pt>
                <c:pt idx="32">
                  <c:v>8.7213723744537147E-2</c:v>
                </c:pt>
                <c:pt idx="33">
                  <c:v>8.5969112470705086E-2</c:v>
                </c:pt>
                <c:pt idx="34">
                  <c:v>8.5113329421689074E-2</c:v>
                </c:pt>
                <c:pt idx="35">
                  <c:v>8.3615373616338043E-2</c:v>
                </c:pt>
                <c:pt idx="36">
                  <c:v>8.2722192484626644E-2</c:v>
                </c:pt>
                <c:pt idx="37">
                  <c:v>8.1200418225214344E-2</c:v>
                </c:pt>
                <c:pt idx="38">
                  <c:v>8.010651886534069E-2</c:v>
                </c:pt>
                <c:pt idx="39">
                  <c:v>7.8597138869980446E-2</c:v>
                </c:pt>
                <c:pt idx="40">
                  <c:v>7.7143660307841033E-2</c:v>
                </c:pt>
                <c:pt idx="41">
                  <c:v>7.5929363703250569E-2</c:v>
                </c:pt>
                <c:pt idx="42">
                  <c:v>7.4281857144364513E-2</c:v>
                </c:pt>
                <c:pt idx="43">
                  <c:v>7.2549323411944325E-2</c:v>
                </c:pt>
                <c:pt idx="44">
                  <c:v>7.0879587132168201E-2</c:v>
                </c:pt>
                <c:pt idx="45">
                  <c:v>6.9472883791075329E-2</c:v>
                </c:pt>
                <c:pt idx="46">
                  <c:v>6.7655429202099604E-2</c:v>
                </c:pt>
                <c:pt idx="47">
                  <c:v>6.5799364247971448E-2</c:v>
                </c:pt>
                <c:pt idx="48">
                  <c:v>6.364918742845023E-2</c:v>
                </c:pt>
                <c:pt idx="49">
                  <c:v>6.1826727326299229E-2</c:v>
                </c:pt>
                <c:pt idx="50">
                  <c:v>5.9953109330123419E-2</c:v>
                </c:pt>
                <c:pt idx="51">
                  <c:v>5.8035348865169707E-2</c:v>
                </c:pt>
                <c:pt idx="52">
                  <c:v>5.6226106804460239E-2</c:v>
                </c:pt>
                <c:pt idx="53">
                  <c:v>5.3939061496330168E-2</c:v>
                </c:pt>
                <c:pt idx="54">
                  <c:v>5.2075792446933035E-2</c:v>
                </c:pt>
                <c:pt idx="55">
                  <c:v>4.9868971362637037E-2</c:v>
                </c:pt>
                <c:pt idx="56">
                  <c:v>4.791021696231007E-2</c:v>
                </c:pt>
                <c:pt idx="57">
                  <c:v>4.6032207549969159E-2</c:v>
                </c:pt>
                <c:pt idx="58">
                  <c:v>4.3832165419910814E-2</c:v>
                </c:pt>
                <c:pt idx="59">
                  <c:v>4.1648916160077321E-2</c:v>
                </c:pt>
                <c:pt idx="60">
                  <c:v>3.945758731788384E-2</c:v>
                </c:pt>
                <c:pt idx="61">
                  <c:v>3.7677321049092792E-2</c:v>
                </c:pt>
                <c:pt idx="62">
                  <c:v>3.5512850621180418E-2</c:v>
                </c:pt>
                <c:pt idx="63">
                  <c:v>3.3414189875123047E-2</c:v>
                </c:pt>
                <c:pt idx="64">
                  <c:v>3.1346005175675082E-2</c:v>
                </c:pt>
                <c:pt idx="65">
                  <c:v>2.9278810356520982E-2</c:v>
                </c:pt>
                <c:pt idx="66">
                  <c:v>2.7183667456905113E-2</c:v>
                </c:pt>
                <c:pt idx="67">
                  <c:v>2.5158450117363857E-2</c:v>
                </c:pt>
                <c:pt idx="68">
                  <c:v>2.3158025494686516E-2</c:v>
                </c:pt>
                <c:pt idx="69">
                  <c:v>2.0912563606318109E-2</c:v>
                </c:pt>
                <c:pt idx="70">
                  <c:v>1.89852512419269E-2</c:v>
                </c:pt>
                <c:pt idx="71">
                  <c:v>1.7073400392402533E-2</c:v>
                </c:pt>
                <c:pt idx="72">
                  <c:v>1.5178915211534812E-2</c:v>
                </c:pt>
              </c:numCache>
            </c:numRef>
          </c:yVal>
          <c:smooth val="1"/>
        </c:ser>
        <c:ser>
          <c:idx val="2"/>
          <c:order val="1"/>
          <c:tx>
            <c:v>Prof. Sullivan Worksheet (propeller)</c:v>
          </c:tx>
          <c:spPr>
            <a:ln w="50800">
              <a:solidFill>
                <a:schemeClr val="tx1"/>
              </a:solidFill>
            </a:ln>
          </c:spPr>
          <c:marker>
            <c:symbol val="none"/>
          </c:marker>
          <c:xVal>
            <c:numRef>
              <c:f>Motocalc!$U$13:$U$85</c:f>
              <c:numCache>
                <c:formatCode>General</c:formatCode>
                <c:ptCount val="73"/>
                <c:pt idx="0">
                  <c:v>1.4335555163379173E-2</c:v>
                </c:pt>
                <c:pt idx="1">
                  <c:v>2.8671110326758346E-2</c:v>
                </c:pt>
                <c:pt idx="2">
                  <c:v>4.3017761121068934E-2</c:v>
                </c:pt>
                <c:pt idx="3">
                  <c:v>5.7386626090264382E-2</c:v>
                </c:pt>
                <c:pt idx="4">
                  <c:v>7.1770334928229665E-2</c:v>
                </c:pt>
                <c:pt idx="5">
                  <c:v>8.6168910648714819E-2</c:v>
                </c:pt>
                <c:pt idx="6">
                  <c:v>0.1005953798523458</c:v>
                </c:pt>
                <c:pt idx="7">
                  <c:v>0.11505539628603142</c:v>
                </c:pt>
                <c:pt idx="8">
                  <c:v>0.12952110986944318</c:v>
                </c:pt>
                <c:pt idx="9">
                  <c:v>0.14402422225556116</c:v>
                </c:pt>
                <c:pt idx="10">
                  <c:v>0.15854990172526756</c:v>
                </c:pt>
                <c:pt idx="11">
                  <c:v>0.17309820099170845</c:v>
                </c:pt>
                <c:pt idx="12">
                  <c:v>0.18766917293233082</c:v>
                </c:pt>
                <c:pt idx="13">
                  <c:v>0.20226287058952297</c:v>
                </c:pt>
                <c:pt idx="14">
                  <c:v>0.21685114072735487</c:v>
                </c:pt>
                <c:pt idx="15">
                  <c:v>0.23145839612044167</c:v>
                </c:pt>
                <c:pt idx="16">
                  <c:v>0.24605263157894738</c:v>
                </c:pt>
                <c:pt idx="17">
                  <c:v>0.26066207728806123</c:v>
                </c:pt>
                <c:pt idx="18">
                  <c:v>0.27525087970806728</c:v>
                </c:pt>
                <c:pt idx="19">
                  <c:v>0.2898133091822242</c:v>
                </c:pt>
                <c:pt idx="20">
                  <c:v>0.30434364921430046</c:v>
                </c:pt>
                <c:pt idx="21">
                  <c:v>0.31883620393879092</c:v>
                </c:pt>
                <c:pt idx="22">
                  <c:v>0.33319843333081822</c:v>
                </c:pt>
                <c:pt idx="23">
                  <c:v>0.34745890514251249</c:v>
                </c:pt>
                <c:pt idx="24">
                  <c:v>0.36160668424476938</c:v>
                </c:pt>
                <c:pt idx="25">
                  <c:v>0.37558223042987582</c:v>
                </c:pt>
                <c:pt idx="26">
                  <c:v>0.38942041752883572</c:v>
                </c:pt>
                <c:pt idx="27">
                  <c:v>0.40253764260625702</c:v>
                </c:pt>
                <c:pt idx="28">
                  <c:v>0.41610674420658594</c:v>
                </c:pt>
                <c:pt idx="29">
                  <c:v>0.42951273082241925</c:v>
                </c:pt>
                <c:pt idx="30">
                  <c:v>0.44286013839379323</c:v>
                </c:pt>
                <c:pt idx="31">
                  <c:v>0.45585705902588081</c:v>
                </c:pt>
                <c:pt idx="32">
                  <c:v>0.46866111234391078</c:v>
                </c:pt>
                <c:pt idx="33">
                  <c:v>0.4813255757835751</c:v>
                </c:pt>
                <c:pt idx="34">
                  <c:v>0.49378427665813862</c:v>
                </c:pt>
                <c:pt idx="35">
                  <c:v>0.50602986981870468</c:v>
                </c:pt>
                <c:pt idx="36">
                  <c:v>0.5181206985718263</c:v>
                </c:pt>
                <c:pt idx="37">
                  <c:v>0.5299874529485572</c:v>
                </c:pt>
                <c:pt idx="38">
                  <c:v>0.5416916024911711</c:v>
                </c:pt>
                <c:pt idx="39">
                  <c:v>0.55323078132060277</c:v>
                </c:pt>
                <c:pt idx="40">
                  <c:v>0.56453284828570871</c:v>
                </c:pt>
                <c:pt idx="41">
                  <c:v>0.57559260004282686</c:v>
                </c:pt>
                <c:pt idx="42">
                  <c:v>0.5864052844662262</c:v>
                </c:pt>
                <c:pt idx="43">
                  <c:v>0.59696660178457861</c:v>
                </c:pt>
                <c:pt idx="44">
                  <c:v>0.60727270403762224</c:v>
                </c:pt>
                <c:pt idx="45">
                  <c:v>0.61732019291256024</c:v>
                </c:pt>
                <c:pt idx="46">
                  <c:v>0.62710611602827737</c:v>
                </c:pt>
                <c:pt idx="47">
                  <c:v>0.63670393166687611</c:v>
                </c:pt>
                <c:pt idx="48">
                  <c:v>0.64596025167282523</c:v>
                </c:pt>
                <c:pt idx="49">
                  <c:v>0.65510310429539198</c:v>
                </c:pt>
                <c:pt idx="50">
                  <c:v>0.66397899175204345</c:v>
                </c:pt>
                <c:pt idx="51">
                  <c:v>0.6725867496294845</c:v>
                </c:pt>
                <c:pt idx="52">
                  <c:v>0.68108305445695172</c:v>
                </c:pt>
                <c:pt idx="53">
                  <c:v>0.68931170369654049</c:v>
                </c:pt>
                <c:pt idx="54">
                  <c:v>0.69735191177441713</c:v>
                </c:pt>
                <c:pt idx="55">
                  <c:v>0.70520472473809437</c:v>
                </c:pt>
                <c:pt idx="56">
                  <c:v>0.71295150219421632</c:v>
                </c:pt>
                <c:pt idx="57">
                  <c:v>0.72003103582050954</c:v>
                </c:pt>
                <c:pt idx="58">
                  <c:v>0.72740858357072813</c:v>
                </c:pt>
                <c:pt idx="59">
                  <c:v>0.7346853584721883</c:v>
                </c:pt>
                <c:pt idx="60">
                  <c:v>0.74170111342675227</c:v>
                </c:pt>
                <c:pt idx="61">
                  <c:v>0.74861932149513477</c:v>
                </c:pt>
                <c:pt idx="62">
                  <c:v>0.7553605186518233</c:v>
                </c:pt>
                <c:pt idx="63">
                  <c:v>0.76184464158898002</c:v>
                </c:pt>
                <c:pt idx="64">
                  <c:v>0.76831807293648846</c:v>
                </c:pt>
                <c:pt idx="65">
                  <c:v>0.77453769559032726</c:v>
                </c:pt>
                <c:pt idx="66">
                  <c:v>0.78066865276398545</c:v>
                </c:pt>
                <c:pt idx="67">
                  <c:v>0.78663095453275722</c:v>
                </c:pt>
                <c:pt idx="68">
                  <c:v>0.79250823897934541</c:v>
                </c:pt>
                <c:pt idx="69">
                  <c:v>0.79822041768351937</c:v>
                </c:pt>
                <c:pt idx="70">
                  <c:v>0.80376927653689689</c:v>
                </c:pt>
                <c:pt idx="71">
                  <c:v>0.80915664958574784</c:v>
                </c:pt>
                <c:pt idx="72">
                  <c:v>0.81438441547465612</c:v>
                </c:pt>
              </c:numCache>
            </c:numRef>
          </c:xVal>
          <c:yVal>
            <c:numRef>
              <c:f>Motocalc!$X$13:$X$85</c:f>
              <c:numCache>
                <c:formatCode>General</c:formatCode>
                <c:ptCount val="73"/>
                <c:pt idx="0">
                  <c:v>0.11354572233554222</c:v>
                </c:pt>
                <c:pt idx="1">
                  <c:v>0.1126373565568579</c:v>
                </c:pt>
                <c:pt idx="2">
                  <c:v>0.11181549063816289</c:v>
                </c:pt>
                <c:pt idx="3">
                  <c:v>0.11225178530730405</c:v>
                </c:pt>
                <c:pt idx="4">
                  <c:v>0.11240097905663961</c:v>
                </c:pt>
                <c:pt idx="5">
                  <c:v>0.11224586183218772</c:v>
                </c:pt>
                <c:pt idx="6">
                  <c:v>0.11283078636786827</c:v>
                </c:pt>
                <c:pt idx="7">
                  <c:v>0.11313507496568066</c:v>
                </c:pt>
                <c:pt idx="8">
                  <c:v>0.11387499820788996</c:v>
                </c:pt>
                <c:pt idx="9">
                  <c:v>0.11339979631404486</c:v>
                </c:pt>
                <c:pt idx="10">
                  <c:v>0.11372462496131255</c:v>
                </c:pt>
                <c:pt idx="11">
                  <c:v>0.11441879341168358</c:v>
                </c:pt>
                <c:pt idx="12">
                  <c:v>0.11490093428228916</c:v>
                </c:pt>
                <c:pt idx="13">
                  <c:v>0.11521010073118479</c:v>
                </c:pt>
                <c:pt idx="14">
                  <c:v>0.11533110530252262</c:v>
                </c:pt>
                <c:pt idx="15">
                  <c:v>0.11540945055520153</c:v>
                </c:pt>
                <c:pt idx="16">
                  <c:v>0.11564627907435883</c:v>
                </c:pt>
                <c:pt idx="17">
                  <c:v>0.1161505107985978</c:v>
                </c:pt>
                <c:pt idx="18">
                  <c:v>0.11610129202440289</c:v>
                </c:pt>
                <c:pt idx="19">
                  <c:v>0.11624363009761436</c:v>
                </c:pt>
                <c:pt idx="20">
                  <c:v>0.11620402307319101</c:v>
                </c:pt>
                <c:pt idx="21">
                  <c:v>0.11636607075914354</c:v>
                </c:pt>
                <c:pt idx="22">
                  <c:v>0.11589832368468192</c:v>
                </c:pt>
                <c:pt idx="23">
                  <c:v>0.11554756259317216</c:v>
                </c:pt>
                <c:pt idx="24">
                  <c:v>0.11568546726972699</c:v>
                </c:pt>
                <c:pt idx="25">
                  <c:v>0.11517788570870864</c:v>
                </c:pt>
                <c:pt idx="26">
                  <c:v>0.11446892481627875</c:v>
                </c:pt>
                <c:pt idx="27">
                  <c:v>0.11376363146079964</c:v>
                </c:pt>
                <c:pt idx="28">
                  <c:v>0.1130006183493885</c:v>
                </c:pt>
                <c:pt idx="29">
                  <c:v>0.11191244930062426</c:v>
                </c:pt>
                <c:pt idx="30">
                  <c:v>0.11112482903484976</c:v>
                </c:pt>
                <c:pt idx="31">
                  <c:v>0.11003168807326867</c:v>
                </c:pt>
                <c:pt idx="32">
                  <c:v>0.10901715468067143</c:v>
                </c:pt>
                <c:pt idx="33">
                  <c:v>0.10746139058838133</c:v>
                </c:pt>
                <c:pt idx="34">
                  <c:v>0.10639166177711135</c:v>
                </c:pt>
                <c:pt idx="35">
                  <c:v>0.10451921702042255</c:v>
                </c:pt>
                <c:pt idx="36">
                  <c:v>0.10340274060578329</c:v>
                </c:pt>
                <c:pt idx="37">
                  <c:v>0.10150052278151793</c:v>
                </c:pt>
                <c:pt idx="38">
                  <c:v>0.10013314858167587</c:v>
                </c:pt>
                <c:pt idx="39">
                  <c:v>9.8246423587475554E-2</c:v>
                </c:pt>
                <c:pt idx="40">
                  <c:v>9.6429575384801292E-2</c:v>
                </c:pt>
                <c:pt idx="41">
                  <c:v>9.4911704629063204E-2</c:v>
                </c:pt>
                <c:pt idx="42">
                  <c:v>9.2852321430455631E-2</c:v>
                </c:pt>
                <c:pt idx="43">
                  <c:v>9.0686654264930402E-2</c:v>
                </c:pt>
                <c:pt idx="44">
                  <c:v>8.8599483915210248E-2</c:v>
                </c:pt>
                <c:pt idx="45">
                  <c:v>8.6841104738844169E-2</c:v>
                </c:pt>
                <c:pt idx="46">
                  <c:v>8.4569286502624505E-2</c:v>
                </c:pt>
                <c:pt idx="47">
                  <c:v>8.2249205309964296E-2</c:v>
                </c:pt>
                <c:pt idx="48">
                  <c:v>7.9561484285562784E-2</c:v>
                </c:pt>
                <c:pt idx="49">
                  <c:v>7.7283409157874031E-2</c:v>
                </c:pt>
                <c:pt idx="50">
                  <c:v>7.4941386662654264E-2</c:v>
                </c:pt>
                <c:pt idx="51">
                  <c:v>7.2544186081462139E-2</c:v>
                </c:pt>
                <c:pt idx="52">
                  <c:v>7.0282633505575287E-2</c:v>
                </c:pt>
                <c:pt idx="53">
                  <c:v>6.7423826870412706E-2</c:v>
                </c:pt>
                <c:pt idx="54">
                  <c:v>6.5094740558666292E-2</c:v>
                </c:pt>
                <c:pt idx="55">
                  <c:v>6.233621420329629E-2</c:v>
                </c:pt>
                <c:pt idx="56">
                  <c:v>5.9887771202887581E-2</c:v>
                </c:pt>
                <c:pt idx="57">
                  <c:v>5.7540259437461445E-2</c:v>
                </c:pt>
                <c:pt idx="58">
                  <c:v>5.4790206774888522E-2</c:v>
                </c:pt>
                <c:pt idx="59">
                  <c:v>5.2061145200096651E-2</c:v>
                </c:pt>
                <c:pt idx="60">
                  <c:v>4.9321984147354794E-2</c:v>
                </c:pt>
                <c:pt idx="61">
                  <c:v>4.7096651311365992E-2</c:v>
                </c:pt>
                <c:pt idx="62">
                  <c:v>4.4391063276475518E-2</c:v>
                </c:pt>
                <c:pt idx="63">
                  <c:v>4.1767737343903807E-2</c:v>
                </c:pt>
                <c:pt idx="64">
                  <c:v>3.9182506469593849E-2</c:v>
                </c:pt>
                <c:pt idx="65">
                  <c:v>3.6598512945651224E-2</c:v>
                </c:pt>
                <c:pt idx="66">
                  <c:v>3.3979584321131392E-2</c:v>
                </c:pt>
                <c:pt idx="67">
                  <c:v>3.144806264670482E-2</c:v>
                </c:pt>
                <c:pt idx="68">
                  <c:v>2.8947531868358144E-2</c:v>
                </c:pt>
                <c:pt idx="69">
                  <c:v>2.6140704507897634E-2</c:v>
                </c:pt>
                <c:pt idx="70">
                  <c:v>2.3731564052408623E-2</c:v>
                </c:pt>
                <c:pt idx="71">
                  <c:v>2.1341750490503165E-2</c:v>
                </c:pt>
                <c:pt idx="72">
                  <c:v>1.8973644014418513E-2</c:v>
                </c:pt>
              </c:numCache>
            </c:numRef>
          </c:yVal>
          <c:smooth val="1"/>
        </c:ser>
        <c:ser>
          <c:idx val="0"/>
          <c:order val="2"/>
          <c:tx>
            <c:v>Motocalc</c:v>
          </c:tx>
          <c:spPr>
            <a:ln w="50800">
              <a:solidFill>
                <a:srgbClr val="00B0F0"/>
              </a:solidFill>
            </a:ln>
          </c:spPr>
          <c:marker>
            <c:symbol val="none"/>
          </c:marker>
          <c:xVal>
            <c:numRef>
              <c:f>Propeller!$I$10:$I$32</c:f>
              <c:numCache>
                <c:formatCode>General</c:formatCode>
                <c:ptCount val="23"/>
                <c:pt idx="0">
                  <c:v>1.6875</c:v>
                </c:pt>
                <c:pt idx="1">
                  <c:v>1.575</c:v>
                </c:pt>
                <c:pt idx="2">
                  <c:v>1.4624999999999999</c:v>
                </c:pt>
                <c:pt idx="3">
                  <c:v>1.35</c:v>
                </c:pt>
                <c:pt idx="4">
                  <c:v>1.2375</c:v>
                </c:pt>
                <c:pt idx="5">
                  <c:v>1.125</c:v>
                </c:pt>
                <c:pt idx="6">
                  <c:v>1.0125</c:v>
                </c:pt>
                <c:pt idx="7">
                  <c:v>0.9</c:v>
                </c:pt>
                <c:pt idx="8">
                  <c:v>0.78749999999999998</c:v>
                </c:pt>
                <c:pt idx="9">
                  <c:v>0.67500000000000004</c:v>
                </c:pt>
                <c:pt idx="10">
                  <c:v>0.5625</c:v>
                </c:pt>
                <c:pt idx="11">
                  <c:v>0.51749999999999996</c:v>
                </c:pt>
                <c:pt idx="12">
                  <c:v>0.495</c:v>
                </c:pt>
                <c:pt idx="13">
                  <c:v>0.45</c:v>
                </c:pt>
                <c:pt idx="14">
                  <c:v>0.40500000000000003</c:v>
                </c:pt>
                <c:pt idx="15">
                  <c:v>0.36</c:v>
                </c:pt>
                <c:pt idx="16">
                  <c:v>0.33750000000000002</c:v>
                </c:pt>
                <c:pt idx="17">
                  <c:v>0.315</c:v>
                </c:pt>
                <c:pt idx="18">
                  <c:v>0.29249999999999998</c:v>
                </c:pt>
                <c:pt idx="19">
                  <c:v>0.27</c:v>
                </c:pt>
                <c:pt idx="20">
                  <c:v>0.22500000000000001</c:v>
                </c:pt>
                <c:pt idx="21">
                  <c:v>0.1125</c:v>
                </c:pt>
              </c:numCache>
            </c:numRef>
          </c:xVal>
          <c:yVal>
            <c:numRef>
              <c:f>Propeller!$J$10:$J$32</c:f>
              <c:numCache>
                <c:formatCode>General</c:formatCode>
                <c:ptCount val="23"/>
                <c:pt idx="0">
                  <c:v>-0.10307975422851623</c:v>
                </c:pt>
                <c:pt idx="1">
                  <c:v>-7.3088065355126949E-2</c:v>
                </c:pt>
                <c:pt idx="2">
                  <c:v>-4.6249784359985106E-2</c:v>
                </c:pt>
                <c:pt idx="3">
                  <c:v>-2.249968359092239E-2</c:v>
                </c:pt>
                <c:pt idx="4">
                  <c:v>-1.750720893922606E-3</c:v>
                </c:pt>
                <c:pt idx="5">
                  <c:v>1.6115018054134317E-2</c:v>
                </c:pt>
                <c:pt idx="6">
                  <c:v>3.125966408833112E-2</c:v>
                </c:pt>
                <c:pt idx="7">
                  <c:v>4.3909197476763702E-2</c:v>
                </c:pt>
                <c:pt idx="8">
                  <c:v>5.4381879308888374E-2</c:v>
                </c:pt>
                <c:pt idx="9">
                  <c:v>6.312768357049528E-2</c:v>
                </c:pt>
                <c:pt idx="10">
                  <c:v>7.0777836998247898E-2</c:v>
                </c:pt>
                <c:pt idx="11">
                  <c:v>7.3715576511664466E-2</c:v>
                </c:pt>
                <c:pt idx="12">
                  <c:v>7.5189856745168898E-2</c:v>
                </c:pt>
                <c:pt idx="13">
                  <c:v>7.8193904832159197E-2</c:v>
                </c:pt>
                <c:pt idx="14">
                  <c:v>8.133590942513784E-2</c:v>
                </c:pt>
                <c:pt idx="15">
                  <c:v>8.4697154810897554E-2</c:v>
                </c:pt>
                <c:pt idx="16">
                  <c:v>8.6486487017470373E-2</c:v>
                </c:pt>
                <c:pt idx="17">
                  <c:v>8.8362734826701608E-2</c:v>
                </c:pt>
                <c:pt idx="18">
                  <c:v>9.033680215528915E-2</c:v>
                </c:pt>
                <c:pt idx="19">
                  <c:v>9.2419555758524133E-2</c:v>
                </c:pt>
                <c:pt idx="20">
                  <c:v>9.6953897685350912E-2</c:v>
                </c:pt>
                <c:pt idx="21">
                  <c:v>0.11090825211130557</c:v>
                </c:pt>
              </c:numCache>
            </c:numRef>
          </c:yVal>
          <c:smooth val="1"/>
        </c:ser>
        <c:ser>
          <c:idx val="1"/>
          <c:order val="3"/>
          <c:tx>
            <c:v>Test Data</c:v>
          </c:tx>
          <c:spPr>
            <a:ln>
              <a:noFill/>
            </a:ln>
          </c:spPr>
          <c:xVal>
            <c:numRef>
              <c:f>Plots!$K$5:$K$23</c:f>
              <c:numCache>
                <c:formatCode>0.00</c:formatCode>
                <c:ptCount val="19"/>
                <c:pt idx="0">
                  <c:v>0.54582394145532842</c:v>
                </c:pt>
                <c:pt idx="1">
                  <c:v>0.44168647894082497</c:v>
                </c:pt>
                <c:pt idx="2">
                  <c:v>0.38145650453980334</c:v>
                </c:pt>
                <c:pt idx="3">
                  <c:v>0.3836362559943165</c:v>
                </c:pt>
                <c:pt idx="5">
                  <c:v>0.59106071620253686</c:v>
                </c:pt>
                <c:pt idx="6">
                  <c:v>0.48395575420610398</c:v>
                </c:pt>
                <c:pt idx="7">
                  <c:v>0.41205375643833997</c:v>
                </c:pt>
                <c:pt idx="8">
                  <c:v>0.41205375643833997</c:v>
                </c:pt>
                <c:pt idx="10">
                  <c:v>0.63494621049764077</c:v>
                </c:pt>
                <c:pt idx="11">
                  <c:v>0.51733201311686983</c:v>
                </c:pt>
                <c:pt idx="12">
                  <c:v>0.44072309865302228</c:v>
                </c:pt>
                <c:pt idx="13">
                  <c:v>0.4414803548362749</c:v>
                </c:pt>
                <c:pt idx="15">
                  <c:v>0.71153049188689477</c:v>
                </c:pt>
                <c:pt idx="16">
                  <c:v>0.58582677165354335</c:v>
                </c:pt>
                <c:pt idx="17">
                  <c:v>0.50213723284589429</c:v>
                </c:pt>
                <c:pt idx="18">
                  <c:v>0.5038647691974284</c:v>
                </c:pt>
              </c:numCache>
            </c:numRef>
          </c:xVal>
          <c:yVal>
            <c:numRef>
              <c:f>Plots!$M$5:$M$23</c:f>
              <c:numCache>
                <c:formatCode>0.00</c:formatCode>
                <c:ptCount val="19"/>
                <c:pt idx="0">
                  <c:v>9.3751040086859874E-2</c:v>
                </c:pt>
                <c:pt idx="1">
                  <c:v>9.0993636078153653E-2</c:v>
                </c:pt>
                <c:pt idx="2">
                  <c:v>9.1881917405840063E-2</c:v>
                </c:pt>
                <c:pt idx="3">
                  <c:v>9.3466053811711455E-2</c:v>
                </c:pt>
                <c:pt idx="5">
                  <c:v>9.0367895470930354E-2</c:v>
                </c:pt>
                <c:pt idx="6">
                  <c:v>9.3468286442787318E-2</c:v>
                </c:pt>
                <c:pt idx="7">
                  <c:v>9.088767991345735E-2</c:v>
                </c:pt>
                <c:pt idx="8">
                  <c:v>9.088767991345735E-2</c:v>
                </c:pt>
                <c:pt idx="10">
                  <c:v>8.785275539980833E-2</c:v>
                </c:pt>
                <c:pt idx="11">
                  <c:v>8.720225606673454E-2</c:v>
                </c:pt>
                <c:pt idx="12">
                  <c:v>8.9429416210054805E-2</c:v>
                </c:pt>
                <c:pt idx="13">
                  <c:v>8.9891185091534043E-2</c:v>
                </c:pt>
                <c:pt idx="15">
                  <c:v>7.7944972473446505E-2</c:v>
                </c:pt>
                <c:pt idx="16">
                  <c:v>8.3422630947620952E-2</c:v>
                </c:pt>
                <c:pt idx="17">
                  <c:v>8.6697822328794416E-2</c:v>
                </c:pt>
                <c:pt idx="18">
                  <c:v>8.75957213315222E-2</c:v>
                </c:pt>
              </c:numCache>
            </c:numRef>
          </c:yVal>
          <c:smooth val="1"/>
        </c:ser>
        <c:dLbls>
          <c:showLegendKey val="0"/>
          <c:showVal val="0"/>
          <c:showCatName val="0"/>
          <c:showSerName val="0"/>
          <c:showPercent val="0"/>
          <c:showBubbleSize val="0"/>
        </c:dLbls>
        <c:axId val="523116528"/>
        <c:axId val="523116920"/>
      </c:scatterChart>
      <c:valAx>
        <c:axId val="523116528"/>
        <c:scaling>
          <c:orientation val="minMax"/>
          <c:max val="1"/>
        </c:scaling>
        <c:delete val="0"/>
        <c:axPos val="b"/>
        <c:majorGridlines/>
        <c:title>
          <c:tx>
            <c:rich>
              <a:bodyPr/>
              <a:lstStyle/>
              <a:p>
                <a:pPr>
                  <a:defRPr/>
                </a:pPr>
                <a:r>
                  <a:rPr lang="en-US"/>
                  <a:t>Advance Ratio</a:t>
                </a:r>
              </a:p>
            </c:rich>
          </c:tx>
          <c:layout/>
          <c:overlay val="0"/>
        </c:title>
        <c:numFmt formatCode="General" sourceLinked="1"/>
        <c:majorTickMark val="none"/>
        <c:minorTickMark val="none"/>
        <c:tickLblPos val="nextTo"/>
        <c:crossAx val="523116920"/>
        <c:crosses val="autoZero"/>
        <c:crossBetween val="midCat"/>
      </c:valAx>
      <c:valAx>
        <c:axId val="523116920"/>
        <c:scaling>
          <c:orientation val="minMax"/>
          <c:min val="0"/>
        </c:scaling>
        <c:delete val="0"/>
        <c:axPos val="l"/>
        <c:majorGridlines/>
        <c:title>
          <c:tx>
            <c:rich>
              <a:bodyPr/>
              <a:lstStyle/>
              <a:p>
                <a:pPr>
                  <a:defRPr/>
                </a:pPr>
                <a:r>
                  <a:rPr lang="en-US"/>
                  <a:t>Power Coefficient</a:t>
                </a:r>
              </a:p>
            </c:rich>
          </c:tx>
          <c:layout/>
          <c:overlay val="0"/>
        </c:title>
        <c:numFmt formatCode="General" sourceLinked="1"/>
        <c:majorTickMark val="none"/>
        <c:minorTickMark val="none"/>
        <c:tickLblPos val="nextTo"/>
        <c:crossAx val="523116528"/>
        <c:crosses val="autoZero"/>
        <c:crossBetween val="midCat"/>
      </c:valAx>
    </c:plotArea>
    <c:legend>
      <c:legendPos val="r"/>
      <c:layout>
        <c:manualLayout>
          <c:xMode val="edge"/>
          <c:yMode val="edge"/>
          <c:x val="0.18212379702537182"/>
          <c:y val="0.61870020414114901"/>
          <c:w val="0.55258705161854771"/>
          <c:h val="0.18331554389034704"/>
        </c:manualLayout>
      </c:layout>
      <c:overlay val="1"/>
      <c:spPr>
        <a:solidFill>
          <a:schemeClr val="bg1"/>
        </a:solidFill>
      </c:spPr>
      <c:txPr>
        <a:bodyPr/>
        <a:lstStyle/>
        <a:p>
          <a:pPr>
            <a:defRPr sz="1100"/>
          </a:pPr>
          <a:endParaRPr lang="en-US"/>
        </a:p>
      </c:txPr>
    </c:legend>
    <c:plotVisOnly val="1"/>
    <c:dispBlanksAs val="gap"/>
    <c:showDLblsOverMax val="0"/>
  </c:chart>
  <c:txPr>
    <a:bodyPr/>
    <a:lstStyle/>
    <a:p>
      <a:pPr>
        <a:defRPr sz="12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US" sz="1600" dirty="0" smtClean="0"/>
              <a:t>Power</a:t>
            </a:r>
            <a:r>
              <a:rPr lang="en-US" sz="1600" baseline="0" dirty="0" smtClean="0"/>
              <a:t> at 100% Throttle</a:t>
            </a:r>
            <a:endParaRPr lang="en-US" sz="1600" dirty="0"/>
          </a:p>
        </c:rich>
      </c:tx>
      <c:layout/>
      <c:overlay val="0"/>
    </c:title>
    <c:autoTitleDeleted val="0"/>
    <c:plotArea>
      <c:layout>
        <c:manualLayout>
          <c:layoutTarget val="inner"/>
          <c:xMode val="edge"/>
          <c:yMode val="edge"/>
          <c:x val="0.15075240594925632"/>
          <c:y val="0.15390259550889474"/>
          <c:w val="0.76998447069116349"/>
          <c:h val="0.63178594342373873"/>
        </c:manualLayout>
      </c:layout>
      <c:scatterChart>
        <c:scatterStyle val="smoothMarker"/>
        <c:varyColors val="0"/>
        <c:ser>
          <c:idx val="1"/>
          <c:order val="2"/>
          <c:tx>
            <c:v>Motocalc</c:v>
          </c:tx>
          <c:spPr>
            <a:ln w="50800">
              <a:solidFill>
                <a:srgbClr val="00B0F0"/>
              </a:solidFill>
            </a:ln>
          </c:spPr>
          <c:marker>
            <c:symbol val="none"/>
          </c:marker>
          <c:xVal>
            <c:numRef>
              <c:f>'Motocalc Fixed'!$A$12:$A$85</c:f>
              <c:numCache>
                <c:formatCode>General</c:formatCode>
                <c:ptCount val="7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numCache>
            </c:numRef>
          </c:xVal>
          <c:yVal>
            <c:numRef>
              <c:f>'Motocalc Fixed'!$H$12:$H$85</c:f>
              <c:numCache>
                <c:formatCode>General</c:formatCode>
                <c:ptCount val="74"/>
                <c:pt idx="0">
                  <c:v>314.2</c:v>
                </c:pt>
                <c:pt idx="1">
                  <c:v>314.2</c:v>
                </c:pt>
                <c:pt idx="2">
                  <c:v>314.2</c:v>
                </c:pt>
                <c:pt idx="3">
                  <c:v>314.39999999999998</c:v>
                </c:pt>
                <c:pt idx="4">
                  <c:v>314.5</c:v>
                </c:pt>
                <c:pt idx="5">
                  <c:v>314.7</c:v>
                </c:pt>
                <c:pt idx="6">
                  <c:v>315</c:v>
                </c:pt>
                <c:pt idx="7">
                  <c:v>315.2</c:v>
                </c:pt>
                <c:pt idx="8">
                  <c:v>315.5</c:v>
                </c:pt>
                <c:pt idx="9">
                  <c:v>315.8</c:v>
                </c:pt>
                <c:pt idx="10">
                  <c:v>316.10000000000002</c:v>
                </c:pt>
                <c:pt idx="11">
                  <c:v>316.39999999999998</c:v>
                </c:pt>
                <c:pt idx="12">
                  <c:v>316.7</c:v>
                </c:pt>
                <c:pt idx="13">
                  <c:v>317</c:v>
                </c:pt>
                <c:pt idx="14">
                  <c:v>317.3</c:v>
                </c:pt>
                <c:pt idx="15">
                  <c:v>317.60000000000002</c:v>
                </c:pt>
                <c:pt idx="16">
                  <c:v>317.8</c:v>
                </c:pt>
                <c:pt idx="17">
                  <c:v>318</c:v>
                </c:pt>
                <c:pt idx="18">
                  <c:v>318.2</c:v>
                </c:pt>
                <c:pt idx="19">
                  <c:v>318.39999999999998</c:v>
                </c:pt>
                <c:pt idx="20">
                  <c:v>318.5</c:v>
                </c:pt>
                <c:pt idx="21">
                  <c:v>318.5</c:v>
                </c:pt>
                <c:pt idx="22">
                  <c:v>318.5</c:v>
                </c:pt>
                <c:pt idx="23">
                  <c:v>318.39999999999998</c:v>
                </c:pt>
                <c:pt idx="24">
                  <c:v>318.10000000000002</c:v>
                </c:pt>
                <c:pt idx="25">
                  <c:v>317.8</c:v>
                </c:pt>
                <c:pt idx="26">
                  <c:v>317.3</c:v>
                </c:pt>
                <c:pt idx="27">
                  <c:v>316.60000000000002</c:v>
                </c:pt>
                <c:pt idx="28">
                  <c:v>316.8</c:v>
                </c:pt>
                <c:pt idx="29">
                  <c:v>315.89999999999998</c:v>
                </c:pt>
                <c:pt idx="30">
                  <c:v>315</c:v>
                </c:pt>
                <c:pt idx="31">
                  <c:v>314</c:v>
                </c:pt>
                <c:pt idx="32">
                  <c:v>312.8</c:v>
                </c:pt>
                <c:pt idx="33">
                  <c:v>311.39999999999998</c:v>
                </c:pt>
                <c:pt idx="34">
                  <c:v>309.89999999999998</c:v>
                </c:pt>
                <c:pt idx="35">
                  <c:v>308.3</c:v>
                </c:pt>
                <c:pt idx="36">
                  <c:v>306.60000000000002</c:v>
                </c:pt>
                <c:pt idx="37">
                  <c:v>304.8</c:v>
                </c:pt>
                <c:pt idx="38">
                  <c:v>302.8</c:v>
                </c:pt>
                <c:pt idx="39">
                  <c:v>300.7</c:v>
                </c:pt>
                <c:pt idx="40">
                  <c:v>298.5</c:v>
                </c:pt>
                <c:pt idx="41">
                  <c:v>296.2</c:v>
                </c:pt>
                <c:pt idx="42">
                  <c:v>293.7</c:v>
                </c:pt>
                <c:pt idx="43">
                  <c:v>290.89999999999998</c:v>
                </c:pt>
                <c:pt idx="44">
                  <c:v>288</c:v>
                </c:pt>
                <c:pt idx="45">
                  <c:v>284.8</c:v>
                </c:pt>
                <c:pt idx="46">
                  <c:v>281.5</c:v>
                </c:pt>
                <c:pt idx="47">
                  <c:v>277.89999999999998</c:v>
                </c:pt>
                <c:pt idx="48">
                  <c:v>274.10000000000002</c:v>
                </c:pt>
                <c:pt idx="49">
                  <c:v>270</c:v>
                </c:pt>
                <c:pt idx="50">
                  <c:v>265.8</c:v>
                </c:pt>
                <c:pt idx="51">
                  <c:v>261.3</c:v>
                </c:pt>
                <c:pt idx="52">
                  <c:v>256.5</c:v>
                </c:pt>
                <c:pt idx="53">
                  <c:v>251.6</c:v>
                </c:pt>
                <c:pt idx="54">
                  <c:v>246.4</c:v>
                </c:pt>
                <c:pt idx="55">
                  <c:v>241</c:v>
                </c:pt>
                <c:pt idx="56">
                  <c:v>235.3</c:v>
                </c:pt>
                <c:pt idx="57">
                  <c:v>229.4</c:v>
                </c:pt>
                <c:pt idx="58">
                  <c:v>223.9</c:v>
                </c:pt>
                <c:pt idx="59">
                  <c:v>217.4</c:v>
                </c:pt>
                <c:pt idx="60">
                  <c:v>210.7</c:v>
                </c:pt>
                <c:pt idx="61">
                  <c:v>203.7</c:v>
                </c:pt>
                <c:pt idx="62">
                  <c:v>196.5</c:v>
                </c:pt>
                <c:pt idx="63">
                  <c:v>189</c:v>
                </c:pt>
                <c:pt idx="64">
                  <c:v>181.3</c:v>
                </c:pt>
                <c:pt idx="65">
                  <c:v>173.4</c:v>
                </c:pt>
                <c:pt idx="66">
                  <c:v>165.2</c:v>
                </c:pt>
                <c:pt idx="67">
                  <c:v>156.69999999999999</c:v>
                </c:pt>
                <c:pt idx="68">
                  <c:v>148</c:v>
                </c:pt>
                <c:pt idx="69">
                  <c:v>139.1</c:v>
                </c:pt>
                <c:pt idx="70">
                  <c:v>129.9</c:v>
                </c:pt>
                <c:pt idx="71">
                  <c:v>120.5</c:v>
                </c:pt>
                <c:pt idx="72">
                  <c:v>110.8</c:v>
                </c:pt>
                <c:pt idx="73">
                  <c:v>100.9</c:v>
                </c:pt>
              </c:numCache>
            </c:numRef>
          </c:yVal>
          <c:smooth val="1"/>
        </c:ser>
        <c:dLbls>
          <c:showLegendKey val="0"/>
          <c:showVal val="0"/>
          <c:showCatName val="0"/>
          <c:showSerName val="0"/>
          <c:showPercent val="0"/>
          <c:showBubbleSize val="0"/>
        </c:dLbls>
        <c:axId val="523117704"/>
        <c:axId val="523118096"/>
      </c:scatterChart>
      <c:scatterChart>
        <c:scatterStyle val="lineMarker"/>
        <c:varyColors val="0"/>
        <c:ser>
          <c:idx val="0"/>
          <c:order val="0"/>
          <c:tx>
            <c:v>Armstrong Wind Tunnel Test</c:v>
          </c:tx>
          <c:spPr>
            <a:ln w="28575">
              <a:noFill/>
            </a:ln>
          </c:spPr>
          <c:marker>
            <c:symbol val="square"/>
            <c:size val="7"/>
            <c:spPr>
              <a:solidFill>
                <a:schemeClr val="accent2"/>
              </a:solidFill>
              <a:ln>
                <a:solidFill>
                  <a:schemeClr val="accent2"/>
                </a:solidFill>
              </a:ln>
            </c:spPr>
          </c:marker>
          <c:xVal>
            <c:numRef>
              <c:f>Plots!$A$26:$A$31</c:f>
              <c:numCache>
                <c:formatCode>0.0</c:formatCode>
                <c:ptCount val="6"/>
                <c:pt idx="0">
                  <c:v>19.835170674000004</c:v>
                </c:pt>
                <c:pt idx="1">
                  <c:v>23.951699509000001</c:v>
                </c:pt>
                <c:pt idx="2">
                  <c:v>28.068228344000001</c:v>
                </c:pt>
                <c:pt idx="3">
                  <c:v>32.184757179000002</c:v>
                </c:pt>
                <c:pt idx="4">
                  <c:v>36.301286014000006</c:v>
                </c:pt>
                <c:pt idx="5">
                  <c:v>44.534343684</c:v>
                </c:pt>
              </c:numCache>
            </c:numRef>
          </c:xVal>
          <c:yVal>
            <c:numRef>
              <c:f>Plots!$F$26:$F$31</c:f>
              <c:numCache>
                <c:formatCode>0</c:formatCode>
                <c:ptCount val="6"/>
                <c:pt idx="0">
                  <c:v>379.5</c:v>
                </c:pt>
                <c:pt idx="1">
                  <c:v>381.44</c:v>
                </c:pt>
                <c:pt idx="2">
                  <c:v>298.70000000000005</c:v>
                </c:pt>
                <c:pt idx="3">
                  <c:v>286.44</c:v>
                </c:pt>
                <c:pt idx="4">
                  <c:v>285.88</c:v>
                </c:pt>
                <c:pt idx="5">
                  <c:v>238.07999999999998</c:v>
                </c:pt>
              </c:numCache>
            </c:numRef>
          </c:yVal>
          <c:smooth val="0"/>
        </c:ser>
        <c:ser>
          <c:idx val="2"/>
          <c:order val="1"/>
          <c:tx>
            <c:v>Boeing Wind Tunnel Test</c:v>
          </c:tx>
          <c:spPr>
            <a:ln w="28575">
              <a:noFill/>
            </a:ln>
          </c:spPr>
          <c:xVal>
            <c:numRef>
              <c:f>Plots!$A$55:$A$58</c:f>
              <c:numCache>
                <c:formatCode>0.0</c:formatCode>
                <c:ptCount val="4"/>
                <c:pt idx="0">
                  <c:v>30.198690000000003</c:v>
                </c:pt>
                <c:pt idx="1">
                  <c:v>32.435630000000003</c:v>
                </c:pt>
                <c:pt idx="2">
                  <c:v>34.67257</c:v>
                </c:pt>
                <c:pt idx="3">
                  <c:v>39.526729800000005</c:v>
                </c:pt>
              </c:numCache>
            </c:numRef>
          </c:xVal>
          <c:yVal>
            <c:numRef>
              <c:f>Plots!$E$55:$E$58</c:f>
              <c:numCache>
                <c:formatCode>General</c:formatCode>
                <c:ptCount val="4"/>
                <c:pt idx="0">
                  <c:v>290</c:v>
                </c:pt>
                <c:pt idx="1">
                  <c:v>282</c:v>
                </c:pt>
                <c:pt idx="2">
                  <c:v>277</c:v>
                </c:pt>
                <c:pt idx="3">
                  <c:v>269</c:v>
                </c:pt>
              </c:numCache>
            </c:numRef>
          </c:yVal>
          <c:smooth val="0"/>
        </c:ser>
        <c:dLbls>
          <c:showLegendKey val="0"/>
          <c:showVal val="0"/>
          <c:showCatName val="0"/>
          <c:showSerName val="0"/>
          <c:showPercent val="0"/>
          <c:showBubbleSize val="0"/>
        </c:dLbls>
        <c:axId val="523117704"/>
        <c:axId val="523118096"/>
      </c:scatterChart>
      <c:valAx>
        <c:axId val="523117704"/>
        <c:scaling>
          <c:orientation val="minMax"/>
          <c:max val="50"/>
          <c:min val="10"/>
        </c:scaling>
        <c:delete val="0"/>
        <c:axPos val="b"/>
        <c:majorGridlines/>
        <c:title>
          <c:tx>
            <c:rich>
              <a:bodyPr/>
              <a:lstStyle/>
              <a:p>
                <a:pPr>
                  <a:defRPr/>
                </a:pPr>
                <a:r>
                  <a:rPr lang="en-US"/>
                  <a:t>Wind Speed (mph)</a:t>
                </a:r>
              </a:p>
            </c:rich>
          </c:tx>
          <c:layout/>
          <c:overlay val="0"/>
        </c:title>
        <c:numFmt formatCode="0" sourceLinked="0"/>
        <c:majorTickMark val="none"/>
        <c:minorTickMark val="none"/>
        <c:tickLblPos val="nextTo"/>
        <c:crossAx val="523118096"/>
        <c:crosses val="autoZero"/>
        <c:crossBetween val="midCat"/>
      </c:valAx>
      <c:valAx>
        <c:axId val="523118096"/>
        <c:scaling>
          <c:orientation val="minMax"/>
        </c:scaling>
        <c:delete val="0"/>
        <c:axPos val="l"/>
        <c:majorGridlines/>
        <c:title>
          <c:tx>
            <c:rich>
              <a:bodyPr/>
              <a:lstStyle/>
              <a:p>
                <a:pPr>
                  <a:defRPr/>
                </a:pPr>
                <a:r>
                  <a:rPr lang="en-US"/>
                  <a:t>Power In (W)</a:t>
                </a:r>
              </a:p>
            </c:rich>
          </c:tx>
          <c:layout/>
          <c:overlay val="0"/>
        </c:title>
        <c:numFmt formatCode="General" sourceLinked="1"/>
        <c:majorTickMark val="none"/>
        <c:minorTickMark val="none"/>
        <c:tickLblPos val="nextTo"/>
        <c:crossAx val="523117704"/>
        <c:crosses val="autoZero"/>
        <c:crossBetween val="midCat"/>
      </c:valAx>
    </c:plotArea>
    <c:legend>
      <c:legendPos val="r"/>
      <c:layout>
        <c:manualLayout>
          <c:xMode val="edge"/>
          <c:yMode val="edge"/>
          <c:x val="0.36259798775153107"/>
          <c:y val="0.59828521434820647"/>
          <c:w val="0.53998906386701662"/>
          <c:h val="0.172108778069408"/>
        </c:manualLayout>
      </c:layout>
      <c:overlay val="0"/>
      <c:spPr>
        <a:solidFill>
          <a:schemeClr val="bg1"/>
        </a:solidFill>
        <a:ln>
          <a:noFill/>
        </a:ln>
      </c:spPr>
      <c:txPr>
        <a:bodyPr/>
        <a:lstStyle/>
        <a:p>
          <a:pPr>
            <a:defRPr sz="1100"/>
          </a:pPr>
          <a:endParaRPr lang="en-US"/>
        </a:p>
      </c:txPr>
    </c:legend>
    <c:plotVisOnly val="1"/>
    <c:dispBlanksAs val="gap"/>
    <c:showDLblsOverMax val="0"/>
  </c:chart>
  <c:txPr>
    <a:bodyPr/>
    <a:lstStyle/>
    <a:p>
      <a:pPr>
        <a:defRPr sz="12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US" sz="1600"/>
              <a:t>Advance Ratio vs. Thrust Coefficient</a:t>
            </a:r>
          </a:p>
        </c:rich>
      </c:tx>
      <c:layout/>
      <c:overlay val="0"/>
    </c:title>
    <c:autoTitleDeleted val="0"/>
    <c:plotArea>
      <c:layout/>
      <c:scatterChart>
        <c:scatterStyle val="smoothMarker"/>
        <c:varyColors val="0"/>
        <c:ser>
          <c:idx val="0"/>
          <c:order val="0"/>
          <c:tx>
            <c:v>Prof. Sullivan Worksheet</c:v>
          </c:tx>
          <c:spPr>
            <a:ln w="50800">
              <a:solidFill>
                <a:srgbClr val="00B050"/>
              </a:solidFill>
            </a:ln>
          </c:spPr>
          <c:marker>
            <c:symbol val="none"/>
          </c:marker>
          <c:xVal>
            <c:numRef>
              <c:f>Propeller!$Q$10:$Q$32</c:f>
              <c:numCache>
                <c:formatCode>General</c:formatCode>
                <c:ptCount val="23"/>
                <c:pt idx="0">
                  <c:v>1.6875</c:v>
                </c:pt>
                <c:pt idx="1">
                  <c:v>1.575</c:v>
                </c:pt>
                <c:pt idx="2">
                  <c:v>1.4624999999999999</c:v>
                </c:pt>
                <c:pt idx="3">
                  <c:v>1.35</c:v>
                </c:pt>
                <c:pt idx="4">
                  <c:v>1.2375</c:v>
                </c:pt>
                <c:pt idx="5">
                  <c:v>1.125</c:v>
                </c:pt>
                <c:pt idx="6">
                  <c:v>1.0125</c:v>
                </c:pt>
                <c:pt idx="7">
                  <c:v>0.9</c:v>
                </c:pt>
                <c:pt idx="8">
                  <c:v>0.78749999999999998</c:v>
                </c:pt>
                <c:pt idx="9">
                  <c:v>0.67500000000000004</c:v>
                </c:pt>
                <c:pt idx="10">
                  <c:v>0.5625</c:v>
                </c:pt>
                <c:pt idx="11">
                  <c:v>0.51749999999999996</c:v>
                </c:pt>
                <c:pt idx="12">
                  <c:v>0.495</c:v>
                </c:pt>
                <c:pt idx="13">
                  <c:v>0.45</c:v>
                </c:pt>
                <c:pt idx="14">
                  <c:v>0.40500000000000003</c:v>
                </c:pt>
                <c:pt idx="15">
                  <c:v>0.36</c:v>
                </c:pt>
                <c:pt idx="16">
                  <c:v>0.33750000000000002</c:v>
                </c:pt>
                <c:pt idx="17">
                  <c:v>0.315</c:v>
                </c:pt>
                <c:pt idx="18">
                  <c:v>0.29249999999999998</c:v>
                </c:pt>
                <c:pt idx="19">
                  <c:v>0.27</c:v>
                </c:pt>
                <c:pt idx="20">
                  <c:v>0.22500000000000001</c:v>
                </c:pt>
                <c:pt idx="21">
                  <c:v>0.1125</c:v>
                </c:pt>
              </c:numCache>
            </c:numRef>
          </c:xVal>
          <c:yVal>
            <c:numRef>
              <c:f>Propeller!$R$10:$R$32</c:f>
              <c:numCache>
                <c:formatCode>General</c:formatCode>
                <c:ptCount val="23"/>
                <c:pt idx="0">
                  <c:v>-6.723355263157893E-2</c:v>
                </c:pt>
                <c:pt idx="1">
                  <c:v>-5.2046052631578923E-2</c:v>
                </c:pt>
                <c:pt idx="2">
                  <c:v>-3.6858552631578917E-2</c:v>
                </c:pt>
                <c:pt idx="3">
                  <c:v>-2.1671052631578942E-2</c:v>
                </c:pt>
                <c:pt idx="4">
                  <c:v>-6.4835526315789342E-3</c:v>
                </c:pt>
                <c:pt idx="5">
                  <c:v>8.7039473684210732E-3</c:v>
                </c:pt>
                <c:pt idx="6">
                  <c:v>2.3891447368421078E-2</c:v>
                </c:pt>
                <c:pt idx="7">
                  <c:v>3.9078947368421074E-2</c:v>
                </c:pt>
                <c:pt idx="8">
                  <c:v>5.4266447368421081E-2</c:v>
                </c:pt>
                <c:pt idx="9">
                  <c:v>6.9453947368421073E-2</c:v>
                </c:pt>
                <c:pt idx="10">
                  <c:v>8.464144736842108E-2</c:v>
                </c:pt>
                <c:pt idx="11">
                  <c:v>9.0716447368421077E-2</c:v>
                </c:pt>
                <c:pt idx="12">
                  <c:v>9.3753947368421076E-2</c:v>
                </c:pt>
                <c:pt idx="13">
                  <c:v>9.9828947368421087E-2</c:v>
                </c:pt>
                <c:pt idx="14">
                  <c:v>0.10590394736842107</c:v>
                </c:pt>
                <c:pt idx="15">
                  <c:v>0.11197894736842108</c:v>
                </c:pt>
                <c:pt idx="16">
                  <c:v>0.11501644736842108</c:v>
                </c:pt>
                <c:pt idx="17">
                  <c:v>0.11805394736842109</c:v>
                </c:pt>
                <c:pt idx="18">
                  <c:v>0.12109144736842108</c:v>
                </c:pt>
                <c:pt idx="19">
                  <c:v>0.12412894736842107</c:v>
                </c:pt>
                <c:pt idx="20">
                  <c:v>0.13020394736842109</c:v>
                </c:pt>
                <c:pt idx="21">
                  <c:v>0.14539144736842108</c:v>
                </c:pt>
              </c:numCache>
            </c:numRef>
          </c:yVal>
          <c:smooth val="1"/>
        </c:ser>
        <c:ser>
          <c:idx val="3"/>
          <c:order val="1"/>
          <c:tx>
            <c:v>Motocalc</c:v>
          </c:tx>
          <c:spPr>
            <a:ln w="50800">
              <a:solidFill>
                <a:srgbClr val="00B0F0"/>
              </a:solidFill>
            </a:ln>
          </c:spPr>
          <c:marker>
            <c:symbol val="none"/>
          </c:marker>
          <c:xVal>
            <c:numRef>
              <c:f>Motocalc!$U$12:$U$85</c:f>
              <c:numCache>
                <c:formatCode>General</c:formatCode>
                <c:ptCount val="74"/>
                <c:pt idx="0">
                  <c:v>0</c:v>
                </c:pt>
                <c:pt idx="1">
                  <c:v>1.4335555163379173E-2</c:v>
                </c:pt>
                <c:pt idx="2">
                  <c:v>2.8671110326758346E-2</c:v>
                </c:pt>
                <c:pt idx="3">
                  <c:v>4.3017761121068934E-2</c:v>
                </c:pt>
                <c:pt idx="4">
                  <c:v>5.7386626090264382E-2</c:v>
                </c:pt>
                <c:pt idx="5">
                  <c:v>7.1770334928229665E-2</c:v>
                </c:pt>
                <c:pt idx="6">
                  <c:v>8.6168910648714819E-2</c:v>
                </c:pt>
                <c:pt idx="7">
                  <c:v>0.1005953798523458</c:v>
                </c:pt>
                <c:pt idx="8">
                  <c:v>0.11505539628603142</c:v>
                </c:pt>
                <c:pt idx="9">
                  <c:v>0.12952110986944318</c:v>
                </c:pt>
                <c:pt idx="10">
                  <c:v>0.14402422225556116</c:v>
                </c:pt>
                <c:pt idx="11">
                  <c:v>0.15854990172526756</c:v>
                </c:pt>
                <c:pt idx="12">
                  <c:v>0.17309820099170845</c:v>
                </c:pt>
                <c:pt idx="13">
                  <c:v>0.18766917293233082</c:v>
                </c:pt>
                <c:pt idx="14">
                  <c:v>0.20226287058952297</c:v>
                </c:pt>
                <c:pt idx="15">
                  <c:v>0.21685114072735487</c:v>
                </c:pt>
                <c:pt idx="16">
                  <c:v>0.23145839612044167</c:v>
                </c:pt>
                <c:pt idx="17">
                  <c:v>0.24605263157894738</c:v>
                </c:pt>
                <c:pt idx="18">
                  <c:v>0.26066207728806123</c:v>
                </c:pt>
                <c:pt idx="19">
                  <c:v>0.27525087970806728</c:v>
                </c:pt>
                <c:pt idx="20">
                  <c:v>0.2898133091822242</c:v>
                </c:pt>
                <c:pt idx="21">
                  <c:v>0.30434364921430046</c:v>
                </c:pt>
                <c:pt idx="22">
                  <c:v>0.31883620393879092</c:v>
                </c:pt>
                <c:pt idx="23">
                  <c:v>0.33319843333081822</c:v>
                </c:pt>
                <c:pt idx="24">
                  <c:v>0.34745890514251249</c:v>
                </c:pt>
                <c:pt idx="25">
                  <c:v>0.36160668424476938</c:v>
                </c:pt>
                <c:pt idx="26">
                  <c:v>0.37558223042987582</c:v>
                </c:pt>
                <c:pt idx="27">
                  <c:v>0.38942041752883572</c:v>
                </c:pt>
                <c:pt idx="28">
                  <c:v>0.40253764260625702</c:v>
                </c:pt>
                <c:pt idx="29">
                  <c:v>0.41610674420658594</c:v>
                </c:pt>
                <c:pt idx="30">
                  <c:v>0.42951273082241925</c:v>
                </c:pt>
                <c:pt idx="31">
                  <c:v>0.44286013839379323</c:v>
                </c:pt>
                <c:pt idx="32">
                  <c:v>0.45585705902588081</c:v>
                </c:pt>
                <c:pt idx="33">
                  <c:v>0.46866111234391078</c:v>
                </c:pt>
                <c:pt idx="34">
                  <c:v>0.4813255757835751</c:v>
                </c:pt>
                <c:pt idx="35">
                  <c:v>0.49378427665813862</c:v>
                </c:pt>
                <c:pt idx="36">
                  <c:v>0.50602986981870468</c:v>
                </c:pt>
                <c:pt idx="37">
                  <c:v>0.5181206985718263</c:v>
                </c:pt>
                <c:pt idx="38">
                  <c:v>0.5299874529485572</c:v>
                </c:pt>
                <c:pt idx="39">
                  <c:v>0.5416916024911711</c:v>
                </c:pt>
                <c:pt idx="40">
                  <c:v>0.55323078132060277</c:v>
                </c:pt>
                <c:pt idx="41">
                  <c:v>0.56453284828570871</c:v>
                </c:pt>
                <c:pt idx="42">
                  <c:v>0.57559260004282686</c:v>
                </c:pt>
                <c:pt idx="43">
                  <c:v>0.5864052844662262</c:v>
                </c:pt>
                <c:pt idx="44">
                  <c:v>0.59696660178457861</c:v>
                </c:pt>
                <c:pt idx="45">
                  <c:v>0.60727270403762224</c:v>
                </c:pt>
                <c:pt idx="46">
                  <c:v>0.61732019291256024</c:v>
                </c:pt>
                <c:pt idx="47">
                  <c:v>0.62710611602827737</c:v>
                </c:pt>
                <c:pt idx="48">
                  <c:v>0.63670393166687611</c:v>
                </c:pt>
                <c:pt idx="49">
                  <c:v>0.64596025167282523</c:v>
                </c:pt>
                <c:pt idx="50">
                  <c:v>0.65510310429539198</c:v>
                </c:pt>
                <c:pt idx="51">
                  <c:v>0.66397899175204345</c:v>
                </c:pt>
                <c:pt idx="52">
                  <c:v>0.6725867496294845</c:v>
                </c:pt>
                <c:pt idx="53">
                  <c:v>0.68108305445695172</c:v>
                </c:pt>
                <c:pt idx="54">
                  <c:v>0.68931170369654049</c:v>
                </c:pt>
                <c:pt idx="55">
                  <c:v>0.69735191177441713</c:v>
                </c:pt>
                <c:pt idx="56">
                  <c:v>0.70520472473809437</c:v>
                </c:pt>
                <c:pt idx="57">
                  <c:v>0.71295150219421632</c:v>
                </c:pt>
                <c:pt idx="58">
                  <c:v>0.72003103582050954</c:v>
                </c:pt>
                <c:pt idx="59">
                  <c:v>0.72740858357072813</c:v>
                </c:pt>
                <c:pt idx="60">
                  <c:v>0.7346853584721883</c:v>
                </c:pt>
                <c:pt idx="61">
                  <c:v>0.74170111342675227</c:v>
                </c:pt>
                <c:pt idx="62">
                  <c:v>0.74861932149513477</c:v>
                </c:pt>
                <c:pt idx="63">
                  <c:v>0.7553605186518233</c:v>
                </c:pt>
                <c:pt idx="64">
                  <c:v>0.76184464158898002</c:v>
                </c:pt>
                <c:pt idx="65">
                  <c:v>0.76831807293648846</c:v>
                </c:pt>
                <c:pt idx="66">
                  <c:v>0.77453769559032726</c:v>
                </c:pt>
                <c:pt idx="67">
                  <c:v>0.78066865276398545</c:v>
                </c:pt>
                <c:pt idx="68">
                  <c:v>0.78663095453275722</c:v>
                </c:pt>
                <c:pt idx="69">
                  <c:v>0.79250823897934541</c:v>
                </c:pt>
                <c:pt idx="70">
                  <c:v>0.79822041768351937</c:v>
                </c:pt>
                <c:pt idx="71">
                  <c:v>0.80376927653689689</c:v>
                </c:pt>
                <c:pt idx="72">
                  <c:v>0.80915664958574784</c:v>
                </c:pt>
                <c:pt idx="73">
                  <c:v>0.81438441547465612</c:v>
                </c:pt>
              </c:numCache>
            </c:numRef>
          </c:xVal>
          <c:yVal>
            <c:numRef>
              <c:f>Motocalc!$V$12:$V$85</c:f>
              <c:numCache>
                <c:formatCode>General</c:formatCode>
                <c:ptCount val="74"/>
                <c:pt idx="0">
                  <c:v>0.15209600413698571</c:v>
                </c:pt>
                <c:pt idx="1">
                  <c:v>0.15049076926482755</c:v>
                </c:pt>
                <c:pt idx="2">
                  <c:v>0.14928684311070894</c:v>
                </c:pt>
                <c:pt idx="3">
                  <c:v>0.14815933698729208</c:v>
                </c:pt>
                <c:pt idx="4">
                  <c:v>0.14670463262303662</c:v>
                </c:pt>
                <c:pt idx="5">
                  <c:v>0.1456491886615936</c:v>
                </c:pt>
                <c:pt idx="6">
                  <c:v>0.14459148397692623</c:v>
                </c:pt>
                <c:pt idx="7">
                  <c:v>0.14356862786626631</c:v>
                </c:pt>
                <c:pt idx="8">
                  <c:v>0.1425798910747425</c:v>
                </c:pt>
                <c:pt idx="9">
                  <c:v>0.1415512477460297</c:v>
                </c:pt>
                <c:pt idx="10">
                  <c:v>0.1401511733775086</c:v>
                </c:pt>
                <c:pt idx="11">
                  <c:v>0.13915226059694616</c:v>
                </c:pt>
                <c:pt idx="12">
                  <c:v>0.13815006560459486</c:v>
                </c:pt>
                <c:pt idx="13">
                  <c:v>0.1371445766882195</c:v>
                </c:pt>
                <c:pt idx="14">
                  <c:v>0.13613578208644025</c:v>
                </c:pt>
                <c:pt idx="15">
                  <c:v>0.13508852500652496</c:v>
                </c:pt>
                <c:pt idx="16">
                  <c:v>0.13362977220623018</c:v>
                </c:pt>
                <c:pt idx="17">
                  <c:v>0.13254176754661273</c:v>
                </c:pt>
                <c:pt idx="18">
                  <c:v>0.13145142186417971</c:v>
                </c:pt>
                <c:pt idx="19">
                  <c:v>0.12991492699838966</c:v>
                </c:pt>
                <c:pt idx="20">
                  <c:v>0.12875255924796877</c:v>
                </c:pt>
                <c:pt idx="21">
                  <c:v>0.1271455467635707</c:v>
                </c:pt>
                <c:pt idx="22">
                  <c:v>0.12591510598843936</c:v>
                </c:pt>
                <c:pt idx="23">
                  <c:v>0.12417735924451757</c:v>
                </c:pt>
                <c:pt idx="24">
                  <c:v>0.12237850981786433</c:v>
                </c:pt>
                <c:pt idx="25">
                  <c:v>0.12093002849017258</c:v>
                </c:pt>
                <c:pt idx="26">
                  <c:v>0.11898597972494533</c:v>
                </c:pt>
                <c:pt idx="27">
                  <c:v>0.11699086649329428</c:v>
                </c:pt>
                <c:pt idx="28">
                  <c:v>0.11502476564616752</c:v>
                </c:pt>
                <c:pt idx="29">
                  <c:v>0.11297163020748173</c:v>
                </c:pt>
                <c:pt idx="30">
                  <c:v>0.11047606997028248</c:v>
                </c:pt>
                <c:pt idx="31">
                  <c:v>0.1083997451591997</c:v>
                </c:pt>
                <c:pt idx="32">
                  <c:v>0.10620421861118874</c:v>
                </c:pt>
                <c:pt idx="33">
                  <c:v>0.10397847582988881</c:v>
                </c:pt>
                <c:pt idx="34">
                  <c:v>0.10136064606103976</c:v>
                </c:pt>
                <c:pt idx="35">
                  <c:v>9.9112439846589004E-2</c:v>
                </c:pt>
                <c:pt idx="36">
                  <c:v>9.6457694021154644E-2</c:v>
                </c:pt>
                <c:pt idx="37">
                  <c:v>9.4198308811945283E-2</c:v>
                </c:pt>
                <c:pt idx="38">
                  <c:v>9.1544148110756979E-2</c:v>
                </c:pt>
                <c:pt idx="39">
                  <c:v>8.9283848120458392E-2</c:v>
                </c:pt>
                <c:pt idx="40">
                  <c:v>8.6662305008122636E-2</c:v>
                </c:pt>
                <c:pt idx="41">
                  <c:v>8.4040018633798383E-2</c:v>
                </c:pt>
                <c:pt idx="42">
                  <c:v>8.1787370950412941E-2</c:v>
                </c:pt>
                <c:pt idx="43">
                  <c:v>7.9170774795263146E-2</c:v>
                </c:pt>
                <c:pt idx="44">
                  <c:v>7.6563870764110878E-2</c:v>
                </c:pt>
                <c:pt idx="45">
                  <c:v>7.3969961182758309E-2</c:v>
                </c:pt>
                <c:pt idx="46">
                  <c:v>7.1743908469690698E-2</c:v>
                </c:pt>
                <c:pt idx="47">
                  <c:v>6.9181344061218022E-2</c:v>
                </c:pt>
                <c:pt idx="48">
                  <c:v>6.6656710959571264E-2</c:v>
                </c:pt>
                <c:pt idx="49">
                  <c:v>6.3800905323808638E-2</c:v>
                </c:pt>
                <c:pt idx="50">
                  <c:v>6.134511117195629E-2</c:v>
                </c:pt>
                <c:pt idx="51">
                  <c:v>5.8916628875080868E-2</c:v>
                </c:pt>
                <c:pt idx="52">
                  <c:v>5.6517844765194822E-2</c:v>
                </c:pt>
                <c:pt idx="53">
                  <c:v>5.4176039689971783E-2</c:v>
                </c:pt>
                <c:pt idx="54">
                  <c:v>5.1547589530483447E-2</c:v>
                </c:pt>
                <c:pt idx="55">
                  <c:v>4.9286482813994184E-2</c:v>
                </c:pt>
                <c:pt idx="56">
                  <c:v>4.6760686871164428E-2</c:v>
                </c:pt>
                <c:pt idx="57">
                  <c:v>4.4603884571198377E-2</c:v>
                </c:pt>
                <c:pt idx="58">
                  <c:v>4.2434112199725434E-2</c:v>
                </c:pt>
                <c:pt idx="59">
                  <c:v>4.0071550793580248E-2</c:v>
                </c:pt>
                <c:pt idx="60">
                  <c:v>3.776935265098514E-2</c:v>
                </c:pt>
                <c:pt idx="61">
                  <c:v>3.5510179313339399E-2</c:v>
                </c:pt>
                <c:pt idx="62">
                  <c:v>3.3594660300833398E-2</c:v>
                </c:pt>
                <c:pt idx="63">
                  <c:v>3.1440905721816514E-2</c:v>
                </c:pt>
                <c:pt idx="64">
                  <c:v>2.9331097521906845E-2</c:v>
                </c:pt>
                <c:pt idx="65">
                  <c:v>2.7283805626378315E-2</c:v>
                </c:pt>
                <c:pt idx="66">
                  <c:v>2.5279859892422686E-2</c:v>
                </c:pt>
                <c:pt idx="67">
                  <c:v>2.3330073689576802E-2</c:v>
                </c:pt>
                <c:pt idx="68">
                  <c:v>2.1428296816320941E-2</c:v>
                </c:pt>
                <c:pt idx="69">
                  <c:v>1.9578190255059726E-2</c:v>
                </c:pt>
                <c:pt idx="70">
                  <c:v>1.7520570260920281E-2</c:v>
                </c:pt>
                <c:pt idx="71">
                  <c:v>1.5766533474117519E-2</c:v>
                </c:pt>
                <c:pt idx="72">
                  <c:v>1.4058035631619363E-2</c:v>
                </c:pt>
                <c:pt idx="73">
                  <c:v>1.2394611713913348E-2</c:v>
                </c:pt>
              </c:numCache>
            </c:numRef>
          </c:yVal>
          <c:smooth val="1"/>
        </c:ser>
        <c:ser>
          <c:idx val="1"/>
          <c:order val="2"/>
          <c:tx>
            <c:v>Test Data</c:v>
          </c:tx>
          <c:spPr>
            <a:ln>
              <a:noFill/>
            </a:ln>
          </c:spPr>
          <c:xVal>
            <c:numRef>
              <c:f>Plots!$K$5:$K$24</c:f>
              <c:numCache>
                <c:formatCode>0.00</c:formatCode>
                <c:ptCount val="20"/>
                <c:pt idx="0">
                  <c:v>0.54582394145532842</c:v>
                </c:pt>
                <c:pt idx="1">
                  <c:v>0.44168647894082497</c:v>
                </c:pt>
                <c:pt idx="2">
                  <c:v>0.38145650453980334</c:v>
                </c:pt>
                <c:pt idx="3">
                  <c:v>0.3836362559943165</c:v>
                </c:pt>
                <c:pt idx="5">
                  <c:v>0.59106071620253686</c:v>
                </c:pt>
                <c:pt idx="6">
                  <c:v>0.48395575420610398</c:v>
                </c:pt>
                <c:pt idx="7">
                  <c:v>0.41205375643833997</c:v>
                </c:pt>
                <c:pt idx="8">
                  <c:v>0.41205375643833997</c:v>
                </c:pt>
                <c:pt idx="10">
                  <c:v>0.63494621049764077</c:v>
                </c:pt>
                <c:pt idx="11">
                  <c:v>0.51733201311686983</c:v>
                </c:pt>
                <c:pt idx="12">
                  <c:v>0.44072309865302228</c:v>
                </c:pt>
                <c:pt idx="13">
                  <c:v>0.4414803548362749</c:v>
                </c:pt>
                <c:pt idx="15">
                  <c:v>0.71153049188689477</c:v>
                </c:pt>
                <c:pt idx="16">
                  <c:v>0.58582677165354335</c:v>
                </c:pt>
                <c:pt idx="17">
                  <c:v>0.50213723284589429</c:v>
                </c:pt>
                <c:pt idx="18">
                  <c:v>0.5038647691974284</c:v>
                </c:pt>
              </c:numCache>
            </c:numRef>
          </c:xVal>
          <c:yVal>
            <c:numRef>
              <c:f>Plots!$L$5:$L$24</c:f>
              <c:numCache>
                <c:formatCode>0.00</c:formatCode>
                <c:ptCount val="20"/>
                <c:pt idx="0">
                  <c:v>7.9727305634417697E-2</c:v>
                </c:pt>
                <c:pt idx="1">
                  <c:v>9.2366527806345286E-2</c:v>
                </c:pt>
                <c:pt idx="2">
                  <c:v>9.9346014359205301E-2</c:v>
                </c:pt>
                <c:pt idx="3">
                  <c:v>0.10048464133194263</c:v>
                </c:pt>
                <c:pt idx="5">
                  <c:v>7.1688936389337599E-2</c:v>
                </c:pt>
                <c:pt idx="6">
                  <c:v>8.5675230645652328E-2</c:v>
                </c:pt>
                <c:pt idx="7">
                  <c:v>9.745495365359258E-2</c:v>
                </c:pt>
                <c:pt idx="8">
                  <c:v>9.745495365359258E-2</c:v>
                </c:pt>
                <c:pt idx="10">
                  <c:v>7.030077890714935E-2</c:v>
                </c:pt>
                <c:pt idx="11">
                  <c:v>8.5675230645652328E-2</c:v>
                </c:pt>
                <c:pt idx="12">
                  <c:v>9.5038798658452509E-2</c:v>
                </c:pt>
                <c:pt idx="13">
                  <c:v>9.4351144610477972E-2</c:v>
                </c:pt>
                <c:pt idx="15">
                  <c:v>6.2860883686746957E-2</c:v>
                </c:pt>
                <c:pt idx="16">
                  <c:v>7.76637994214079E-2</c:v>
                </c:pt>
                <c:pt idx="17">
                  <c:v>8.887083856493419E-2</c:v>
                </c:pt>
                <c:pt idx="18">
                  <c:v>8.9483387046910168E-2</c:v>
                </c:pt>
              </c:numCache>
            </c:numRef>
          </c:yVal>
          <c:smooth val="1"/>
        </c:ser>
        <c:dLbls>
          <c:showLegendKey val="0"/>
          <c:showVal val="0"/>
          <c:showCatName val="0"/>
          <c:showSerName val="0"/>
          <c:showPercent val="0"/>
          <c:showBubbleSize val="0"/>
        </c:dLbls>
        <c:axId val="241496000"/>
        <c:axId val="241496392"/>
      </c:scatterChart>
      <c:valAx>
        <c:axId val="241496000"/>
        <c:scaling>
          <c:orientation val="minMax"/>
          <c:max val="1"/>
        </c:scaling>
        <c:delete val="0"/>
        <c:axPos val="b"/>
        <c:majorGridlines/>
        <c:title>
          <c:tx>
            <c:rich>
              <a:bodyPr/>
              <a:lstStyle/>
              <a:p>
                <a:pPr>
                  <a:defRPr/>
                </a:pPr>
                <a:r>
                  <a:rPr lang="en-US"/>
                  <a:t>Advance Ratio</a:t>
                </a:r>
              </a:p>
            </c:rich>
          </c:tx>
          <c:layout/>
          <c:overlay val="0"/>
        </c:title>
        <c:numFmt formatCode="General" sourceLinked="1"/>
        <c:majorTickMark val="none"/>
        <c:minorTickMark val="none"/>
        <c:tickLblPos val="nextTo"/>
        <c:crossAx val="241496392"/>
        <c:crosses val="autoZero"/>
        <c:crossBetween val="midCat"/>
      </c:valAx>
      <c:valAx>
        <c:axId val="241496392"/>
        <c:scaling>
          <c:orientation val="minMax"/>
          <c:min val="0"/>
        </c:scaling>
        <c:delete val="0"/>
        <c:axPos val="l"/>
        <c:majorGridlines/>
        <c:title>
          <c:tx>
            <c:rich>
              <a:bodyPr/>
              <a:lstStyle/>
              <a:p>
                <a:pPr>
                  <a:defRPr/>
                </a:pPr>
                <a:r>
                  <a:rPr lang="en-US"/>
                  <a:t>Thrust Coefficient</a:t>
                </a:r>
              </a:p>
            </c:rich>
          </c:tx>
          <c:layout/>
          <c:overlay val="0"/>
        </c:title>
        <c:numFmt formatCode="General" sourceLinked="1"/>
        <c:majorTickMark val="none"/>
        <c:minorTickMark val="none"/>
        <c:tickLblPos val="nextTo"/>
        <c:crossAx val="241496000"/>
        <c:crosses val="autoZero"/>
        <c:crossBetween val="midCat"/>
      </c:valAx>
    </c:plotArea>
    <c:legend>
      <c:legendPos val="r"/>
      <c:layout>
        <c:manualLayout>
          <c:xMode val="edge"/>
          <c:yMode val="edge"/>
          <c:x val="0.21622173748430942"/>
          <c:y val="0.620710994459026"/>
          <c:w val="0.40667689752391695"/>
          <c:h val="0.15347448235637212"/>
        </c:manualLayout>
      </c:layout>
      <c:overlay val="1"/>
      <c:spPr>
        <a:solidFill>
          <a:schemeClr val="bg1"/>
        </a:solidFill>
      </c:spPr>
      <c:txPr>
        <a:bodyPr/>
        <a:lstStyle/>
        <a:p>
          <a:pPr>
            <a:defRPr sz="1100"/>
          </a:pPr>
          <a:endParaRPr lang="en-US"/>
        </a:p>
      </c:txPr>
    </c:legend>
    <c:plotVisOnly val="1"/>
    <c:dispBlanksAs val="gap"/>
    <c:showDLblsOverMax val="0"/>
  </c:chart>
  <c:txPr>
    <a:bodyPr/>
    <a:lstStyle/>
    <a:p>
      <a:pPr>
        <a:defRPr sz="12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US" sz="1600" dirty="0"/>
              <a:t>Advance Ratio vs. Efficiency</a:t>
            </a:r>
          </a:p>
        </c:rich>
      </c:tx>
      <c:layout/>
      <c:overlay val="0"/>
    </c:title>
    <c:autoTitleDeleted val="0"/>
    <c:plotArea>
      <c:layout/>
      <c:scatterChart>
        <c:scatterStyle val="smoothMarker"/>
        <c:varyColors val="0"/>
        <c:ser>
          <c:idx val="0"/>
          <c:order val="0"/>
          <c:tx>
            <c:v>Prof. Sullivan Worksheet (total)</c:v>
          </c:tx>
          <c:spPr>
            <a:ln w="50800">
              <a:solidFill>
                <a:srgbClr val="00B050"/>
              </a:solidFill>
            </a:ln>
          </c:spPr>
          <c:marker>
            <c:symbol val="none"/>
          </c:marker>
          <c:xVal>
            <c:numRef>
              <c:f>Propeller!$AB$10:$AB$31</c:f>
              <c:numCache>
                <c:formatCode>General</c:formatCode>
                <c:ptCount val="22"/>
                <c:pt idx="0">
                  <c:v>1.6875</c:v>
                </c:pt>
                <c:pt idx="1">
                  <c:v>1.575</c:v>
                </c:pt>
                <c:pt idx="2">
                  <c:v>1.4624999999999999</c:v>
                </c:pt>
                <c:pt idx="3">
                  <c:v>1.35</c:v>
                </c:pt>
                <c:pt idx="4">
                  <c:v>1.2375</c:v>
                </c:pt>
                <c:pt idx="5">
                  <c:v>1.125</c:v>
                </c:pt>
                <c:pt idx="6">
                  <c:v>1.0125</c:v>
                </c:pt>
                <c:pt idx="7">
                  <c:v>0.9</c:v>
                </c:pt>
                <c:pt idx="8">
                  <c:v>0.78749999999999998</c:v>
                </c:pt>
                <c:pt idx="9">
                  <c:v>0.67500000000000004</c:v>
                </c:pt>
                <c:pt idx="10">
                  <c:v>0.5625</c:v>
                </c:pt>
                <c:pt idx="11">
                  <c:v>0.51749999999999996</c:v>
                </c:pt>
                <c:pt idx="12">
                  <c:v>0.495</c:v>
                </c:pt>
                <c:pt idx="13">
                  <c:v>0.45</c:v>
                </c:pt>
                <c:pt idx="14">
                  <c:v>0.40500000000000003</c:v>
                </c:pt>
                <c:pt idx="15">
                  <c:v>0.36</c:v>
                </c:pt>
                <c:pt idx="16">
                  <c:v>0.33750000000000002</c:v>
                </c:pt>
                <c:pt idx="17">
                  <c:v>0.315</c:v>
                </c:pt>
                <c:pt idx="18">
                  <c:v>0.29249999999999998</c:v>
                </c:pt>
                <c:pt idx="19">
                  <c:v>0.27</c:v>
                </c:pt>
                <c:pt idx="20">
                  <c:v>0.22500000000000001</c:v>
                </c:pt>
                <c:pt idx="21">
                  <c:v>0.1125</c:v>
                </c:pt>
              </c:numCache>
            </c:numRef>
          </c:xVal>
          <c:yVal>
            <c:numRef>
              <c:f>Propeller!$AE$10:$AE$31</c:f>
              <c:numCache>
                <c:formatCode>General</c:formatCode>
                <c:ptCount val="22"/>
                <c:pt idx="0">
                  <c:v>0.88053465718801671</c:v>
                </c:pt>
                <c:pt idx="1">
                  <c:v>0.89724671185579963</c:v>
                </c:pt>
                <c:pt idx="2">
                  <c:v>0.93242611129357533</c:v>
                </c:pt>
                <c:pt idx="3">
                  <c:v>1.0402251546127528</c:v>
                </c:pt>
                <c:pt idx="4">
                  <c:v>3.6663280409486547</c:v>
                </c:pt>
                <c:pt idx="5">
                  <c:v>0.48610262832248358</c:v>
                </c:pt>
                <c:pt idx="6">
                  <c:v>0.61907486637532305</c:v>
                </c:pt>
                <c:pt idx="7">
                  <c:v>0.64079609107301283</c:v>
                </c:pt>
                <c:pt idx="8">
                  <c:v>0.62866275083872458</c:v>
                </c:pt>
                <c:pt idx="9">
                  <c:v>0.59411544124005511</c:v>
                </c:pt>
                <c:pt idx="10">
                  <c:v>0.53814375984296292</c:v>
                </c:pt>
                <c:pt idx="11">
                  <c:v>0.50947996322844347</c:v>
                </c:pt>
                <c:pt idx="12">
                  <c:v>0.49377089896211568</c:v>
                </c:pt>
                <c:pt idx="13">
                  <c:v>0.45960642494798415</c:v>
                </c:pt>
                <c:pt idx="14">
                  <c:v>0.42186629730808206</c:v>
                </c:pt>
                <c:pt idx="15">
                  <c:v>0.38076765286991476</c:v>
                </c:pt>
                <c:pt idx="16">
                  <c:v>0.35906696942379751</c:v>
                </c:pt>
                <c:pt idx="17">
                  <c:v>0.33667580338235903</c:v>
                </c:pt>
                <c:pt idx="18">
                  <c:v>0.31366395542208725</c:v>
                </c:pt>
                <c:pt idx="19">
                  <c:v>0.29011016566270409</c:v>
                </c:pt>
                <c:pt idx="20">
                  <c:v>0.2417304624758467</c:v>
                </c:pt>
                <c:pt idx="21">
                  <c:v>0.11798247663326072</c:v>
                </c:pt>
              </c:numCache>
            </c:numRef>
          </c:yVal>
          <c:smooth val="1"/>
        </c:ser>
        <c:ser>
          <c:idx val="2"/>
          <c:order val="1"/>
          <c:tx>
            <c:v>Prof. Sullivan Worksheet (propeller)</c:v>
          </c:tx>
          <c:spPr>
            <a:ln w="50800">
              <a:solidFill>
                <a:schemeClr val="tx1"/>
              </a:solidFill>
            </a:ln>
          </c:spPr>
          <c:marker>
            <c:symbol val="none"/>
          </c:marker>
          <c:xVal>
            <c:numRef>
              <c:f>Propeller!$AB$10:$AB$31</c:f>
              <c:numCache>
                <c:formatCode>General</c:formatCode>
                <c:ptCount val="22"/>
                <c:pt idx="0">
                  <c:v>1.6875</c:v>
                </c:pt>
                <c:pt idx="1">
                  <c:v>1.575</c:v>
                </c:pt>
                <c:pt idx="2">
                  <c:v>1.4624999999999999</c:v>
                </c:pt>
                <c:pt idx="3">
                  <c:v>1.35</c:v>
                </c:pt>
                <c:pt idx="4">
                  <c:v>1.2375</c:v>
                </c:pt>
                <c:pt idx="5">
                  <c:v>1.125</c:v>
                </c:pt>
                <c:pt idx="6">
                  <c:v>1.0125</c:v>
                </c:pt>
                <c:pt idx="7">
                  <c:v>0.9</c:v>
                </c:pt>
                <c:pt idx="8">
                  <c:v>0.78749999999999998</c:v>
                </c:pt>
                <c:pt idx="9">
                  <c:v>0.67500000000000004</c:v>
                </c:pt>
                <c:pt idx="10">
                  <c:v>0.5625</c:v>
                </c:pt>
                <c:pt idx="11">
                  <c:v>0.51749999999999996</c:v>
                </c:pt>
                <c:pt idx="12">
                  <c:v>0.495</c:v>
                </c:pt>
                <c:pt idx="13">
                  <c:v>0.45</c:v>
                </c:pt>
                <c:pt idx="14">
                  <c:v>0.40500000000000003</c:v>
                </c:pt>
                <c:pt idx="15">
                  <c:v>0.36</c:v>
                </c:pt>
                <c:pt idx="16">
                  <c:v>0.33750000000000002</c:v>
                </c:pt>
                <c:pt idx="17">
                  <c:v>0.315</c:v>
                </c:pt>
                <c:pt idx="18">
                  <c:v>0.29249999999999998</c:v>
                </c:pt>
                <c:pt idx="19">
                  <c:v>0.27</c:v>
                </c:pt>
                <c:pt idx="20">
                  <c:v>0.22500000000000001</c:v>
                </c:pt>
                <c:pt idx="21">
                  <c:v>0.1125</c:v>
                </c:pt>
              </c:numCache>
            </c:numRef>
          </c:xVal>
          <c:yVal>
            <c:numRef>
              <c:f>Propeller!$AC$10:$AC$31</c:f>
              <c:numCache>
                <c:formatCode>General</c:formatCode>
                <c:ptCount val="22"/>
                <c:pt idx="0">
                  <c:v>1.1006683214850208</c:v>
                </c:pt>
                <c:pt idx="1">
                  <c:v>1.1215583898197494</c:v>
                </c:pt>
                <c:pt idx="2">
                  <c:v>1.1655326391169691</c:v>
                </c:pt>
                <c:pt idx="3">
                  <c:v>1.3002814432659409</c:v>
                </c:pt>
                <c:pt idx="4">
                  <c:v>4.5829100511858183</c:v>
                </c:pt>
                <c:pt idx="5">
                  <c:v>0.60762828540310443</c:v>
                </c:pt>
                <c:pt idx="6">
                  <c:v>0.77384358296915379</c:v>
                </c:pt>
                <c:pt idx="7">
                  <c:v>0.80099511384126598</c:v>
                </c:pt>
                <c:pt idx="8">
                  <c:v>0.78582843854840567</c:v>
                </c:pt>
                <c:pt idx="9">
                  <c:v>0.74264430155006889</c:v>
                </c:pt>
                <c:pt idx="10">
                  <c:v>0.67267969980370357</c:v>
                </c:pt>
                <c:pt idx="11">
                  <c:v>0.63684995403555433</c:v>
                </c:pt>
                <c:pt idx="12">
                  <c:v>0.61721362370264454</c:v>
                </c:pt>
                <c:pt idx="13">
                  <c:v>0.57450803118498017</c:v>
                </c:pt>
                <c:pt idx="14">
                  <c:v>0.52733287163510256</c:v>
                </c:pt>
                <c:pt idx="15">
                  <c:v>0.47595956608739343</c:v>
                </c:pt>
                <c:pt idx="16">
                  <c:v>0.44883371177974685</c:v>
                </c:pt>
                <c:pt idx="17">
                  <c:v>0.42084475422794876</c:v>
                </c:pt>
                <c:pt idx="18">
                  <c:v>0.392079944277609</c:v>
                </c:pt>
                <c:pt idx="19">
                  <c:v>0.36263770707838011</c:v>
                </c:pt>
                <c:pt idx="20">
                  <c:v>0.30216307809480836</c:v>
                </c:pt>
                <c:pt idx="21">
                  <c:v>0.14747809579157589</c:v>
                </c:pt>
              </c:numCache>
            </c:numRef>
          </c:yVal>
          <c:smooth val="1"/>
        </c:ser>
        <c:ser>
          <c:idx val="3"/>
          <c:order val="2"/>
          <c:tx>
            <c:v>Motocalc</c:v>
          </c:tx>
          <c:spPr>
            <a:ln w="50800">
              <a:solidFill>
                <a:srgbClr val="00B0F0"/>
              </a:solidFill>
            </a:ln>
          </c:spPr>
          <c:marker>
            <c:symbol val="none"/>
          </c:marker>
          <c:xVal>
            <c:numRef>
              <c:f>Motocalc!$U$12:$U$85</c:f>
              <c:numCache>
                <c:formatCode>General</c:formatCode>
                <c:ptCount val="74"/>
                <c:pt idx="0">
                  <c:v>0</c:v>
                </c:pt>
                <c:pt idx="1">
                  <c:v>1.4335555163379173E-2</c:v>
                </c:pt>
                <c:pt idx="2">
                  <c:v>2.8671110326758346E-2</c:v>
                </c:pt>
                <c:pt idx="3">
                  <c:v>4.3017761121068934E-2</c:v>
                </c:pt>
                <c:pt idx="4">
                  <c:v>5.7386626090264382E-2</c:v>
                </c:pt>
                <c:pt idx="5">
                  <c:v>7.1770334928229665E-2</c:v>
                </c:pt>
                <c:pt idx="6">
                  <c:v>8.6168910648714819E-2</c:v>
                </c:pt>
                <c:pt idx="7">
                  <c:v>0.1005953798523458</c:v>
                </c:pt>
                <c:pt idx="8">
                  <c:v>0.11505539628603142</c:v>
                </c:pt>
                <c:pt idx="9">
                  <c:v>0.12952110986944318</c:v>
                </c:pt>
                <c:pt idx="10">
                  <c:v>0.14402422225556116</c:v>
                </c:pt>
                <c:pt idx="11">
                  <c:v>0.15854990172526756</c:v>
                </c:pt>
                <c:pt idx="12">
                  <c:v>0.17309820099170845</c:v>
                </c:pt>
                <c:pt idx="13">
                  <c:v>0.18766917293233082</c:v>
                </c:pt>
                <c:pt idx="14">
                  <c:v>0.20226287058952297</c:v>
                </c:pt>
                <c:pt idx="15">
                  <c:v>0.21685114072735487</c:v>
                </c:pt>
                <c:pt idx="16">
                  <c:v>0.23145839612044167</c:v>
                </c:pt>
                <c:pt idx="17">
                  <c:v>0.24605263157894738</c:v>
                </c:pt>
                <c:pt idx="18">
                  <c:v>0.26066207728806123</c:v>
                </c:pt>
                <c:pt idx="19">
                  <c:v>0.27525087970806728</c:v>
                </c:pt>
                <c:pt idx="20">
                  <c:v>0.2898133091822242</c:v>
                </c:pt>
                <c:pt idx="21">
                  <c:v>0.30434364921430046</c:v>
                </c:pt>
                <c:pt idx="22">
                  <c:v>0.31883620393879092</c:v>
                </c:pt>
                <c:pt idx="23">
                  <c:v>0.33319843333081822</c:v>
                </c:pt>
                <c:pt idx="24">
                  <c:v>0.34745890514251249</c:v>
                </c:pt>
                <c:pt idx="25">
                  <c:v>0.36160668424476938</c:v>
                </c:pt>
                <c:pt idx="26">
                  <c:v>0.37558223042987582</c:v>
                </c:pt>
                <c:pt idx="27">
                  <c:v>0.38942041752883572</c:v>
                </c:pt>
                <c:pt idx="28">
                  <c:v>0.40253764260625702</c:v>
                </c:pt>
                <c:pt idx="29">
                  <c:v>0.41610674420658594</c:v>
                </c:pt>
                <c:pt idx="30">
                  <c:v>0.42951273082241925</c:v>
                </c:pt>
                <c:pt idx="31">
                  <c:v>0.44286013839379323</c:v>
                </c:pt>
                <c:pt idx="32">
                  <c:v>0.45585705902588081</c:v>
                </c:pt>
                <c:pt idx="33">
                  <c:v>0.46866111234391078</c:v>
                </c:pt>
                <c:pt idx="34">
                  <c:v>0.4813255757835751</c:v>
                </c:pt>
                <c:pt idx="35">
                  <c:v>0.49378427665813862</c:v>
                </c:pt>
                <c:pt idx="36">
                  <c:v>0.50602986981870468</c:v>
                </c:pt>
                <c:pt idx="37">
                  <c:v>0.5181206985718263</c:v>
                </c:pt>
                <c:pt idx="38">
                  <c:v>0.5299874529485572</c:v>
                </c:pt>
                <c:pt idx="39">
                  <c:v>0.5416916024911711</c:v>
                </c:pt>
                <c:pt idx="40">
                  <c:v>0.55323078132060277</c:v>
                </c:pt>
                <c:pt idx="41">
                  <c:v>0.56453284828570871</c:v>
                </c:pt>
                <c:pt idx="42">
                  <c:v>0.57559260004282686</c:v>
                </c:pt>
                <c:pt idx="43">
                  <c:v>0.5864052844662262</c:v>
                </c:pt>
                <c:pt idx="44">
                  <c:v>0.59696660178457861</c:v>
                </c:pt>
                <c:pt idx="45">
                  <c:v>0.60727270403762224</c:v>
                </c:pt>
                <c:pt idx="46">
                  <c:v>0.61732019291256024</c:v>
                </c:pt>
                <c:pt idx="47">
                  <c:v>0.62710611602827737</c:v>
                </c:pt>
                <c:pt idx="48">
                  <c:v>0.63670393166687611</c:v>
                </c:pt>
                <c:pt idx="49">
                  <c:v>0.64596025167282523</c:v>
                </c:pt>
                <c:pt idx="50">
                  <c:v>0.65510310429539198</c:v>
                </c:pt>
                <c:pt idx="51">
                  <c:v>0.66397899175204345</c:v>
                </c:pt>
                <c:pt idx="52">
                  <c:v>0.6725867496294845</c:v>
                </c:pt>
                <c:pt idx="53">
                  <c:v>0.68108305445695172</c:v>
                </c:pt>
                <c:pt idx="54">
                  <c:v>0.68931170369654049</c:v>
                </c:pt>
                <c:pt idx="55">
                  <c:v>0.69735191177441713</c:v>
                </c:pt>
                <c:pt idx="56">
                  <c:v>0.70520472473809437</c:v>
                </c:pt>
                <c:pt idx="57">
                  <c:v>0.71295150219421632</c:v>
                </c:pt>
                <c:pt idx="58">
                  <c:v>0.72003103582050954</c:v>
                </c:pt>
                <c:pt idx="59">
                  <c:v>0.72740858357072813</c:v>
                </c:pt>
                <c:pt idx="60">
                  <c:v>0.7346853584721883</c:v>
                </c:pt>
                <c:pt idx="61">
                  <c:v>0.74170111342675227</c:v>
                </c:pt>
                <c:pt idx="62">
                  <c:v>0.74861932149513477</c:v>
                </c:pt>
                <c:pt idx="63">
                  <c:v>0.7553605186518233</c:v>
                </c:pt>
                <c:pt idx="64">
                  <c:v>0.76184464158898002</c:v>
                </c:pt>
                <c:pt idx="65">
                  <c:v>0.76831807293648846</c:v>
                </c:pt>
                <c:pt idx="66">
                  <c:v>0.77453769559032726</c:v>
                </c:pt>
                <c:pt idx="67">
                  <c:v>0.78066865276398545</c:v>
                </c:pt>
                <c:pt idx="68">
                  <c:v>0.78663095453275722</c:v>
                </c:pt>
                <c:pt idx="69">
                  <c:v>0.79250823897934541</c:v>
                </c:pt>
                <c:pt idx="70">
                  <c:v>0.79822041768351937</c:v>
                </c:pt>
                <c:pt idx="71">
                  <c:v>0.80376927653689689</c:v>
                </c:pt>
                <c:pt idx="72">
                  <c:v>0.80915664958574784</c:v>
                </c:pt>
                <c:pt idx="73">
                  <c:v>0.81438441547465612</c:v>
                </c:pt>
              </c:numCache>
            </c:numRef>
          </c:xVal>
          <c:yVal>
            <c:numRef>
              <c:f>Motocalc!$R$12:$R$85</c:f>
              <c:numCache>
                <c:formatCode>General</c:formatCode>
                <c:ptCount val="74"/>
                <c:pt idx="0">
                  <c:v>0</c:v>
                </c:pt>
                <c:pt idx="1">
                  <c:v>1.9E-2</c:v>
                </c:pt>
                <c:pt idx="2">
                  <c:v>3.7999999999999999E-2</c:v>
                </c:pt>
                <c:pt idx="3">
                  <c:v>5.7000000000000002E-2</c:v>
                </c:pt>
                <c:pt idx="4">
                  <c:v>7.4999999999999997E-2</c:v>
                </c:pt>
                <c:pt idx="5">
                  <c:v>9.3000000000000013E-2</c:v>
                </c:pt>
                <c:pt idx="6">
                  <c:v>0.111</c:v>
                </c:pt>
                <c:pt idx="7">
                  <c:v>0.128</c:v>
                </c:pt>
                <c:pt idx="8">
                  <c:v>0.14499999999999999</c:v>
                </c:pt>
                <c:pt idx="9">
                  <c:v>0.161</c:v>
                </c:pt>
                <c:pt idx="10">
                  <c:v>0.17800000000000002</c:v>
                </c:pt>
                <c:pt idx="11">
                  <c:v>0.19399999999999998</c:v>
                </c:pt>
                <c:pt idx="12">
                  <c:v>0.20899999999999999</c:v>
                </c:pt>
                <c:pt idx="13">
                  <c:v>0.22399999999999998</c:v>
                </c:pt>
                <c:pt idx="14">
                  <c:v>0.23899999999999999</c:v>
                </c:pt>
                <c:pt idx="15">
                  <c:v>0.254</c:v>
                </c:pt>
                <c:pt idx="16">
                  <c:v>0.26800000000000002</c:v>
                </c:pt>
                <c:pt idx="17">
                  <c:v>0.28199999999999997</c:v>
                </c:pt>
                <c:pt idx="18">
                  <c:v>0.29499999999999998</c:v>
                </c:pt>
                <c:pt idx="19">
                  <c:v>0.308</c:v>
                </c:pt>
                <c:pt idx="20">
                  <c:v>0.32100000000000001</c:v>
                </c:pt>
                <c:pt idx="21">
                  <c:v>0.33299999999999996</c:v>
                </c:pt>
                <c:pt idx="22">
                  <c:v>0.34499999999999997</c:v>
                </c:pt>
                <c:pt idx="23">
                  <c:v>0.35700000000000004</c:v>
                </c:pt>
                <c:pt idx="24">
                  <c:v>0.36799999999999999</c:v>
                </c:pt>
                <c:pt idx="25">
                  <c:v>0.37799999999999995</c:v>
                </c:pt>
                <c:pt idx="26">
                  <c:v>0.38799999999999996</c:v>
                </c:pt>
                <c:pt idx="27">
                  <c:v>0.39799999999999996</c:v>
                </c:pt>
                <c:pt idx="28">
                  <c:v>0.40700000000000003</c:v>
                </c:pt>
                <c:pt idx="29">
                  <c:v>0.41600000000000004</c:v>
                </c:pt>
                <c:pt idx="30">
                  <c:v>0.42399999999999999</c:v>
                </c:pt>
                <c:pt idx="31">
                  <c:v>0.43200000000000005</c:v>
                </c:pt>
                <c:pt idx="32">
                  <c:v>0.44</c:v>
                </c:pt>
                <c:pt idx="33">
                  <c:v>0.44700000000000001</c:v>
                </c:pt>
                <c:pt idx="34">
                  <c:v>0.45399999999999996</c:v>
                </c:pt>
                <c:pt idx="35">
                  <c:v>0.46</c:v>
                </c:pt>
                <c:pt idx="36">
                  <c:v>0.46700000000000003</c:v>
                </c:pt>
                <c:pt idx="37">
                  <c:v>0.47200000000000003</c:v>
                </c:pt>
                <c:pt idx="38">
                  <c:v>0.47799999999999998</c:v>
                </c:pt>
                <c:pt idx="39">
                  <c:v>0.48299999999999998</c:v>
                </c:pt>
                <c:pt idx="40">
                  <c:v>0.48799999999999999</c:v>
                </c:pt>
                <c:pt idx="41">
                  <c:v>0.49200000000000005</c:v>
                </c:pt>
                <c:pt idx="42">
                  <c:v>0.496</c:v>
                </c:pt>
                <c:pt idx="43">
                  <c:v>0.5</c:v>
                </c:pt>
                <c:pt idx="44">
                  <c:v>0.504</c:v>
                </c:pt>
                <c:pt idx="45">
                  <c:v>0.50700000000000001</c:v>
                </c:pt>
                <c:pt idx="46">
                  <c:v>0.51</c:v>
                </c:pt>
                <c:pt idx="47">
                  <c:v>0.51300000000000001</c:v>
                </c:pt>
                <c:pt idx="48">
                  <c:v>0.51600000000000001</c:v>
                </c:pt>
                <c:pt idx="49">
                  <c:v>0.51800000000000002</c:v>
                </c:pt>
                <c:pt idx="50">
                  <c:v>0.52</c:v>
                </c:pt>
                <c:pt idx="51">
                  <c:v>0.52200000000000002</c:v>
                </c:pt>
                <c:pt idx="52">
                  <c:v>0.52400000000000002</c:v>
                </c:pt>
                <c:pt idx="53">
                  <c:v>0.52500000000000002</c:v>
                </c:pt>
                <c:pt idx="54">
                  <c:v>0.52700000000000002</c:v>
                </c:pt>
                <c:pt idx="55">
                  <c:v>0.52800000000000002</c:v>
                </c:pt>
                <c:pt idx="56">
                  <c:v>0.52900000000000003</c:v>
                </c:pt>
                <c:pt idx="57">
                  <c:v>0.53100000000000003</c:v>
                </c:pt>
                <c:pt idx="58">
                  <c:v>0.53100000000000003</c:v>
                </c:pt>
                <c:pt idx="59">
                  <c:v>0.53200000000000003</c:v>
                </c:pt>
                <c:pt idx="60">
                  <c:v>0.53299999999999992</c:v>
                </c:pt>
                <c:pt idx="61">
                  <c:v>0.53400000000000003</c:v>
                </c:pt>
                <c:pt idx="62">
                  <c:v>0.53400000000000003</c:v>
                </c:pt>
                <c:pt idx="63">
                  <c:v>0.53500000000000003</c:v>
                </c:pt>
                <c:pt idx="64">
                  <c:v>0.53500000000000003</c:v>
                </c:pt>
                <c:pt idx="65">
                  <c:v>0.53500000000000003</c:v>
                </c:pt>
                <c:pt idx="66">
                  <c:v>0.53500000000000003</c:v>
                </c:pt>
                <c:pt idx="67">
                  <c:v>0.53600000000000003</c:v>
                </c:pt>
                <c:pt idx="68">
                  <c:v>0.53600000000000003</c:v>
                </c:pt>
                <c:pt idx="69">
                  <c:v>0.53600000000000003</c:v>
                </c:pt>
                <c:pt idx="70">
                  <c:v>0.53500000000000003</c:v>
                </c:pt>
                <c:pt idx="71">
                  <c:v>0.53400000000000003</c:v>
                </c:pt>
                <c:pt idx="72">
                  <c:v>0.53299999999999992</c:v>
                </c:pt>
                <c:pt idx="73">
                  <c:v>0.53200000000000003</c:v>
                </c:pt>
              </c:numCache>
            </c:numRef>
          </c:yVal>
          <c:smooth val="1"/>
        </c:ser>
        <c:ser>
          <c:idx val="1"/>
          <c:order val="3"/>
          <c:tx>
            <c:v>Test Data</c:v>
          </c:tx>
          <c:spPr>
            <a:ln>
              <a:noFill/>
            </a:ln>
          </c:spPr>
          <c:xVal>
            <c:numRef>
              <c:f>Plots!$K$5:$K$23</c:f>
              <c:numCache>
                <c:formatCode>0.00</c:formatCode>
                <c:ptCount val="19"/>
                <c:pt idx="0">
                  <c:v>0.54582394145532842</c:v>
                </c:pt>
                <c:pt idx="1">
                  <c:v>0.44168647894082497</c:v>
                </c:pt>
                <c:pt idx="2">
                  <c:v>0.38145650453980334</c:v>
                </c:pt>
                <c:pt idx="3">
                  <c:v>0.3836362559943165</c:v>
                </c:pt>
                <c:pt idx="5">
                  <c:v>0.59106071620253686</c:v>
                </c:pt>
                <c:pt idx="6">
                  <c:v>0.48395575420610398</c:v>
                </c:pt>
                <c:pt idx="7">
                  <c:v>0.41205375643833997</c:v>
                </c:pt>
                <c:pt idx="8">
                  <c:v>0.41205375643833997</c:v>
                </c:pt>
                <c:pt idx="10">
                  <c:v>0.63494621049764077</c:v>
                </c:pt>
                <c:pt idx="11">
                  <c:v>0.51733201311686983</c:v>
                </c:pt>
                <c:pt idx="12">
                  <c:v>0.44072309865302228</c:v>
                </c:pt>
                <c:pt idx="13">
                  <c:v>0.4414803548362749</c:v>
                </c:pt>
                <c:pt idx="15">
                  <c:v>0.71153049188689477</c:v>
                </c:pt>
                <c:pt idx="16">
                  <c:v>0.58582677165354335</c:v>
                </c:pt>
                <c:pt idx="17">
                  <c:v>0.50213723284589429</c:v>
                </c:pt>
                <c:pt idx="18">
                  <c:v>0.5038647691974284</c:v>
                </c:pt>
              </c:numCache>
            </c:numRef>
          </c:xVal>
          <c:yVal>
            <c:numRef>
              <c:f>Plots!$N$5:$N$23</c:f>
              <c:numCache>
                <c:formatCode>0.00</c:formatCode>
                <c:ptCount val="19"/>
                <c:pt idx="0">
                  <c:v>0.46417695379883922</c:v>
                </c:pt>
                <c:pt idx="1">
                  <c:v>0.44835054622648796</c:v>
                </c:pt>
                <c:pt idx="2">
                  <c:v>0.41244441177731522</c:v>
                </c:pt>
                <c:pt idx="3">
                  <c:v>0.41244441177731517</c:v>
                </c:pt>
                <c:pt idx="5">
                  <c:v>0.46888902154095674</c:v>
                </c:pt>
                <c:pt idx="6">
                  <c:v>0.44360523169833044</c:v>
                </c:pt>
                <c:pt idx="7">
                  <c:v>0.44182753674341863</c:v>
                </c:pt>
                <c:pt idx="8">
                  <c:v>0.44182753674341863</c:v>
                </c:pt>
                <c:pt idx="10">
                  <c:v>0.50809121420253534</c:v>
                </c:pt>
                <c:pt idx="11">
                  <c:v>0.50827285374644549</c:v>
                </c:pt>
                <c:pt idx="12">
                  <c:v>0.46836707217937251</c:v>
                </c:pt>
                <c:pt idx="13">
                  <c:v>0.46338444375193238</c:v>
                </c:pt>
                <c:pt idx="15">
                  <c:v>0.57383348881562857</c:v>
                </c:pt>
                <c:pt idx="16">
                  <c:v>0.54538597467584693</c:v>
                </c:pt>
                <c:pt idx="17">
                  <c:v>0.51472292796988861</c:v>
                </c:pt>
                <c:pt idx="18">
                  <c:v>0.51472292796988872</c:v>
                </c:pt>
              </c:numCache>
            </c:numRef>
          </c:yVal>
          <c:smooth val="1"/>
        </c:ser>
        <c:dLbls>
          <c:showLegendKey val="0"/>
          <c:showVal val="0"/>
          <c:showCatName val="0"/>
          <c:showSerName val="0"/>
          <c:showPercent val="0"/>
          <c:showBubbleSize val="0"/>
        </c:dLbls>
        <c:axId val="241497176"/>
        <c:axId val="516295904"/>
      </c:scatterChart>
      <c:valAx>
        <c:axId val="241497176"/>
        <c:scaling>
          <c:orientation val="minMax"/>
          <c:max val="1"/>
        </c:scaling>
        <c:delete val="0"/>
        <c:axPos val="b"/>
        <c:majorGridlines/>
        <c:title>
          <c:tx>
            <c:rich>
              <a:bodyPr/>
              <a:lstStyle/>
              <a:p>
                <a:pPr>
                  <a:defRPr/>
                </a:pPr>
                <a:r>
                  <a:rPr lang="en-US"/>
                  <a:t>Advance Ratio</a:t>
                </a:r>
              </a:p>
            </c:rich>
          </c:tx>
          <c:layout/>
          <c:overlay val="0"/>
        </c:title>
        <c:numFmt formatCode="General" sourceLinked="1"/>
        <c:majorTickMark val="none"/>
        <c:minorTickMark val="none"/>
        <c:tickLblPos val="nextTo"/>
        <c:crossAx val="516295904"/>
        <c:crosses val="autoZero"/>
        <c:crossBetween val="midCat"/>
      </c:valAx>
      <c:valAx>
        <c:axId val="516295904"/>
        <c:scaling>
          <c:orientation val="minMax"/>
          <c:max val="1"/>
          <c:min val="0"/>
        </c:scaling>
        <c:delete val="0"/>
        <c:axPos val="l"/>
        <c:majorGridlines/>
        <c:title>
          <c:tx>
            <c:rich>
              <a:bodyPr/>
              <a:lstStyle/>
              <a:p>
                <a:pPr>
                  <a:defRPr/>
                </a:pPr>
                <a:r>
                  <a:rPr lang="en-US"/>
                  <a:t>Total Efficiency</a:t>
                </a:r>
              </a:p>
            </c:rich>
          </c:tx>
          <c:layout/>
          <c:overlay val="0"/>
        </c:title>
        <c:numFmt formatCode="0%" sourceLinked="0"/>
        <c:majorTickMark val="none"/>
        <c:minorTickMark val="none"/>
        <c:tickLblPos val="nextTo"/>
        <c:crossAx val="241497176"/>
        <c:crosses val="autoZero"/>
        <c:crossBetween val="midCat"/>
      </c:valAx>
    </c:plotArea>
    <c:legend>
      <c:legendPos val="r"/>
      <c:layout>
        <c:manualLayout>
          <c:xMode val="edge"/>
          <c:yMode val="edge"/>
          <c:x val="0.43226946631671043"/>
          <c:y val="0.6025094779819189"/>
          <c:w val="0.52341338582677166"/>
          <c:h val="0.18923638329936424"/>
        </c:manualLayout>
      </c:layout>
      <c:overlay val="1"/>
      <c:spPr>
        <a:solidFill>
          <a:schemeClr val="bg1"/>
        </a:solidFill>
      </c:spPr>
      <c:txPr>
        <a:bodyPr/>
        <a:lstStyle/>
        <a:p>
          <a:pPr>
            <a:defRPr sz="1100"/>
          </a:pPr>
          <a:endParaRPr lang="en-US"/>
        </a:p>
      </c:txPr>
    </c:legend>
    <c:plotVisOnly val="1"/>
    <c:dispBlanksAs val="gap"/>
    <c:showDLblsOverMax val="0"/>
  </c:chart>
  <c:txPr>
    <a:bodyPr/>
    <a:lstStyle/>
    <a:p>
      <a:pPr>
        <a:defRPr sz="12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C357AA-C03E-41DF-B7C6-A8AA75C6B27D}" type="datetimeFigureOut">
              <a:rPr lang="en-US" smtClean="0"/>
              <a:t>11/24/2014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689E24-568A-4F4A-ACC9-490E9AB4739A}" type="slidenum">
              <a:rPr lang="en-US" smtClean="0"/>
              <a:t>‹#›</a:t>
            </a:fld>
            <a:endParaRPr lang="en-US"/>
          </a:p>
        </p:txBody>
      </p:sp>
    </p:spTree>
    <p:extLst>
      <p:ext uri="{BB962C8B-B14F-4D97-AF65-F5344CB8AC3E}">
        <p14:creationId xmlns:p14="http://schemas.microsoft.com/office/powerpoint/2010/main" val="1087705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9C50C7-13F5-43C1-B82D-274ABF831B82}" type="slidenum">
              <a:rPr lang="en-US" smtClean="0"/>
              <a:t>1</a:t>
            </a:fld>
            <a:endParaRPr lang="en-US"/>
          </a:p>
        </p:txBody>
      </p:sp>
    </p:spTree>
    <p:extLst>
      <p:ext uri="{BB962C8B-B14F-4D97-AF65-F5344CB8AC3E}">
        <p14:creationId xmlns:p14="http://schemas.microsoft.com/office/powerpoint/2010/main" val="2925010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9C50C7-13F5-43C1-B82D-274ABF831B82}" type="slidenum">
              <a:rPr lang="en-US" smtClean="0"/>
              <a:t>4</a:t>
            </a:fld>
            <a:endParaRPr lang="en-US"/>
          </a:p>
        </p:txBody>
      </p:sp>
    </p:spTree>
    <p:extLst>
      <p:ext uri="{BB962C8B-B14F-4D97-AF65-F5344CB8AC3E}">
        <p14:creationId xmlns:p14="http://schemas.microsoft.com/office/powerpoint/2010/main" val="1088465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BF7FF2-064A-4735-AE30-BA0F51E431AC}"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077669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dirty="0" smtClean="0"/>
              <a:t>Cl curve:</a:t>
            </a:r>
          </a:p>
          <a:p>
            <a:pPr>
              <a:buNone/>
            </a:pPr>
            <a:r>
              <a:rPr lang="es-ES" sz="1200" dirty="0" smtClean="0"/>
              <a:t>-</a:t>
            </a:r>
            <a:r>
              <a:rPr lang="es-ES" sz="1200" dirty="0" err="1" smtClean="0"/>
              <a:t>Due</a:t>
            </a:r>
            <a:r>
              <a:rPr lang="es-ES" sz="1200" dirty="0" smtClean="0"/>
              <a:t> to </a:t>
            </a:r>
            <a:r>
              <a:rPr lang="es-ES" sz="1200" dirty="0" err="1" smtClean="0"/>
              <a:t>sweep</a:t>
            </a:r>
            <a:r>
              <a:rPr lang="es-ES" sz="1200" dirty="0" smtClean="0"/>
              <a:t>, </a:t>
            </a:r>
            <a:r>
              <a:rPr lang="es-ES" sz="1200" dirty="0" err="1" smtClean="0"/>
              <a:t>flow</a:t>
            </a:r>
            <a:r>
              <a:rPr lang="es-ES" sz="1200" dirty="0" smtClean="0"/>
              <a:t> in </a:t>
            </a:r>
            <a:r>
              <a:rPr lang="es-ES" sz="1200" dirty="0" err="1" smtClean="0"/>
              <a:t>wingspan</a:t>
            </a:r>
            <a:r>
              <a:rPr lang="es-ES" sz="1200" dirty="0" smtClean="0"/>
              <a:t> </a:t>
            </a:r>
            <a:r>
              <a:rPr lang="es-ES" sz="1200" dirty="0" err="1" smtClean="0"/>
              <a:t>direction</a:t>
            </a:r>
            <a:r>
              <a:rPr lang="es-ES" sz="1200" dirty="0" smtClean="0"/>
              <a:t> causes </a:t>
            </a:r>
            <a:r>
              <a:rPr lang="es-ES" sz="1200" dirty="0" err="1" smtClean="0"/>
              <a:t>early</a:t>
            </a:r>
            <a:r>
              <a:rPr lang="es-ES" sz="1200" dirty="0" smtClean="0"/>
              <a:t> </a:t>
            </a:r>
            <a:r>
              <a:rPr lang="es-ES" sz="1200" dirty="0" err="1" smtClean="0"/>
              <a:t>stall</a:t>
            </a:r>
            <a:r>
              <a:rPr lang="es-ES" sz="1200" dirty="0" smtClean="0"/>
              <a:t> (</a:t>
            </a:r>
            <a:r>
              <a:rPr lang="es-ES" sz="1200" dirty="0" err="1" smtClean="0"/>
              <a:t>lower</a:t>
            </a:r>
            <a:r>
              <a:rPr lang="es-ES" sz="1200" dirty="0" smtClean="0"/>
              <a:t> cl </a:t>
            </a:r>
            <a:r>
              <a:rPr lang="es-ES" sz="1200" dirty="0" err="1" smtClean="0"/>
              <a:t>max</a:t>
            </a:r>
            <a:r>
              <a:rPr lang="es-ES" sz="1200" dirty="0" smtClean="0"/>
              <a:t> </a:t>
            </a:r>
            <a:r>
              <a:rPr lang="es-ES" sz="1200" dirty="0" err="1" smtClean="0"/>
              <a:t>than</a:t>
            </a:r>
            <a:r>
              <a:rPr lang="es-ES" sz="1200" dirty="0" smtClean="0"/>
              <a:t> </a:t>
            </a:r>
            <a:r>
              <a:rPr lang="es-ES" sz="1200" dirty="0" err="1" smtClean="0"/>
              <a:t>expected</a:t>
            </a:r>
            <a:r>
              <a:rPr lang="es-ES" sz="1200" dirty="0" smtClean="0"/>
              <a:t>)</a:t>
            </a:r>
          </a:p>
          <a:p>
            <a:pPr>
              <a:buNone/>
            </a:pPr>
            <a:r>
              <a:rPr lang="es-ES" sz="1200" dirty="0" smtClean="0"/>
              <a:t>-</a:t>
            </a:r>
            <a:r>
              <a:rPr lang="es-ES" sz="1200" dirty="0" err="1" smtClean="0"/>
              <a:t>Possible</a:t>
            </a:r>
            <a:r>
              <a:rPr lang="es-ES" sz="1200" dirty="0" smtClean="0"/>
              <a:t> </a:t>
            </a:r>
            <a:r>
              <a:rPr lang="es-ES" sz="1200" dirty="0" err="1" smtClean="0"/>
              <a:t>solutions</a:t>
            </a:r>
            <a:r>
              <a:rPr lang="es-ES" sz="1200" dirty="0" smtClean="0"/>
              <a:t>:</a:t>
            </a:r>
          </a:p>
          <a:p>
            <a:pPr marL="514350" indent="-514350">
              <a:buAutoNum type="arabicPeriod"/>
            </a:pPr>
            <a:r>
              <a:rPr lang="es-ES" sz="1200" dirty="0" err="1" smtClean="0"/>
              <a:t>Wing</a:t>
            </a:r>
            <a:r>
              <a:rPr lang="es-ES" sz="1200" dirty="0" smtClean="0"/>
              <a:t> </a:t>
            </a:r>
            <a:r>
              <a:rPr lang="es-ES" sz="1200" dirty="0" err="1" smtClean="0"/>
              <a:t>fence</a:t>
            </a:r>
            <a:endParaRPr lang="es-ES" sz="1200" dirty="0" smtClean="0"/>
          </a:p>
          <a:p>
            <a:pPr marL="514350" indent="-514350">
              <a:buAutoNum type="arabicPeriod"/>
            </a:pPr>
            <a:r>
              <a:rPr lang="es-ES" sz="1200" dirty="0" smtClean="0"/>
              <a:t> </a:t>
            </a:r>
            <a:r>
              <a:rPr lang="es-ES" sz="1200" dirty="0" err="1" smtClean="0"/>
              <a:t>Unsweep</a:t>
            </a:r>
            <a:endParaRPr lang="es-ES" sz="1200" dirty="0" smtClean="0"/>
          </a:p>
          <a:p>
            <a:pPr marL="514350" indent="-514350">
              <a:buNone/>
            </a:pPr>
            <a:endParaRPr lang="es-ES" sz="1200" dirty="0" smtClean="0"/>
          </a:p>
          <a:p>
            <a:pPr marL="514350" indent="-514350"/>
            <a:r>
              <a:rPr lang="es-ES" sz="1200" dirty="0" smtClean="0"/>
              <a:t>Cd curve:</a:t>
            </a:r>
          </a:p>
          <a:p>
            <a:pPr marL="514350" indent="-514350">
              <a:buNone/>
            </a:pPr>
            <a:r>
              <a:rPr lang="es-ES" sz="1200" dirty="0" smtClean="0"/>
              <a:t>-</a:t>
            </a:r>
            <a:r>
              <a:rPr lang="es-ES" sz="1200" dirty="0" err="1" smtClean="0"/>
              <a:t>Inproper</a:t>
            </a:r>
            <a:r>
              <a:rPr lang="es-ES" sz="1200" dirty="0" smtClean="0"/>
              <a:t> </a:t>
            </a:r>
            <a:r>
              <a:rPr lang="es-ES" sz="1200" dirty="0" err="1" smtClean="0"/>
              <a:t>design</a:t>
            </a:r>
            <a:r>
              <a:rPr lang="es-ES" sz="1200" dirty="0" smtClean="0"/>
              <a:t> of </a:t>
            </a:r>
            <a:r>
              <a:rPr lang="es-ES" sz="1200" dirty="0" err="1" smtClean="0"/>
              <a:t>winglets</a:t>
            </a:r>
            <a:r>
              <a:rPr lang="es-ES" sz="1200" dirty="0" smtClean="0"/>
              <a:t> + </a:t>
            </a:r>
            <a:r>
              <a:rPr lang="es-ES" sz="1200" dirty="0" err="1" smtClean="0"/>
              <a:t>interference</a:t>
            </a:r>
            <a:r>
              <a:rPr lang="es-ES" sz="1200" dirty="0" smtClean="0"/>
              <a:t> </a:t>
            </a:r>
            <a:r>
              <a:rPr lang="es-ES" sz="1200" dirty="0" err="1" smtClean="0"/>
              <a:t>drag</a:t>
            </a:r>
            <a:r>
              <a:rPr lang="es-ES" sz="1200" dirty="0" smtClean="0"/>
              <a:t> </a:t>
            </a:r>
            <a:r>
              <a:rPr lang="es-ES" sz="1200" dirty="0" err="1" smtClean="0"/>
              <a:t>due</a:t>
            </a:r>
            <a:r>
              <a:rPr lang="es-ES" sz="1200" dirty="0" smtClean="0"/>
              <a:t> to </a:t>
            </a:r>
            <a:r>
              <a:rPr lang="es-ES" sz="1200" dirty="0" err="1" smtClean="0"/>
              <a:t>winglet</a:t>
            </a:r>
            <a:r>
              <a:rPr lang="es-ES" sz="1200" dirty="0" smtClean="0"/>
              <a:t> </a:t>
            </a:r>
            <a:r>
              <a:rPr lang="es-ES" sz="1200" dirty="0" err="1" smtClean="0"/>
              <a:t>corner</a:t>
            </a:r>
            <a:endParaRPr lang="es-ES" sz="1200" dirty="0" smtClean="0"/>
          </a:p>
          <a:p>
            <a:pPr marL="514350" indent="-514350">
              <a:buNone/>
            </a:pPr>
            <a:r>
              <a:rPr lang="es-ES" sz="1200" dirty="0" smtClean="0"/>
              <a:t>-Motor &amp; </a:t>
            </a:r>
            <a:r>
              <a:rPr lang="es-ES" sz="1200" dirty="0" err="1" smtClean="0"/>
              <a:t>Hatch</a:t>
            </a:r>
            <a:endParaRPr lang="es-ES" sz="1200" dirty="0" smtClean="0"/>
          </a:p>
          <a:p>
            <a:pPr marL="514350" indent="-514350">
              <a:buNone/>
            </a:pPr>
            <a:r>
              <a:rPr lang="es-ES" sz="1200" dirty="0" smtClean="0"/>
              <a:t>-</a:t>
            </a:r>
            <a:r>
              <a:rPr lang="es-ES" sz="1200" dirty="0" err="1" smtClean="0"/>
              <a:t>Mounting</a:t>
            </a:r>
            <a:r>
              <a:rPr lang="es-ES" sz="1200" dirty="0" smtClean="0"/>
              <a:t> </a:t>
            </a:r>
            <a:r>
              <a:rPr lang="es-ES" sz="1200" dirty="0" err="1" smtClean="0"/>
              <a:t>on</a:t>
            </a:r>
            <a:r>
              <a:rPr lang="es-ES" sz="1200" dirty="0" smtClean="0"/>
              <a:t> </a:t>
            </a:r>
            <a:r>
              <a:rPr lang="es-ES" sz="1200" dirty="0" err="1" smtClean="0"/>
              <a:t>prototype</a:t>
            </a:r>
            <a:r>
              <a:rPr lang="es-ES" sz="1200" dirty="0" smtClean="0"/>
              <a:t> </a:t>
            </a:r>
            <a:r>
              <a:rPr lang="es-ES" sz="1200" dirty="0" err="1" smtClean="0"/>
              <a:t>caused</a:t>
            </a:r>
            <a:r>
              <a:rPr lang="es-ES" sz="1200" dirty="0" smtClean="0"/>
              <a:t> </a:t>
            </a:r>
            <a:r>
              <a:rPr lang="es-ES" sz="1200" dirty="0" err="1" smtClean="0"/>
              <a:t>it</a:t>
            </a:r>
            <a:r>
              <a:rPr lang="es-ES" sz="1200" dirty="0" smtClean="0"/>
              <a:t> to </a:t>
            </a:r>
            <a:r>
              <a:rPr lang="es-ES" sz="1200" dirty="0" err="1" smtClean="0"/>
              <a:t>have</a:t>
            </a:r>
            <a:r>
              <a:rPr lang="es-ES" sz="1200" dirty="0" smtClean="0"/>
              <a:t> </a:t>
            </a:r>
            <a:r>
              <a:rPr lang="es-ES" sz="1200" dirty="0" err="1" smtClean="0"/>
              <a:t>yaw</a:t>
            </a:r>
            <a:endParaRPr lang="es-ES" sz="1200" dirty="0" smtClean="0"/>
          </a:p>
        </p:txBody>
      </p:sp>
      <p:sp>
        <p:nvSpPr>
          <p:cNvPr id="4" name="Slide Number Placeholder 3"/>
          <p:cNvSpPr>
            <a:spLocks noGrp="1"/>
          </p:cNvSpPr>
          <p:nvPr>
            <p:ph type="sldNum" sz="quarter" idx="10"/>
          </p:nvPr>
        </p:nvSpPr>
        <p:spPr/>
        <p:txBody>
          <a:bodyPr/>
          <a:lstStyle/>
          <a:p>
            <a:fld id="{13E5D81F-7BBE-43AC-BB55-00AC6A5030ED}"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076596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BF7FF2-064A-4735-AE30-BA0F51E431AC}"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56760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E5D81F-7BBE-43AC-BB55-00AC6A5030ED}"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4099705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FF162E-FB63-4BAC-8567-A892C355D308}"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005085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7712F7-85E6-4403-9E22-9F141F02A39E}"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643915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F74EA9E-9BC4-42F2-A790-392FDC306A67}" type="datetimeFigureOut">
              <a:rPr lang="en-US" smtClean="0"/>
              <a:t>11/24/2014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BFFC83-1C85-4AEC-909E-FF6D3A7C6595}" type="slidenum">
              <a:rPr lang="en-US" smtClean="0"/>
              <a:t>‹#›</a:t>
            </a:fld>
            <a:endParaRPr lang="en-US"/>
          </a:p>
        </p:txBody>
      </p:sp>
    </p:spTree>
    <p:extLst>
      <p:ext uri="{BB962C8B-B14F-4D97-AF65-F5344CB8AC3E}">
        <p14:creationId xmlns:p14="http://schemas.microsoft.com/office/powerpoint/2010/main" val="1385185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74EA9E-9BC4-42F2-A790-392FDC306A67}" type="datetimeFigureOut">
              <a:rPr lang="en-US" smtClean="0"/>
              <a:t>11/24/2014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BFFC83-1C85-4AEC-909E-FF6D3A7C6595}" type="slidenum">
              <a:rPr lang="en-US" smtClean="0"/>
              <a:t>‹#›</a:t>
            </a:fld>
            <a:endParaRPr lang="en-US"/>
          </a:p>
        </p:txBody>
      </p:sp>
    </p:spTree>
    <p:extLst>
      <p:ext uri="{BB962C8B-B14F-4D97-AF65-F5344CB8AC3E}">
        <p14:creationId xmlns:p14="http://schemas.microsoft.com/office/powerpoint/2010/main" val="2640802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74EA9E-9BC4-42F2-A790-392FDC306A67}" type="datetimeFigureOut">
              <a:rPr lang="en-US" smtClean="0"/>
              <a:t>11/24/2014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BFFC83-1C85-4AEC-909E-FF6D3A7C6595}" type="slidenum">
              <a:rPr lang="en-US" smtClean="0"/>
              <a:t>‹#›</a:t>
            </a:fld>
            <a:endParaRPr lang="en-US"/>
          </a:p>
        </p:txBody>
      </p:sp>
    </p:spTree>
    <p:extLst>
      <p:ext uri="{BB962C8B-B14F-4D97-AF65-F5344CB8AC3E}">
        <p14:creationId xmlns:p14="http://schemas.microsoft.com/office/powerpoint/2010/main" val="41314142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0FB286-88D5-424F-9FA2-653C21B9EDDB}" type="datetimeFigureOut">
              <a:rPr lang="en-US" smtClean="0">
                <a:solidFill>
                  <a:prstClr val="black">
                    <a:tint val="75000"/>
                  </a:prstClr>
                </a:solidFill>
              </a:rPr>
              <a:pPr/>
              <a:t>11/24/2014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248ADF-F30B-45E3-B36A-940F6F48A2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24473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0FB286-88D5-424F-9FA2-653C21B9EDDB}" type="datetimeFigureOut">
              <a:rPr lang="en-US" smtClean="0">
                <a:solidFill>
                  <a:prstClr val="black">
                    <a:tint val="75000"/>
                  </a:prstClr>
                </a:solidFill>
              </a:rPr>
              <a:pPr/>
              <a:t>11/24/2014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248ADF-F30B-45E3-B36A-940F6F48A2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56502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0FB286-88D5-424F-9FA2-653C21B9EDDB}" type="datetimeFigureOut">
              <a:rPr lang="en-US" smtClean="0">
                <a:solidFill>
                  <a:prstClr val="black">
                    <a:tint val="75000"/>
                  </a:prstClr>
                </a:solidFill>
              </a:rPr>
              <a:pPr/>
              <a:t>11/24/2014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248ADF-F30B-45E3-B36A-940F6F48A2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75026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90FB286-88D5-424F-9FA2-653C21B9EDDB}" type="datetimeFigureOut">
              <a:rPr lang="en-US" smtClean="0">
                <a:solidFill>
                  <a:prstClr val="black">
                    <a:tint val="75000"/>
                  </a:prstClr>
                </a:solidFill>
              </a:rPr>
              <a:pPr/>
              <a:t>11/24/2014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248ADF-F30B-45E3-B36A-940F6F48A2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51952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0FB286-88D5-424F-9FA2-653C21B9EDDB}" type="datetimeFigureOut">
              <a:rPr lang="en-US" smtClean="0">
                <a:solidFill>
                  <a:prstClr val="black">
                    <a:tint val="75000"/>
                  </a:prstClr>
                </a:solidFill>
              </a:rPr>
              <a:pPr/>
              <a:t>11/24/2014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6248ADF-F30B-45E3-B36A-940F6F48A2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6524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90FB286-88D5-424F-9FA2-653C21B9EDDB}" type="datetimeFigureOut">
              <a:rPr lang="en-US" smtClean="0">
                <a:solidFill>
                  <a:prstClr val="black">
                    <a:tint val="75000"/>
                  </a:prstClr>
                </a:solidFill>
              </a:rPr>
              <a:pPr/>
              <a:t>11/24/2014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6248ADF-F30B-45E3-B36A-940F6F48A2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927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0FB286-88D5-424F-9FA2-653C21B9EDDB}" type="datetimeFigureOut">
              <a:rPr lang="en-US" smtClean="0">
                <a:solidFill>
                  <a:prstClr val="black">
                    <a:tint val="75000"/>
                  </a:prstClr>
                </a:solidFill>
              </a:rPr>
              <a:pPr/>
              <a:t>11/24/2014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6248ADF-F30B-45E3-B36A-940F6F48A2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99069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0FB286-88D5-424F-9FA2-653C21B9EDDB}" type="datetimeFigureOut">
              <a:rPr lang="en-US" smtClean="0">
                <a:solidFill>
                  <a:prstClr val="black">
                    <a:tint val="75000"/>
                  </a:prstClr>
                </a:solidFill>
              </a:rPr>
              <a:pPr/>
              <a:t>11/24/2014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248ADF-F30B-45E3-B36A-940F6F48A2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8493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74EA9E-9BC4-42F2-A790-392FDC306A67}" type="datetimeFigureOut">
              <a:rPr lang="en-US" smtClean="0"/>
              <a:t>11/24/2014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BFFC83-1C85-4AEC-909E-FF6D3A7C6595}" type="slidenum">
              <a:rPr lang="en-US" smtClean="0"/>
              <a:t>‹#›</a:t>
            </a:fld>
            <a:endParaRPr lang="en-US"/>
          </a:p>
        </p:txBody>
      </p:sp>
    </p:spTree>
    <p:extLst>
      <p:ext uri="{BB962C8B-B14F-4D97-AF65-F5344CB8AC3E}">
        <p14:creationId xmlns:p14="http://schemas.microsoft.com/office/powerpoint/2010/main" val="13769960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0FB286-88D5-424F-9FA2-653C21B9EDDB}" type="datetimeFigureOut">
              <a:rPr lang="en-US" smtClean="0">
                <a:solidFill>
                  <a:prstClr val="black">
                    <a:tint val="75000"/>
                  </a:prstClr>
                </a:solidFill>
              </a:rPr>
              <a:pPr/>
              <a:t>11/24/2014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248ADF-F30B-45E3-B36A-940F6F48A2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12643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0FB286-88D5-424F-9FA2-653C21B9EDDB}" type="datetimeFigureOut">
              <a:rPr lang="en-US" smtClean="0">
                <a:solidFill>
                  <a:prstClr val="black">
                    <a:tint val="75000"/>
                  </a:prstClr>
                </a:solidFill>
              </a:rPr>
              <a:pPr/>
              <a:t>11/24/2014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248ADF-F30B-45E3-B36A-940F6F48A2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54356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0FB286-88D5-424F-9FA2-653C21B9EDDB}" type="datetimeFigureOut">
              <a:rPr lang="en-US" smtClean="0">
                <a:solidFill>
                  <a:prstClr val="black">
                    <a:tint val="75000"/>
                  </a:prstClr>
                </a:solidFill>
              </a:rPr>
              <a:pPr/>
              <a:t>11/24/2014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248ADF-F30B-45E3-B36A-940F6F48A2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37156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A78E137-395C-4F75-B503-7818EBDD4040}" type="datetimeFigureOut">
              <a:rPr lang="en-US" smtClean="0">
                <a:solidFill>
                  <a:prstClr val="black">
                    <a:tint val="75000"/>
                  </a:prstClr>
                </a:solidFill>
              </a:rPr>
              <a:pPr/>
              <a:t>11/24/2014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F430E4-7FE4-4802-8D89-679A5802C1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00723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78E137-395C-4F75-B503-7818EBDD4040}" type="datetimeFigureOut">
              <a:rPr lang="en-US" smtClean="0">
                <a:solidFill>
                  <a:prstClr val="black">
                    <a:tint val="75000"/>
                  </a:prstClr>
                </a:solidFill>
              </a:rPr>
              <a:pPr/>
              <a:t>11/24/2014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F430E4-7FE4-4802-8D89-679A5802C1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60208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78E137-395C-4F75-B503-7818EBDD4040}" type="datetimeFigureOut">
              <a:rPr lang="en-US" smtClean="0">
                <a:solidFill>
                  <a:prstClr val="black">
                    <a:tint val="75000"/>
                  </a:prstClr>
                </a:solidFill>
              </a:rPr>
              <a:pPr/>
              <a:t>11/24/2014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F430E4-7FE4-4802-8D89-679A5802C1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61145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A78E137-395C-4F75-B503-7818EBDD4040}" type="datetimeFigureOut">
              <a:rPr lang="en-US" smtClean="0">
                <a:solidFill>
                  <a:prstClr val="black">
                    <a:tint val="75000"/>
                  </a:prstClr>
                </a:solidFill>
              </a:rPr>
              <a:pPr/>
              <a:t>11/24/2014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F430E4-7FE4-4802-8D89-679A5802C1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08134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A78E137-395C-4F75-B503-7818EBDD4040}" type="datetimeFigureOut">
              <a:rPr lang="en-US" smtClean="0">
                <a:solidFill>
                  <a:prstClr val="black">
                    <a:tint val="75000"/>
                  </a:prstClr>
                </a:solidFill>
              </a:rPr>
              <a:pPr/>
              <a:t>11/24/2014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FF430E4-7FE4-4802-8D89-679A5802C1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7731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A78E137-395C-4F75-B503-7818EBDD4040}" type="datetimeFigureOut">
              <a:rPr lang="en-US" smtClean="0">
                <a:solidFill>
                  <a:prstClr val="black">
                    <a:tint val="75000"/>
                  </a:prstClr>
                </a:solidFill>
              </a:rPr>
              <a:pPr/>
              <a:t>11/24/2014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FF430E4-7FE4-4802-8D89-679A5802C1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89741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78E137-395C-4F75-B503-7818EBDD4040}" type="datetimeFigureOut">
              <a:rPr lang="en-US" smtClean="0">
                <a:solidFill>
                  <a:prstClr val="black">
                    <a:tint val="75000"/>
                  </a:prstClr>
                </a:solidFill>
              </a:rPr>
              <a:pPr/>
              <a:t>11/24/2014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FF430E4-7FE4-4802-8D89-679A5802C1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0156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74EA9E-9BC4-42F2-A790-392FDC306A67}" type="datetimeFigureOut">
              <a:rPr lang="en-US" smtClean="0"/>
              <a:t>11/24/2014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BFFC83-1C85-4AEC-909E-FF6D3A7C6595}" type="slidenum">
              <a:rPr lang="en-US" smtClean="0"/>
              <a:t>‹#›</a:t>
            </a:fld>
            <a:endParaRPr lang="en-US"/>
          </a:p>
        </p:txBody>
      </p:sp>
    </p:spTree>
    <p:extLst>
      <p:ext uri="{BB962C8B-B14F-4D97-AF65-F5344CB8AC3E}">
        <p14:creationId xmlns:p14="http://schemas.microsoft.com/office/powerpoint/2010/main" val="36828537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78E137-395C-4F75-B503-7818EBDD4040}" type="datetimeFigureOut">
              <a:rPr lang="en-US" smtClean="0">
                <a:solidFill>
                  <a:prstClr val="black">
                    <a:tint val="75000"/>
                  </a:prstClr>
                </a:solidFill>
              </a:rPr>
              <a:pPr/>
              <a:t>11/24/2014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F430E4-7FE4-4802-8D89-679A5802C1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79046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78E137-395C-4F75-B503-7818EBDD4040}" type="datetimeFigureOut">
              <a:rPr lang="en-US" smtClean="0">
                <a:solidFill>
                  <a:prstClr val="black">
                    <a:tint val="75000"/>
                  </a:prstClr>
                </a:solidFill>
              </a:rPr>
              <a:pPr/>
              <a:t>11/24/2014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F430E4-7FE4-4802-8D89-679A5802C1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23233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78E137-395C-4F75-B503-7818EBDD4040}" type="datetimeFigureOut">
              <a:rPr lang="en-US" smtClean="0">
                <a:solidFill>
                  <a:prstClr val="black">
                    <a:tint val="75000"/>
                  </a:prstClr>
                </a:solidFill>
              </a:rPr>
              <a:pPr/>
              <a:t>11/24/2014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F430E4-7FE4-4802-8D89-679A5802C1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36574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78E137-395C-4F75-B503-7818EBDD4040}" type="datetimeFigureOut">
              <a:rPr lang="en-US" smtClean="0">
                <a:solidFill>
                  <a:prstClr val="black">
                    <a:tint val="75000"/>
                  </a:prstClr>
                </a:solidFill>
              </a:rPr>
              <a:pPr/>
              <a:t>11/24/2014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F430E4-7FE4-4802-8D89-679A5802C1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6946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F74EA9E-9BC4-42F2-A790-392FDC306A67}" type="datetimeFigureOut">
              <a:rPr lang="en-US" smtClean="0"/>
              <a:t>11/24/2014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BFFC83-1C85-4AEC-909E-FF6D3A7C6595}" type="slidenum">
              <a:rPr lang="en-US" smtClean="0"/>
              <a:t>‹#›</a:t>
            </a:fld>
            <a:endParaRPr lang="en-US"/>
          </a:p>
        </p:txBody>
      </p:sp>
    </p:spTree>
    <p:extLst>
      <p:ext uri="{BB962C8B-B14F-4D97-AF65-F5344CB8AC3E}">
        <p14:creationId xmlns:p14="http://schemas.microsoft.com/office/powerpoint/2010/main" val="2870924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F74EA9E-9BC4-42F2-A790-392FDC306A67}" type="datetimeFigureOut">
              <a:rPr lang="en-US" smtClean="0"/>
              <a:t>11/24/2014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BFFC83-1C85-4AEC-909E-FF6D3A7C6595}" type="slidenum">
              <a:rPr lang="en-US" smtClean="0"/>
              <a:t>‹#›</a:t>
            </a:fld>
            <a:endParaRPr lang="en-US"/>
          </a:p>
        </p:txBody>
      </p:sp>
    </p:spTree>
    <p:extLst>
      <p:ext uri="{BB962C8B-B14F-4D97-AF65-F5344CB8AC3E}">
        <p14:creationId xmlns:p14="http://schemas.microsoft.com/office/powerpoint/2010/main" val="2353276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F74EA9E-9BC4-42F2-A790-392FDC306A67}" type="datetimeFigureOut">
              <a:rPr lang="en-US" smtClean="0"/>
              <a:t>11/24/2014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BFFC83-1C85-4AEC-909E-FF6D3A7C6595}" type="slidenum">
              <a:rPr lang="en-US" smtClean="0"/>
              <a:t>‹#›</a:t>
            </a:fld>
            <a:endParaRPr lang="en-US"/>
          </a:p>
        </p:txBody>
      </p:sp>
    </p:spTree>
    <p:extLst>
      <p:ext uri="{BB962C8B-B14F-4D97-AF65-F5344CB8AC3E}">
        <p14:creationId xmlns:p14="http://schemas.microsoft.com/office/powerpoint/2010/main" val="1228130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74EA9E-9BC4-42F2-A790-392FDC306A67}" type="datetimeFigureOut">
              <a:rPr lang="en-US" smtClean="0"/>
              <a:t>11/24/2014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BFFC83-1C85-4AEC-909E-FF6D3A7C6595}" type="slidenum">
              <a:rPr lang="en-US" smtClean="0"/>
              <a:t>‹#›</a:t>
            </a:fld>
            <a:endParaRPr lang="en-US"/>
          </a:p>
        </p:txBody>
      </p:sp>
    </p:spTree>
    <p:extLst>
      <p:ext uri="{BB962C8B-B14F-4D97-AF65-F5344CB8AC3E}">
        <p14:creationId xmlns:p14="http://schemas.microsoft.com/office/powerpoint/2010/main" val="1133008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74EA9E-9BC4-42F2-A790-392FDC306A67}" type="datetimeFigureOut">
              <a:rPr lang="en-US" smtClean="0"/>
              <a:t>11/24/2014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BFFC83-1C85-4AEC-909E-FF6D3A7C6595}" type="slidenum">
              <a:rPr lang="en-US" smtClean="0"/>
              <a:t>‹#›</a:t>
            </a:fld>
            <a:endParaRPr lang="en-US"/>
          </a:p>
        </p:txBody>
      </p:sp>
    </p:spTree>
    <p:extLst>
      <p:ext uri="{BB962C8B-B14F-4D97-AF65-F5344CB8AC3E}">
        <p14:creationId xmlns:p14="http://schemas.microsoft.com/office/powerpoint/2010/main" val="3781702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74EA9E-9BC4-42F2-A790-392FDC306A67}" type="datetimeFigureOut">
              <a:rPr lang="en-US" smtClean="0"/>
              <a:t>11/24/2014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BFFC83-1C85-4AEC-909E-FF6D3A7C6595}" type="slidenum">
              <a:rPr lang="en-US" smtClean="0"/>
              <a:t>‹#›</a:t>
            </a:fld>
            <a:endParaRPr lang="en-US"/>
          </a:p>
        </p:txBody>
      </p:sp>
    </p:spTree>
    <p:extLst>
      <p:ext uri="{BB962C8B-B14F-4D97-AF65-F5344CB8AC3E}">
        <p14:creationId xmlns:p14="http://schemas.microsoft.com/office/powerpoint/2010/main" val="2445747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74EA9E-9BC4-42F2-A790-392FDC306A67}" type="datetimeFigureOut">
              <a:rPr lang="en-US" smtClean="0"/>
              <a:t>11/24/2014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BFFC83-1C85-4AEC-909E-FF6D3A7C6595}" type="slidenum">
              <a:rPr lang="en-US" smtClean="0"/>
              <a:t>‹#›</a:t>
            </a:fld>
            <a:endParaRPr lang="en-US"/>
          </a:p>
        </p:txBody>
      </p:sp>
    </p:spTree>
    <p:extLst>
      <p:ext uri="{BB962C8B-B14F-4D97-AF65-F5344CB8AC3E}">
        <p14:creationId xmlns:p14="http://schemas.microsoft.com/office/powerpoint/2010/main" val="42293390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0FB286-88D5-424F-9FA2-653C21B9EDDB}" type="datetimeFigureOut">
              <a:rPr lang="en-US" smtClean="0">
                <a:solidFill>
                  <a:prstClr val="black">
                    <a:tint val="75000"/>
                  </a:prstClr>
                </a:solidFill>
              </a:rPr>
              <a:pPr/>
              <a:t>11/24/2014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248ADF-F30B-45E3-B36A-940F6F48A2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05374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78E137-395C-4F75-B503-7818EBDD4040}" type="datetimeFigureOut">
              <a:rPr lang="en-US" smtClean="0">
                <a:solidFill>
                  <a:prstClr val="black">
                    <a:tint val="75000"/>
                  </a:prstClr>
                </a:solidFill>
              </a:rPr>
              <a:pPr/>
              <a:t>11/24/2014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F430E4-7FE4-4802-8D89-679A5802C1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79654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emf"/><Relationship Id="rId1" Type="http://schemas.openxmlformats.org/officeDocument/2006/relationships/slideLayout" Target="../slideLayouts/slideLayout24.xml"/><Relationship Id="rId5" Type="http://schemas.openxmlformats.org/officeDocument/2006/relationships/image" Target="../media/image14.jpeg"/><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Layout" Target="../slideLayouts/slideLayout24.xml"/><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3.jpe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1748" y="-1"/>
            <a:ext cx="10515600" cy="859823"/>
          </a:xfrm>
        </p:spPr>
        <p:txBody>
          <a:bodyPr/>
          <a:lstStyle/>
          <a:p>
            <a:r>
              <a:rPr lang="en-US" b="1" i="1" dirty="0" smtClean="0">
                <a:latin typeface="+mn-lt"/>
              </a:rPr>
              <a:t>Wind Tunnel Test Plan</a:t>
            </a:r>
            <a:endParaRPr lang="en-US" b="1" i="1" dirty="0">
              <a:latin typeface="+mn-lt"/>
            </a:endParaRPr>
          </a:p>
        </p:txBody>
      </p:sp>
      <p:sp>
        <p:nvSpPr>
          <p:cNvPr id="5" name="Content Placeholder 4"/>
          <p:cNvSpPr>
            <a:spLocks noGrp="1"/>
          </p:cNvSpPr>
          <p:nvPr>
            <p:ph idx="1"/>
          </p:nvPr>
        </p:nvSpPr>
        <p:spPr>
          <a:xfrm>
            <a:off x="778712" y="859822"/>
            <a:ext cx="11042811" cy="5664439"/>
          </a:xfrm>
        </p:spPr>
        <p:txBody>
          <a:bodyPr>
            <a:noAutofit/>
          </a:bodyPr>
          <a:lstStyle/>
          <a:p>
            <a:r>
              <a:rPr lang="en-US" sz="2400" b="1" dirty="0" smtClean="0"/>
              <a:t>Introduction</a:t>
            </a:r>
          </a:p>
          <a:p>
            <a:pPr lvl="1"/>
            <a:r>
              <a:rPr lang="en-US" b="1" dirty="0" smtClean="0"/>
              <a:t>The objective of this wind tunnel test is to verify the aerodynamic design tools and reduce the risk associated with erroneous  predictions of  the drag ,lift and pitching moment.</a:t>
            </a:r>
          </a:p>
          <a:p>
            <a:pPr lvl="1"/>
            <a:r>
              <a:rPr lang="en-US" b="1" dirty="0" smtClean="0"/>
              <a:t>The test article is a foam and fiberglass model of the outer mold line of the current design</a:t>
            </a:r>
          </a:p>
          <a:p>
            <a:pPr lvl="1"/>
            <a:r>
              <a:rPr lang="en-US" b="1" dirty="0" smtClean="0"/>
              <a:t>The model will be tested in the Boeing/Purdue subsonic wind tunnel</a:t>
            </a:r>
          </a:p>
          <a:p>
            <a:pPr lvl="1"/>
            <a:r>
              <a:rPr lang="en-US" b="1" dirty="0" smtClean="0"/>
              <a:t>The schedule is constrained by other project tests and must be coordinated using the Google Calendar</a:t>
            </a:r>
          </a:p>
          <a:p>
            <a:r>
              <a:rPr lang="en-US" sz="2400" b="1" dirty="0" smtClean="0"/>
              <a:t>Safety </a:t>
            </a:r>
          </a:p>
          <a:p>
            <a:pPr lvl="1"/>
            <a:r>
              <a:rPr lang="en-US" b="1" dirty="0" smtClean="0"/>
              <a:t>The </a:t>
            </a:r>
            <a:r>
              <a:rPr lang="en-US" b="1" dirty="0"/>
              <a:t>instructions </a:t>
            </a:r>
            <a:r>
              <a:rPr lang="en-US" b="1" dirty="0" smtClean="0"/>
              <a:t>for the safe operation of </a:t>
            </a:r>
            <a:r>
              <a:rPr lang="en-US" b="1" dirty="0"/>
              <a:t>the </a:t>
            </a:r>
            <a:r>
              <a:rPr lang="en-US" b="1" dirty="0" smtClean="0"/>
              <a:t>tunnel will be strictly </a:t>
            </a:r>
            <a:r>
              <a:rPr lang="en-US" b="1" dirty="0"/>
              <a:t>follow . </a:t>
            </a:r>
            <a:r>
              <a:rPr lang="en-US" b="1" dirty="0" smtClean="0"/>
              <a:t>A TA or professor will be present for the first test and must approve the team for future tests.</a:t>
            </a:r>
          </a:p>
          <a:p>
            <a:pPr lvl="1"/>
            <a:r>
              <a:rPr lang="en-US" b="1" dirty="0" smtClean="0"/>
              <a:t>The structural integrity of the model will be checked by slowly bringing up the speed of the wind tunnel and observing model deflection. If excessive deflection is observed, all test will be done at lower speeds.</a:t>
            </a:r>
          </a:p>
          <a:p>
            <a:pPr lvl="1"/>
            <a:endParaRPr lang="en-US" b="1" dirty="0" smtClean="0"/>
          </a:p>
          <a:p>
            <a:pPr lvl="1"/>
            <a:endParaRPr lang="en-US" b="1" dirty="0" smtClean="0"/>
          </a:p>
          <a:p>
            <a:pPr lvl="1"/>
            <a:endParaRPr lang="en-US" b="1" dirty="0" smtClean="0"/>
          </a:p>
          <a:p>
            <a:endParaRPr lang="en-US" sz="2400" b="1" dirty="0" smtClean="0"/>
          </a:p>
          <a:p>
            <a:endParaRPr lang="en-US" sz="2400" b="1" dirty="0"/>
          </a:p>
        </p:txBody>
      </p:sp>
      <p:sp>
        <p:nvSpPr>
          <p:cNvPr id="2" name="Slide Number Placeholder 1"/>
          <p:cNvSpPr>
            <a:spLocks noGrp="1"/>
          </p:cNvSpPr>
          <p:nvPr>
            <p:ph type="sldNum" sz="quarter" idx="12"/>
          </p:nvPr>
        </p:nvSpPr>
        <p:spPr/>
        <p:txBody>
          <a:bodyPr/>
          <a:lstStyle/>
          <a:p>
            <a:fld id="{44C8973E-26C1-4DB7-A149-D7B984738BE9}" type="slidenum">
              <a:rPr lang="en-US" smtClean="0"/>
              <a:t>1</a:t>
            </a:fld>
            <a:endParaRPr lang="en-US"/>
          </a:p>
        </p:txBody>
      </p:sp>
    </p:spTree>
    <p:extLst>
      <p:ext uri="{BB962C8B-B14F-4D97-AF65-F5344CB8AC3E}">
        <p14:creationId xmlns:p14="http://schemas.microsoft.com/office/powerpoint/2010/main" val="37432080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 Tunnel Tests</a:t>
            </a:r>
            <a:endParaRPr lang="en-US" dirty="0"/>
          </a:p>
        </p:txBody>
      </p:sp>
      <p:sp>
        <p:nvSpPr>
          <p:cNvPr id="4" name="Content Placeholder 2"/>
          <p:cNvSpPr>
            <a:spLocks noGrp="1"/>
          </p:cNvSpPr>
          <p:nvPr>
            <p:ph idx="1"/>
          </p:nvPr>
        </p:nvSpPr>
        <p:spPr/>
        <p:txBody>
          <a:bodyPr/>
          <a:lstStyle/>
          <a:p>
            <a:r>
              <a:rPr lang="en-US" dirty="0" smtClean="0"/>
              <a:t>Strong </a:t>
            </a:r>
            <a:r>
              <a:rPr lang="en-US" dirty="0" err="1" smtClean="0"/>
              <a:t>spanwise</a:t>
            </a:r>
            <a:r>
              <a:rPr lang="en-US" dirty="0" smtClean="0"/>
              <a:t> flow with early stall</a:t>
            </a:r>
          </a:p>
          <a:p>
            <a:pPr lvl="1"/>
            <a:r>
              <a:rPr lang="en-US" dirty="0" smtClean="0"/>
              <a:t>Explore possible solutions</a:t>
            </a:r>
          </a:p>
          <a:p>
            <a:pPr lvl="2"/>
            <a:r>
              <a:rPr lang="en-US" dirty="0" smtClean="0"/>
              <a:t>Wing fence</a:t>
            </a:r>
          </a:p>
          <a:p>
            <a:pPr lvl="2"/>
            <a:r>
              <a:rPr lang="en-US" dirty="0" smtClean="0"/>
              <a:t>Lower sweep</a:t>
            </a:r>
          </a:p>
          <a:p>
            <a:r>
              <a:rPr lang="en-US" dirty="0" smtClean="0"/>
              <a:t>Higher drag than predicted</a:t>
            </a:r>
          </a:p>
          <a:p>
            <a:pPr lvl="1"/>
            <a:r>
              <a:rPr lang="en-US" dirty="0" smtClean="0"/>
              <a:t>Clean up excrescence drag</a:t>
            </a:r>
          </a:p>
          <a:p>
            <a:pPr lvl="2"/>
            <a:r>
              <a:rPr lang="en-US" dirty="0" smtClean="0"/>
              <a:t>Antennas, hatch and leading edge</a:t>
            </a:r>
          </a:p>
          <a:p>
            <a:pPr lvl="2"/>
            <a:r>
              <a:rPr lang="en-US" dirty="0" smtClean="0"/>
              <a:t>Properly designed winglets</a:t>
            </a:r>
          </a:p>
          <a:p>
            <a:pPr lvl="2"/>
            <a:r>
              <a:rPr lang="en-US" dirty="0" smtClean="0"/>
              <a:t>Add motor cowling and spinner</a:t>
            </a:r>
          </a:p>
          <a:p>
            <a:pPr lvl="2"/>
            <a:endParaRPr lang="en-US" dirty="0" smtClean="0"/>
          </a:p>
          <a:p>
            <a:pPr lvl="1"/>
            <a:endParaRPr lang="en-US" dirty="0" smtClean="0"/>
          </a:p>
          <a:p>
            <a:pPr lvl="1"/>
            <a:endParaRPr lang="en-US" dirty="0" smtClean="0"/>
          </a:p>
        </p:txBody>
      </p:sp>
      <p:sp>
        <p:nvSpPr>
          <p:cNvPr id="5" name="Rectangle 4"/>
          <p:cNvSpPr/>
          <p:nvPr/>
        </p:nvSpPr>
        <p:spPr>
          <a:xfrm>
            <a:off x="1524001" y="6324600"/>
            <a:ext cx="9141785" cy="533400"/>
          </a:xfrm>
          <a:prstGeom prst="rect">
            <a:avLst/>
          </a:prstGeom>
          <a:gradFill flip="none" rotWithShape="1">
            <a:gsLst>
              <a:gs pos="69000">
                <a:srgbClr val="A7C0DE"/>
              </a:gs>
              <a:gs pos="27000">
                <a:schemeClr val="bg1"/>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10277718" y="6496586"/>
            <a:ext cx="542683" cy="338554"/>
          </a:xfrm>
          <a:prstGeom prst="rect">
            <a:avLst/>
          </a:prstGeom>
          <a:noFill/>
        </p:spPr>
        <p:txBody>
          <a:bodyPr wrap="square" rtlCol="0">
            <a:spAutoFit/>
          </a:bodyPr>
          <a:lstStyle/>
          <a:p>
            <a:fld id="{867A2C14-0FAA-4B45-BD69-A046E2047334}" type="slidenum">
              <a:rPr lang="en-US" sz="1600" b="1">
                <a:solidFill>
                  <a:prstClr val="black"/>
                </a:solidFill>
              </a:rPr>
              <a:pPr/>
              <a:t>10</a:t>
            </a:fld>
            <a:endParaRPr lang="en-US" sz="1600" b="1" dirty="0">
              <a:solidFill>
                <a:prstClr val="black"/>
              </a:solidFill>
            </a:endParaRPr>
          </a:p>
        </p:txBody>
      </p:sp>
    </p:spTree>
    <p:extLst>
      <p:ext uri="{BB962C8B-B14F-4D97-AF65-F5344CB8AC3E}">
        <p14:creationId xmlns:p14="http://schemas.microsoft.com/office/powerpoint/2010/main" val="13414038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81000"/>
            <a:ext cx="8229600" cy="1143000"/>
          </a:xfrm>
        </p:spPr>
        <p:txBody>
          <a:bodyPr/>
          <a:lstStyle/>
          <a:p>
            <a:r>
              <a:rPr lang="en-US" dirty="0" smtClean="0"/>
              <a:t>Propulsion Test Objectives</a:t>
            </a:r>
            <a:endParaRPr lang="en-US" dirty="0"/>
          </a:p>
        </p:txBody>
      </p:sp>
      <p:sp>
        <p:nvSpPr>
          <p:cNvPr id="3" name="Content Placeholder 2"/>
          <p:cNvSpPr>
            <a:spLocks noGrp="1"/>
          </p:cNvSpPr>
          <p:nvPr>
            <p:ph idx="1"/>
          </p:nvPr>
        </p:nvSpPr>
        <p:spPr>
          <a:xfrm>
            <a:off x="1981200" y="1676400"/>
            <a:ext cx="8229600" cy="2590800"/>
          </a:xfrm>
        </p:spPr>
        <p:txBody>
          <a:bodyPr>
            <a:normAutofit/>
          </a:bodyPr>
          <a:lstStyle/>
          <a:p>
            <a:r>
              <a:rPr lang="en-US" sz="2800" dirty="0"/>
              <a:t>Testing:</a:t>
            </a:r>
          </a:p>
          <a:p>
            <a:pPr lvl="1"/>
            <a:r>
              <a:rPr lang="en-US" sz="2400" dirty="0"/>
              <a:t>Determine motor thrust, power, efficiency</a:t>
            </a:r>
          </a:p>
          <a:p>
            <a:r>
              <a:rPr lang="en-US" dirty="0"/>
              <a:t>Analysis:</a:t>
            </a:r>
          </a:p>
          <a:p>
            <a:pPr lvl="1"/>
            <a:r>
              <a:rPr lang="en-US" sz="2400" dirty="0"/>
              <a:t>Compare with </a:t>
            </a:r>
            <a:r>
              <a:rPr lang="en-US" sz="2400" dirty="0" err="1"/>
              <a:t>Motocalc</a:t>
            </a:r>
            <a:r>
              <a:rPr lang="en-US" sz="2400" dirty="0"/>
              <a:t> results to validate method</a:t>
            </a:r>
          </a:p>
        </p:txBody>
      </p:sp>
      <p:pic>
        <p:nvPicPr>
          <p:cNvPr id="3074" name="Picture 2" descr="https://www.aero-model.com/images/ProductImages/500/A40-10S.jpg"/>
          <p:cNvPicPr>
            <a:picLocks noChangeAspect="1" noChangeArrowheads="1"/>
          </p:cNvPicPr>
          <p:nvPr/>
        </p:nvPicPr>
        <p:blipFill rotWithShape="1">
          <a:blip r:embed="rId3">
            <a:extLst>
              <a:ext uri="{28A0092B-C50C-407E-A947-70E740481C1C}">
                <a14:useLocalDpi xmlns:a14="http://schemas.microsoft.com/office/drawing/2010/main" val="0"/>
              </a:ext>
            </a:extLst>
          </a:blip>
          <a:srcRect t="13544" b="15606"/>
          <a:stretch/>
        </p:blipFill>
        <p:spPr bwMode="auto">
          <a:xfrm>
            <a:off x="7432348" y="4191001"/>
            <a:ext cx="2321253" cy="16446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p:cNvGraphicFramePr>
            <a:graphicFrameLocks noGrp="1"/>
          </p:cNvGraphicFramePr>
          <p:nvPr>
            <p:extLst/>
          </p:nvPr>
        </p:nvGraphicFramePr>
        <p:xfrm>
          <a:off x="2209800" y="4267201"/>
          <a:ext cx="4876794" cy="1520190"/>
        </p:xfrm>
        <a:graphic>
          <a:graphicData uri="http://schemas.openxmlformats.org/drawingml/2006/table">
            <a:tbl>
              <a:tblPr/>
              <a:tblGrid>
                <a:gridCol w="2204880"/>
                <a:gridCol w="190851"/>
                <a:gridCol w="190851"/>
                <a:gridCol w="190851"/>
                <a:gridCol w="190851"/>
                <a:gridCol w="190851"/>
                <a:gridCol w="190851"/>
                <a:gridCol w="190851"/>
                <a:gridCol w="190851"/>
                <a:gridCol w="190851"/>
                <a:gridCol w="190851"/>
                <a:gridCol w="190851"/>
                <a:gridCol w="190851"/>
                <a:gridCol w="190851"/>
                <a:gridCol w="190851"/>
              </a:tblGrid>
              <a:tr h="190500">
                <a:tc>
                  <a:txBody>
                    <a:bodyPr/>
                    <a:lstStyle/>
                    <a:p>
                      <a:pPr algn="l" fontAlgn="b"/>
                      <a:r>
                        <a:rPr lang="en-US" sz="1600" b="1" i="0" u="none" strike="noStrike" dirty="0">
                          <a:solidFill>
                            <a:srgbClr val="000000"/>
                          </a:solidFill>
                          <a:effectLst/>
                          <a:latin typeface="Calibri"/>
                        </a:rPr>
                        <a:t> </a:t>
                      </a:r>
                    </a:p>
                  </a:txBody>
                  <a:tcPr marL="9525" marR="9525" marT="9525"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gridSpan="7">
                  <a:txBody>
                    <a:bodyPr/>
                    <a:lstStyle/>
                    <a:p>
                      <a:pPr algn="ctr" fontAlgn="b"/>
                      <a:r>
                        <a:rPr lang="en-US" sz="1600" b="1" i="0" u="none" strike="noStrike">
                          <a:solidFill>
                            <a:srgbClr val="000000"/>
                          </a:solidFill>
                          <a:effectLst/>
                          <a:latin typeface="Calibri"/>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fontAlgn="b"/>
                      <a:r>
                        <a:rPr lang="en-US" sz="1600" b="1" i="0" u="none" strike="noStrike">
                          <a:solidFill>
                            <a:srgbClr val="000000"/>
                          </a:solidFill>
                          <a:effectLst/>
                          <a:latin typeface="Calibri"/>
                        </a:rPr>
                        <a:t>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90500">
                <a:tc>
                  <a:txBody>
                    <a:bodyPr/>
                    <a:lstStyle/>
                    <a:p>
                      <a:pPr algn="l" fontAlgn="b"/>
                      <a:r>
                        <a:rPr lang="en-US" sz="1600" b="1" i="0" u="none" strike="noStrike" dirty="0">
                          <a:solidFill>
                            <a:srgbClr val="000000"/>
                          </a:solidFill>
                          <a:effectLst/>
                          <a:latin typeface="Calibri"/>
                        </a:rPr>
                        <a:t>Task</a:t>
                      </a:r>
                    </a:p>
                  </a:txBody>
                  <a:tcPr marL="9525" marR="9525" marT="9525"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7">
                  <a:txBody>
                    <a:bodyPr/>
                    <a:lstStyle/>
                    <a:p>
                      <a:pPr algn="ctr" fontAlgn="b"/>
                      <a:r>
                        <a:rPr lang="en-US" sz="1600" b="1" i="0" u="none" strike="noStrike" dirty="0">
                          <a:solidFill>
                            <a:srgbClr val="000000"/>
                          </a:solidFill>
                          <a:effectLst/>
                          <a:latin typeface="Calibri"/>
                        </a:rPr>
                        <a:t>1/20/2014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fontAlgn="b"/>
                      <a:r>
                        <a:rPr lang="en-US" sz="1600" b="1" i="0" u="none" strike="noStrike">
                          <a:solidFill>
                            <a:srgbClr val="000000"/>
                          </a:solidFill>
                          <a:effectLst/>
                          <a:latin typeface="Calibri"/>
                        </a:rPr>
                        <a:t>1/27/2014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90500">
                <a:tc>
                  <a:txBody>
                    <a:bodyPr/>
                    <a:lstStyle/>
                    <a:p>
                      <a:pPr algn="l" fontAlgn="b"/>
                      <a:r>
                        <a:rPr lang="en-US" sz="1600" b="1" i="0" u="none" strike="noStrike" dirty="0">
                          <a:solidFill>
                            <a:srgbClr val="000000"/>
                          </a:solidFill>
                          <a:effectLst/>
                          <a:latin typeface="Calibri"/>
                        </a:rPr>
                        <a:t>Obtain components</a:t>
                      </a:r>
                    </a:p>
                  </a:txBody>
                  <a:tcPr marL="9525" marR="9525" marT="9525"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dirty="0">
                          <a:solidFill>
                            <a:srgbClr val="000000"/>
                          </a:solidFill>
                          <a:effectLst/>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600" b="1" i="0" u="none" strike="noStrike" dirty="0">
                          <a:solidFill>
                            <a:srgbClr val="000000"/>
                          </a:solidFill>
                          <a:effectLst/>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600" b="1" i="0" u="none" strike="noStrike">
                          <a:solidFill>
                            <a:srgbClr val="000000"/>
                          </a:solidFill>
                          <a:effectLst/>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a:solidFill>
                            <a:srgbClr val="000000"/>
                          </a:solidFill>
                          <a:effectLst/>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a:solidFill>
                            <a:srgbClr val="000000"/>
                          </a:solidFill>
                          <a:effectLst/>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a:solidFill>
                            <a:srgbClr val="000000"/>
                          </a:solidFill>
                          <a:effectLst/>
                          <a:latin typeface="Calibri"/>
                        </a:rPr>
                        <a:t> </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a:solidFill>
                            <a:srgbClr val="000000"/>
                          </a:solidFill>
                          <a:effectLst/>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a:solidFill>
                            <a:srgbClr val="000000"/>
                          </a:solidFill>
                          <a:effectLst/>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a:solidFill>
                            <a:srgbClr val="000000"/>
                          </a:solidFill>
                          <a:effectLst/>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a:solidFill>
                            <a:srgbClr val="000000"/>
                          </a:solidFill>
                          <a:effectLst/>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a:solidFill>
                            <a:srgbClr val="000000"/>
                          </a:solidFill>
                          <a:effectLst/>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a:solidFill>
                            <a:srgbClr val="000000"/>
                          </a:solidFill>
                          <a:effectLst/>
                          <a:latin typeface="Calibri"/>
                        </a:rPr>
                        <a:t> </a:t>
                      </a:r>
                    </a:p>
                  </a:txBody>
                  <a:tcPr marL="9525" marR="9525" marT="9525" marB="0" anchor="b">
                    <a:lnL>
                      <a:noFill/>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l" fontAlgn="b"/>
                      <a:r>
                        <a:rPr lang="en-US" sz="1600" b="1" i="0" u="none" strike="noStrike">
                          <a:solidFill>
                            <a:srgbClr val="000000"/>
                          </a:solidFill>
                          <a:effectLst/>
                          <a:latin typeface="Calibri"/>
                        </a:rPr>
                        <a:t>Assemble test rig</a:t>
                      </a:r>
                    </a:p>
                  </a:txBody>
                  <a:tcPr marL="9525" marR="9525" marT="9525"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dirty="0">
                          <a:solidFill>
                            <a:srgbClr val="000000"/>
                          </a:solidFill>
                          <a:effectLst/>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dirty="0">
                          <a:solidFill>
                            <a:srgbClr val="000000"/>
                          </a:solidFill>
                          <a:effectLst/>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dirty="0">
                          <a:solidFill>
                            <a:srgbClr val="000000"/>
                          </a:solidFill>
                          <a:effectLst/>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600" b="1" i="0" u="none" strike="noStrike" dirty="0">
                          <a:solidFill>
                            <a:srgbClr val="000000"/>
                          </a:solidFill>
                          <a:effectLst/>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600" b="1" i="0" u="none" strike="noStrike" dirty="0">
                          <a:solidFill>
                            <a:srgbClr val="000000"/>
                          </a:solidFill>
                          <a:effectLst/>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600" b="1" i="0" u="none" strike="noStrike" dirty="0">
                          <a:solidFill>
                            <a:srgbClr val="000000"/>
                          </a:solidFill>
                          <a:effectLst/>
                          <a:latin typeface="Calibri"/>
                        </a:rPr>
                        <a:t> </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600" b="1"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a:solidFill>
                            <a:srgbClr val="000000"/>
                          </a:solidFill>
                          <a:effectLst/>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a:solidFill>
                            <a:srgbClr val="000000"/>
                          </a:solidFill>
                          <a:effectLst/>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a:solidFill>
                            <a:srgbClr val="000000"/>
                          </a:solidFill>
                          <a:effectLst/>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a:solidFill>
                            <a:srgbClr val="000000"/>
                          </a:solidFill>
                          <a:effectLst/>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a:solidFill>
                            <a:srgbClr val="000000"/>
                          </a:solidFill>
                          <a:effectLst/>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a:solidFill>
                            <a:srgbClr val="000000"/>
                          </a:solidFill>
                          <a:effectLst/>
                          <a:latin typeface="Calibri"/>
                        </a:rPr>
                        <a:t> </a:t>
                      </a:r>
                    </a:p>
                  </a:txBody>
                  <a:tcPr marL="9525" marR="9525" marT="9525" marB="0" anchor="b">
                    <a:lnL>
                      <a:noFill/>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l" fontAlgn="b"/>
                      <a:r>
                        <a:rPr lang="en-US" sz="1600" b="1" i="0" u="none" strike="noStrike">
                          <a:solidFill>
                            <a:srgbClr val="000000"/>
                          </a:solidFill>
                          <a:effectLst/>
                          <a:latin typeface="Calibri"/>
                        </a:rPr>
                        <a:t>Initial propulsion test</a:t>
                      </a:r>
                    </a:p>
                  </a:txBody>
                  <a:tcPr marL="9525" marR="9525" marT="9525"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a:solidFill>
                            <a:srgbClr val="000000"/>
                          </a:solidFill>
                          <a:effectLst/>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a:solidFill>
                            <a:srgbClr val="000000"/>
                          </a:solidFill>
                          <a:effectLst/>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a:solidFill>
                            <a:srgbClr val="000000"/>
                          </a:solidFill>
                          <a:effectLst/>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dirty="0">
                          <a:solidFill>
                            <a:srgbClr val="000000"/>
                          </a:solidFill>
                          <a:effectLst/>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a:solidFill>
                            <a:srgbClr val="000000"/>
                          </a:solidFill>
                          <a:effectLst/>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dirty="0">
                          <a:solidFill>
                            <a:srgbClr val="000000"/>
                          </a:solidFill>
                          <a:effectLst/>
                          <a:latin typeface="Calibri"/>
                        </a:rPr>
                        <a:t> </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600" b="1" i="0" u="none" strike="noStrike" dirty="0">
                          <a:solidFill>
                            <a:srgbClr val="000000"/>
                          </a:solidFill>
                          <a:effectLst/>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600" b="1" i="0" u="none" strike="noStrike" dirty="0">
                          <a:solidFill>
                            <a:srgbClr val="000000"/>
                          </a:solidFill>
                          <a:effectLst/>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600" b="1" i="0" u="none" strike="noStrike">
                          <a:solidFill>
                            <a:srgbClr val="000000"/>
                          </a:solidFill>
                          <a:effectLst/>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a:solidFill>
                            <a:srgbClr val="000000"/>
                          </a:solidFill>
                          <a:effectLst/>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a:solidFill>
                            <a:srgbClr val="000000"/>
                          </a:solidFill>
                          <a:effectLst/>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a:solidFill>
                            <a:srgbClr val="000000"/>
                          </a:solidFill>
                          <a:effectLst/>
                          <a:latin typeface="Calibri"/>
                        </a:rPr>
                        <a:t> </a:t>
                      </a:r>
                    </a:p>
                  </a:txBody>
                  <a:tcPr marL="9525" marR="9525" marT="9525" marB="0" anchor="b">
                    <a:lnL>
                      <a:noFill/>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l" fontAlgn="b"/>
                      <a:r>
                        <a:rPr lang="en-US" sz="1600" b="1" i="0" u="none" strike="noStrike">
                          <a:solidFill>
                            <a:srgbClr val="000000"/>
                          </a:solidFill>
                          <a:effectLst/>
                          <a:latin typeface="Calibri"/>
                        </a:rPr>
                        <a:t>Compare w/ MotoCalc</a:t>
                      </a:r>
                    </a:p>
                  </a:txBody>
                  <a:tcPr marL="9525" marR="9525" marT="9525"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b="1"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b="1" i="0" u="none" strike="noStrike">
                          <a:solidFill>
                            <a:srgbClr val="000000"/>
                          </a:solidFill>
                          <a:effectLst/>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b="1" i="0" u="none" strike="noStrike">
                          <a:solidFill>
                            <a:srgbClr val="000000"/>
                          </a:solidFill>
                          <a:effectLst/>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b="1" i="0" u="none" strike="noStrike">
                          <a:solidFill>
                            <a:srgbClr val="000000"/>
                          </a:solidFill>
                          <a:effectLst/>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b="1" i="0" u="none" strike="noStrike">
                          <a:solidFill>
                            <a:srgbClr val="000000"/>
                          </a:solidFill>
                          <a:effectLst/>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b="1" i="0" u="none" strike="noStrike">
                          <a:solidFill>
                            <a:srgbClr val="000000"/>
                          </a:solidFill>
                          <a:effectLst/>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b="1" i="0" u="none" strike="noStrike">
                          <a:solidFill>
                            <a:srgbClr val="000000"/>
                          </a:solidFill>
                          <a:effectLst/>
                          <a:latin typeface="Calibri"/>
                        </a:rPr>
                        <a:t> </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b="1"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b="1" i="0" u="none" strike="noStrike">
                          <a:solidFill>
                            <a:srgbClr val="000000"/>
                          </a:solidFill>
                          <a:effectLst/>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b="1" i="0" u="none" strike="noStrike" dirty="0">
                          <a:solidFill>
                            <a:srgbClr val="000000"/>
                          </a:solidFill>
                          <a:effectLst/>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b="1" i="0" u="none" strike="noStrike" dirty="0">
                          <a:solidFill>
                            <a:srgbClr val="000000"/>
                          </a:solidFill>
                          <a:effectLst/>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fontAlgn="b"/>
                      <a:r>
                        <a:rPr lang="en-US" sz="1600" b="1" i="0" u="none" strike="noStrike" dirty="0">
                          <a:solidFill>
                            <a:srgbClr val="000000"/>
                          </a:solidFill>
                          <a:effectLst/>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fontAlgn="b"/>
                      <a:r>
                        <a:rPr lang="en-US" sz="1600" b="1" i="0" u="none" strike="noStrike" dirty="0">
                          <a:solidFill>
                            <a:srgbClr val="000000"/>
                          </a:solidFill>
                          <a:effectLst/>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b="1" i="0" u="none" strike="noStrike" dirty="0">
                          <a:solidFill>
                            <a:srgbClr val="000000"/>
                          </a:solidFill>
                          <a:effectLst/>
                          <a:latin typeface="Calibri"/>
                        </a:rPr>
                        <a:t> </a:t>
                      </a:r>
                    </a:p>
                  </a:txBody>
                  <a:tcPr marL="9525" marR="9525" marT="9525" marB="0" anchor="b">
                    <a:lnL>
                      <a:noFill/>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Rectangle 5"/>
          <p:cNvSpPr/>
          <p:nvPr/>
        </p:nvSpPr>
        <p:spPr>
          <a:xfrm>
            <a:off x="1524001" y="6324600"/>
            <a:ext cx="9141785" cy="533400"/>
          </a:xfrm>
          <a:prstGeom prst="rect">
            <a:avLst/>
          </a:prstGeom>
          <a:gradFill flip="none" rotWithShape="1">
            <a:gsLst>
              <a:gs pos="69000">
                <a:srgbClr val="A7C0DE"/>
              </a:gs>
              <a:gs pos="27000">
                <a:schemeClr val="bg1"/>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10277718" y="6496586"/>
            <a:ext cx="542683" cy="338554"/>
          </a:xfrm>
          <a:prstGeom prst="rect">
            <a:avLst/>
          </a:prstGeom>
          <a:noFill/>
        </p:spPr>
        <p:txBody>
          <a:bodyPr wrap="square" rtlCol="0">
            <a:spAutoFit/>
          </a:bodyPr>
          <a:lstStyle/>
          <a:p>
            <a:fld id="{867A2C14-0FAA-4B45-BD69-A046E2047334}" type="slidenum">
              <a:rPr lang="en-US" sz="1600" b="1">
                <a:solidFill>
                  <a:prstClr val="black"/>
                </a:solidFill>
              </a:rPr>
              <a:pPr/>
              <a:t>11</a:t>
            </a:fld>
            <a:endParaRPr lang="en-US" sz="1600" b="1" dirty="0">
              <a:solidFill>
                <a:prstClr val="black"/>
              </a:solidFill>
            </a:endParaRPr>
          </a:p>
        </p:txBody>
      </p:sp>
    </p:spTree>
    <p:extLst>
      <p:ext uri="{BB962C8B-B14F-4D97-AF65-F5344CB8AC3E}">
        <p14:creationId xmlns:p14="http://schemas.microsoft.com/office/powerpoint/2010/main" val="6473052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57200"/>
            <a:ext cx="8229600" cy="1143000"/>
          </a:xfrm>
        </p:spPr>
        <p:txBody>
          <a:bodyPr/>
          <a:lstStyle/>
          <a:p>
            <a:r>
              <a:rPr lang="en-US" dirty="0" smtClean="0"/>
              <a:t>Propulsion Tests</a:t>
            </a:r>
            <a:endParaRPr lang="en-US" dirty="0"/>
          </a:p>
        </p:txBody>
      </p:sp>
      <p:pic>
        <p:nvPicPr>
          <p:cNvPr id="1026" name="Picture 2" descr="C:\Users\Stephen\Desktop\photo 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961" t="23691" r="14998" b="9248"/>
          <a:stretch/>
        </p:blipFill>
        <p:spPr bwMode="auto">
          <a:xfrm rot="10800000">
            <a:off x="1895947" y="2977055"/>
            <a:ext cx="4131737" cy="313616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extLst/>
        </p:spPr>
      </p:pic>
      <p:pic>
        <p:nvPicPr>
          <p:cNvPr id="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2" t="-744" r="2110" b="974"/>
          <a:stretch/>
        </p:blipFill>
        <p:spPr bwMode="auto">
          <a:xfrm>
            <a:off x="6155263" y="2942897"/>
            <a:ext cx="4131738" cy="3170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a:xfrm>
            <a:off x="1600200" y="1524000"/>
            <a:ext cx="9007366" cy="76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0"/>
              </a:spcBef>
              <a:buNone/>
            </a:pPr>
            <a:r>
              <a:rPr lang="en-US" sz="2600" dirty="0" err="1">
                <a:solidFill>
                  <a:prstClr val="black"/>
                </a:solidFill>
              </a:rPr>
              <a:t>Parkzone</a:t>
            </a:r>
            <a:r>
              <a:rPr lang="en-US" sz="2600" dirty="0">
                <a:solidFill>
                  <a:prstClr val="black"/>
                </a:solidFill>
              </a:rPr>
              <a:t> 480 | 9.5x7.5” propeller | 11.1V 2650 </a:t>
            </a:r>
            <a:r>
              <a:rPr lang="en-US" sz="2600" dirty="0" err="1">
                <a:solidFill>
                  <a:prstClr val="black"/>
                </a:solidFill>
              </a:rPr>
              <a:t>mAh</a:t>
            </a:r>
            <a:r>
              <a:rPr lang="en-US" sz="2600" dirty="0">
                <a:solidFill>
                  <a:prstClr val="black"/>
                </a:solidFill>
              </a:rPr>
              <a:t> battery</a:t>
            </a:r>
          </a:p>
        </p:txBody>
      </p:sp>
      <p:sp>
        <p:nvSpPr>
          <p:cNvPr id="4" name="TextBox 3"/>
          <p:cNvSpPr txBox="1"/>
          <p:nvPr/>
        </p:nvSpPr>
        <p:spPr>
          <a:xfrm>
            <a:off x="1828801" y="2286001"/>
            <a:ext cx="4131737" cy="584775"/>
          </a:xfrm>
          <a:prstGeom prst="rect">
            <a:avLst/>
          </a:prstGeom>
          <a:noFill/>
        </p:spPr>
        <p:txBody>
          <a:bodyPr wrap="square" rtlCol="0">
            <a:spAutoFit/>
          </a:bodyPr>
          <a:lstStyle/>
          <a:p>
            <a:pPr algn="ctr"/>
            <a:r>
              <a:rPr lang="en-US" sz="3200" dirty="0">
                <a:solidFill>
                  <a:prstClr val="black"/>
                </a:solidFill>
              </a:rPr>
              <a:t>Test 1: Armstrong WT</a:t>
            </a:r>
          </a:p>
        </p:txBody>
      </p:sp>
      <p:sp>
        <p:nvSpPr>
          <p:cNvPr id="8" name="TextBox 7"/>
          <p:cNvSpPr txBox="1"/>
          <p:nvPr/>
        </p:nvSpPr>
        <p:spPr>
          <a:xfrm>
            <a:off x="6155263" y="2286001"/>
            <a:ext cx="4131738" cy="584775"/>
          </a:xfrm>
          <a:prstGeom prst="rect">
            <a:avLst/>
          </a:prstGeom>
          <a:noFill/>
        </p:spPr>
        <p:txBody>
          <a:bodyPr wrap="square" rtlCol="0">
            <a:spAutoFit/>
          </a:bodyPr>
          <a:lstStyle/>
          <a:p>
            <a:pPr algn="ctr"/>
            <a:r>
              <a:rPr lang="en-US" sz="3200" dirty="0">
                <a:solidFill>
                  <a:prstClr val="black"/>
                </a:solidFill>
              </a:rPr>
              <a:t>Test 2: Boeing WT</a:t>
            </a:r>
          </a:p>
        </p:txBody>
      </p:sp>
      <p:sp>
        <p:nvSpPr>
          <p:cNvPr id="10" name="Rectangle 9"/>
          <p:cNvSpPr/>
          <p:nvPr/>
        </p:nvSpPr>
        <p:spPr>
          <a:xfrm>
            <a:off x="1524001" y="6324600"/>
            <a:ext cx="9141785" cy="533400"/>
          </a:xfrm>
          <a:prstGeom prst="rect">
            <a:avLst/>
          </a:prstGeom>
          <a:gradFill flip="none" rotWithShape="1">
            <a:gsLst>
              <a:gs pos="69000">
                <a:srgbClr val="A7C0DE"/>
              </a:gs>
              <a:gs pos="27000">
                <a:schemeClr val="bg1"/>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a:off x="10277718" y="6496586"/>
            <a:ext cx="542683" cy="338554"/>
          </a:xfrm>
          <a:prstGeom prst="rect">
            <a:avLst/>
          </a:prstGeom>
          <a:noFill/>
        </p:spPr>
        <p:txBody>
          <a:bodyPr wrap="square" rtlCol="0">
            <a:spAutoFit/>
          </a:bodyPr>
          <a:lstStyle/>
          <a:p>
            <a:fld id="{867A2C14-0FAA-4B45-BD69-A046E2047334}" type="slidenum">
              <a:rPr lang="en-US" sz="1600" b="1">
                <a:solidFill>
                  <a:prstClr val="black"/>
                </a:solidFill>
              </a:rPr>
              <a:pPr/>
              <a:t>12</a:t>
            </a:fld>
            <a:endParaRPr lang="en-US" sz="1600" b="1" dirty="0">
              <a:solidFill>
                <a:prstClr val="black"/>
              </a:solidFill>
            </a:endParaRPr>
          </a:p>
        </p:txBody>
      </p:sp>
    </p:spTree>
    <p:extLst>
      <p:ext uri="{BB962C8B-B14F-4D97-AF65-F5344CB8AC3E}">
        <p14:creationId xmlns:p14="http://schemas.microsoft.com/office/powerpoint/2010/main" val="14461241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24001" y="6324600"/>
            <a:ext cx="9141785" cy="533400"/>
          </a:xfrm>
          <a:prstGeom prst="rect">
            <a:avLst/>
          </a:prstGeom>
          <a:gradFill flip="none" rotWithShape="1">
            <a:gsLst>
              <a:gs pos="69000">
                <a:srgbClr val="A7C0DE"/>
              </a:gs>
              <a:gs pos="27000">
                <a:schemeClr val="bg1"/>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aphicFrame>
        <p:nvGraphicFramePr>
          <p:cNvPr id="10" name="Chart 9"/>
          <p:cNvGraphicFramePr>
            <a:graphicFrameLocks/>
          </p:cNvGraphicFramePr>
          <p:nvPr>
            <p:extLst/>
          </p:nvPr>
        </p:nvGraphicFramePr>
        <p:xfrm>
          <a:off x="1524001" y="3276600"/>
          <a:ext cx="4572000" cy="3429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17"/>
          <p:cNvGraphicFramePr>
            <a:graphicFrameLocks/>
          </p:cNvGraphicFramePr>
          <p:nvPr>
            <p:extLst/>
          </p:nvPr>
        </p:nvGraphicFramePr>
        <p:xfrm>
          <a:off x="1524000" y="0"/>
          <a:ext cx="4572000" cy="3429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p:cNvGraphicFramePr>
            <a:graphicFrameLocks/>
          </p:cNvGraphicFramePr>
          <p:nvPr>
            <p:extLst/>
          </p:nvPr>
        </p:nvGraphicFramePr>
        <p:xfrm>
          <a:off x="6105525" y="0"/>
          <a:ext cx="4572001" cy="3429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p:cNvGraphicFramePr>
            <a:graphicFrameLocks/>
          </p:cNvGraphicFramePr>
          <p:nvPr>
            <p:extLst/>
          </p:nvPr>
        </p:nvGraphicFramePr>
        <p:xfrm>
          <a:off x="6096000" y="3276600"/>
          <a:ext cx="4572000" cy="3429000"/>
        </p:xfrm>
        <a:graphic>
          <a:graphicData uri="http://schemas.openxmlformats.org/drawingml/2006/chart">
            <c:chart xmlns:c="http://schemas.openxmlformats.org/drawingml/2006/chart" xmlns:r="http://schemas.openxmlformats.org/officeDocument/2006/relationships" r:id="rId6"/>
          </a:graphicData>
        </a:graphic>
      </p:graphicFrame>
      <p:sp>
        <p:nvSpPr>
          <p:cNvPr id="9" name="TextBox 8"/>
          <p:cNvSpPr txBox="1"/>
          <p:nvPr/>
        </p:nvSpPr>
        <p:spPr>
          <a:xfrm>
            <a:off x="10277718" y="6496586"/>
            <a:ext cx="542683" cy="338554"/>
          </a:xfrm>
          <a:prstGeom prst="rect">
            <a:avLst/>
          </a:prstGeom>
          <a:noFill/>
        </p:spPr>
        <p:txBody>
          <a:bodyPr wrap="square" rtlCol="0">
            <a:spAutoFit/>
          </a:bodyPr>
          <a:lstStyle/>
          <a:p>
            <a:fld id="{867A2C14-0FAA-4B45-BD69-A046E2047334}" type="slidenum">
              <a:rPr lang="en-US" sz="1600" b="1">
                <a:solidFill>
                  <a:prstClr val="black"/>
                </a:solidFill>
              </a:rPr>
              <a:pPr/>
              <a:t>13</a:t>
            </a:fld>
            <a:endParaRPr lang="en-US" sz="1600" b="1" dirty="0">
              <a:solidFill>
                <a:prstClr val="black"/>
              </a:solidFill>
            </a:endParaRPr>
          </a:p>
        </p:txBody>
      </p:sp>
    </p:spTree>
    <p:extLst>
      <p:ext uri="{BB962C8B-B14F-4D97-AF65-F5344CB8AC3E}">
        <p14:creationId xmlns:p14="http://schemas.microsoft.com/office/powerpoint/2010/main" val="29082523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Appendices</a:t>
            </a:r>
            <a:endParaRPr lang="en-US" dirty="0"/>
          </a:p>
        </p:txBody>
      </p:sp>
    </p:spTree>
    <p:extLst>
      <p:ext uri="{BB962C8B-B14F-4D97-AF65-F5344CB8AC3E}">
        <p14:creationId xmlns:p14="http://schemas.microsoft.com/office/powerpoint/2010/main" val="4148088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087" y="258033"/>
            <a:ext cx="6460524" cy="1325563"/>
          </a:xfrm>
        </p:spPr>
        <p:txBody>
          <a:bodyPr/>
          <a:lstStyle/>
          <a:p>
            <a:pPr algn="ctr"/>
            <a:r>
              <a:rPr lang="en-US" b="1" dirty="0"/>
              <a:t>Boeing Wind </a:t>
            </a:r>
            <a:r>
              <a:rPr lang="en-US" b="1" dirty="0" smtClean="0"/>
              <a:t>Tunnel</a:t>
            </a:r>
            <a:br>
              <a:rPr lang="en-US" b="1" dirty="0" smtClean="0"/>
            </a:br>
            <a:r>
              <a:rPr lang="en-US" b="1" dirty="0" smtClean="0"/>
              <a:t>at Purdue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1457" y="114300"/>
            <a:ext cx="5080000" cy="6743700"/>
          </a:xfrm>
          <a:prstGeom prst="rect">
            <a:avLst/>
          </a:prstGeom>
        </p:spPr>
      </p:pic>
      <p:sp>
        <p:nvSpPr>
          <p:cNvPr id="5" name="Rectangle 4"/>
          <p:cNvSpPr/>
          <p:nvPr/>
        </p:nvSpPr>
        <p:spPr>
          <a:xfrm>
            <a:off x="489856" y="1731824"/>
            <a:ext cx="6025244" cy="4154984"/>
          </a:xfrm>
          <a:prstGeom prst="rect">
            <a:avLst/>
          </a:prstGeom>
        </p:spPr>
        <p:txBody>
          <a:bodyPr wrap="square">
            <a:spAutoFit/>
          </a:bodyPr>
          <a:lstStyle/>
          <a:p>
            <a:pPr>
              <a:buFont typeface="Arial" panose="020B0604020202020204" pitchFamily="34" charset="0"/>
              <a:buChar char="•"/>
            </a:pPr>
            <a:r>
              <a:rPr lang="en-US" sz="2400" dirty="0">
                <a:solidFill>
                  <a:prstClr val="black"/>
                </a:solidFill>
              </a:rPr>
              <a:t>Located at the Aerospace Sciences Laboratory at the Purdue Airport</a:t>
            </a:r>
          </a:p>
          <a:p>
            <a:pPr>
              <a:buFont typeface="Arial" panose="020B0604020202020204" pitchFamily="34" charset="0"/>
              <a:buChar char="•"/>
            </a:pPr>
            <a:r>
              <a:rPr lang="en-US" sz="2400" dirty="0">
                <a:solidFill>
                  <a:prstClr val="black"/>
                </a:solidFill>
              </a:rPr>
              <a:t>Closed return tunnel with  4'x6' Test Section</a:t>
            </a:r>
          </a:p>
          <a:p>
            <a:pPr>
              <a:buFont typeface="Arial" panose="020B0604020202020204" pitchFamily="34" charset="0"/>
              <a:buChar char="•"/>
            </a:pPr>
            <a:r>
              <a:rPr lang="en-US" sz="2400" dirty="0" smtClean="0">
                <a:solidFill>
                  <a:prstClr val="black"/>
                </a:solidFill>
              </a:rPr>
              <a:t>50 </a:t>
            </a:r>
            <a:r>
              <a:rPr lang="en-US" sz="2400" dirty="0">
                <a:solidFill>
                  <a:prstClr val="black"/>
                </a:solidFill>
              </a:rPr>
              <a:t>m/sec Maximum Velocity</a:t>
            </a:r>
          </a:p>
          <a:p>
            <a:pPr lvl="1">
              <a:buFont typeface="Arial" panose="020B0604020202020204" pitchFamily="34" charset="0"/>
              <a:buChar char="•"/>
            </a:pPr>
            <a:r>
              <a:rPr lang="en-US" sz="2400" dirty="0">
                <a:solidFill>
                  <a:prstClr val="black"/>
                </a:solidFill>
              </a:rPr>
              <a:t>Limited to 20 m/sec for student </a:t>
            </a:r>
            <a:r>
              <a:rPr lang="en-US" sz="2400" dirty="0" smtClean="0">
                <a:solidFill>
                  <a:prstClr val="black"/>
                </a:solidFill>
              </a:rPr>
              <a:t>projects</a:t>
            </a:r>
          </a:p>
          <a:p>
            <a:pPr>
              <a:buFont typeface="Arial" panose="020B0604020202020204" pitchFamily="34" charset="0"/>
              <a:buChar char="•"/>
            </a:pPr>
            <a:r>
              <a:rPr lang="en-US" sz="2400" dirty="0" err="1" smtClean="0">
                <a:solidFill>
                  <a:prstClr val="black"/>
                </a:solidFill>
              </a:rPr>
              <a:t>Aerolab</a:t>
            </a:r>
            <a:r>
              <a:rPr lang="en-US" sz="2400" dirty="0" smtClean="0">
                <a:solidFill>
                  <a:prstClr val="black"/>
                </a:solidFill>
              </a:rPr>
              <a:t> 6 Component Pyramidal Balance</a:t>
            </a:r>
          </a:p>
          <a:p>
            <a:pPr lvl="1">
              <a:buFont typeface="Arial" panose="020B0604020202020204" pitchFamily="34" charset="0"/>
              <a:buChar char="•"/>
            </a:pPr>
            <a:r>
              <a:rPr lang="en-US" sz="2400" dirty="0" smtClean="0">
                <a:solidFill>
                  <a:prstClr val="black"/>
                </a:solidFill>
              </a:rPr>
              <a:t>Ranges and Accuracy</a:t>
            </a:r>
          </a:p>
          <a:p>
            <a:pPr lvl="2">
              <a:buFont typeface="Arial" panose="020B0604020202020204" pitchFamily="34" charset="0"/>
              <a:buChar char="•"/>
            </a:pPr>
            <a:r>
              <a:rPr lang="en-US" sz="2400" dirty="0" smtClean="0">
                <a:solidFill>
                  <a:prstClr val="black"/>
                </a:solidFill>
              </a:rPr>
              <a:t>Lift(</a:t>
            </a:r>
            <a:r>
              <a:rPr lang="en-US" sz="2400" dirty="0" err="1" smtClean="0">
                <a:solidFill>
                  <a:prstClr val="black"/>
                </a:solidFill>
              </a:rPr>
              <a:t>lbs</a:t>
            </a:r>
            <a:r>
              <a:rPr lang="en-US" sz="2400" dirty="0" smtClean="0">
                <a:solidFill>
                  <a:prstClr val="black"/>
                </a:solidFill>
              </a:rPr>
              <a:t>):  -200 to +500, +-.02</a:t>
            </a:r>
          </a:p>
          <a:p>
            <a:pPr lvl="2">
              <a:buFont typeface="Arial" panose="020B0604020202020204" pitchFamily="34" charset="0"/>
              <a:buChar char="•"/>
            </a:pPr>
            <a:r>
              <a:rPr lang="en-US" sz="2400" dirty="0" smtClean="0">
                <a:solidFill>
                  <a:prstClr val="black"/>
                </a:solidFill>
              </a:rPr>
              <a:t>Drag and Side (</a:t>
            </a:r>
            <a:r>
              <a:rPr lang="en-US" sz="2400" dirty="0" err="1" smtClean="0">
                <a:solidFill>
                  <a:prstClr val="black"/>
                </a:solidFill>
              </a:rPr>
              <a:t>lbs</a:t>
            </a:r>
            <a:r>
              <a:rPr lang="en-US" sz="2400" dirty="0" smtClean="0">
                <a:solidFill>
                  <a:prstClr val="black"/>
                </a:solidFill>
              </a:rPr>
              <a:t>) -100 to +100, +-.01</a:t>
            </a:r>
          </a:p>
          <a:p>
            <a:pPr lvl="2">
              <a:buFont typeface="Arial" panose="020B0604020202020204" pitchFamily="34" charset="0"/>
              <a:buChar char="•"/>
            </a:pPr>
            <a:r>
              <a:rPr lang="en-US" sz="2400" dirty="0" smtClean="0">
                <a:solidFill>
                  <a:prstClr val="black"/>
                </a:solidFill>
              </a:rPr>
              <a:t>Pitch, Roll, Yaw (in-</a:t>
            </a:r>
            <a:r>
              <a:rPr lang="en-US" sz="2400" dirty="0" err="1" smtClean="0">
                <a:solidFill>
                  <a:prstClr val="black"/>
                </a:solidFill>
              </a:rPr>
              <a:t>lbs</a:t>
            </a:r>
            <a:r>
              <a:rPr lang="en-US" sz="2400" dirty="0" smtClean="0">
                <a:solidFill>
                  <a:prstClr val="black"/>
                </a:solidFill>
              </a:rPr>
              <a:t>) +-200, +- .05</a:t>
            </a:r>
            <a:endParaRPr lang="en-US" sz="2400" dirty="0">
              <a:solidFill>
                <a:prstClr val="black"/>
              </a:solidFill>
            </a:endParaRPr>
          </a:p>
          <a:p>
            <a:pPr lvl="1">
              <a:buFont typeface="Arial" panose="020B0604020202020204" pitchFamily="34" charset="0"/>
              <a:buChar char="•"/>
            </a:pPr>
            <a:endParaRPr lang="en-US" sz="2400" dirty="0">
              <a:solidFill>
                <a:prstClr val="black"/>
              </a:solidFill>
            </a:endParaRPr>
          </a:p>
        </p:txBody>
      </p:sp>
    </p:spTree>
    <p:extLst>
      <p:ext uri="{BB962C8B-B14F-4D97-AF65-F5344CB8AC3E}">
        <p14:creationId xmlns:p14="http://schemas.microsoft.com/office/powerpoint/2010/main" val="2580277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69181"/>
            <a:ext cx="10996749" cy="640715"/>
          </a:xfrm>
        </p:spPr>
        <p:txBody>
          <a:bodyPr>
            <a:normAutofit fontScale="90000"/>
          </a:bodyPr>
          <a:lstStyle/>
          <a:p>
            <a:r>
              <a:rPr lang="en-US" sz="3600" b="1" dirty="0" smtClean="0">
                <a:latin typeface="Arial" panose="020B0604020202020204" pitchFamily="34" charset="0"/>
                <a:cs typeface="Arial" panose="020B0604020202020204" pitchFamily="34" charset="0"/>
              </a:rPr>
              <a:t>Appendix</a:t>
            </a:r>
            <a:r>
              <a:rPr lang="en-US" dirty="0" smtClean="0"/>
              <a:t> </a:t>
            </a:r>
            <a:r>
              <a:rPr lang="en-US" sz="2700" b="1" dirty="0" smtClean="0">
                <a:latin typeface="Arial" panose="020B0604020202020204" pitchFamily="34" charset="0"/>
                <a:cs typeface="Arial" panose="020B0604020202020204" pitchFamily="34" charset="0"/>
              </a:rPr>
              <a:t>PURDUE </a:t>
            </a:r>
            <a:r>
              <a:rPr lang="en-US" sz="2700" b="1" dirty="0">
                <a:latin typeface="Arial" panose="020B0604020202020204" pitchFamily="34" charset="0"/>
                <a:cs typeface="Arial" panose="020B0604020202020204" pitchFamily="34" charset="0"/>
              </a:rPr>
              <a:t>BOEING WIND TUNNEL SCHEDULING GUIDELINES</a:t>
            </a: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541788"/>
            <a:ext cx="10515600" cy="6048103"/>
          </a:xfrm>
        </p:spPr>
        <p:txBody>
          <a:bodyPr>
            <a:normAutofit lnSpcReduction="10000"/>
          </a:bodyPr>
          <a:lstStyle/>
          <a:p>
            <a:r>
              <a:rPr lang="en-US" b="1" dirty="0"/>
              <a:t>Purpose:</a:t>
            </a:r>
            <a:r>
              <a:rPr lang="en-US" dirty="0"/>
              <a:t> </a:t>
            </a:r>
            <a:endParaRPr lang="en-US" dirty="0" smtClean="0"/>
          </a:p>
          <a:p>
            <a:pPr lvl="1"/>
            <a:r>
              <a:rPr lang="en-US" dirty="0" smtClean="0"/>
              <a:t>To coordinate research, AAE520, DBT and other projects through Google Calendar</a:t>
            </a:r>
          </a:p>
          <a:p>
            <a:r>
              <a:rPr lang="en-US" b="1" dirty="0" smtClean="0"/>
              <a:t>Instructions</a:t>
            </a:r>
            <a:r>
              <a:rPr lang="en-US" dirty="0"/>
              <a:t>: </a:t>
            </a:r>
          </a:p>
          <a:p>
            <a:pPr lvl="1"/>
            <a:r>
              <a:rPr lang="en-US" dirty="0"/>
              <a:t>Send your </a:t>
            </a:r>
            <a:r>
              <a:rPr lang="en-US" dirty="0" err="1"/>
              <a:t>gmail</a:t>
            </a:r>
            <a:r>
              <a:rPr lang="en-US" dirty="0"/>
              <a:t> address to your professor or TA and request you be added to the Google Calendar for Purdue Boeing Wind Tunnel scheduling</a:t>
            </a:r>
          </a:p>
          <a:p>
            <a:pPr lvl="1"/>
            <a:r>
              <a:rPr lang="en-US" dirty="0"/>
              <a:t>In order to schedule wind tunnel time, your model must be ready to test with correct mounting </a:t>
            </a:r>
            <a:r>
              <a:rPr lang="en-US" dirty="0" smtClean="0"/>
              <a:t>fixtures and you must have a test plan. </a:t>
            </a:r>
            <a:r>
              <a:rPr lang="en-US" dirty="0"/>
              <a:t>Show </a:t>
            </a:r>
            <a:r>
              <a:rPr lang="en-US" dirty="0" smtClean="0"/>
              <a:t>the model and plan  </a:t>
            </a:r>
            <a:r>
              <a:rPr lang="en-US" dirty="0"/>
              <a:t>to professor or TA and if approved schedule wind tunnel time</a:t>
            </a:r>
          </a:p>
          <a:p>
            <a:pPr lvl="1"/>
            <a:r>
              <a:rPr lang="en-US" dirty="0"/>
              <a:t>Design your mounts so it takes less than 15 minutes to install and uninstall your model</a:t>
            </a:r>
          </a:p>
          <a:p>
            <a:pPr lvl="1"/>
            <a:r>
              <a:rPr lang="en-US" dirty="0"/>
              <a:t>If you schedule and don't show up, you will be moved to the lowest priority for future scheduling. </a:t>
            </a:r>
          </a:p>
          <a:p>
            <a:pPr lvl="1"/>
            <a:r>
              <a:rPr lang="en-US" dirty="0"/>
              <a:t>Remove your model when you are finished. </a:t>
            </a:r>
          </a:p>
          <a:p>
            <a:pPr lvl="1"/>
            <a:r>
              <a:rPr lang="en-US" dirty="0"/>
              <a:t>Do not remove other group’s models without permission. </a:t>
            </a:r>
          </a:p>
          <a:p>
            <a:pPr lvl="1"/>
            <a:r>
              <a:rPr lang="en-US" dirty="0"/>
              <a:t>Add your Email Address on all your scheduled wind tunnel testing times on the calendar so that people can reach you.</a:t>
            </a:r>
          </a:p>
          <a:p>
            <a:endParaRPr lang="en-US" dirty="0"/>
          </a:p>
        </p:txBody>
      </p:sp>
    </p:spTree>
    <p:extLst>
      <p:ext uri="{BB962C8B-B14F-4D97-AF65-F5344CB8AC3E}">
        <p14:creationId xmlns:p14="http://schemas.microsoft.com/office/powerpoint/2010/main" val="10037600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3762"/>
            <a:ext cx="10515600" cy="980349"/>
          </a:xfrm>
        </p:spPr>
        <p:txBody>
          <a:bodyPr/>
          <a:lstStyle/>
          <a:p>
            <a:r>
              <a:rPr lang="en-US" b="1" dirty="0" smtClean="0"/>
              <a:t>Appendix  -  Model </a:t>
            </a:r>
            <a:r>
              <a:rPr lang="en-US" b="1" dirty="0"/>
              <a:t>Mounting:</a:t>
            </a:r>
            <a:r>
              <a:rPr lang="en-US" dirty="0"/>
              <a:t> </a:t>
            </a:r>
          </a:p>
        </p:txBody>
      </p:sp>
      <p:pic>
        <p:nvPicPr>
          <p:cNvPr id="5" name="Picture 4" descr="C:\Users\John\Pictures\IMG_1126.JPG"/>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885984" y="1901326"/>
            <a:ext cx="5617936" cy="4303531"/>
          </a:xfrm>
          <a:prstGeom prst="rect">
            <a:avLst/>
          </a:prstGeom>
          <a:noFill/>
          <a:ln>
            <a:noFill/>
          </a:ln>
        </p:spPr>
      </p:pic>
      <p:grpSp>
        <p:nvGrpSpPr>
          <p:cNvPr id="7" name="Group 6"/>
          <p:cNvGrpSpPr/>
          <p:nvPr/>
        </p:nvGrpSpPr>
        <p:grpSpPr>
          <a:xfrm>
            <a:off x="5109934" y="2539228"/>
            <a:ext cx="2871471" cy="1661415"/>
            <a:chOff x="0" y="0"/>
            <a:chExt cx="2638425" cy="1396857"/>
          </a:xfrm>
        </p:grpSpPr>
        <p:sp>
          <p:nvSpPr>
            <p:cNvPr id="8" name="Text Box 2"/>
            <p:cNvSpPr txBox="1">
              <a:spLocks noChangeArrowheads="1"/>
            </p:cNvSpPr>
            <p:nvPr/>
          </p:nvSpPr>
          <p:spPr bwMode="auto">
            <a:xfrm>
              <a:off x="1371600" y="542925"/>
              <a:ext cx="1266825" cy="853932"/>
            </a:xfrm>
            <a:prstGeom prst="rect">
              <a:avLst/>
            </a:prstGeom>
            <a:noFill/>
            <a:ln w="9525">
              <a:noFill/>
              <a:miter lim="800000"/>
              <a:headEnd/>
              <a:tailEnd/>
            </a:ln>
          </p:spPr>
          <p:txBody>
            <a:bodyPr rot="0" vert="horz" wrap="square" lIns="91440" tIns="45720" rIns="91440" bIns="45720" anchor="t" anchorCtr="0">
              <a:spAutoFit/>
            </a:bodyPr>
            <a:lstStyle/>
            <a:p>
              <a:pPr algn="ctr"/>
              <a:r>
                <a:rPr lang="en-US" sz="2000" b="1">
                  <a:solidFill>
                    <a:srgbClr val="FF0000"/>
                  </a:solidFill>
                  <a:latin typeface="Cambria" panose="02040503050406030204" pitchFamily="18" charset="0"/>
                  <a:ea typeface="MS Mincho" panose="02020609040205080304" pitchFamily="49" charset="-128"/>
                  <a:cs typeface="Times New Roman" panose="02020603050405020304" pitchFamily="18" charset="0"/>
                </a:rPr>
                <a:t>Angle of Attack</a:t>
              </a:r>
              <a:endParaRPr lang="en-US" sz="2000">
                <a:solidFill>
                  <a:prstClr val="black"/>
                </a:solidFill>
                <a:latin typeface="Cambria" panose="02040503050406030204" pitchFamily="18" charset="0"/>
                <a:ea typeface="MS Mincho" panose="02020609040205080304" pitchFamily="49" charset="-128"/>
                <a:cs typeface="Times New Roman" panose="02020603050405020304" pitchFamily="18" charset="0"/>
              </a:endParaRPr>
            </a:p>
            <a:p>
              <a:pPr algn="ctr"/>
              <a:r>
                <a:rPr lang="en-US" sz="2000" b="1">
                  <a:solidFill>
                    <a:srgbClr val="FF0000"/>
                  </a:solidFill>
                  <a:latin typeface="Cambria" panose="02040503050406030204" pitchFamily="18" charset="0"/>
                  <a:ea typeface="MS Mincho" panose="02020609040205080304" pitchFamily="49" charset="-128"/>
                  <a:cs typeface="Times New Roman" panose="02020603050405020304" pitchFamily="18" charset="0"/>
                </a:rPr>
                <a:t>Strut</a:t>
              </a:r>
              <a:endParaRPr lang="en-US" sz="2000">
                <a:solidFill>
                  <a:prstClr val="black"/>
                </a:solidFill>
                <a:latin typeface="Cambria" panose="02040503050406030204" pitchFamily="18" charset="0"/>
                <a:ea typeface="MS Mincho" panose="02020609040205080304" pitchFamily="49" charset="-128"/>
                <a:cs typeface="Times New Roman" panose="02020603050405020304" pitchFamily="18" charset="0"/>
              </a:endParaRPr>
            </a:p>
          </p:txBody>
        </p:sp>
        <p:sp>
          <p:nvSpPr>
            <p:cNvPr id="9" name="Text Box 2"/>
            <p:cNvSpPr txBox="1">
              <a:spLocks noChangeArrowheads="1"/>
            </p:cNvSpPr>
            <p:nvPr/>
          </p:nvSpPr>
          <p:spPr bwMode="auto">
            <a:xfrm>
              <a:off x="0" y="0"/>
              <a:ext cx="1266825" cy="595165"/>
            </a:xfrm>
            <a:prstGeom prst="rect">
              <a:avLst/>
            </a:prstGeom>
            <a:noFill/>
            <a:ln w="9525">
              <a:noFill/>
              <a:miter lim="800000"/>
              <a:headEnd/>
              <a:tailEnd/>
            </a:ln>
          </p:spPr>
          <p:txBody>
            <a:bodyPr rot="0" vert="horz" wrap="square" lIns="91440" tIns="45720" rIns="91440" bIns="45720" anchor="t" anchorCtr="0">
              <a:spAutoFit/>
            </a:bodyPr>
            <a:lstStyle/>
            <a:p>
              <a:pPr algn="ctr"/>
              <a:r>
                <a:rPr lang="en-US" sz="2000" b="1" dirty="0">
                  <a:solidFill>
                    <a:srgbClr val="FF0000"/>
                  </a:solidFill>
                  <a:latin typeface="Cambria" panose="02040503050406030204" pitchFamily="18" charset="0"/>
                  <a:ea typeface="MS Mincho" panose="02020609040205080304" pitchFamily="49" charset="-128"/>
                  <a:cs typeface="Times New Roman" panose="02020603050405020304" pitchFamily="18" charset="0"/>
                </a:rPr>
                <a:t>Mounting</a:t>
              </a:r>
              <a:endParaRPr lang="en-US" sz="2000" dirty="0">
                <a:solidFill>
                  <a:prstClr val="black"/>
                </a:solidFill>
                <a:latin typeface="Cambria" panose="02040503050406030204" pitchFamily="18" charset="0"/>
                <a:ea typeface="MS Mincho" panose="02020609040205080304" pitchFamily="49" charset="-128"/>
                <a:cs typeface="Times New Roman" panose="02020603050405020304" pitchFamily="18" charset="0"/>
              </a:endParaRPr>
            </a:p>
            <a:p>
              <a:pPr algn="ctr"/>
              <a:r>
                <a:rPr lang="en-US" sz="2000" b="1" dirty="0">
                  <a:solidFill>
                    <a:srgbClr val="FF0000"/>
                  </a:solidFill>
                  <a:latin typeface="Cambria" panose="02040503050406030204" pitchFamily="18" charset="0"/>
                  <a:ea typeface="MS Mincho" panose="02020609040205080304" pitchFamily="49" charset="-128"/>
                  <a:cs typeface="Times New Roman" panose="02020603050405020304" pitchFamily="18" charset="0"/>
                </a:rPr>
                <a:t>Struts</a:t>
              </a:r>
              <a:endParaRPr lang="en-US" sz="2000" dirty="0">
                <a:solidFill>
                  <a:prstClr val="black"/>
                </a:solidFill>
                <a:latin typeface="Cambria" panose="02040503050406030204" pitchFamily="18" charset="0"/>
                <a:ea typeface="MS Mincho" panose="02020609040205080304" pitchFamily="49" charset="-128"/>
                <a:cs typeface="Times New Roman" panose="02020603050405020304" pitchFamily="18" charset="0"/>
              </a:endParaRPr>
            </a:p>
          </p:txBody>
        </p:sp>
      </p:grpSp>
      <p:sp>
        <p:nvSpPr>
          <p:cNvPr id="10" name="Rectangle 9"/>
          <p:cNvSpPr/>
          <p:nvPr/>
        </p:nvSpPr>
        <p:spPr>
          <a:xfrm>
            <a:off x="2238103" y="940438"/>
            <a:ext cx="6096000" cy="1477328"/>
          </a:xfrm>
          <a:prstGeom prst="rect">
            <a:avLst/>
          </a:prstGeom>
        </p:spPr>
        <p:txBody>
          <a:bodyPr>
            <a:spAutoFit/>
          </a:bodyPr>
          <a:lstStyle/>
          <a:p>
            <a:pPr marL="342900" indent="-342900">
              <a:buFont typeface="Symbol" panose="05050102010706020507" pitchFamily="18" charset="2"/>
              <a:buChar char=""/>
            </a:pPr>
            <a:r>
              <a:rPr lang="en-US"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Hole Size– Mounting Struts and  Angle of Attack Strut  1/4” diameter</a:t>
            </a:r>
          </a:p>
          <a:p>
            <a:pPr marL="342900" indent="-342900">
              <a:buFont typeface="Symbol" panose="05050102010706020507" pitchFamily="18" charset="2"/>
              <a:buChar char=""/>
            </a:pPr>
            <a:r>
              <a:rPr lang="en-US"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Distance between struts   4” to 32 “ ( 334 Wing = 12 “)</a:t>
            </a:r>
          </a:p>
          <a:p>
            <a:r>
              <a:rPr lang="en-US"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
            </a:r>
            <a:br>
              <a:rPr lang="en-US" dirty="0">
                <a:solidFill>
                  <a:prstClr val="black"/>
                </a:solidFill>
                <a:latin typeface="Cambria" panose="02040503050406030204" pitchFamily="18" charset="0"/>
                <a:ea typeface="MS Mincho" panose="02020609040205080304" pitchFamily="49" charset="-128"/>
                <a:cs typeface="Times New Roman" panose="02020603050405020304" pitchFamily="18" charset="0"/>
              </a:rPr>
            </a:br>
            <a:r>
              <a:rPr lang="en-US" dirty="0">
                <a:solidFill>
                  <a:prstClr val="black"/>
                </a:solidFill>
                <a:latin typeface="Cambria" panose="02040503050406030204" pitchFamily="18" charset="0"/>
                <a:ea typeface="MS Mincho" panose="02020609040205080304" pitchFamily="49" charset="-128"/>
                <a:cs typeface="Times New Roman" panose="02020603050405020304" pitchFamily="18" charset="0"/>
              </a:rPr>
              <a:t> </a:t>
            </a:r>
          </a:p>
        </p:txBody>
      </p:sp>
    </p:spTree>
    <p:extLst>
      <p:ext uri="{BB962C8B-B14F-4D97-AF65-F5344CB8AC3E}">
        <p14:creationId xmlns:p14="http://schemas.microsoft.com/office/powerpoint/2010/main" val="13466901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137" y="143057"/>
            <a:ext cx="10515600" cy="588464"/>
          </a:xfrm>
        </p:spPr>
        <p:txBody>
          <a:bodyPr>
            <a:normAutofit fontScale="90000"/>
          </a:bodyPr>
          <a:lstStyle/>
          <a:p>
            <a:pPr algn="ctr"/>
            <a:r>
              <a:rPr lang="en-US" dirty="0" smtClean="0"/>
              <a:t>Examples</a:t>
            </a:r>
            <a:endParaRPr lang="en-US" dirty="0"/>
          </a:p>
        </p:txBody>
      </p:sp>
      <p:pic>
        <p:nvPicPr>
          <p:cNvPr id="4" name="Picture 3"/>
          <p:cNvPicPr>
            <a:picLocks noChangeAspect="1"/>
          </p:cNvPicPr>
          <p:nvPr/>
        </p:nvPicPr>
        <p:blipFill>
          <a:blip r:embed="rId2"/>
          <a:stretch>
            <a:fillRect/>
          </a:stretch>
        </p:blipFill>
        <p:spPr>
          <a:xfrm>
            <a:off x="6082937" y="3636054"/>
            <a:ext cx="3404168" cy="2547257"/>
          </a:xfrm>
          <a:prstGeom prst="rect">
            <a:avLst/>
          </a:prstGeom>
        </p:spPr>
      </p:pic>
      <p:pic>
        <p:nvPicPr>
          <p:cNvPr id="5" name="Picture 4" descr="C:\Users\John\Pictures\photo%20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9235" y="901337"/>
            <a:ext cx="2995749" cy="2547257"/>
          </a:xfrm>
          <a:prstGeom prst="rect">
            <a:avLst/>
          </a:prstGeom>
          <a:noFill/>
          <a:ln>
            <a:noFill/>
          </a:ln>
        </p:spPr>
      </p:pic>
      <p:pic>
        <p:nvPicPr>
          <p:cNvPr id="6" name="Picture 5" descr="C:\Users\John\Pictures\photo%204.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2937" y="901337"/>
            <a:ext cx="3038475" cy="2529432"/>
          </a:xfrm>
          <a:prstGeom prst="rect">
            <a:avLst/>
          </a:prstGeom>
          <a:noFill/>
          <a:ln>
            <a:noFill/>
          </a:ln>
        </p:spPr>
      </p:pic>
      <p:pic>
        <p:nvPicPr>
          <p:cNvPr id="7" name="Picture 6" descr="http://www.dragbike.com/dbnews/articlefiles/122110_11.jpg"/>
          <p:cNvPicPr/>
          <p:nvPr/>
        </p:nvPicPr>
        <p:blipFill>
          <a:blip r:embed="rId5">
            <a:extLst>
              <a:ext uri="{28A0092B-C50C-407E-A947-70E740481C1C}">
                <a14:useLocalDpi xmlns:a14="http://schemas.microsoft.com/office/drawing/2010/main" val="0"/>
              </a:ext>
            </a:extLst>
          </a:blip>
          <a:srcRect/>
          <a:stretch>
            <a:fillRect/>
          </a:stretch>
        </p:blipFill>
        <p:spPr bwMode="auto">
          <a:xfrm>
            <a:off x="825137" y="3636235"/>
            <a:ext cx="3635784" cy="2547076"/>
          </a:xfrm>
          <a:prstGeom prst="rect">
            <a:avLst/>
          </a:prstGeom>
          <a:noFill/>
          <a:ln>
            <a:noFill/>
          </a:ln>
        </p:spPr>
      </p:pic>
    </p:spTree>
    <p:extLst>
      <p:ext uri="{BB962C8B-B14F-4D97-AF65-F5344CB8AC3E}">
        <p14:creationId xmlns:p14="http://schemas.microsoft.com/office/powerpoint/2010/main" val="6063419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8681" y="2441898"/>
            <a:ext cx="10515600" cy="1325563"/>
          </a:xfrm>
        </p:spPr>
        <p:txBody>
          <a:bodyPr/>
          <a:lstStyle/>
          <a:p>
            <a:r>
              <a:rPr lang="en-US" b="1" dirty="0">
                <a:latin typeface="Arial" panose="020B0604020202020204" pitchFamily="34" charset="0"/>
                <a:ea typeface="Calibri" panose="020F0502020204030204" pitchFamily="34" charset="0"/>
                <a:cs typeface="Times New Roman" panose="02020603050405020304" pitchFamily="18" charset="0"/>
              </a:rPr>
              <a:t>Armstrong Hall Subsonic Wind Tunnel</a:t>
            </a:r>
            <a:endParaRPr lang="en-US" dirty="0"/>
          </a:p>
        </p:txBody>
      </p:sp>
    </p:spTree>
    <p:extLst>
      <p:ext uri="{BB962C8B-B14F-4D97-AF65-F5344CB8AC3E}">
        <p14:creationId xmlns:p14="http://schemas.microsoft.com/office/powerpoint/2010/main" val="15611756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p:cNvSpPr txBox="1">
            <a:spLocks/>
          </p:cNvSpPr>
          <p:nvPr/>
        </p:nvSpPr>
        <p:spPr>
          <a:xfrm>
            <a:off x="638246" y="241300"/>
            <a:ext cx="11553754"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smtClean="0"/>
              <a:t>Test and Evaluation</a:t>
            </a:r>
          </a:p>
          <a:p>
            <a:pPr lvl="1"/>
            <a:r>
              <a:rPr lang="en-US" b="1" dirty="0" smtClean="0"/>
              <a:t>The final data products be a comparison between the experimental data and analytical/numerical calculations including: </a:t>
            </a:r>
          </a:p>
          <a:p>
            <a:pPr marL="457200" lvl="1" indent="0">
              <a:buNone/>
            </a:pPr>
            <a:r>
              <a:rPr lang="en-US" b="1" dirty="0" smtClean="0"/>
              <a:t>      C</a:t>
            </a:r>
            <a:r>
              <a:rPr lang="en-US" b="1" baseline="-25000" dirty="0" smtClean="0"/>
              <a:t>L</a:t>
            </a:r>
            <a:r>
              <a:rPr lang="en-US" b="1" dirty="0" smtClean="0"/>
              <a:t>  vs alpha, C</a:t>
            </a:r>
            <a:r>
              <a:rPr lang="en-US" b="1" baseline="-25000" dirty="0" smtClean="0"/>
              <a:t>L</a:t>
            </a:r>
            <a:r>
              <a:rPr lang="en-US" b="1" dirty="0" smtClean="0"/>
              <a:t> vs C</a:t>
            </a:r>
            <a:r>
              <a:rPr lang="en-US" b="1" baseline="-25000" dirty="0" smtClean="0"/>
              <a:t>D</a:t>
            </a:r>
            <a:r>
              <a:rPr lang="en-US" b="1" dirty="0" smtClean="0"/>
              <a:t>  , L/D vs alpha , C</a:t>
            </a:r>
            <a:r>
              <a:rPr lang="en-US" b="1" baseline="-25000" dirty="0" smtClean="0"/>
              <a:t>m</a:t>
            </a:r>
            <a:r>
              <a:rPr lang="en-US" b="1" dirty="0" smtClean="0"/>
              <a:t> vs alpha     </a:t>
            </a:r>
            <a:r>
              <a:rPr lang="en-US" b="1" baseline="-25000" dirty="0" smtClean="0"/>
              <a:t>    </a:t>
            </a:r>
            <a:endParaRPr lang="en-US" b="1" dirty="0" smtClean="0"/>
          </a:p>
          <a:p>
            <a:pPr lvl="1"/>
            <a:r>
              <a:rPr lang="en-US" b="1" dirty="0" smtClean="0"/>
              <a:t>The required data are: lift and drag forces, pitching moment about the tunnel balance center, wind speed, tunnel  temperature and pressure.  </a:t>
            </a:r>
          </a:p>
          <a:p>
            <a:pPr lvl="1"/>
            <a:r>
              <a:rPr lang="en-US" b="1" dirty="0" smtClean="0"/>
              <a:t>Test methodology:</a:t>
            </a:r>
          </a:p>
          <a:p>
            <a:pPr lvl="2"/>
            <a:r>
              <a:rPr lang="en-US" sz="2400" b="1" dirty="0" smtClean="0"/>
              <a:t>mount the model in the tunnel, zero the balance (tare balance.vi) and check the readout of lift, drag and moment by placing weights on the balance. Any discrepancies will be resolved before continuing. The most common issue is a mounting strut hitting the floor of the wind tunnel. The AOA will also checked with the digital level or cell phone.</a:t>
            </a:r>
          </a:p>
          <a:p>
            <a:pPr lvl="2"/>
            <a:r>
              <a:rPr lang="en-US" sz="2400" b="1" dirty="0" smtClean="0"/>
              <a:t> Close the door and re-zero the balance</a:t>
            </a:r>
          </a:p>
          <a:p>
            <a:pPr lvl="2"/>
            <a:r>
              <a:rPr lang="en-US" sz="2400" b="1" dirty="0" smtClean="0"/>
              <a:t>start the tunnel and check for structural integrity </a:t>
            </a:r>
          </a:p>
          <a:p>
            <a:pPr lvl="2"/>
            <a:r>
              <a:rPr lang="en-US" sz="2400" b="1" dirty="0" smtClean="0"/>
              <a:t>Follow the test matrix schedule using wind tunnel monitor.vi to collect data</a:t>
            </a:r>
          </a:p>
          <a:p>
            <a:pPr lvl="2"/>
            <a:r>
              <a:rPr lang="en-US" sz="2400" b="1" dirty="0" smtClean="0"/>
              <a:t>After the first AOA sweep, the data will we reduced to check for errors or inconsistencies before proceeding </a:t>
            </a:r>
          </a:p>
          <a:p>
            <a:pPr marL="457200" lvl="1" indent="0">
              <a:buNone/>
            </a:pPr>
            <a:endParaRPr lang="en-US" b="1" dirty="0" smtClean="0"/>
          </a:p>
          <a:p>
            <a:pPr marL="457200" lvl="1" indent="0">
              <a:buNone/>
            </a:pPr>
            <a:endParaRPr lang="en-US" b="1" dirty="0" smtClean="0"/>
          </a:p>
          <a:p>
            <a:pPr lvl="1"/>
            <a:endParaRPr lang="en-US" b="1" dirty="0" smtClean="0"/>
          </a:p>
          <a:p>
            <a:pPr lvl="1"/>
            <a:endParaRPr lang="en-US" b="1" dirty="0" smtClean="0"/>
          </a:p>
          <a:p>
            <a:endParaRPr lang="en-US" sz="2400" b="1" dirty="0" smtClean="0"/>
          </a:p>
          <a:p>
            <a:endParaRPr lang="en-US" sz="2400" b="1" dirty="0"/>
          </a:p>
        </p:txBody>
      </p:sp>
    </p:spTree>
    <p:extLst>
      <p:ext uri="{BB962C8B-B14F-4D97-AF65-F5344CB8AC3E}">
        <p14:creationId xmlns:p14="http://schemas.microsoft.com/office/powerpoint/2010/main" val="14385449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360776" y="56497"/>
            <a:ext cx="6000424" cy="410882"/>
          </a:xfrm>
          <a:prstGeom prst="rect">
            <a:avLst/>
          </a:prstGeom>
        </p:spPr>
        <p:txBody>
          <a:bodyPr wrap="none">
            <a:spAutoFit/>
          </a:bodyPr>
          <a:lstStyle/>
          <a:p>
            <a:pPr marL="457200" marR="0" algn="ctr">
              <a:lnSpc>
                <a:spcPct val="115000"/>
              </a:lnSpc>
              <a:spcBef>
                <a:spcPts val="0"/>
              </a:spcBef>
              <a:spcAft>
                <a:spcPts val="1000"/>
              </a:spcAft>
            </a:pPr>
            <a:r>
              <a:rPr lang="en-US" b="1" dirty="0" smtClean="0">
                <a:effectLst/>
                <a:latin typeface="Arial" panose="020B0604020202020204" pitchFamily="34" charset="0"/>
                <a:ea typeface="Calibri" panose="020F0502020204030204" pitchFamily="34" charset="0"/>
                <a:cs typeface="Times New Roman" panose="02020603050405020304" pitchFamily="18" charset="0"/>
              </a:rPr>
              <a:t>Armstrong Hall Subsonic Wind Tunnel Operation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p:cNvPicPr/>
          <p:nvPr/>
        </p:nvPicPr>
        <p:blipFill>
          <a:blip r:embed="rId2">
            <a:extLst>
              <a:ext uri="{28A0092B-C50C-407E-A947-70E740481C1C}">
                <a14:useLocalDpi xmlns:a14="http://schemas.microsoft.com/office/drawing/2010/main" val="0"/>
              </a:ext>
            </a:extLst>
          </a:blip>
          <a:srcRect t="9087"/>
          <a:stretch>
            <a:fillRect/>
          </a:stretch>
        </p:blipFill>
        <p:spPr bwMode="auto">
          <a:xfrm>
            <a:off x="994162" y="545299"/>
            <a:ext cx="3849370" cy="2635885"/>
          </a:xfrm>
          <a:prstGeom prst="rect">
            <a:avLst/>
          </a:prstGeom>
          <a:noFill/>
          <a:ln>
            <a:noFill/>
          </a:ln>
        </p:spPr>
      </p:pic>
      <p:sp>
        <p:nvSpPr>
          <p:cNvPr id="15" name="Rectangle 14"/>
          <p:cNvSpPr/>
          <p:nvPr/>
        </p:nvSpPr>
        <p:spPr>
          <a:xfrm>
            <a:off x="5114440" y="1002900"/>
            <a:ext cx="6084333" cy="1331134"/>
          </a:xfrm>
          <a:prstGeom prst="rect">
            <a:avLst/>
          </a:prstGeom>
        </p:spPr>
        <p:txBody>
          <a:bodyPr wrap="square">
            <a:spAutoFit/>
          </a:bodyPr>
          <a:lstStyle/>
          <a:p>
            <a:pPr marL="457200" marR="0" algn="ctr">
              <a:lnSpc>
                <a:spcPct val="115000"/>
              </a:lnSpc>
              <a:spcBef>
                <a:spcPts val="0"/>
              </a:spcBef>
              <a:spcAft>
                <a:spcPts val="0"/>
              </a:spcAft>
            </a:pPr>
            <a:r>
              <a:rPr lang="en-US" b="1" dirty="0" smtClean="0">
                <a:effectLst/>
                <a:latin typeface="Times New Roman" panose="02020603050405020304" pitchFamily="18" charset="0"/>
                <a:ea typeface="Calibri" panose="020F0502020204030204" pitchFamily="34" charset="0"/>
                <a:cs typeface="Times New Roman" panose="02020603050405020304" pitchFamily="18" charset="0"/>
              </a:rPr>
              <a:t>Armstrong subsonic tunnel:  12 in. x 18 in. test section, maximum speed 50 m/s</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457200" marR="0" algn="ctr">
              <a:lnSpc>
                <a:spcPct val="115000"/>
              </a:lnSpc>
              <a:spcBef>
                <a:spcPts val="0"/>
              </a:spcBef>
              <a:spcAft>
                <a:spcPts val="0"/>
              </a:spcAft>
            </a:pPr>
            <a:r>
              <a:rPr lang="en-US" b="1" dirty="0" smtClean="0">
                <a:effectLst/>
                <a:latin typeface="Times New Roman" panose="02020603050405020304" pitchFamily="18" charset="0"/>
                <a:ea typeface="Calibri" panose="020F0502020204030204" pitchFamily="34" charset="0"/>
                <a:cs typeface="Times New Roman" panose="02020603050405020304" pitchFamily="18" charset="0"/>
              </a:rPr>
              <a:t>Limited to 25 m/sec for student labs and projects</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p:cNvSpPr/>
          <p:nvPr/>
        </p:nvSpPr>
        <p:spPr>
          <a:xfrm>
            <a:off x="190702" y="3663512"/>
            <a:ext cx="6096000" cy="2357568"/>
          </a:xfrm>
          <a:prstGeom prst="rect">
            <a:avLst/>
          </a:prstGeom>
        </p:spPr>
        <p:txBody>
          <a:bodyPr>
            <a:spAutoFit/>
          </a:bodyPr>
          <a:lstStyle/>
          <a:p>
            <a:pPr>
              <a:lnSpc>
                <a:spcPct val="115000"/>
              </a:lnSpc>
            </a:pPr>
            <a:r>
              <a:rPr lang="en-US" sz="2000" b="1" dirty="0" smtClean="0">
                <a:effectLst/>
                <a:latin typeface="Times New Roman" panose="02020603050405020304" pitchFamily="18" charset="0"/>
                <a:ea typeface="Calibri" panose="020F0502020204030204" pitchFamily="34" charset="0"/>
                <a:cs typeface="Times New Roman" panose="02020603050405020304" pitchFamily="18" charset="0"/>
              </a:rPr>
              <a:t>Operation</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15000"/>
              </a:lnSpc>
              <a:spcBef>
                <a:spcPts val="0"/>
              </a:spcBef>
              <a:spcAft>
                <a:spcPts val="0"/>
              </a:spcAft>
            </a:pP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dirty="0" smtClean="0">
                <a:effectLst/>
                <a:latin typeface="Times New Roman" panose="02020603050405020304" pitchFamily="18" charset="0"/>
                <a:ea typeface="Calibri" panose="020F0502020204030204" pitchFamily="34" charset="0"/>
                <a:cs typeface="Times New Roman" panose="02020603050405020304" pitchFamily="18" charset="0"/>
              </a:rPr>
              <a:t>Make sure Power Breaker is on (handle up)</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15000"/>
              </a:lnSpc>
              <a:spcBef>
                <a:spcPts val="0"/>
              </a:spcBef>
              <a:spcAft>
                <a:spcPts val="0"/>
              </a:spcAft>
            </a:pPr>
            <a:r>
              <a:rPr lang="en-US" dirty="0" smtClean="0">
                <a:effectLst/>
                <a:latin typeface="Times New Roman" panose="02020603050405020304" pitchFamily="18" charset="0"/>
                <a:ea typeface="Calibri" panose="020F0502020204030204" pitchFamily="34" charset="0"/>
                <a:cs typeface="Times New Roman" panose="02020603050405020304" pitchFamily="18" charset="0"/>
              </a:rPr>
              <a:t>- Press the green “on” button on Allen Bradley controller</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15000"/>
              </a:lnSpc>
              <a:spcBef>
                <a:spcPts val="0"/>
              </a:spcBef>
              <a:spcAft>
                <a:spcPts val="0"/>
              </a:spcAft>
            </a:pPr>
            <a:r>
              <a:rPr lang="en-US" dirty="0" smtClean="0">
                <a:effectLst/>
                <a:latin typeface="Times New Roman" panose="02020603050405020304" pitchFamily="18" charset="0"/>
                <a:ea typeface="Calibri" panose="020F0502020204030204" pitchFamily="34" charset="0"/>
                <a:cs typeface="Times New Roman" panose="02020603050405020304" pitchFamily="18" charset="0"/>
              </a:rPr>
              <a:t>- Adjust speed (motor Hz) using up and down arrow buttons</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15000"/>
              </a:lnSpc>
              <a:spcBef>
                <a:spcPts val="0"/>
              </a:spcBef>
              <a:spcAft>
                <a:spcPts val="0"/>
              </a:spcAft>
            </a:pPr>
            <a:r>
              <a:rPr lang="en-US" b="1" dirty="0" smtClean="0">
                <a:effectLst/>
                <a:latin typeface="Times New Roman" panose="02020603050405020304" pitchFamily="18" charset="0"/>
                <a:ea typeface="Calibri" panose="020F0502020204030204" pitchFamily="34" charset="0"/>
                <a:cs typeface="Times New Roman" panose="02020603050405020304" pitchFamily="18" charset="0"/>
              </a:rPr>
              <a:t>- Do not exceed 30 Hz!!!</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15000"/>
              </a:lnSpc>
              <a:spcBef>
                <a:spcPts val="0"/>
              </a:spcBef>
              <a:spcAft>
                <a:spcPts val="0"/>
              </a:spcAft>
            </a:pPr>
            <a:r>
              <a:rPr lang="en-US" b="1"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8" name="Picture 2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38096" y="3548221"/>
            <a:ext cx="2364740" cy="3143885"/>
          </a:xfrm>
          <a:prstGeom prst="rect">
            <a:avLst/>
          </a:prstGeom>
          <a:noFill/>
          <a:ln>
            <a:noFill/>
          </a:ln>
        </p:spPr>
      </p:pic>
      <p:pic>
        <p:nvPicPr>
          <p:cNvPr id="29" name="Picture 28" descr="PB050033"/>
          <p:cNvPicPr/>
          <p:nvPr/>
        </p:nvPicPr>
        <p:blipFill>
          <a:blip r:embed="rId4">
            <a:extLst>
              <a:ext uri="{28A0092B-C50C-407E-A947-70E740481C1C}">
                <a14:useLocalDpi xmlns:a14="http://schemas.microsoft.com/office/drawing/2010/main" val="0"/>
              </a:ext>
            </a:extLst>
          </a:blip>
          <a:srcRect/>
          <a:stretch>
            <a:fillRect/>
          </a:stretch>
        </p:blipFill>
        <p:spPr bwMode="auto">
          <a:xfrm>
            <a:off x="9013319" y="4222474"/>
            <a:ext cx="3020060" cy="2258060"/>
          </a:xfrm>
          <a:prstGeom prst="rect">
            <a:avLst/>
          </a:prstGeom>
          <a:noFill/>
          <a:ln>
            <a:noFill/>
          </a:ln>
        </p:spPr>
      </p:pic>
      <p:grpSp>
        <p:nvGrpSpPr>
          <p:cNvPr id="30" name="Group 29"/>
          <p:cNvGrpSpPr/>
          <p:nvPr/>
        </p:nvGrpSpPr>
        <p:grpSpPr>
          <a:xfrm>
            <a:off x="9013319" y="5506730"/>
            <a:ext cx="2362835" cy="685800"/>
            <a:chOff x="0" y="0"/>
            <a:chExt cx="2362835" cy="685800"/>
          </a:xfrm>
        </p:grpSpPr>
        <p:sp>
          <p:nvSpPr>
            <p:cNvPr id="31" name="Text Box 16"/>
            <p:cNvSpPr txBox="1">
              <a:spLocks noChangeArrowheads="1"/>
            </p:cNvSpPr>
            <p:nvPr/>
          </p:nvSpPr>
          <p:spPr bwMode="auto">
            <a:xfrm>
              <a:off x="1790700" y="342900"/>
              <a:ext cx="572135" cy="342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nSpc>
                  <a:spcPct val="115000"/>
                </a:lnSpc>
                <a:spcBef>
                  <a:spcPts val="0"/>
                </a:spcBef>
                <a:spcAft>
                  <a:spcPts val="1000"/>
                </a:spcAft>
              </a:pPr>
              <a:r>
                <a:rPr lang="en-US" sz="1100">
                  <a:effectLst/>
                  <a:latin typeface="Calibri" panose="020F0502020204030204" pitchFamily="34" charset="0"/>
                  <a:ea typeface="Calibri" panose="020F0502020204030204" pitchFamily="34" charset="0"/>
                  <a:cs typeface="Times New Roman" panose="02020603050405020304" pitchFamily="18" charset="0"/>
                </a:rPr>
                <a:t>OFF</a:t>
              </a:r>
            </a:p>
          </p:txBody>
        </p:sp>
        <p:sp>
          <p:nvSpPr>
            <p:cNvPr id="32" name="Text Box 17"/>
            <p:cNvSpPr txBox="1">
              <a:spLocks noChangeArrowheads="1"/>
            </p:cNvSpPr>
            <p:nvPr/>
          </p:nvSpPr>
          <p:spPr bwMode="auto">
            <a:xfrm>
              <a:off x="1104900" y="342900"/>
              <a:ext cx="457200" cy="342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nSpc>
                  <a:spcPct val="115000"/>
                </a:lnSpc>
                <a:spcBef>
                  <a:spcPts val="0"/>
                </a:spcBef>
                <a:spcAft>
                  <a:spcPts val="1000"/>
                </a:spcAft>
              </a:pPr>
              <a:r>
                <a:rPr lang="en-US" sz="1100">
                  <a:effectLst/>
                  <a:latin typeface="Calibri" panose="020F0502020204030204" pitchFamily="34" charset="0"/>
                  <a:ea typeface="Calibri" panose="020F0502020204030204" pitchFamily="34" charset="0"/>
                  <a:cs typeface="Times New Roman" panose="02020603050405020304" pitchFamily="18" charset="0"/>
                </a:rPr>
                <a:t>ON</a:t>
              </a:r>
            </a:p>
          </p:txBody>
        </p:sp>
        <p:sp>
          <p:nvSpPr>
            <p:cNvPr id="33" name="Text Box 13"/>
            <p:cNvSpPr txBox="1">
              <a:spLocks noChangeArrowheads="1"/>
            </p:cNvSpPr>
            <p:nvPr/>
          </p:nvSpPr>
          <p:spPr bwMode="auto">
            <a:xfrm>
              <a:off x="0" y="0"/>
              <a:ext cx="685800" cy="5715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nSpc>
                  <a:spcPct val="115000"/>
                </a:lnSpc>
                <a:spcBef>
                  <a:spcPts val="0"/>
                </a:spcBef>
                <a:spcAft>
                  <a:spcPts val="600"/>
                </a:spcAft>
              </a:pPr>
              <a:r>
                <a:rPr lang="en-US" sz="1100">
                  <a:effectLst/>
                  <a:latin typeface="Calibri" panose="020F0502020204030204" pitchFamily="34" charset="0"/>
                  <a:ea typeface="Calibri" panose="020F0502020204030204" pitchFamily="34" charset="0"/>
                  <a:cs typeface="Times New Roman" panose="02020603050405020304" pitchFamily="18" charset="0"/>
                </a:rPr>
                <a:t>Speed</a:t>
              </a:r>
            </a:p>
            <a:p>
              <a:pPr marL="0" marR="0">
                <a:lnSpc>
                  <a:spcPct val="115000"/>
                </a:lnSpc>
                <a:spcBef>
                  <a:spcPts val="0"/>
                </a:spcBef>
                <a:spcAft>
                  <a:spcPts val="1000"/>
                </a:spcAft>
              </a:pPr>
              <a:r>
                <a:rPr lang="en-US" sz="1100">
                  <a:effectLst/>
                  <a:latin typeface="Calibri" panose="020F0502020204030204" pitchFamily="34" charset="0"/>
                  <a:ea typeface="Calibri" panose="020F0502020204030204" pitchFamily="34" charset="0"/>
                  <a:cs typeface="Times New Roman" panose="02020603050405020304" pitchFamily="18" charset="0"/>
                </a:rPr>
                <a:t>Control</a:t>
              </a:r>
            </a:p>
          </p:txBody>
        </p:sp>
      </p:grpSp>
    </p:spTree>
    <p:extLst>
      <p:ext uri="{BB962C8B-B14F-4D97-AF65-F5344CB8AC3E}">
        <p14:creationId xmlns:p14="http://schemas.microsoft.com/office/powerpoint/2010/main" val="1829431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9"/>
          <p:cNvSpPr txBox="1">
            <a:spLocks noChangeArrowheads="1"/>
          </p:cNvSpPr>
          <p:nvPr/>
        </p:nvSpPr>
        <p:spPr bwMode="auto">
          <a:xfrm>
            <a:off x="8692051" y="1227353"/>
            <a:ext cx="3362960" cy="4124325"/>
          </a:xfrm>
          <a:prstGeom prst="rect">
            <a:avLst/>
          </a:prstGeom>
          <a:solidFill>
            <a:srgbClr val="C6D9F1"/>
          </a:solidFill>
          <a:ln w="9525">
            <a:solidFill>
              <a:srgbClr val="000000"/>
            </a:solidFill>
            <a:miter lim="800000"/>
            <a:headEnd/>
            <a:tailEnd/>
          </a:ln>
        </p:spPr>
        <p:txBody>
          <a:bodyPr rot="0" vert="horz" wrap="square" lIns="91440" tIns="45720" rIns="91440" bIns="45720" anchor="t" anchorCtr="0" upright="1">
            <a:noAutofit/>
          </a:bodyPr>
          <a:lstStyle/>
          <a:p>
            <a:pPr marL="0" marR="0">
              <a:lnSpc>
                <a:spcPct val="115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Adjust micrometer to set airfoil</a:t>
            </a:r>
          </a:p>
          <a:p>
            <a:pPr marL="0" marR="0">
              <a:lnSpc>
                <a:spcPct val="115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angle of attack to zero using the level</a:t>
            </a:r>
          </a:p>
          <a:p>
            <a:pPr marL="0" marR="0">
              <a:lnSpc>
                <a:spcPct val="115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(set </a:t>
            </a: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level </a:t>
            </a:r>
            <a:r>
              <a:rPr lang="en-US" sz="1100" dirty="0">
                <a:effectLst/>
                <a:latin typeface="Calibri" panose="020F0502020204030204" pitchFamily="34" charset="0"/>
                <a:ea typeface="Calibri" panose="020F0502020204030204" pitchFamily="34" charset="0"/>
                <a:cs typeface="Times New Roman" panose="02020603050405020304" pitchFamily="18" charset="0"/>
              </a:rPr>
              <a:t>on top of the two mounting screws)</a:t>
            </a:r>
          </a:p>
          <a:p>
            <a:pPr marL="0" marR="0">
              <a:lnSpc>
                <a:spcPct val="115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15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15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15000"/>
              </a:lnSpc>
              <a:spcBef>
                <a:spcPts val="0"/>
              </a:spcBef>
              <a:spcAft>
                <a:spcPts val="0"/>
              </a:spcAft>
            </a:pP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Set </a:t>
            </a:r>
            <a:r>
              <a:rPr lang="en-US" sz="1100" dirty="0">
                <a:effectLst/>
                <a:latin typeface="Calibri" panose="020F0502020204030204" pitchFamily="34" charset="0"/>
                <a:ea typeface="Calibri" panose="020F0502020204030204" pitchFamily="34" charset="0"/>
                <a:cs typeface="Times New Roman" panose="02020603050405020304" pitchFamily="18" charset="0"/>
              </a:rPr>
              <a:t>micrometer value to zero by pressing ABS/INC button</a:t>
            </a:r>
          </a:p>
          <a:p>
            <a:pPr marL="0" marR="0">
              <a:lnSpc>
                <a:spcPct val="115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15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Use trigonometry to get the change in angle</a:t>
            </a: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8826989" y="1949304"/>
            <a:ext cx="3093085" cy="2370455"/>
          </a:xfrm>
          <a:prstGeom prst="rect">
            <a:avLst/>
          </a:prstGeom>
          <a:noFill/>
          <a:ln>
            <a:noFill/>
          </a:ln>
        </p:spPr>
      </p:pic>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2652949" y="236855"/>
            <a:ext cx="1275715" cy="6621145"/>
          </a:xfrm>
          <a:prstGeom prst="rect">
            <a:avLst/>
          </a:prstGeom>
          <a:noFill/>
          <a:ln>
            <a:noFill/>
          </a:ln>
        </p:spPr>
      </p:pic>
      <p:grpSp>
        <p:nvGrpSpPr>
          <p:cNvPr id="8" name="Group 7"/>
          <p:cNvGrpSpPr/>
          <p:nvPr/>
        </p:nvGrpSpPr>
        <p:grpSpPr>
          <a:xfrm>
            <a:off x="637459" y="455828"/>
            <a:ext cx="6582410" cy="4895850"/>
            <a:chOff x="0" y="0"/>
            <a:chExt cx="6582410" cy="4895850"/>
          </a:xfrm>
        </p:grpSpPr>
        <p:sp>
          <p:nvSpPr>
            <p:cNvPr id="9" name="Text Box 21"/>
            <p:cNvSpPr txBox="1">
              <a:spLocks noChangeArrowheads="1"/>
            </p:cNvSpPr>
            <p:nvPr/>
          </p:nvSpPr>
          <p:spPr bwMode="auto">
            <a:xfrm>
              <a:off x="0" y="4276725"/>
              <a:ext cx="1147445" cy="61912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Electronic </a:t>
              </a:r>
            </a:p>
            <a:p>
              <a:pPr marL="0" marR="0">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Micrometer</a:t>
              </a:r>
            </a:p>
          </p:txBody>
        </p:sp>
        <p:cxnSp>
          <p:nvCxnSpPr>
            <p:cNvPr id="10" name="AutoShape 20"/>
            <p:cNvCxnSpPr>
              <a:cxnSpLocks noChangeShapeType="1"/>
            </p:cNvCxnSpPr>
            <p:nvPr/>
          </p:nvCxnSpPr>
          <p:spPr bwMode="auto">
            <a:xfrm flipV="1">
              <a:off x="1143000" y="4152900"/>
              <a:ext cx="1176020" cy="228600"/>
            </a:xfrm>
            <a:prstGeom prst="straightConnector1">
              <a:avLst/>
            </a:prstGeom>
            <a:noFill/>
            <a:ln w="222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1" name="AutoShape 25"/>
            <p:cNvCxnSpPr>
              <a:cxnSpLocks noChangeShapeType="1"/>
            </p:cNvCxnSpPr>
            <p:nvPr/>
          </p:nvCxnSpPr>
          <p:spPr bwMode="auto">
            <a:xfrm>
              <a:off x="1933575" y="714375"/>
              <a:ext cx="0" cy="419100"/>
            </a:xfrm>
            <a:prstGeom prst="straightConnector1">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12" name="AutoShape 22"/>
            <p:cNvCxnSpPr>
              <a:cxnSpLocks noChangeShapeType="1"/>
            </p:cNvCxnSpPr>
            <p:nvPr/>
          </p:nvCxnSpPr>
          <p:spPr bwMode="auto">
            <a:xfrm>
              <a:off x="2143125" y="1019175"/>
              <a:ext cx="200025" cy="635"/>
            </a:xfrm>
            <a:prstGeom prst="straightConnector1">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sp>
          <p:nvSpPr>
            <p:cNvPr id="13" name="Text Box 27"/>
            <p:cNvSpPr txBox="1">
              <a:spLocks noChangeArrowheads="1"/>
            </p:cNvSpPr>
            <p:nvPr/>
          </p:nvSpPr>
          <p:spPr bwMode="auto">
            <a:xfrm>
              <a:off x="4229100" y="647700"/>
              <a:ext cx="2353310" cy="44196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spAutoFit/>
            </a:bodyPr>
            <a:lstStyle/>
            <a:p>
              <a:pPr marL="0" marR="0">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.5 inch </a:t>
              </a:r>
            </a:p>
            <a:p>
              <a:pPr marL="0" marR="0">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Center to center</a:t>
              </a:r>
            </a:p>
          </p:txBody>
        </p:sp>
        <p:cxnSp>
          <p:nvCxnSpPr>
            <p:cNvPr id="14" name="AutoShape 26"/>
            <p:cNvCxnSpPr>
              <a:cxnSpLocks noChangeShapeType="1"/>
            </p:cNvCxnSpPr>
            <p:nvPr/>
          </p:nvCxnSpPr>
          <p:spPr bwMode="auto">
            <a:xfrm>
              <a:off x="2324100" y="1009650"/>
              <a:ext cx="1891030" cy="190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15" name="Text Box 18"/>
            <p:cNvSpPr txBox="1">
              <a:spLocks noChangeArrowheads="1"/>
            </p:cNvSpPr>
            <p:nvPr/>
          </p:nvSpPr>
          <p:spPr bwMode="auto">
            <a:xfrm>
              <a:off x="428625" y="523875"/>
              <a:ext cx="1378585" cy="91884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Rear Rod moves</a:t>
              </a:r>
            </a:p>
            <a:p>
              <a:pPr marL="0" marR="0">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up and down with micrometer </a:t>
              </a:r>
            </a:p>
            <a:p>
              <a:pPr marL="0" marR="0">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adjustment</a:t>
              </a:r>
            </a:p>
          </p:txBody>
        </p:sp>
        <p:sp>
          <p:nvSpPr>
            <p:cNvPr id="16" name="Text Box 24"/>
            <p:cNvSpPr txBox="1">
              <a:spLocks noChangeArrowheads="1"/>
            </p:cNvSpPr>
            <p:nvPr/>
          </p:nvSpPr>
          <p:spPr bwMode="auto">
            <a:xfrm>
              <a:off x="3686175" y="0"/>
              <a:ext cx="2353310" cy="44196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spAutoFit/>
            </a:bodyPr>
            <a:lstStyle/>
            <a:p>
              <a:pPr marL="0" marR="0">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Pivot Point of airfoil mounting bracket</a:t>
              </a:r>
            </a:p>
          </p:txBody>
        </p:sp>
        <p:cxnSp>
          <p:nvCxnSpPr>
            <p:cNvPr id="17" name="AutoShape 23"/>
            <p:cNvCxnSpPr>
              <a:cxnSpLocks noChangeShapeType="1"/>
            </p:cNvCxnSpPr>
            <p:nvPr/>
          </p:nvCxnSpPr>
          <p:spPr bwMode="auto">
            <a:xfrm flipH="1">
              <a:off x="2390775" y="152400"/>
              <a:ext cx="1287780" cy="238125"/>
            </a:xfrm>
            <a:prstGeom prst="straightConnector1">
              <a:avLst/>
            </a:prstGeom>
            <a:noFill/>
            <a:ln w="22225">
              <a:solidFill>
                <a:srgbClr val="000000"/>
              </a:solidFill>
              <a:round/>
              <a:headEnd/>
              <a:tailEnd type="triangle" w="med" len="med"/>
            </a:ln>
            <a:extLst>
              <a:ext uri="{909E8E84-426E-40DD-AFC4-6F175D3DCCD1}">
                <a14:hiddenFill xmlns:a14="http://schemas.microsoft.com/office/drawing/2010/main">
                  <a:noFill/>
                </a14:hiddenFill>
              </a:ext>
            </a:extLst>
          </p:spPr>
        </p:cxnSp>
      </p:grpSp>
      <p:sp>
        <p:nvSpPr>
          <p:cNvPr id="18" name="Rectangle 17"/>
          <p:cNvSpPr/>
          <p:nvPr/>
        </p:nvSpPr>
        <p:spPr>
          <a:xfrm>
            <a:off x="6901262" y="236855"/>
            <a:ext cx="4874027" cy="523220"/>
          </a:xfrm>
          <a:prstGeom prst="rect">
            <a:avLst/>
          </a:prstGeom>
        </p:spPr>
        <p:txBody>
          <a:bodyPr wrap="none">
            <a:spAutoFit/>
          </a:bodyPr>
          <a:lstStyle/>
          <a:p>
            <a:r>
              <a:rPr lang="en-US" sz="2800" b="1" dirty="0" smtClean="0">
                <a:effectLst/>
                <a:latin typeface="Arial" panose="020B0604020202020204" pitchFamily="34" charset="0"/>
                <a:ea typeface="Calibri" panose="020F0502020204030204" pitchFamily="34" charset="0"/>
              </a:rPr>
              <a:t>Angle of Attack Adjustment</a:t>
            </a:r>
            <a:endParaRPr lang="en-US" sz="2800" dirty="0"/>
          </a:p>
        </p:txBody>
      </p:sp>
    </p:spTree>
    <p:extLst>
      <p:ext uri="{BB962C8B-B14F-4D97-AF65-F5344CB8AC3E}">
        <p14:creationId xmlns:p14="http://schemas.microsoft.com/office/powerpoint/2010/main" val="18743908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l="-16316" r="-16522"/>
          <a:stretch>
            <a:fillRect/>
          </a:stretch>
        </p:blipFill>
        <p:spPr bwMode="auto">
          <a:xfrm>
            <a:off x="5735815" y="564794"/>
            <a:ext cx="5334000" cy="5452745"/>
          </a:xfrm>
          <a:prstGeom prst="rect">
            <a:avLst/>
          </a:prstGeom>
          <a:noFill/>
          <a:ln>
            <a:noFill/>
          </a:ln>
        </p:spPr>
      </p:pic>
      <p:grpSp>
        <p:nvGrpSpPr>
          <p:cNvPr id="5" name="Group 4"/>
          <p:cNvGrpSpPr/>
          <p:nvPr/>
        </p:nvGrpSpPr>
        <p:grpSpPr>
          <a:xfrm>
            <a:off x="5000625" y="2417089"/>
            <a:ext cx="7191375" cy="4038600"/>
            <a:chOff x="0" y="0"/>
            <a:chExt cx="7191375" cy="4038600"/>
          </a:xfrm>
        </p:grpSpPr>
        <p:cxnSp>
          <p:nvCxnSpPr>
            <p:cNvPr id="6" name="AutoShape 9"/>
            <p:cNvCxnSpPr>
              <a:cxnSpLocks noChangeShapeType="1"/>
            </p:cNvCxnSpPr>
            <p:nvPr/>
          </p:nvCxnSpPr>
          <p:spPr bwMode="auto">
            <a:xfrm>
              <a:off x="933450" y="533400"/>
              <a:ext cx="2257425" cy="90487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7" name="AutoShape 2"/>
            <p:cNvCxnSpPr>
              <a:cxnSpLocks noChangeShapeType="1"/>
            </p:cNvCxnSpPr>
            <p:nvPr/>
          </p:nvCxnSpPr>
          <p:spPr bwMode="auto">
            <a:xfrm flipH="1">
              <a:off x="4105275" y="952500"/>
              <a:ext cx="2047875" cy="89535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8" name="AutoShape 6"/>
            <p:cNvCxnSpPr>
              <a:cxnSpLocks noChangeShapeType="1"/>
            </p:cNvCxnSpPr>
            <p:nvPr/>
          </p:nvCxnSpPr>
          <p:spPr bwMode="auto">
            <a:xfrm flipH="1" flipV="1">
              <a:off x="4495800" y="2495550"/>
              <a:ext cx="1552575" cy="18669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9" name="AutoShape 11"/>
            <p:cNvCxnSpPr>
              <a:cxnSpLocks noChangeShapeType="1"/>
            </p:cNvCxnSpPr>
            <p:nvPr/>
          </p:nvCxnSpPr>
          <p:spPr bwMode="auto">
            <a:xfrm>
              <a:off x="790575" y="2057400"/>
              <a:ext cx="1819275" cy="101536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0" name="Text Box 10"/>
            <p:cNvSpPr txBox="1">
              <a:spLocks noChangeArrowheads="1"/>
            </p:cNvSpPr>
            <p:nvPr/>
          </p:nvSpPr>
          <p:spPr bwMode="auto">
            <a:xfrm>
              <a:off x="57150" y="0"/>
              <a:ext cx="876300" cy="101917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nSpc>
                  <a:spcPct val="115000"/>
                </a:lnSpc>
                <a:spcBef>
                  <a:spcPts val="0"/>
                </a:spcBef>
                <a:spcAft>
                  <a:spcPts val="1000"/>
                </a:spcAft>
              </a:pPr>
              <a:r>
                <a:rPr lang="en-US" sz="1000" b="1">
                  <a:effectLst/>
                  <a:latin typeface="Times New Roman" panose="02020603050405020304" pitchFamily="18" charset="0"/>
                  <a:ea typeface="Calibri" panose="020F0502020204030204" pitchFamily="34" charset="0"/>
                  <a:cs typeface="Times New Roman" panose="02020603050405020304" pitchFamily="18" charset="0"/>
                </a:rPr>
                <a:t>Top Balance Plate: </a:t>
              </a:r>
              <a:r>
                <a:rPr lang="en-US" sz="1000">
                  <a:effectLst/>
                  <a:latin typeface="Times New Roman" panose="02020603050405020304" pitchFamily="18" charset="0"/>
                  <a:ea typeface="Calibri" panose="020F0502020204030204" pitchFamily="34" charset="0"/>
                  <a:cs typeface="Times New Roman" panose="02020603050405020304" pitchFamily="18" charset="0"/>
                </a:rPr>
                <a:t>with three Force Transducers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 Box 3"/>
            <p:cNvSpPr txBox="1">
              <a:spLocks noChangeArrowheads="1"/>
            </p:cNvSpPr>
            <p:nvPr/>
          </p:nvSpPr>
          <p:spPr bwMode="auto">
            <a:xfrm>
              <a:off x="0" y="1438275"/>
              <a:ext cx="1076325" cy="78105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nSpc>
                  <a:spcPct val="115000"/>
                </a:lnSpc>
                <a:spcBef>
                  <a:spcPts val="0"/>
                </a:spcBef>
                <a:spcAft>
                  <a:spcPts val="100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National Instruments 4 Channel Amp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 Box 4"/>
            <p:cNvSpPr txBox="1">
              <a:spLocks noChangeArrowheads="1"/>
            </p:cNvSpPr>
            <p:nvPr/>
          </p:nvSpPr>
          <p:spPr bwMode="auto">
            <a:xfrm>
              <a:off x="6162675" y="523875"/>
              <a:ext cx="1028700" cy="119062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nSpc>
                  <a:spcPct val="115000"/>
                </a:lnSpc>
                <a:spcBef>
                  <a:spcPts val="0"/>
                </a:spcBef>
                <a:spcAft>
                  <a:spcPts val="100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FUTEK Force Transducer : (Lift/Pitching and Rolling Moment)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 Box 8"/>
            <p:cNvSpPr txBox="1">
              <a:spLocks noChangeArrowheads="1"/>
            </p:cNvSpPr>
            <p:nvPr/>
          </p:nvSpPr>
          <p:spPr bwMode="auto">
            <a:xfrm>
              <a:off x="6048375" y="2295525"/>
              <a:ext cx="1143000" cy="52387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nSpc>
                  <a:spcPct val="115000"/>
                </a:lnSpc>
                <a:spcBef>
                  <a:spcPts val="0"/>
                </a:spcBef>
                <a:spcAft>
                  <a:spcPts val="100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Parallelogram Balance Frame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 Box 5"/>
            <p:cNvSpPr txBox="1">
              <a:spLocks noChangeArrowheads="1"/>
            </p:cNvSpPr>
            <p:nvPr/>
          </p:nvSpPr>
          <p:spPr bwMode="auto">
            <a:xfrm>
              <a:off x="5991225" y="3162300"/>
              <a:ext cx="1009650" cy="8763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nSpc>
                  <a:spcPct val="115000"/>
                </a:lnSpc>
                <a:spcBef>
                  <a:spcPts val="0"/>
                </a:spcBef>
                <a:spcAft>
                  <a:spcPts val="100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FUTEK Force Transducer</a:t>
              </a:r>
              <a:r>
                <a:rPr lang="en-US" sz="1100">
                  <a:effectLst/>
                  <a:latin typeface="Calibri" panose="020F0502020204030204" pitchFamily="34" charset="0"/>
                  <a:ea typeface="Calibri" panose="020F0502020204030204" pitchFamily="34" charset="0"/>
                  <a:cs typeface="Times New Roman" panose="02020603050405020304" pitchFamily="18" charset="0"/>
                </a:rPr>
                <a:t> : (</a:t>
              </a:r>
              <a:r>
                <a:rPr lang="en-US" sz="1100" b="1">
                  <a:effectLst/>
                  <a:latin typeface="Calibri" panose="020F0502020204030204" pitchFamily="34" charset="0"/>
                  <a:ea typeface="Calibri" panose="020F0502020204030204" pitchFamily="34" charset="0"/>
                  <a:cs typeface="Times New Roman" panose="02020603050405020304" pitchFamily="18" charset="0"/>
                </a:rPr>
                <a:t>Drag)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p:txBody>
        </p:sp>
        <p:cxnSp>
          <p:nvCxnSpPr>
            <p:cNvPr id="15" name="AutoShape 7"/>
            <p:cNvCxnSpPr>
              <a:cxnSpLocks noChangeShapeType="1"/>
            </p:cNvCxnSpPr>
            <p:nvPr/>
          </p:nvCxnSpPr>
          <p:spPr bwMode="auto">
            <a:xfrm flipH="1" flipV="1">
              <a:off x="3962400" y="2628900"/>
              <a:ext cx="2030095" cy="74295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grpSp>
      <p:sp>
        <p:nvSpPr>
          <p:cNvPr id="17" name="Rectangle 16"/>
          <p:cNvSpPr/>
          <p:nvPr/>
        </p:nvSpPr>
        <p:spPr>
          <a:xfrm>
            <a:off x="304199" y="380128"/>
            <a:ext cx="3352328" cy="461665"/>
          </a:xfrm>
          <a:prstGeom prst="rect">
            <a:avLst/>
          </a:prstGeom>
        </p:spPr>
        <p:txBody>
          <a:bodyPr wrap="none">
            <a:spAutoFit/>
          </a:bodyPr>
          <a:lstStyle/>
          <a:p>
            <a:r>
              <a:rPr lang="en-US" sz="2400" b="1" dirty="0" smtClean="0">
                <a:effectLst/>
                <a:latin typeface="Arial" panose="020B0604020202020204" pitchFamily="34" charset="0"/>
                <a:ea typeface="Calibri" panose="020F0502020204030204" pitchFamily="34" charset="0"/>
              </a:rPr>
              <a:t>Wind Tunnel Balance </a:t>
            </a:r>
            <a:endParaRPr lang="en-US" sz="2400" dirty="0"/>
          </a:p>
        </p:txBody>
      </p:sp>
      <p:sp>
        <p:nvSpPr>
          <p:cNvPr id="19" name="Rectangle 18"/>
          <p:cNvSpPr/>
          <p:nvPr/>
        </p:nvSpPr>
        <p:spPr>
          <a:xfrm>
            <a:off x="25045" y="856357"/>
            <a:ext cx="4796370" cy="6001643"/>
          </a:xfrm>
          <a:prstGeom prst="rect">
            <a:avLst/>
          </a:prstGeom>
        </p:spPr>
        <p:txBody>
          <a:bodyPr wrap="square">
            <a:spAutoFit/>
          </a:bodyPr>
          <a:lstStyle/>
          <a:p>
            <a:r>
              <a:rPr lang="en-US" sz="2400" dirty="0" smtClean="0">
                <a:effectLst/>
                <a:latin typeface="Times New Roman" panose="02020603050405020304" pitchFamily="18" charset="0"/>
                <a:ea typeface="Calibri" panose="020F0502020204030204" pitchFamily="34" charset="0"/>
              </a:rPr>
              <a:t>The platform balance is used to measure the drag, lift and pitching and rolling moment produced on an model in the wind tunnel.  It consists of four FUTEK Force Transducers.  Three of the transducers are located under the top balance plate and measure the lift,  pitching moment and rolling moment. These are labeled F1, F2, and F3.  The fourth transducer is located inside the parallelogram balance measuring the drag and is labeled F0.  The transducers are all connected to the National Instruments Channel Amplifiers</a:t>
            </a:r>
            <a:endParaRPr lang="en-US" sz="2400" dirty="0"/>
          </a:p>
        </p:txBody>
      </p:sp>
    </p:spTree>
    <p:extLst>
      <p:ext uri="{BB962C8B-B14F-4D97-AF65-F5344CB8AC3E}">
        <p14:creationId xmlns:p14="http://schemas.microsoft.com/office/powerpoint/2010/main" val="42158392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35810" y="410529"/>
            <a:ext cx="8555064" cy="6272999"/>
          </a:xfrm>
          <a:prstGeom prst="rect">
            <a:avLst/>
          </a:prstGeom>
        </p:spPr>
        <p:txBody>
          <a:bodyPr wrap="square">
            <a:spAutoFit/>
          </a:bodyPr>
          <a:lstStyle/>
          <a:p>
            <a:pPr>
              <a:lnSpc>
                <a:spcPct val="115000"/>
              </a:lnSpc>
              <a:spcAft>
                <a:spcPts val="1000"/>
              </a:spcAft>
            </a:pPr>
            <a:r>
              <a:rPr lang="en-US" dirty="0" smtClean="0">
                <a:effectLst/>
                <a:latin typeface="Times New Roman" panose="02020603050405020304" pitchFamily="18" charset="0"/>
                <a:ea typeface="Calibri" panose="020F0502020204030204" pitchFamily="34" charset="0"/>
                <a:cs typeface="Times New Roman" panose="02020603050405020304" pitchFamily="18" charset="0"/>
              </a:rPr>
              <a:t>The balance works by taking the readings from the different transducers and manipulating them with the proper equations to output the lift, drag, pitching moment and rolling moment.  </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Times New Roman" panose="02020603050405020304" pitchFamily="18" charset="0"/>
              <a:buChar char="-"/>
            </a:pPr>
            <a:r>
              <a:rPr lang="en-US" b="1" u="sng" dirty="0" smtClean="0">
                <a:effectLst/>
                <a:latin typeface="Times New Roman" panose="02020603050405020304" pitchFamily="18" charset="0"/>
                <a:ea typeface="Times New Roman" panose="02020603050405020304" pitchFamily="18" charset="0"/>
                <a:cs typeface="Times New Roman" panose="02020603050405020304" pitchFamily="18" charset="0"/>
              </a:rPr>
              <a:t>The Drag</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is measured by the F0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tansducer</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reading inside the parallelogram. It measures the force induced between the top plate and the bottom plate.  </a:t>
            </a:r>
            <a:r>
              <a:rPr lang="en-US" b="1" dirty="0" smtClean="0">
                <a:effectLst/>
                <a:latin typeface="Times New Roman" panose="02020603050405020304" pitchFamily="18" charset="0"/>
                <a:ea typeface="Times New Roman" panose="02020603050405020304" pitchFamily="18" charset="0"/>
                <a:cs typeface="Times New Roman" panose="02020603050405020304" pitchFamily="18" charset="0"/>
              </a:rPr>
              <a:t>D = F0;</a:t>
            </a:r>
            <a:endParaRPr lang="en-US" sz="16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a:lnSpc>
                <a:spcPct val="115000"/>
              </a:lnSpc>
              <a:spcBef>
                <a:spcPts val="0"/>
              </a:spcBef>
              <a:spcAft>
                <a:spcPts val="0"/>
              </a:spcAft>
            </a:pPr>
            <a:r>
              <a:rPr lang="en-US"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Times New Roman" panose="02020603050405020304" pitchFamily="18" charset="0"/>
              <a:buChar char="-"/>
            </a:pPr>
            <a:r>
              <a:rPr lang="en-US" b="1" u="sng" dirty="0" smtClean="0">
                <a:effectLst/>
                <a:latin typeface="Times New Roman" panose="02020603050405020304" pitchFamily="18" charset="0"/>
                <a:ea typeface="Times New Roman" panose="02020603050405020304" pitchFamily="18" charset="0"/>
                <a:cs typeface="Times New Roman" panose="02020603050405020304" pitchFamily="18" charset="0"/>
              </a:rPr>
              <a:t>The Lift</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is measured by the F1, F2, and F3 transducers located beneath the top plate.  When the airfoil is placed in the wind tunnel, the lift force pulls up on the balance.  This Lift Force is the sum of the transducers.</a:t>
            </a:r>
            <a:endParaRPr lang="en-US" sz="16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a:lnSpc>
                <a:spcPct val="115000"/>
              </a:lnSpc>
              <a:spcBef>
                <a:spcPts val="0"/>
              </a:spcBef>
              <a:spcAft>
                <a:spcPts val="0"/>
              </a:spcAft>
            </a:pPr>
            <a:r>
              <a:rPr lang="en-US" b="1" dirty="0" smtClean="0">
                <a:effectLst/>
                <a:latin typeface="Times New Roman" panose="02020603050405020304" pitchFamily="18" charset="0"/>
                <a:ea typeface="Calibri" panose="020F0502020204030204" pitchFamily="34" charset="0"/>
                <a:cs typeface="Times New Roman" panose="02020603050405020304" pitchFamily="18" charset="0"/>
              </a:rPr>
              <a:t>L = F1+F2+F3;</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15000"/>
              </a:lnSpc>
              <a:spcBef>
                <a:spcPts val="0"/>
              </a:spcBef>
              <a:spcAft>
                <a:spcPts val="0"/>
              </a:spcAft>
            </a:pPr>
            <a:r>
              <a:rPr lang="en-US" b="1"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Times New Roman" panose="02020603050405020304" pitchFamily="18" charset="0"/>
              <a:buChar char="-"/>
            </a:pPr>
            <a:r>
              <a:rPr lang="en-US" b="1" u="sng" dirty="0" smtClean="0">
                <a:effectLst/>
                <a:latin typeface="Times New Roman" panose="02020603050405020304" pitchFamily="18" charset="0"/>
                <a:ea typeface="Times New Roman" panose="02020603050405020304" pitchFamily="18" charset="0"/>
                <a:cs typeface="Times New Roman" panose="02020603050405020304" pitchFamily="18" charset="0"/>
              </a:rPr>
              <a:t>The Pitching Moment</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is measured by the F2 and F0 transducers.  It is measured from the moments created by the lift and drag forces on the Airfoil.  </a:t>
            </a:r>
            <a:endParaRPr lang="en-US" sz="16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a:lnSpc>
                <a:spcPct val="115000"/>
              </a:lnSpc>
              <a:spcBef>
                <a:spcPts val="0"/>
              </a:spcBef>
              <a:spcAft>
                <a:spcPts val="0"/>
              </a:spcAft>
            </a:pPr>
            <a:r>
              <a:rPr lang="en-US" b="1" dirty="0" smtClean="0">
                <a:effectLst/>
                <a:latin typeface="Times New Roman" panose="02020603050405020304" pitchFamily="18" charset="0"/>
                <a:ea typeface="Calibri" panose="020F0502020204030204" pitchFamily="34" charset="0"/>
                <a:cs typeface="Times New Roman" panose="02020603050405020304" pitchFamily="18" charset="0"/>
              </a:rPr>
              <a:t>P = -L*F2 + h*F0;  </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15000"/>
              </a:lnSpc>
              <a:spcBef>
                <a:spcPts val="0"/>
              </a:spcBef>
              <a:spcAft>
                <a:spcPts val="0"/>
              </a:spcAft>
            </a:pPr>
            <a:r>
              <a:rPr lang="en-US" i="1" dirty="0" smtClean="0">
                <a:effectLst/>
                <a:latin typeface="Times New Roman" panose="02020603050405020304" pitchFamily="18" charset="0"/>
                <a:ea typeface="Calibri" panose="020F0502020204030204" pitchFamily="34" charset="0"/>
                <a:cs typeface="Times New Roman" panose="02020603050405020304" pitchFamily="18" charset="0"/>
              </a:rPr>
              <a:t>(where L is the distance from the airfoil base on the top plate to the F2 transducer, 10 inches, and h is the distance from the top plate to the airfoil, 13.625 inches</a:t>
            </a:r>
            <a:r>
              <a:rPr lang="en-US"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Times New Roman" panose="02020603050405020304" pitchFamily="18" charset="0"/>
              <a:buChar char="-"/>
            </a:pPr>
            <a:r>
              <a:rPr lang="en-US" b="1" u="sng" dirty="0" smtClean="0">
                <a:effectLst/>
                <a:latin typeface="Times New Roman" panose="02020603050405020304" pitchFamily="18" charset="0"/>
                <a:ea typeface="Times New Roman" panose="02020603050405020304" pitchFamily="18" charset="0"/>
                <a:cs typeface="Times New Roman" panose="02020603050405020304" pitchFamily="18" charset="0"/>
              </a:rPr>
              <a:t>The Rolling Moment</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is measured by the F2 and F3 transducers.  </a:t>
            </a:r>
            <a:endParaRPr lang="en-US" sz="16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a:lnSpc>
                <a:spcPct val="115000"/>
              </a:lnSpc>
              <a:spcBef>
                <a:spcPts val="0"/>
              </a:spcBef>
              <a:spcAft>
                <a:spcPts val="0"/>
              </a:spcAft>
            </a:pPr>
            <a:r>
              <a:rPr lang="en-US" b="1" dirty="0" smtClean="0">
                <a:effectLst/>
                <a:latin typeface="Times New Roman" panose="02020603050405020304" pitchFamily="18" charset="0"/>
                <a:ea typeface="Calibri" panose="020F0502020204030204" pitchFamily="34" charset="0"/>
                <a:cs typeface="Times New Roman" panose="02020603050405020304" pitchFamily="18" charset="0"/>
              </a:rPr>
              <a:t>R = -d/2*(F3 – F3;  </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15000"/>
              </a:lnSpc>
              <a:spcBef>
                <a:spcPts val="0"/>
              </a:spcBef>
              <a:spcAft>
                <a:spcPts val="1000"/>
              </a:spcAft>
            </a:pPr>
            <a:r>
              <a:rPr lang="en-US" i="1" dirty="0" smtClean="0">
                <a:effectLst/>
                <a:latin typeface="Times New Roman" panose="02020603050405020304" pitchFamily="18" charset="0"/>
                <a:ea typeface="Calibri" panose="020F0502020204030204" pitchFamily="34" charset="0"/>
                <a:cs typeface="Times New Roman" panose="02020603050405020304" pitchFamily="18" charset="0"/>
              </a:rPr>
              <a:t>(where d is the distance between the transducers, 10 inches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637810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3471" y="0"/>
            <a:ext cx="11778712" cy="7542578"/>
          </a:xfrm>
          <a:prstGeom prst="rect">
            <a:avLst/>
          </a:prstGeom>
        </p:spPr>
        <p:txBody>
          <a:bodyPr wrap="square">
            <a:spAutoFit/>
          </a:bodyPr>
          <a:lstStyle/>
          <a:p>
            <a:pPr>
              <a:lnSpc>
                <a:spcPct val="115000"/>
              </a:lnSpc>
              <a:spcAft>
                <a:spcPts val="1000"/>
              </a:spcAft>
            </a:pPr>
            <a:r>
              <a:rPr lang="en-US" b="1" dirty="0" smtClean="0">
                <a:effectLst/>
                <a:latin typeface="Times New Roman" panose="02020603050405020304" pitchFamily="18" charset="0"/>
                <a:ea typeface="Calibri" panose="020F0502020204030204" pitchFamily="34" charset="0"/>
                <a:cs typeface="Times New Roman" panose="02020603050405020304" pitchFamily="18" charset="0"/>
              </a:rPr>
              <a:t>Calibration</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dirty="0" smtClean="0">
                <a:effectLst/>
                <a:latin typeface="Times New Roman" panose="02020603050405020304" pitchFamily="18" charset="0"/>
                <a:ea typeface="Calibri" panose="020F0502020204030204" pitchFamily="34" charset="0"/>
                <a:cs typeface="Times New Roman" panose="02020603050405020304" pitchFamily="18" charset="0"/>
              </a:rPr>
              <a:t>To calibrate the four transducers on the platform balance, it is necessary to apply a known load at three different locations on the balance to measure the lift, drag and pitching and rolling  moment.</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15000"/>
              </a:lnSpc>
              <a:spcBef>
                <a:spcPts val="0"/>
              </a:spcBef>
              <a:spcAft>
                <a:spcPts val="0"/>
              </a:spcAft>
            </a:pPr>
            <a:r>
              <a:rPr lang="en-US" b="1" dirty="0" smtClean="0">
                <a:effectLst/>
                <a:latin typeface="Times New Roman" panose="02020603050405020304" pitchFamily="18" charset="0"/>
                <a:ea typeface="Calibri" panose="020F0502020204030204" pitchFamily="34" charset="0"/>
                <a:cs typeface="Times New Roman" panose="02020603050405020304" pitchFamily="18" charset="0"/>
              </a:rPr>
              <a:t>a)  To Calibrate the Lift</a:t>
            </a:r>
            <a:r>
              <a:rPr lang="en-US"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SzPts val="1200"/>
              <a:buFont typeface="Times New Roman" panose="02020603050405020304" pitchFamily="18" charset="0"/>
              <a:buChar char="-"/>
            </a:pP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Open the </a:t>
            </a:r>
            <a:r>
              <a:rPr lang="en-US" b="1" i="1" dirty="0" smtClean="0">
                <a:effectLst/>
                <a:latin typeface="Times New Roman" panose="02020603050405020304" pitchFamily="18" charset="0"/>
                <a:ea typeface="Times New Roman" panose="02020603050405020304" pitchFamily="18" charset="0"/>
                <a:cs typeface="Times New Roman" panose="02020603050405020304" pitchFamily="18" charset="0"/>
              </a:rPr>
              <a:t>Wind Tunnel Balance</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LabVIEW program located in the </a:t>
            </a:r>
            <a:r>
              <a:rPr lang="en-US" b="1" dirty="0" smtClean="0">
                <a:effectLst/>
                <a:latin typeface="Times New Roman" panose="02020603050405020304" pitchFamily="18" charset="0"/>
                <a:ea typeface="Times New Roman" panose="02020603050405020304" pitchFamily="18" charset="0"/>
                <a:cs typeface="Times New Roman" panose="02020603050405020304" pitchFamily="18" charset="0"/>
              </a:rPr>
              <a:t>C:\AAE 334L\Airfoil Characteristics</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folder.  Create a new folder and name it with your section number and Gold or Black.  In LabVIEW, select that folder for the path and name the file “calibrate.txt.”  You only need to create one text file for the calibrations, the program sets a time stamp for each reading you take separately.</a:t>
            </a:r>
            <a:endParaRPr lang="en-US" sz="16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SzPts val="1200"/>
              <a:buFont typeface="Times New Roman" panose="02020603050405020304" pitchFamily="18" charset="0"/>
              <a:buChar char="-"/>
            </a:pP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Run the balance program and record the initial values of the drag, lift, and pitch.  </a:t>
            </a:r>
            <a:endParaRPr lang="en-US" sz="16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SzPts val="1200"/>
              <a:buFont typeface="Times New Roman" panose="02020603050405020304" pitchFamily="18" charset="0"/>
              <a:buChar char="-"/>
            </a:pP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Apply known weight(s) to the middle of the top balance plate and let the balance even out before hitting “write” in the LabVIEW program.  </a:t>
            </a:r>
            <a:endParaRPr lang="en-US" sz="16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1000"/>
              </a:spcAft>
              <a:buSzPts val="1200"/>
              <a:buFont typeface="Times New Roman" panose="02020603050405020304" pitchFamily="18" charset="0"/>
              <a:buChar char="-"/>
            </a:pP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The transducer lift measurements are located in the text file you created the path to.  The text file includes 7 columns of data which are Drag, Lift, Pitch, F0 (force from 0 transducer), F1, F2, and F3 respectively.  The lift is calculated using the equation shown in the introduction.</a:t>
            </a:r>
            <a:endParaRPr lang="en-US" sz="16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b="1" dirty="0" smtClean="0">
                <a:effectLst/>
                <a:latin typeface="Times New Roman" panose="02020603050405020304" pitchFamily="18" charset="0"/>
                <a:ea typeface="Calibri" panose="020F0502020204030204" pitchFamily="34" charset="0"/>
                <a:cs typeface="Times New Roman" panose="02020603050405020304" pitchFamily="18" charset="0"/>
              </a:rPr>
              <a:t>b)  To Calibrate the Drag</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SzPts val="1200"/>
              <a:buFont typeface="Times New Roman" panose="02020603050405020304" pitchFamily="18" charset="0"/>
              <a:buChar char="-"/>
            </a:pP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Remove the weight(s) used to calibrate the lift.</a:t>
            </a:r>
            <a:endParaRPr lang="en-US" sz="16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SzPts val="1200"/>
              <a:buFont typeface="Times New Roman" panose="02020603050405020304" pitchFamily="18" charset="0"/>
              <a:buChar char="-"/>
            </a:pP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Place a known weight(s) on the pulley platform located just behind the F2 transducer and let the balance even out before writing to the text file.</a:t>
            </a:r>
            <a:endParaRPr lang="en-US" sz="16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SzPts val="1200"/>
              <a:buFont typeface="Times New Roman" panose="02020603050405020304" pitchFamily="18" charset="0"/>
              <a:buChar char="-"/>
            </a:pP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The transducer drag measurements are located in the text file you created the path to. The Drag measured is the third column of data.</a:t>
            </a:r>
            <a:endParaRPr lang="en-US" sz="16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685800" marR="0">
              <a:lnSpc>
                <a:spcPct val="115000"/>
              </a:lnSpc>
              <a:spcBef>
                <a:spcPts val="0"/>
              </a:spcBef>
              <a:spcAft>
                <a:spcPts val="0"/>
              </a:spcAft>
            </a:pPr>
            <a:r>
              <a:rPr lang="en-US" sz="1600" b="1"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15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114115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0447" y="635202"/>
            <a:ext cx="11251769" cy="5609228"/>
          </a:xfrm>
          <a:prstGeom prst="rect">
            <a:avLst/>
          </a:prstGeom>
        </p:spPr>
        <p:txBody>
          <a:bodyPr wrap="square">
            <a:spAutoFit/>
          </a:bodyPr>
          <a:lstStyle/>
          <a:p>
            <a:pPr marL="228600" marR="0">
              <a:lnSpc>
                <a:spcPct val="115000"/>
              </a:lnSpc>
              <a:spcBef>
                <a:spcPts val="0"/>
              </a:spcBef>
              <a:spcAft>
                <a:spcPts val="0"/>
              </a:spcAft>
            </a:pPr>
            <a:r>
              <a:rPr lang="en-US" b="1" dirty="0" smtClean="0">
                <a:effectLst/>
                <a:latin typeface="Times New Roman" panose="02020603050405020304" pitchFamily="18" charset="0"/>
                <a:ea typeface="Calibri" panose="020F0502020204030204" pitchFamily="34" charset="0"/>
                <a:cs typeface="Times New Roman" panose="02020603050405020304" pitchFamily="18" charset="0"/>
              </a:rPr>
              <a:t>c)  To Calibrate the Pitching Moment</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SzPts val="1200"/>
              <a:buFont typeface="Times New Roman" panose="02020603050405020304" pitchFamily="18" charset="0"/>
              <a:buChar char="-"/>
            </a:pP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Remove the weight used to calibrate the drag</a:t>
            </a:r>
            <a:endParaRPr lang="en-US" sz="16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SzPts val="1200"/>
              <a:buFont typeface="Times New Roman" panose="02020603050405020304" pitchFamily="18" charset="0"/>
              <a:buChar char="-"/>
            </a:pP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Place known weight(s) on the bolt located just behind the airfoil stand and micrometer and let the readings balance out before writing to file.</a:t>
            </a:r>
            <a:endParaRPr lang="en-US" sz="16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SzPts val="1200"/>
              <a:buFont typeface="Times New Roman" panose="02020603050405020304" pitchFamily="18" charset="0"/>
              <a:buChar char="-"/>
            </a:pP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The transducer data is located in the same text file with new timestamp.  The pitching moment is the fifth column of data.  </a:t>
            </a:r>
            <a:endParaRPr lang="en-US" sz="16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SzPts val="1200"/>
              <a:buFont typeface="Times New Roman" panose="02020603050405020304" pitchFamily="18" charset="0"/>
              <a:buChar char="-"/>
            </a:pP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The pitching moment is calculated using the equation shown above.  </a:t>
            </a:r>
          </a:p>
          <a:p>
            <a:pPr marL="342900" marR="0" lvl="0" indent="-342900">
              <a:lnSpc>
                <a:spcPct val="115000"/>
              </a:lnSpc>
              <a:spcBef>
                <a:spcPts val="0"/>
              </a:spcBef>
              <a:spcAft>
                <a:spcPts val="0"/>
              </a:spcAft>
              <a:buSzPts val="1200"/>
              <a:buFont typeface="Times New Roman" panose="02020603050405020304" pitchFamily="18" charset="0"/>
              <a:buChar char="-"/>
            </a:pPr>
            <a:endParaRPr lang="en-US" sz="16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pP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1600" b="1" dirty="0" smtClean="0">
                <a:effectLst/>
                <a:latin typeface="Times New Roman" panose="02020603050405020304" pitchFamily="18" charset="0"/>
                <a:ea typeface="Calibri" panose="020F0502020204030204" pitchFamily="34" charset="0"/>
                <a:cs typeface="Times New Roman" panose="02020603050405020304" pitchFamily="18" charset="0"/>
              </a:rPr>
              <a:t>c)  To Calibrate the Rolling Moment</a:t>
            </a:r>
            <a:endParaRPr lang="en-US"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SzPts val="1200"/>
              <a:buFont typeface="Times New Roman" panose="02020603050405020304" pitchFamily="18" charset="0"/>
              <a:buChar char="-"/>
            </a:pPr>
            <a:r>
              <a:rPr lang="en-US" sz="1600" dirty="0" smtClean="0">
                <a:effectLst/>
                <a:latin typeface="Times New Roman" panose="02020603050405020304" pitchFamily="18" charset="0"/>
                <a:ea typeface="Times New Roman" panose="02020603050405020304" pitchFamily="18" charset="0"/>
                <a:cs typeface="Times New Roman" panose="02020603050405020304" pitchFamily="18" charset="0"/>
              </a:rPr>
              <a:t>Place known weight(s) on the bolt located on the right side on the balance let the readings balance out before writing to file.</a:t>
            </a:r>
            <a:endParaRPr lang="en-US" sz="14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SzPts val="1200"/>
              <a:buFont typeface="Times New Roman" panose="02020603050405020304" pitchFamily="18" charset="0"/>
              <a:buChar char="-"/>
            </a:pPr>
            <a:r>
              <a:rPr lang="en-US" sz="1600" dirty="0" smtClean="0">
                <a:effectLst/>
                <a:latin typeface="Times New Roman" panose="02020603050405020304" pitchFamily="18" charset="0"/>
                <a:ea typeface="Times New Roman" panose="02020603050405020304" pitchFamily="18" charset="0"/>
                <a:cs typeface="Times New Roman" panose="02020603050405020304" pitchFamily="18" charset="0"/>
              </a:rPr>
              <a:t>The transducer data is located in the same text file with new timestamp.  The pitching moment is the sixth column of data.  </a:t>
            </a:r>
            <a:endParaRPr lang="en-US" sz="14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SzPts val="1200"/>
              <a:buFont typeface="Times New Roman" panose="02020603050405020304" pitchFamily="18" charset="0"/>
              <a:buChar char="-"/>
            </a:pPr>
            <a:r>
              <a:rPr lang="en-US" sz="1600" dirty="0" smtClean="0">
                <a:effectLst/>
                <a:latin typeface="Times New Roman" panose="02020603050405020304" pitchFamily="18" charset="0"/>
                <a:ea typeface="Times New Roman" panose="02020603050405020304" pitchFamily="18" charset="0"/>
                <a:cs typeface="Times New Roman" panose="02020603050405020304" pitchFamily="18" charset="0"/>
              </a:rPr>
              <a:t>The rolling moment is calculated using the equation shown above.  </a:t>
            </a:r>
            <a:endParaRPr lang="en-US" sz="14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spcAft>
                <a:spcPts val="1000"/>
              </a:spcAft>
            </a:pP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15000"/>
              </a:lnSpc>
              <a:spcBef>
                <a:spcPts val="0"/>
              </a:spcBef>
              <a:spcAft>
                <a:spcPts val="1000"/>
              </a:spcAft>
            </a:pPr>
            <a:r>
              <a:rPr lang="en-US" b="1" dirty="0" smtClean="0">
                <a:effectLst/>
                <a:latin typeface="Times New Roman" panose="02020603050405020304" pitchFamily="18" charset="0"/>
                <a:ea typeface="Calibri" panose="020F0502020204030204" pitchFamily="34" charset="0"/>
                <a:cs typeface="Times New Roman" panose="02020603050405020304" pitchFamily="18" charset="0"/>
              </a:rPr>
              <a:t>In Excel or MATLAB, compare your calibration values to the actual value of the weight you used and find a scale factor (calibration) for your measurements.</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b="1"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Tree>
    <p:extLst>
      <p:ext uri="{BB962C8B-B14F-4D97-AF65-F5344CB8AC3E}">
        <p14:creationId xmlns:p14="http://schemas.microsoft.com/office/powerpoint/2010/main" val="41768512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6392" y="114527"/>
            <a:ext cx="10027403" cy="6579750"/>
          </a:xfrm>
          <a:prstGeom prst="rect">
            <a:avLst/>
          </a:prstGeom>
        </p:spPr>
        <p:txBody>
          <a:bodyPr wrap="square">
            <a:spAutoFit/>
          </a:bodyPr>
          <a:lstStyle/>
          <a:p>
            <a:pPr algn="ctr">
              <a:spcBef>
                <a:spcPts val="1200"/>
              </a:spcBef>
              <a:spcAft>
                <a:spcPts val="300"/>
              </a:spcAft>
            </a:pPr>
            <a:r>
              <a:rPr lang="en-US" sz="1600" b="1" kern="1400" dirty="0" smtClean="0">
                <a:effectLst/>
                <a:latin typeface="Arial" panose="020B0604020202020204" pitchFamily="34" charset="0"/>
                <a:ea typeface="Times New Roman" panose="02020603050405020304" pitchFamily="18" charset="0"/>
                <a:cs typeface="Times New Roman" panose="02020603050405020304" pitchFamily="18" charset="0"/>
              </a:rPr>
              <a:t>Procedure Airfoil Characteristics Testing</a:t>
            </a:r>
          </a:p>
          <a:p>
            <a:pPr>
              <a:lnSpc>
                <a:spcPct val="115000"/>
              </a:lnSpc>
              <a:spcAft>
                <a:spcPts val="1000"/>
              </a:spcAft>
            </a:pP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15000"/>
              </a:lnSpc>
              <a:spcBef>
                <a:spcPts val="0"/>
              </a:spcBef>
              <a:spcAft>
                <a:spcPts val="0"/>
              </a:spcAft>
              <a:buFont typeface="+mj-lt"/>
              <a:buAutoNum type="alphaUcParenR"/>
            </a:pPr>
            <a:r>
              <a:rPr lang="en-US" sz="1600" dirty="0" smtClean="0">
                <a:effectLst/>
                <a:latin typeface="Times New Roman" panose="02020603050405020304" pitchFamily="18" charset="0"/>
                <a:ea typeface="Calibri" panose="020F0502020204030204" pitchFamily="34" charset="0"/>
                <a:cs typeface="Times New Roman" panose="02020603050405020304" pitchFamily="18" charset="0"/>
              </a:rPr>
              <a:t>Calibrate the balance (</a:t>
            </a:r>
            <a:r>
              <a:rPr lang="en-US" sz="1600" b="1" dirty="0" smtClean="0">
                <a:effectLst/>
                <a:latin typeface="Times New Roman" panose="02020603050405020304" pitchFamily="18" charset="0"/>
                <a:ea typeface="Calibri" panose="020F0502020204030204" pitchFamily="34" charset="0"/>
                <a:cs typeface="Times New Roman" panose="02020603050405020304" pitchFamily="18" charset="0"/>
              </a:rPr>
              <a:t>see instructions above</a:t>
            </a:r>
            <a:r>
              <a:rPr lang="en-US" sz="16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lphaUcParenR"/>
            </a:pPr>
            <a:r>
              <a:rPr lang="en-US" sz="1600" dirty="0" smtClean="0">
                <a:effectLst/>
                <a:latin typeface="Times New Roman" panose="02020603050405020304" pitchFamily="18" charset="0"/>
                <a:ea typeface="Calibri" panose="020F0502020204030204" pitchFamily="34" charset="0"/>
                <a:cs typeface="Times New Roman" panose="02020603050405020304" pitchFamily="18" charset="0"/>
              </a:rPr>
              <a:t>Remove any  airfoil in the wind tunnel</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lphaUcParenR"/>
            </a:pPr>
            <a:r>
              <a:rPr lang="en-US" sz="1600" dirty="0" smtClean="0">
                <a:effectLst/>
                <a:latin typeface="Times New Roman" panose="02020603050405020304" pitchFamily="18" charset="0"/>
                <a:ea typeface="Calibri" panose="020F0502020204030204" pitchFamily="34" charset="0"/>
                <a:cs typeface="Times New Roman" panose="02020603050405020304" pitchFamily="18" charset="0"/>
              </a:rPr>
              <a:t>Turn on Wind Tunnel</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arenR"/>
            </a:pPr>
            <a:r>
              <a:rPr lang="en-US" sz="1600" dirty="0" smtClean="0">
                <a:effectLst/>
                <a:latin typeface="Times New Roman" panose="02020603050405020304" pitchFamily="18" charset="0"/>
                <a:ea typeface="Calibri" panose="020F0502020204030204" pitchFamily="34" charset="0"/>
                <a:cs typeface="Times New Roman" panose="02020603050405020304" pitchFamily="18" charset="0"/>
              </a:rPr>
              <a:t>See </a:t>
            </a:r>
            <a:r>
              <a:rPr lang="en-US" sz="1600" b="1" dirty="0" smtClean="0">
                <a:effectLst/>
                <a:latin typeface="Times New Roman" panose="02020603050405020304" pitchFamily="18" charset="0"/>
                <a:ea typeface="Calibri" panose="020F0502020204030204" pitchFamily="34" charset="0"/>
                <a:cs typeface="Times New Roman" panose="02020603050405020304" pitchFamily="18" charset="0"/>
              </a:rPr>
              <a:t>Wind Tunnel Operation Procedure</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lphaUcParenR"/>
            </a:pPr>
            <a:r>
              <a:rPr lang="en-US" sz="1600" dirty="0" smtClean="0">
                <a:effectLst/>
                <a:latin typeface="Times New Roman" panose="02020603050405020304" pitchFamily="18" charset="0"/>
                <a:ea typeface="Calibri" panose="020F0502020204030204" pitchFamily="34" charset="0"/>
                <a:cs typeface="Times New Roman" panose="02020603050405020304" pitchFamily="18" charset="0"/>
              </a:rPr>
              <a:t>Set the tunnel speed to 30 Hz (</a:t>
            </a:r>
            <a:r>
              <a:rPr lang="en-US" sz="1600" b="1" i="1" dirty="0" smtClean="0">
                <a:effectLst/>
                <a:latin typeface="Times New Roman" panose="02020603050405020304" pitchFamily="18" charset="0"/>
                <a:ea typeface="Calibri" panose="020F0502020204030204" pitchFamily="34" charset="0"/>
                <a:cs typeface="Times New Roman" panose="02020603050405020304" pitchFamily="18" charset="0"/>
              </a:rPr>
              <a:t>DO NOT RUN FASTER THAN 30 HZ</a:t>
            </a:r>
            <a:r>
              <a:rPr lang="en-US" sz="16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lphaUcParenR"/>
            </a:pPr>
            <a:r>
              <a:rPr lang="en-US" sz="1600" dirty="0" smtClean="0">
                <a:effectLst/>
                <a:latin typeface="Times New Roman" panose="02020603050405020304" pitchFamily="18" charset="0"/>
                <a:ea typeface="Calibri" panose="020F0502020204030204" pitchFamily="34" charset="0"/>
                <a:cs typeface="Times New Roman" panose="02020603050405020304" pitchFamily="18" charset="0"/>
              </a:rPr>
              <a:t>Turn on the pressure differential meter and read off the pressure from which tunnel velocity can be found.</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lphaUcParenR"/>
            </a:pPr>
            <a:r>
              <a:rPr lang="en-US" sz="1600" dirty="0" smtClean="0">
                <a:effectLst/>
                <a:latin typeface="Times New Roman" panose="02020603050405020304" pitchFamily="18" charset="0"/>
                <a:ea typeface="Calibri" panose="020F0502020204030204" pitchFamily="34" charset="0"/>
                <a:cs typeface="Times New Roman" panose="02020603050405020304" pitchFamily="18" charset="0"/>
              </a:rPr>
              <a:t>Take lift, drag and pitch readings without any airfoil on the stand (to get a starting reading of the lift and drag on just the stand).</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lphaUcParenR"/>
            </a:pPr>
            <a:r>
              <a:rPr lang="en-US" sz="1600" dirty="0" smtClean="0">
                <a:effectLst/>
                <a:latin typeface="Times New Roman" panose="02020603050405020304" pitchFamily="18" charset="0"/>
                <a:ea typeface="Calibri" panose="020F0502020204030204" pitchFamily="34" charset="0"/>
                <a:cs typeface="Times New Roman" panose="02020603050405020304" pitchFamily="18" charset="0"/>
              </a:rPr>
              <a:t>Turn off the tunnel, remove tunnel lid and insert airfoil without flaps or slats.  Tightly secure the airfoil to the stand using the screw mounts.</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lphaUcParenR"/>
            </a:pPr>
            <a:r>
              <a:rPr lang="en-US" sz="1600" dirty="0" smtClean="0">
                <a:effectLst/>
                <a:latin typeface="Times New Roman" panose="02020603050405020304" pitchFamily="18" charset="0"/>
                <a:ea typeface="Calibri" panose="020F0502020204030204" pitchFamily="34" charset="0"/>
                <a:cs typeface="Times New Roman" panose="02020603050405020304" pitchFamily="18" charset="0"/>
              </a:rPr>
              <a:t>Use a level to set the angle of attack to zero (</a:t>
            </a:r>
            <a:r>
              <a:rPr lang="en-US" sz="1600" b="1" dirty="0" smtClean="0">
                <a:effectLst/>
                <a:latin typeface="Times New Roman" panose="02020603050405020304" pitchFamily="18" charset="0"/>
                <a:ea typeface="Calibri" panose="020F0502020204030204" pitchFamily="34" charset="0"/>
                <a:cs typeface="Times New Roman" panose="02020603050405020304" pitchFamily="18" charset="0"/>
              </a:rPr>
              <a:t>see instructions above</a:t>
            </a:r>
            <a:r>
              <a:rPr lang="en-US" sz="16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lphaUcParenR"/>
            </a:pPr>
            <a:r>
              <a:rPr lang="en-US" sz="1600" dirty="0" smtClean="0">
                <a:effectLst/>
                <a:latin typeface="Times New Roman" panose="02020603050405020304" pitchFamily="18" charset="0"/>
                <a:ea typeface="Calibri" panose="020F0502020204030204" pitchFamily="34" charset="0"/>
                <a:cs typeface="Times New Roman" panose="02020603050405020304" pitchFamily="18" charset="0"/>
              </a:rPr>
              <a:t>Replace tunnel lid and turn on the tunnel.  </a:t>
            </a:r>
            <a:r>
              <a:rPr lang="en-US" sz="1600" b="1" i="1" dirty="0" smtClean="0">
                <a:effectLst/>
                <a:latin typeface="Times New Roman" panose="02020603050405020304" pitchFamily="18" charset="0"/>
                <a:ea typeface="Calibri" panose="020F0502020204030204" pitchFamily="34" charset="0"/>
                <a:cs typeface="Times New Roman" panose="02020603050405020304" pitchFamily="18" charset="0"/>
              </a:rPr>
              <a:t>Remember to start the LabVIEW program before starting the tunnel for each set of runs as this sets the zero</a:t>
            </a:r>
            <a:r>
              <a:rPr lang="en-US" sz="1600"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lphaUcParenR"/>
            </a:pPr>
            <a:r>
              <a:rPr lang="en-US" sz="1600" dirty="0" smtClean="0">
                <a:effectLst/>
                <a:latin typeface="Times New Roman" panose="02020603050405020304" pitchFamily="18" charset="0"/>
                <a:ea typeface="Calibri" panose="020F0502020204030204" pitchFamily="34" charset="0"/>
                <a:cs typeface="Times New Roman" panose="02020603050405020304" pitchFamily="18" charset="0"/>
              </a:rPr>
              <a:t>Take lift, drag, and pitching moment measurements for angles of attack from 0 degrees to stall in approximately one degree increments by adjusting the micrometer on the stand.</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lphaUcParenR"/>
            </a:pPr>
            <a:r>
              <a:rPr lang="en-US" sz="1600" dirty="0" smtClean="0">
                <a:effectLst/>
                <a:latin typeface="Times New Roman" panose="02020603050405020304" pitchFamily="18" charset="0"/>
                <a:ea typeface="Calibri" panose="020F0502020204030204" pitchFamily="34" charset="0"/>
                <a:cs typeface="Times New Roman" panose="02020603050405020304" pitchFamily="18" charset="0"/>
              </a:rPr>
              <a:t>After first airfoil, have the TA check progress. </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lphaUcParenR"/>
            </a:pPr>
            <a:r>
              <a:rPr lang="en-US" sz="1600" dirty="0" smtClean="0">
                <a:effectLst/>
                <a:latin typeface="Times New Roman" panose="02020603050405020304" pitchFamily="18" charset="0"/>
                <a:ea typeface="Calibri" panose="020F0502020204030204" pitchFamily="34" charset="0"/>
                <a:cs typeface="Times New Roman" panose="02020603050405020304" pitchFamily="18" charset="0"/>
              </a:rPr>
              <a:t>Turn off tunnel, remove lid and remove airfoil and repeat with the other two airfoils - one with flaps only and one with both flaps and slats.</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6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i="1" dirty="0" smtClean="0">
                <a:effectLst/>
                <a:latin typeface="Times New Roman" panose="02020603050405020304" pitchFamily="18" charset="0"/>
                <a:ea typeface="Calibri" panose="020F0502020204030204" pitchFamily="34" charset="0"/>
                <a:cs typeface="Times New Roman" panose="02020603050405020304" pitchFamily="18" charset="0"/>
              </a:rPr>
              <a:t>** ALWAYS TURN OFF THE TUNNEL BEFORE OPENING LID TO CHANGE OBJECT IN TUNNEL.  </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600" b="1" i="1" dirty="0" smtClean="0">
                <a:effectLst/>
                <a:latin typeface="Times New Roman" panose="02020603050405020304" pitchFamily="18" charset="0"/>
                <a:ea typeface="Calibri" panose="020F0502020204030204" pitchFamily="34" charset="0"/>
                <a:cs typeface="Times New Roman" panose="02020603050405020304" pitchFamily="18" charset="0"/>
              </a:rPr>
              <a:t>** ALWAYS CLICK “RUN” IN THE LABVIEW VI BEFORE TURNING ON THE TUNNEL.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157400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410347" y="0"/>
            <a:ext cx="7640664" cy="6633275"/>
          </a:xfrm>
          <a:prstGeom prst="rect">
            <a:avLst/>
          </a:prstGeom>
          <a:noFill/>
          <a:ln>
            <a:noFill/>
          </a:ln>
        </p:spPr>
      </p:pic>
    </p:spTree>
    <p:extLst>
      <p:ext uri="{BB962C8B-B14F-4D97-AF65-F5344CB8AC3E}">
        <p14:creationId xmlns:p14="http://schemas.microsoft.com/office/powerpoint/2010/main" val="11813383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16200" y="487025"/>
            <a:ext cx="7645400" cy="6370975"/>
          </a:xfrm>
          <a:prstGeom prst="rect">
            <a:avLst/>
          </a:prstGeom>
        </p:spPr>
        <p:txBody>
          <a:bodyPr wrap="square">
            <a:spAutoFit/>
          </a:bodyPr>
          <a:lstStyle/>
          <a:p>
            <a:pPr marL="800100" lvl="1" indent="-342900">
              <a:buFont typeface="Arial" panose="020B0604020202020204" pitchFamily="34" charset="0"/>
              <a:buChar char="•"/>
            </a:pPr>
            <a:r>
              <a:rPr lang="en-US" sz="2400" b="1" dirty="0"/>
              <a:t>Predictions / expected results</a:t>
            </a:r>
          </a:p>
          <a:p>
            <a:pPr marL="1257300" lvl="2" indent="-342900">
              <a:buFont typeface="Arial" panose="020B0604020202020204" pitchFamily="34" charset="0"/>
              <a:buChar char="•"/>
            </a:pPr>
            <a:r>
              <a:rPr lang="en-US" sz="2400" b="1" dirty="0"/>
              <a:t>Graphs of  C</a:t>
            </a:r>
            <a:r>
              <a:rPr lang="en-US" sz="2400" b="1" baseline="-25000" dirty="0"/>
              <a:t>L</a:t>
            </a:r>
            <a:r>
              <a:rPr lang="en-US" sz="2400" b="1" dirty="0"/>
              <a:t>  vs alpha, C</a:t>
            </a:r>
            <a:r>
              <a:rPr lang="en-US" sz="2400" b="1" baseline="-25000" dirty="0"/>
              <a:t>L</a:t>
            </a:r>
            <a:r>
              <a:rPr lang="en-US" sz="2400" b="1" dirty="0"/>
              <a:t> vs C</a:t>
            </a:r>
            <a:r>
              <a:rPr lang="en-US" sz="2400" b="1" baseline="-25000" dirty="0"/>
              <a:t>D</a:t>
            </a:r>
            <a:r>
              <a:rPr lang="en-US" sz="2400" b="1" dirty="0"/>
              <a:t>  , L/D vs alpha , C</a:t>
            </a:r>
            <a:r>
              <a:rPr lang="en-US" sz="2400" b="1" baseline="-25000" dirty="0"/>
              <a:t>m</a:t>
            </a:r>
            <a:r>
              <a:rPr lang="en-US" sz="2400" b="1" dirty="0"/>
              <a:t> vs alpha  </a:t>
            </a:r>
          </a:p>
          <a:p>
            <a:pPr marL="1257300" lvl="2" indent="-342900">
              <a:buFont typeface="Arial" panose="020B0604020202020204" pitchFamily="34" charset="0"/>
              <a:buChar char="•"/>
            </a:pPr>
            <a:r>
              <a:rPr lang="en-US" sz="2400" b="1" dirty="0"/>
              <a:t>Graphs of the lift force(</a:t>
            </a:r>
            <a:r>
              <a:rPr lang="en-US" sz="2400" b="1" dirty="0" err="1"/>
              <a:t>lbs</a:t>
            </a:r>
            <a:r>
              <a:rPr lang="en-US" sz="2400" b="1" dirty="0"/>
              <a:t>), drag force (</a:t>
            </a:r>
            <a:r>
              <a:rPr lang="en-US" sz="2400" b="1" dirty="0" err="1"/>
              <a:t>lbs</a:t>
            </a:r>
            <a:r>
              <a:rPr lang="en-US" sz="2400" b="1" dirty="0"/>
              <a:t>) and pitching moment (</a:t>
            </a:r>
            <a:r>
              <a:rPr lang="en-US" sz="2400" b="1" dirty="0" err="1"/>
              <a:t>ft-lbs</a:t>
            </a:r>
            <a:r>
              <a:rPr lang="en-US" sz="2400" b="1" dirty="0"/>
              <a:t>) versus alpha (so we have immediately check)     </a:t>
            </a:r>
            <a:r>
              <a:rPr lang="en-US" sz="2400" b="1" baseline="-25000" dirty="0"/>
              <a:t>       </a:t>
            </a:r>
            <a:endParaRPr lang="en-US" sz="2400" b="1" dirty="0"/>
          </a:p>
          <a:p>
            <a:pPr marL="800100" lvl="1" indent="-342900">
              <a:buFont typeface="Arial" panose="020B0604020202020204" pitchFamily="34" charset="0"/>
              <a:buChar char="•"/>
            </a:pPr>
            <a:r>
              <a:rPr lang="en-US" sz="2400" b="1" dirty="0"/>
              <a:t>Data reduction</a:t>
            </a:r>
          </a:p>
          <a:p>
            <a:pPr marL="1257300" lvl="2" indent="-342900">
              <a:buFont typeface="Arial" panose="020B0604020202020204" pitchFamily="34" charset="0"/>
              <a:buChar char="•"/>
            </a:pPr>
            <a:r>
              <a:rPr lang="en-US" sz="2400" b="1" dirty="0"/>
              <a:t>He excel data sheet “wind tunnel data template” will be used to reduce and plot the data.</a:t>
            </a:r>
          </a:p>
          <a:p>
            <a:pPr marL="800100" lvl="1" indent="-342900">
              <a:buFont typeface="Arial" panose="020B0604020202020204" pitchFamily="34" charset="0"/>
              <a:buChar char="•"/>
            </a:pPr>
            <a:r>
              <a:rPr lang="en-US" sz="2400" b="1" dirty="0"/>
              <a:t>Success criteria</a:t>
            </a:r>
          </a:p>
          <a:p>
            <a:pPr marL="1257300" lvl="2" indent="-342900">
              <a:buFont typeface="Arial" panose="020B0604020202020204" pitchFamily="34" charset="0"/>
              <a:buChar char="•"/>
            </a:pPr>
            <a:r>
              <a:rPr lang="en-US" sz="2400" b="1" dirty="0"/>
              <a:t>Agreement between the calculations and experiment or an understanding of any disagreements</a:t>
            </a:r>
          </a:p>
          <a:p>
            <a:pPr marL="342900" indent="-342900">
              <a:buFont typeface="Arial" panose="020B0604020202020204" pitchFamily="34" charset="0"/>
              <a:buChar char="•"/>
            </a:pPr>
            <a:r>
              <a:rPr lang="en-US" sz="2400" b="1" dirty="0"/>
              <a:t>Appendices</a:t>
            </a:r>
          </a:p>
          <a:p>
            <a:pPr marL="800100" lvl="1" indent="-342900">
              <a:buFont typeface="Arial" panose="020B0604020202020204" pitchFamily="34" charset="0"/>
              <a:buChar char="•"/>
            </a:pPr>
            <a:r>
              <a:rPr lang="en-US" sz="2400" b="1" dirty="0"/>
              <a:t>Test article description (detail)</a:t>
            </a:r>
          </a:p>
          <a:p>
            <a:pPr marL="800100" lvl="1" indent="-342900">
              <a:buFont typeface="Arial" panose="020B0604020202020204" pitchFamily="34" charset="0"/>
              <a:buChar char="•"/>
            </a:pPr>
            <a:r>
              <a:rPr lang="en-US" sz="2400" b="1" dirty="0"/>
              <a:t>Wind Tunnel description (detail)</a:t>
            </a:r>
          </a:p>
          <a:p>
            <a:pPr marL="800100" lvl="1" indent="-342900">
              <a:buFont typeface="Arial" panose="020B0604020202020204" pitchFamily="34" charset="0"/>
              <a:buChar char="•"/>
            </a:pPr>
            <a:r>
              <a:rPr lang="en-US" sz="2400" b="1" dirty="0"/>
              <a:t>Test procedures and test matrix</a:t>
            </a:r>
          </a:p>
        </p:txBody>
      </p:sp>
      <p:sp>
        <p:nvSpPr>
          <p:cNvPr id="5" name="Rectangle 4"/>
          <p:cNvSpPr/>
          <p:nvPr/>
        </p:nvSpPr>
        <p:spPr>
          <a:xfrm>
            <a:off x="1499899" y="0"/>
            <a:ext cx="4547976" cy="461665"/>
          </a:xfrm>
          <a:prstGeom prst="rect">
            <a:avLst/>
          </a:prstGeom>
        </p:spPr>
        <p:txBody>
          <a:bodyPr wrap="none">
            <a:spAutoFit/>
          </a:bodyPr>
          <a:lstStyle/>
          <a:p>
            <a:pPr marL="342900" indent="-342900">
              <a:buFont typeface="Arial" panose="020B0604020202020204" pitchFamily="34" charset="0"/>
              <a:buChar char="•"/>
            </a:pPr>
            <a:r>
              <a:rPr lang="en-US" sz="2400" b="1" dirty="0"/>
              <a:t>Test and </a:t>
            </a:r>
            <a:r>
              <a:rPr lang="en-US" sz="2400" b="1" dirty="0" smtClean="0"/>
              <a:t>Evaluation (continued)</a:t>
            </a:r>
            <a:endParaRPr lang="en-US" sz="2400" b="1" dirty="0"/>
          </a:p>
        </p:txBody>
      </p:sp>
    </p:spTree>
    <p:extLst>
      <p:ext uri="{BB962C8B-B14F-4D97-AF65-F5344CB8AC3E}">
        <p14:creationId xmlns:p14="http://schemas.microsoft.com/office/powerpoint/2010/main" val="4269610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6348" y="0"/>
            <a:ext cx="10515600" cy="838201"/>
          </a:xfrm>
        </p:spPr>
        <p:txBody>
          <a:bodyPr/>
          <a:lstStyle/>
          <a:p>
            <a:r>
              <a:rPr lang="en-US" b="1" i="1" dirty="0" smtClean="0">
                <a:latin typeface="+mn-lt"/>
              </a:rPr>
              <a:t>Propulsion System Test Plan</a:t>
            </a:r>
            <a:endParaRPr lang="en-US" b="1" i="1" dirty="0">
              <a:latin typeface="+mn-lt"/>
            </a:endParaRPr>
          </a:p>
        </p:txBody>
      </p:sp>
      <p:sp>
        <p:nvSpPr>
          <p:cNvPr id="5" name="Content Placeholder 4"/>
          <p:cNvSpPr>
            <a:spLocks noGrp="1"/>
          </p:cNvSpPr>
          <p:nvPr>
            <p:ph idx="1"/>
          </p:nvPr>
        </p:nvSpPr>
        <p:spPr>
          <a:xfrm>
            <a:off x="766012" y="838201"/>
            <a:ext cx="10289166" cy="4351338"/>
          </a:xfrm>
        </p:spPr>
        <p:txBody>
          <a:bodyPr>
            <a:noAutofit/>
          </a:bodyPr>
          <a:lstStyle/>
          <a:p>
            <a:r>
              <a:rPr lang="en-US" sz="2000" b="1" dirty="0" smtClean="0"/>
              <a:t>Introduction</a:t>
            </a:r>
            <a:endParaRPr lang="en-US" sz="2000" b="1" dirty="0"/>
          </a:p>
          <a:p>
            <a:pPr lvl="1"/>
            <a:r>
              <a:rPr lang="en-US" sz="2000" b="1" dirty="0"/>
              <a:t>The </a:t>
            </a:r>
            <a:r>
              <a:rPr lang="en-US" sz="2000" b="1" dirty="0" smtClean="0"/>
              <a:t>objectives </a:t>
            </a:r>
            <a:r>
              <a:rPr lang="en-US" sz="2000" b="1" dirty="0"/>
              <a:t>of </a:t>
            </a:r>
            <a:r>
              <a:rPr lang="en-US" sz="2000" b="1" dirty="0" smtClean="0"/>
              <a:t>the propulsion test are:</a:t>
            </a:r>
          </a:p>
          <a:p>
            <a:pPr lvl="2"/>
            <a:r>
              <a:rPr lang="en-US" b="1" dirty="0" smtClean="0"/>
              <a:t>to </a:t>
            </a:r>
            <a:r>
              <a:rPr lang="en-US" b="1" dirty="0"/>
              <a:t>verify the </a:t>
            </a:r>
            <a:r>
              <a:rPr lang="en-US" b="1" dirty="0" smtClean="0"/>
              <a:t>propeller and electric motor </a:t>
            </a:r>
            <a:r>
              <a:rPr lang="en-US" b="1" dirty="0"/>
              <a:t>design tools and reduce the risk associated with erroneous  predictions </a:t>
            </a:r>
            <a:r>
              <a:rPr lang="en-US" b="1" dirty="0" smtClean="0"/>
              <a:t>thrust, </a:t>
            </a:r>
            <a:r>
              <a:rPr lang="en-US" b="1" dirty="0" smtClean="0"/>
              <a:t>power, efficiency</a:t>
            </a:r>
            <a:r>
              <a:rPr lang="en-US" b="1" dirty="0" smtClean="0"/>
              <a:t> and battery size.</a:t>
            </a:r>
            <a:endParaRPr lang="en-US" b="1" dirty="0" smtClean="0"/>
          </a:p>
          <a:p>
            <a:pPr lvl="2"/>
            <a:r>
              <a:rPr lang="en-US" b="1" dirty="0" smtClean="0"/>
              <a:t>To learn to setup and wire the propeller, motor, motor controller, receiver and transmitter</a:t>
            </a:r>
          </a:p>
          <a:p>
            <a:pPr lvl="2"/>
            <a:r>
              <a:rPr lang="en-US" b="1" dirty="0" smtClean="0"/>
              <a:t>To learn to use the Eagle Tree data acquisition system to collect data for this test and </a:t>
            </a:r>
            <a:r>
              <a:rPr lang="en-US" b="1" dirty="0" smtClean="0"/>
              <a:t>future flight </a:t>
            </a:r>
            <a:r>
              <a:rPr lang="en-US" b="1" dirty="0" smtClean="0"/>
              <a:t>test</a:t>
            </a:r>
            <a:endParaRPr lang="en-US" b="1" dirty="0"/>
          </a:p>
          <a:p>
            <a:pPr lvl="1"/>
            <a:r>
              <a:rPr lang="en-US" sz="2000" b="1" dirty="0"/>
              <a:t>The test article </a:t>
            </a:r>
            <a:r>
              <a:rPr lang="en-US" sz="2000" b="1" dirty="0" smtClean="0"/>
              <a:t>consists of a wind tunnel mount for the </a:t>
            </a:r>
            <a:r>
              <a:rPr lang="en-US" sz="2000" b="1" dirty="0" smtClean="0"/>
              <a:t>motor, propeller, speed controller, receiver and battery</a:t>
            </a:r>
            <a:endParaRPr lang="en-US" sz="2000" b="1" dirty="0"/>
          </a:p>
          <a:p>
            <a:pPr lvl="1"/>
            <a:r>
              <a:rPr lang="en-US" sz="2000" b="1" dirty="0"/>
              <a:t>The model will be tested in the </a:t>
            </a:r>
            <a:r>
              <a:rPr lang="en-US" sz="2000" b="1" dirty="0" smtClean="0"/>
              <a:t>Armstrong </a:t>
            </a:r>
            <a:r>
              <a:rPr lang="en-US" sz="2000" b="1" dirty="0"/>
              <a:t>subsonic wind tunnel</a:t>
            </a:r>
          </a:p>
          <a:p>
            <a:r>
              <a:rPr lang="en-US" sz="2000" b="1" dirty="0" smtClean="0"/>
              <a:t>Safety </a:t>
            </a:r>
            <a:endParaRPr lang="en-US" sz="2000" b="1" dirty="0"/>
          </a:p>
          <a:p>
            <a:pPr lvl="1"/>
            <a:r>
              <a:rPr lang="en-US" sz="2000" b="1" dirty="0"/>
              <a:t>The instructions for the safe operation of the tunnel will be strictly follow . A TA or professor will be present for the first test and must approve the team for future tests.</a:t>
            </a:r>
          </a:p>
          <a:p>
            <a:pPr lvl="1"/>
            <a:r>
              <a:rPr lang="en-US" sz="2000" b="1" dirty="0"/>
              <a:t>The structural integrity of the model will be checked by slowly bringing up the speed of the wind tunnel and </a:t>
            </a:r>
            <a:r>
              <a:rPr lang="en-US" sz="2000" b="1" dirty="0" smtClean="0"/>
              <a:t>propeller RPM. </a:t>
            </a:r>
            <a:r>
              <a:rPr lang="en-US" sz="2000" b="1" dirty="0"/>
              <a:t>If excessive deflection </a:t>
            </a:r>
            <a:r>
              <a:rPr lang="en-US" sz="2000" b="1" dirty="0" smtClean="0"/>
              <a:t>or vibration is observed stop immediately and get help form a TA or professor</a:t>
            </a:r>
            <a:endParaRPr lang="en-US" sz="2000" b="1" dirty="0"/>
          </a:p>
          <a:p>
            <a:endParaRPr lang="en-US" sz="2000" b="1" dirty="0"/>
          </a:p>
          <a:p>
            <a:endParaRPr lang="en-US" sz="2000" b="1" dirty="0" smtClean="0"/>
          </a:p>
          <a:p>
            <a:endParaRPr lang="en-US" sz="2000" b="1" dirty="0" smtClean="0"/>
          </a:p>
          <a:p>
            <a:endParaRPr lang="en-US" sz="2000" b="1" dirty="0" smtClean="0"/>
          </a:p>
          <a:p>
            <a:pPr lvl="1"/>
            <a:endParaRPr lang="en-US" sz="2000" b="1" dirty="0" smtClean="0"/>
          </a:p>
          <a:p>
            <a:pPr lvl="1"/>
            <a:endParaRPr lang="en-US" sz="2000" b="1" dirty="0" smtClean="0"/>
          </a:p>
          <a:p>
            <a:pPr lvl="1"/>
            <a:endParaRPr lang="en-US" sz="2000" b="1" dirty="0" smtClean="0"/>
          </a:p>
          <a:p>
            <a:endParaRPr lang="en-US" sz="2000" b="1" dirty="0" smtClean="0"/>
          </a:p>
          <a:p>
            <a:endParaRPr lang="en-US" sz="2000" b="1" dirty="0"/>
          </a:p>
        </p:txBody>
      </p:sp>
      <p:sp>
        <p:nvSpPr>
          <p:cNvPr id="2" name="Slide Number Placeholder 1"/>
          <p:cNvSpPr>
            <a:spLocks noGrp="1"/>
          </p:cNvSpPr>
          <p:nvPr>
            <p:ph type="sldNum" sz="quarter" idx="12"/>
          </p:nvPr>
        </p:nvSpPr>
        <p:spPr/>
        <p:txBody>
          <a:bodyPr/>
          <a:lstStyle/>
          <a:p>
            <a:fld id="{44C8973E-26C1-4DB7-A149-D7B984738BE9}" type="slidenum">
              <a:rPr lang="en-US" smtClean="0"/>
              <a:t>4</a:t>
            </a:fld>
            <a:endParaRPr lang="en-US"/>
          </a:p>
        </p:txBody>
      </p:sp>
    </p:spTree>
    <p:extLst>
      <p:ext uri="{BB962C8B-B14F-4D97-AF65-F5344CB8AC3E}">
        <p14:creationId xmlns:p14="http://schemas.microsoft.com/office/powerpoint/2010/main" val="6372087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p:cNvSpPr txBox="1">
            <a:spLocks/>
          </p:cNvSpPr>
          <p:nvPr/>
        </p:nvSpPr>
        <p:spPr>
          <a:xfrm>
            <a:off x="378441" y="0"/>
            <a:ext cx="11553754"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smtClean="0"/>
              <a:t>Test and Evaluation</a:t>
            </a:r>
          </a:p>
          <a:p>
            <a:pPr lvl="1"/>
            <a:r>
              <a:rPr lang="en-US" b="1" dirty="0" smtClean="0"/>
              <a:t>The final data products be a comparison between the experimental data and analytical/numerical calculations including: </a:t>
            </a:r>
          </a:p>
          <a:p>
            <a:pPr lvl="2"/>
            <a:r>
              <a:rPr lang="en-US" sz="2400" b="1" dirty="0" smtClean="0"/>
              <a:t> Propeller C</a:t>
            </a:r>
            <a:r>
              <a:rPr lang="en-US" sz="2400" b="1" baseline="-25000" dirty="0"/>
              <a:t>P</a:t>
            </a:r>
            <a:r>
              <a:rPr lang="en-US" sz="2400" b="1" dirty="0" smtClean="0"/>
              <a:t> , C</a:t>
            </a:r>
            <a:r>
              <a:rPr lang="en-US" sz="2400" b="1" baseline="-25000" dirty="0"/>
              <a:t>T</a:t>
            </a:r>
            <a:r>
              <a:rPr lang="en-US" sz="2400" b="1" dirty="0" smtClean="0"/>
              <a:t> and efficiency vs J, thrust and power(mechanical and electrical) vs speed for several RPMs.</a:t>
            </a:r>
          </a:p>
          <a:p>
            <a:pPr lvl="2"/>
            <a:r>
              <a:rPr lang="en-US" sz="2400" b="1" dirty="0" smtClean="0"/>
              <a:t> Electric motor current, voltage , power and efficiency vs speed for several RPMs  </a:t>
            </a:r>
            <a:r>
              <a:rPr lang="en-US" sz="2400" b="1" baseline="-25000" dirty="0" smtClean="0"/>
              <a:t>    </a:t>
            </a:r>
            <a:endParaRPr lang="en-US" sz="2400" b="1" dirty="0" smtClean="0"/>
          </a:p>
          <a:p>
            <a:pPr lvl="1"/>
            <a:r>
              <a:rPr lang="en-US" b="1" dirty="0" smtClean="0"/>
              <a:t>The required data are: Thrust (-drag) force, Torque (rolling moment), wind speed, RPM, current, voltage, tunnel temperature and pressure.  </a:t>
            </a:r>
          </a:p>
          <a:p>
            <a:pPr lvl="1"/>
            <a:r>
              <a:rPr lang="en-US" b="1" dirty="0" smtClean="0"/>
              <a:t>Test methodology:</a:t>
            </a:r>
          </a:p>
          <a:p>
            <a:pPr lvl="2"/>
            <a:r>
              <a:rPr lang="en-US" sz="2400" b="1" dirty="0" smtClean="0"/>
              <a:t>mount the model in the tunnel, zero the balance (tare balance.vi) and check the readout of lift, drag and rolling moment by placing weights on the balance. Any discrepancies will be resolved before continuing. The most common issue is a mounting strut hitting the floor of the wind tunnel.</a:t>
            </a:r>
          </a:p>
          <a:p>
            <a:pPr lvl="2"/>
            <a:r>
              <a:rPr lang="en-US" sz="2400" b="1" dirty="0"/>
              <a:t>S</a:t>
            </a:r>
            <a:r>
              <a:rPr lang="en-US" sz="2400" b="1" dirty="0" smtClean="0"/>
              <a:t>tart the tunnel and check for structural integrity and vibration</a:t>
            </a:r>
          </a:p>
          <a:p>
            <a:pPr lvl="2"/>
            <a:r>
              <a:rPr lang="en-US" sz="2400" b="1" dirty="0" smtClean="0"/>
              <a:t>Follow the test matrix schedule using “wind tunnel monitor.vi” to collect data</a:t>
            </a:r>
          </a:p>
          <a:p>
            <a:pPr lvl="2"/>
            <a:r>
              <a:rPr lang="en-US" sz="2400" b="1" dirty="0" smtClean="0"/>
              <a:t>After the first RPM sweep, the data will we reduced to check for errors or inconsistencies before proceeding </a:t>
            </a:r>
          </a:p>
          <a:p>
            <a:pPr marL="457200" lvl="1" indent="0">
              <a:buNone/>
            </a:pPr>
            <a:endParaRPr lang="en-US" b="1" dirty="0" smtClean="0"/>
          </a:p>
          <a:p>
            <a:pPr marL="457200" lvl="1" indent="0">
              <a:buNone/>
            </a:pPr>
            <a:endParaRPr lang="en-US" b="1" dirty="0" smtClean="0"/>
          </a:p>
          <a:p>
            <a:pPr lvl="1"/>
            <a:endParaRPr lang="en-US" b="1" dirty="0" smtClean="0"/>
          </a:p>
          <a:p>
            <a:pPr lvl="1"/>
            <a:endParaRPr lang="en-US" b="1" dirty="0" smtClean="0"/>
          </a:p>
          <a:p>
            <a:endParaRPr lang="en-US" sz="2400" b="1" dirty="0" smtClean="0"/>
          </a:p>
          <a:p>
            <a:endParaRPr lang="en-US" sz="2400" b="1" dirty="0"/>
          </a:p>
        </p:txBody>
      </p:sp>
    </p:spTree>
    <p:extLst>
      <p:ext uri="{BB962C8B-B14F-4D97-AF65-F5344CB8AC3E}">
        <p14:creationId xmlns:p14="http://schemas.microsoft.com/office/powerpoint/2010/main" val="4361051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21000" y="1237357"/>
            <a:ext cx="8623300" cy="5262979"/>
          </a:xfrm>
          <a:prstGeom prst="rect">
            <a:avLst/>
          </a:prstGeom>
        </p:spPr>
        <p:txBody>
          <a:bodyPr wrap="square">
            <a:spAutoFit/>
          </a:bodyPr>
          <a:lstStyle/>
          <a:p>
            <a:pPr marL="800100" lvl="1" indent="-342900">
              <a:buFont typeface="Arial" panose="020B0604020202020204" pitchFamily="34" charset="0"/>
              <a:buChar char="•"/>
            </a:pPr>
            <a:r>
              <a:rPr lang="en-US" sz="2400" b="1" dirty="0"/>
              <a:t>Predictions / expected results</a:t>
            </a:r>
          </a:p>
          <a:p>
            <a:pPr marL="1257300" lvl="2" indent="-342900">
              <a:buFont typeface="Arial" panose="020B0604020202020204" pitchFamily="34" charset="0"/>
              <a:buChar char="•"/>
            </a:pPr>
            <a:r>
              <a:rPr lang="en-US" sz="2400" b="1" dirty="0"/>
              <a:t>Graphs of C</a:t>
            </a:r>
            <a:r>
              <a:rPr lang="en-US" sz="2400" b="1" baseline="-25000" dirty="0"/>
              <a:t>P</a:t>
            </a:r>
            <a:r>
              <a:rPr lang="en-US" sz="2400" b="1" dirty="0"/>
              <a:t> , C</a:t>
            </a:r>
            <a:r>
              <a:rPr lang="en-US" sz="2400" b="1" baseline="-25000" dirty="0"/>
              <a:t>T</a:t>
            </a:r>
            <a:r>
              <a:rPr lang="en-US" sz="2400" b="1" dirty="0"/>
              <a:t> and efficiency vs J</a:t>
            </a:r>
          </a:p>
          <a:p>
            <a:pPr marL="1257300" lvl="2" indent="-342900">
              <a:buFont typeface="Arial" panose="020B0604020202020204" pitchFamily="34" charset="0"/>
              <a:buChar char="•"/>
            </a:pPr>
            <a:r>
              <a:rPr lang="en-US" sz="2400" b="1" dirty="0"/>
              <a:t>Graphs of the Thrust force(</a:t>
            </a:r>
            <a:r>
              <a:rPr lang="en-US" sz="2400" b="1" dirty="0" err="1"/>
              <a:t>lbs</a:t>
            </a:r>
            <a:r>
              <a:rPr lang="en-US" sz="2400" b="1" dirty="0"/>
              <a:t>), </a:t>
            </a:r>
            <a:r>
              <a:rPr lang="en-US" sz="2400" b="1" dirty="0" smtClean="0"/>
              <a:t>torque(</a:t>
            </a:r>
            <a:r>
              <a:rPr lang="en-US" sz="2400" b="1" dirty="0" err="1" smtClean="0"/>
              <a:t>ft-lbs</a:t>
            </a:r>
            <a:r>
              <a:rPr lang="en-US" sz="2400" b="1" dirty="0" smtClean="0"/>
              <a:t>), </a:t>
            </a:r>
            <a:r>
              <a:rPr lang="en-US" sz="2400" b="1" dirty="0"/>
              <a:t>Power (watts</a:t>
            </a:r>
            <a:r>
              <a:rPr lang="en-US" sz="2400" b="1" dirty="0" smtClean="0"/>
              <a:t>), current, </a:t>
            </a:r>
            <a:r>
              <a:rPr lang="en-US" sz="2400" b="1" dirty="0"/>
              <a:t>and </a:t>
            </a:r>
            <a:r>
              <a:rPr lang="en-US" sz="2400" b="1" dirty="0" smtClean="0"/>
              <a:t>voltage versus speed for several RPMs  </a:t>
            </a:r>
            <a:r>
              <a:rPr lang="en-US" sz="2400" b="1" dirty="0"/>
              <a:t>(so we have immediately check)     </a:t>
            </a:r>
            <a:r>
              <a:rPr lang="en-US" sz="2400" b="1" baseline="-25000" dirty="0"/>
              <a:t>       </a:t>
            </a:r>
            <a:endParaRPr lang="en-US" sz="2400" b="1" dirty="0"/>
          </a:p>
          <a:p>
            <a:pPr marL="800100" lvl="1" indent="-342900">
              <a:buFont typeface="Arial" panose="020B0604020202020204" pitchFamily="34" charset="0"/>
              <a:buChar char="•"/>
            </a:pPr>
            <a:r>
              <a:rPr lang="en-US" sz="2400" b="1" dirty="0"/>
              <a:t>Data reduction</a:t>
            </a:r>
          </a:p>
          <a:p>
            <a:pPr marL="1257300" lvl="2" indent="-342900">
              <a:buFont typeface="Arial" panose="020B0604020202020204" pitchFamily="34" charset="0"/>
              <a:buChar char="•"/>
            </a:pPr>
            <a:r>
              <a:rPr lang="en-US" sz="2400" b="1" dirty="0"/>
              <a:t>A </a:t>
            </a:r>
            <a:r>
              <a:rPr lang="en-US" sz="2400" b="1" dirty="0" err="1"/>
              <a:t>matlab</a:t>
            </a:r>
            <a:r>
              <a:rPr lang="en-US" sz="2400" b="1" dirty="0"/>
              <a:t> script will be used to reduce the data.</a:t>
            </a:r>
          </a:p>
          <a:p>
            <a:pPr marL="800100" lvl="1" indent="-342900">
              <a:buFont typeface="Arial" panose="020B0604020202020204" pitchFamily="34" charset="0"/>
              <a:buChar char="•"/>
            </a:pPr>
            <a:r>
              <a:rPr lang="en-US" sz="2400" b="1" dirty="0"/>
              <a:t>Success criteria</a:t>
            </a:r>
          </a:p>
          <a:p>
            <a:pPr marL="1257300" lvl="2" indent="-342900">
              <a:buFont typeface="Arial" panose="020B0604020202020204" pitchFamily="34" charset="0"/>
              <a:buChar char="•"/>
            </a:pPr>
            <a:r>
              <a:rPr lang="en-US" sz="2400" b="1" dirty="0"/>
              <a:t>Agreement between the calculations and experiment or an understanding of any disagreements</a:t>
            </a:r>
          </a:p>
          <a:p>
            <a:pPr marL="342900" indent="-342900">
              <a:buFont typeface="Arial" panose="020B0604020202020204" pitchFamily="34" charset="0"/>
              <a:buChar char="•"/>
            </a:pPr>
            <a:r>
              <a:rPr lang="en-US" sz="2400" b="1" dirty="0"/>
              <a:t>Appendices</a:t>
            </a:r>
          </a:p>
          <a:p>
            <a:pPr marL="800100" lvl="1" indent="-342900">
              <a:buFont typeface="Arial" panose="020B0604020202020204" pitchFamily="34" charset="0"/>
              <a:buChar char="•"/>
            </a:pPr>
            <a:r>
              <a:rPr lang="en-US" sz="2400" b="1" dirty="0"/>
              <a:t>Test article description (detail)</a:t>
            </a:r>
          </a:p>
          <a:p>
            <a:pPr marL="800100" lvl="1" indent="-342900">
              <a:buFont typeface="Arial" panose="020B0604020202020204" pitchFamily="34" charset="0"/>
              <a:buChar char="•"/>
            </a:pPr>
            <a:r>
              <a:rPr lang="en-US" sz="2400" b="1" dirty="0"/>
              <a:t>Wind Tunnel description (detail)</a:t>
            </a:r>
          </a:p>
          <a:p>
            <a:pPr marL="800100" lvl="1" indent="-342900">
              <a:buFont typeface="Arial" panose="020B0604020202020204" pitchFamily="34" charset="0"/>
              <a:buChar char="•"/>
            </a:pPr>
            <a:r>
              <a:rPr lang="en-US" sz="2400" b="1" dirty="0"/>
              <a:t>Test procedures and test matrix</a:t>
            </a:r>
          </a:p>
        </p:txBody>
      </p:sp>
      <p:sp>
        <p:nvSpPr>
          <p:cNvPr id="5" name="Rectangle 4"/>
          <p:cNvSpPr/>
          <p:nvPr/>
        </p:nvSpPr>
        <p:spPr>
          <a:xfrm>
            <a:off x="1449099" y="520700"/>
            <a:ext cx="4547976" cy="461665"/>
          </a:xfrm>
          <a:prstGeom prst="rect">
            <a:avLst/>
          </a:prstGeom>
        </p:spPr>
        <p:txBody>
          <a:bodyPr wrap="none">
            <a:spAutoFit/>
          </a:bodyPr>
          <a:lstStyle/>
          <a:p>
            <a:pPr marL="342900" indent="-342900">
              <a:buFont typeface="Arial" panose="020B0604020202020204" pitchFamily="34" charset="0"/>
              <a:buChar char="•"/>
            </a:pPr>
            <a:r>
              <a:rPr lang="en-US" sz="2400" b="1" dirty="0"/>
              <a:t>Test and </a:t>
            </a:r>
            <a:r>
              <a:rPr lang="en-US" sz="2400" b="1" dirty="0" smtClean="0"/>
              <a:t>Evaluation (continued)</a:t>
            </a:r>
            <a:endParaRPr lang="en-US" sz="2400" b="1" dirty="0"/>
          </a:p>
        </p:txBody>
      </p:sp>
    </p:spTree>
    <p:extLst>
      <p:ext uri="{BB962C8B-B14F-4D97-AF65-F5344CB8AC3E}">
        <p14:creationId xmlns:p14="http://schemas.microsoft.com/office/powerpoint/2010/main" val="1631016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Example Tests from 2013-14</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802834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24001" y="6324600"/>
            <a:ext cx="9141785" cy="533400"/>
          </a:xfrm>
          <a:prstGeom prst="rect">
            <a:avLst/>
          </a:prstGeom>
          <a:gradFill flip="none" rotWithShape="1">
            <a:gsLst>
              <a:gs pos="69000">
                <a:srgbClr val="A7C0DE"/>
              </a:gs>
              <a:gs pos="27000">
                <a:schemeClr val="bg1"/>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981200" y="-30996"/>
            <a:ext cx="8229600" cy="1143000"/>
          </a:xfrm>
        </p:spPr>
        <p:txBody>
          <a:bodyPr/>
          <a:lstStyle/>
          <a:p>
            <a:r>
              <a:rPr lang="en-US" dirty="0" smtClean="0"/>
              <a:t>Wind Tunnel Test</a:t>
            </a:r>
            <a:endParaRPr lang="en-U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2120" y="4664856"/>
            <a:ext cx="3357586" cy="1818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sulivan\AppData\Local\Microsoft\Windows\Temporary Internet Files\Content.IE5\LTNMC910\Mounted in Wind Tunne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62120" y="838200"/>
            <a:ext cx="3357586" cy="1626780"/>
          </a:xfrm>
          <a:prstGeom prst="rect">
            <a:avLst/>
          </a:prstGeom>
          <a:noFill/>
          <a:extLst>
            <a:ext uri="{909E8E84-426E-40DD-AFC4-6F175D3DCCD1}">
              <a14:hiddenFill xmlns:a14="http://schemas.microsoft.com/office/drawing/2010/main">
                <a:solidFill>
                  <a:srgbClr val="FFFFFF"/>
                </a:solidFill>
              </a14:hiddenFill>
            </a:ext>
          </a:extLst>
        </p:spPr>
      </p:pic>
      <p:sp>
        <p:nvSpPr>
          <p:cNvPr id="12" name="11 CuadroTexto"/>
          <p:cNvSpPr txBox="1"/>
          <p:nvPr/>
        </p:nvSpPr>
        <p:spPr>
          <a:xfrm>
            <a:off x="5676896" y="1071546"/>
            <a:ext cx="4610104" cy="7509748"/>
          </a:xfrm>
          <a:prstGeom prst="rect">
            <a:avLst/>
          </a:prstGeom>
          <a:noFill/>
        </p:spPr>
        <p:txBody>
          <a:bodyPr wrap="square" rtlCol="0">
            <a:spAutoFit/>
          </a:bodyPr>
          <a:lstStyle/>
          <a:p>
            <a:r>
              <a:rPr lang="en-US" sz="2800" dirty="0">
                <a:solidFill>
                  <a:prstClr val="black"/>
                </a:solidFill>
              </a:rPr>
              <a:t>First results showed low maximum lift.</a:t>
            </a:r>
          </a:p>
          <a:p>
            <a:endParaRPr lang="en-US" sz="4000" dirty="0">
              <a:solidFill>
                <a:prstClr val="black"/>
              </a:solidFill>
            </a:endParaRPr>
          </a:p>
          <a:p>
            <a:r>
              <a:rPr lang="en-US" sz="2800" dirty="0">
                <a:solidFill>
                  <a:prstClr val="black"/>
                </a:solidFill>
              </a:rPr>
              <a:t>Strings were used for flow visualization. </a:t>
            </a:r>
          </a:p>
          <a:p>
            <a:endParaRPr lang="en-US" sz="1600" dirty="0">
              <a:solidFill>
                <a:prstClr val="black"/>
              </a:solidFill>
            </a:endParaRPr>
          </a:p>
          <a:p>
            <a:r>
              <a:rPr lang="en-US" sz="2800" dirty="0">
                <a:solidFill>
                  <a:prstClr val="black"/>
                </a:solidFill>
              </a:rPr>
              <a:t>They presented strong </a:t>
            </a:r>
            <a:r>
              <a:rPr lang="en-US" sz="2800" dirty="0" err="1">
                <a:solidFill>
                  <a:prstClr val="black"/>
                </a:solidFill>
              </a:rPr>
              <a:t>spanwise</a:t>
            </a:r>
            <a:r>
              <a:rPr lang="en-US" sz="2800" dirty="0">
                <a:solidFill>
                  <a:prstClr val="black"/>
                </a:solidFill>
              </a:rPr>
              <a:t> flow  with early stall.</a:t>
            </a:r>
          </a:p>
          <a:p>
            <a:endParaRPr lang="en-US" dirty="0">
              <a:solidFill>
                <a:prstClr val="black"/>
              </a:solidFill>
            </a:endParaRPr>
          </a:p>
          <a:p>
            <a:endParaRPr lang="en-US" sz="2800" dirty="0">
              <a:solidFill>
                <a:prstClr val="black"/>
              </a:solidFill>
            </a:endParaRPr>
          </a:p>
          <a:p>
            <a:r>
              <a:rPr lang="en-US" sz="2800" dirty="0">
                <a:solidFill>
                  <a:prstClr val="black"/>
                </a:solidFill>
              </a:rPr>
              <a:t>Wing fences were used to try to solve the problem.</a:t>
            </a:r>
          </a:p>
          <a:p>
            <a:endParaRPr lang="es-ES" sz="2300" dirty="0">
              <a:solidFill>
                <a:prstClr val="black"/>
              </a:solidFill>
            </a:endParaRPr>
          </a:p>
          <a:p>
            <a:endParaRPr lang="es-ES" sz="2300" dirty="0">
              <a:solidFill>
                <a:prstClr val="black"/>
              </a:solidFill>
            </a:endParaRPr>
          </a:p>
          <a:p>
            <a:endParaRPr lang="es-ES" sz="2300" dirty="0">
              <a:solidFill>
                <a:prstClr val="black"/>
              </a:solidFill>
            </a:endParaRPr>
          </a:p>
          <a:p>
            <a:endParaRPr lang="es-ES" sz="2300" dirty="0">
              <a:solidFill>
                <a:prstClr val="black"/>
              </a:solidFill>
            </a:endParaRPr>
          </a:p>
          <a:p>
            <a:endParaRPr lang="es-ES" sz="2300" dirty="0">
              <a:solidFill>
                <a:prstClr val="black"/>
              </a:solidFill>
            </a:endParaRPr>
          </a:p>
          <a:p>
            <a:endParaRPr lang="es-ES" sz="2300" dirty="0">
              <a:solidFill>
                <a:prstClr val="black"/>
              </a:solidFill>
            </a:endParaRPr>
          </a:p>
        </p:txBody>
      </p:sp>
      <p:pic>
        <p:nvPicPr>
          <p:cNvPr id="3" name="Picture 2" descr="C:\Users\Roman\Aerospace engineering\Aerodynamic analysys\Wind tunnel\IMG_6989.jpg"/>
          <p:cNvPicPr>
            <a:picLocks noChangeAspect="1" noChangeArrowheads="1"/>
          </p:cNvPicPr>
          <p:nvPr/>
        </p:nvPicPr>
        <p:blipFill>
          <a:blip r:embed="rId5" cstate="print"/>
          <a:srcRect/>
          <a:stretch>
            <a:fillRect/>
          </a:stretch>
        </p:blipFill>
        <p:spPr bwMode="auto">
          <a:xfrm>
            <a:off x="1962120" y="2521717"/>
            <a:ext cx="3357586" cy="2070193"/>
          </a:xfrm>
          <a:prstGeom prst="rect">
            <a:avLst/>
          </a:prstGeom>
          <a:noFill/>
        </p:spPr>
      </p:pic>
      <p:sp>
        <p:nvSpPr>
          <p:cNvPr id="8" name="TextBox 7"/>
          <p:cNvSpPr txBox="1"/>
          <p:nvPr/>
        </p:nvSpPr>
        <p:spPr>
          <a:xfrm>
            <a:off x="10277718" y="6496586"/>
            <a:ext cx="542683" cy="338554"/>
          </a:xfrm>
          <a:prstGeom prst="rect">
            <a:avLst/>
          </a:prstGeom>
          <a:noFill/>
        </p:spPr>
        <p:txBody>
          <a:bodyPr wrap="square" rtlCol="0">
            <a:spAutoFit/>
          </a:bodyPr>
          <a:lstStyle/>
          <a:p>
            <a:fld id="{867A2C14-0FAA-4B45-BD69-A046E2047334}" type="slidenum">
              <a:rPr lang="en-US" sz="1600" b="1">
                <a:solidFill>
                  <a:prstClr val="black"/>
                </a:solidFill>
              </a:rPr>
              <a:pPr/>
              <a:t>8</a:t>
            </a:fld>
            <a:endParaRPr lang="en-US" sz="1600" b="1" dirty="0">
              <a:solidFill>
                <a:prstClr val="black"/>
              </a:solidFill>
            </a:endParaRPr>
          </a:p>
        </p:txBody>
      </p:sp>
    </p:spTree>
    <p:extLst>
      <p:ext uri="{BB962C8B-B14F-4D97-AF65-F5344CB8AC3E}">
        <p14:creationId xmlns:p14="http://schemas.microsoft.com/office/powerpoint/2010/main" val="24679696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1" y="6324600"/>
            <a:ext cx="9141785" cy="533400"/>
          </a:xfrm>
          <a:prstGeom prst="rect">
            <a:avLst/>
          </a:prstGeom>
          <a:gradFill flip="none" rotWithShape="1">
            <a:gsLst>
              <a:gs pos="69000">
                <a:srgbClr val="A7C0DE"/>
              </a:gs>
              <a:gs pos="27000">
                <a:schemeClr val="bg1"/>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981200" y="76200"/>
            <a:ext cx="8229600" cy="1143000"/>
          </a:xfrm>
        </p:spPr>
        <p:txBody>
          <a:bodyPr>
            <a:normAutofit fontScale="90000"/>
          </a:bodyPr>
          <a:lstStyle/>
          <a:p>
            <a:r>
              <a:rPr lang="en-US" dirty="0" smtClean="0"/>
              <a:t>Wind Tunnel: 30.75 mph</a:t>
            </a:r>
            <a:r>
              <a:rPr lang="en-US" dirty="0"/>
              <a:t> </a:t>
            </a:r>
            <a:r>
              <a:rPr lang="en-US" dirty="0" smtClean="0"/>
              <a:t>| Re=366,000</a:t>
            </a:r>
            <a:endParaRPr lang="en-US" dirty="0"/>
          </a:p>
        </p:txBody>
      </p:sp>
      <p:sp>
        <p:nvSpPr>
          <p:cNvPr id="5" name="TextBox 4"/>
          <p:cNvSpPr txBox="1"/>
          <p:nvPr/>
        </p:nvSpPr>
        <p:spPr>
          <a:xfrm>
            <a:off x="10277718" y="6496586"/>
            <a:ext cx="542683" cy="338554"/>
          </a:xfrm>
          <a:prstGeom prst="rect">
            <a:avLst/>
          </a:prstGeom>
          <a:noFill/>
        </p:spPr>
        <p:txBody>
          <a:bodyPr wrap="square" rtlCol="0">
            <a:spAutoFit/>
          </a:bodyPr>
          <a:lstStyle/>
          <a:p>
            <a:fld id="{867A2C14-0FAA-4B45-BD69-A046E2047334}" type="slidenum">
              <a:rPr lang="en-US" sz="1600" b="1">
                <a:solidFill>
                  <a:prstClr val="black"/>
                </a:solidFill>
              </a:rPr>
              <a:pPr/>
              <a:t>9</a:t>
            </a:fld>
            <a:endParaRPr lang="en-US" sz="1600" b="1" dirty="0">
              <a:solidFill>
                <a:prstClr val="black"/>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9902" y="834330"/>
            <a:ext cx="9921498" cy="588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4254" t="73277" r="32873" b="11120"/>
          <a:stretch/>
        </p:blipFill>
        <p:spPr bwMode="auto">
          <a:xfrm>
            <a:off x="4798251" y="3185855"/>
            <a:ext cx="2869303" cy="1026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905642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TotalTime>
  <Words>2085</Words>
  <Application>Microsoft Office PowerPoint</Application>
  <PresentationFormat>Widescreen</PresentationFormat>
  <Paragraphs>358</Paragraphs>
  <Slides>27</Slides>
  <Notes>8</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27</vt:i4>
      </vt:variant>
    </vt:vector>
  </HeadingPairs>
  <TitlesOfParts>
    <vt:vector size="37" baseType="lpstr">
      <vt:lpstr>MS Mincho</vt:lpstr>
      <vt:lpstr>Arial</vt:lpstr>
      <vt:lpstr>Calibri</vt:lpstr>
      <vt:lpstr>Calibri Light</vt:lpstr>
      <vt:lpstr>Cambria</vt:lpstr>
      <vt:lpstr>Symbol</vt:lpstr>
      <vt:lpstr>Times New Roman</vt:lpstr>
      <vt:lpstr>Office Theme</vt:lpstr>
      <vt:lpstr>1_Office Theme</vt:lpstr>
      <vt:lpstr>2_Office Theme</vt:lpstr>
      <vt:lpstr>Wind Tunnel Test Plan</vt:lpstr>
      <vt:lpstr>PowerPoint Presentation</vt:lpstr>
      <vt:lpstr>PowerPoint Presentation</vt:lpstr>
      <vt:lpstr>Propulsion System Test Plan</vt:lpstr>
      <vt:lpstr>PowerPoint Presentation</vt:lpstr>
      <vt:lpstr>PowerPoint Presentation</vt:lpstr>
      <vt:lpstr>Example Tests from 2013-14</vt:lpstr>
      <vt:lpstr>Wind Tunnel Test</vt:lpstr>
      <vt:lpstr>Wind Tunnel: 30.75 mph | Re=366,000</vt:lpstr>
      <vt:lpstr>Wind Tunnel Tests</vt:lpstr>
      <vt:lpstr>Propulsion Test Objectives</vt:lpstr>
      <vt:lpstr>Propulsion Tests</vt:lpstr>
      <vt:lpstr>PowerPoint Presentation</vt:lpstr>
      <vt:lpstr>Appendices</vt:lpstr>
      <vt:lpstr>Boeing Wind Tunnel at Purdue</vt:lpstr>
      <vt:lpstr>Appendix PURDUE BOEING WIND TUNNEL SCHEDULING GUIDELINES </vt:lpstr>
      <vt:lpstr>Appendix  -  Model Mounting: </vt:lpstr>
      <vt:lpstr>Examples</vt:lpstr>
      <vt:lpstr>Armstrong Hall Subsonic Wind Tunnel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Engineering Computer Network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Wind Tunnel Test Plan</dc:title>
  <dc:creator>John P Sullivan</dc:creator>
  <cp:lastModifiedBy>John Sullivan</cp:lastModifiedBy>
  <cp:revision>21</cp:revision>
  <dcterms:created xsi:type="dcterms:W3CDTF">2014-11-23T22:18:53Z</dcterms:created>
  <dcterms:modified xsi:type="dcterms:W3CDTF">2014-11-24T15:35:24Z</dcterms:modified>
</cp:coreProperties>
</file>