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35"/>
  </p:notesMasterIdLst>
  <p:handoutMasterIdLst>
    <p:handoutMasterId r:id="rId36"/>
  </p:handoutMasterIdLst>
  <p:sldIdLst>
    <p:sldId id="875" r:id="rId2"/>
    <p:sldId id="900" r:id="rId3"/>
    <p:sldId id="828" r:id="rId4"/>
    <p:sldId id="1038" r:id="rId5"/>
    <p:sldId id="1039" r:id="rId6"/>
    <p:sldId id="1041" r:id="rId7"/>
    <p:sldId id="831" r:id="rId8"/>
    <p:sldId id="1040" r:id="rId9"/>
    <p:sldId id="832" r:id="rId10"/>
    <p:sldId id="1033" r:id="rId11"/>
    <p:sldId id="1034" r:id="rId12"/>
    <p:sldId id="1035" r:id="rId13"/>
    <p:sldId id="928" r:id="rId14"/>
    <p:sldId id="930" r:id="rId15"/>
    <p:sldId id="929" r:id="rId16"/>
    <p:sldId id="931" r:id="rId17"/>
    <p:sldId id="833" r:id="rId18"/>
    <p:sldId id="836" r:id="rId19"/>
    <p:sldId id="834" r:id="rId20"/>
    <p:sldId id="936" r:id="rId21"/>
    <p:sldId id="935" r:id="rId22"/>
    <p:sldId id="835" r:id="rId23"/>
    <p:sldId id="1036" r:id="rId24"/>
    <p:sldId id="1037" r:id="rId25"/>
    <p:sldId id="926" r:id="rId26"/>
    <p:sldId id="933" r:id="rId27"/>
    <p:sldId id="932" r:id="rId28"/>
    <p:sldId id="934" r:id="rId29"/>
    <p:sldId id="847" r:id="rId30"/>
    <p:sldId id="937" r:id="rId31"/>
    <p:sldId id="849" r:id="rId32"/>
    <p:sldId id="850" r:id="rId33"/>
    <p:sldId id="851" r:id="rId34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66"/>
    <a:srgbClr val="0000FF"/>
    <a:srgbClr val="FF00FF"/>
    <a:srgbClr val="FF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52" autoAdjust="0"/>
    <p:restoredTop sz="96327" autoAdjust="0"/>
  </p:normalViewPr>
  <p:slideViewPr>
    <p:cSldViewPr snapToObjects="1">
      <p:cViewPr varScale="1">
        <p:scale>
          <a:sx n="95" d="100"/>
          <a:sy n="95" d="100"/>
        </p:scale>
        <p:origin x="499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2C4D9734-AB07-2144-A66F-7994D344B7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6" name="Notes Placeholder 2">
            <a:extLst>
              <a:ext uri="{FF2B5EF4-FFF2-40B4-BE49-F238E27FC236}">
                <a16:creationId xmlns:a16="http://schemas.microsoft.com/office/drawing/2014/main" id="{F5DFFDAE-283D-EA46-9421-30A3B46C9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006" tIns="48143" rIns="98006" bIns="48143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508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FD681571-95A2-1347-9D91-E4AC5E0B1EA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BDF265-3518-6C42-8211-E56809FA08CC}" type="slidenum">
              <a:rPr lang="en-US" altLang="en-US"/>
              <a:pPr/>
              <a:t>‹#›</a:t>
            </a:fld>
            <a:r>
              <a:rPr lang="en-US" altLang="en-US"/>
              <a:t>   </a:t>
            </a:r>
            <a:fld id="{31CAB400-8FA8-4C48-B643-207DC1F1FF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27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2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2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31.png"/><Relationship Id="rId7" Type="http://schemas.openxmlformats.org/officeDocument/2006/relationships/oleObject" Target="../embeddings/oleObject2.bin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34.emf"/><Relationship Id="rId7" Type="http://schemas.openxmlformats.org/officeDocument/2006/relationships/image" Target="../media/image32.emf"/><Relationship Id="rId12" Type="http://schemas.openxmlformats.org/officeDocument/2006/relationships/image" Target="../media/image15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36.emf"/><Relationship Id="rId5" Type="http://schemas.openxmlformats.org/officeDocument/2006/relationships/image" Target="../media/image33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35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38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11.png"/><Relationship Id="rId7" Type="http://schemas.openxmlformats.org/officeDocument/2006/relationships/oleObject" Target="../embeddings/oleObject3.bin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11.png"/><Relationship Id="rId7" Type="http://schemas.openxmlformats.org/officeDocument/2006/relationships/oleObject" Target="../embeddings/oleObject3.bin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11.png"/><Relationship Id="rId7" Type="http://schemas.openxmlformats.org/officeDocument/2006/relationships/oleObject" Target="../embeddings/oleObject3.bin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37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37.png"/><Relationship Id="rId4" Type="http://schemas.openxmlformats.org/officeDocument/2006/relationships/image" Target="../media/image39.emf"/><Relationship Id="rId9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46.emf"/><Relationship Id="rId3" Type="http://schemas.openxmlformats.org/officeDocument/2006/relationships/image" Target="../media/image41.emf"/><Relationship Id="rId7" Type="http://schemas.openxmlformats.org/officeDocument/2006/relationships/image" Target="../media/image43.e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48.emf"/><Relationship Id="rId2" Type="http://schemas.openxmlformats.org/officeDocument/2006/relationships/oleObject" Target="../embeddings/oleObject9.bin"/><Relationship Id="rId16" Type="http://schemas.openxmlformats.org/officeDocument/2006/relationships/oleObject" Target="../embeddings/oleObject1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45.emf"/><Relationship Id="rId5" Type="http://schemas.openxmlformats.org/officeDocument/2006/relationships/image" Target="../media/image42.emf"/><Relationship Id="rId15" Type="http://schemas.openxmlformats.org/officeDocument/2006/relationships/image" Target="../media/image47.e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44.emf"/><Relationship Id="rId14" Type="http://schemas.openxmlformats.org/officeDocument/2006/relationships/oleObject" Target="../embeddings/oleObject1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emf"/><Relationship Id="rId11" Type="http://schemas.openxmlformats.org/officeDocument/2006/relationships/image" Target="../media/image30.png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52.emf"/><Relationship Id="rId4" Type="http://schemas.openxmlformats.org/officeDocument/2006/relationships/image" Target="../media/image49.emf"/><Relationship Id="rId9" Type="http://schemas.openxmlformats.org/officeDocument/2006/relationships/oleObject" Target="../embeddings/oleObject20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49.e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10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Bandstructure in Real Materials (Si, Ge, GaAs)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DA68FDA-DCB7-B344-8B7E-975D996C8DC2}"/>
              </a:ext>
            </a:extLst>
          </p:cNvPr>
          <p:cNvGrpSpPr/>
          <p:nvPr/>
        </p:nvGrpSpPr>
        <p:grpSpPr>
          <a:xfrm>
            <a:off x="2133600" y="1588403"/>
            <a:ext cx="3867900" cy="1981200"/>
            <a:chOff x="609600" y="1588403"/>
            <a:chExt cx="3867900" cy="1981200"/>
          </a:xfrm>
        </p:grpSpPr>
        <p:pic>
          <p:nvPicPr>
            <p:cNvPr id="48" name="Picture 47" descr="A picture containing remote, dark, table, control&#10;&#10;Description automatically generated">
              <a:extLst>
                <a:ext uri="{FF2B5EF4-FFF2-40B4-BE49-F238E27FC236}">
                  <a16:creationId xmlns:a16="http://schemas.microsoft.com/office/drawing/2014/main" id="{4060D7CE-A15F-B243-BC27-B657960845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4" r="21707"/>
            <a:stretch/>
          </p:blipFill>
          <p:spPr>
            <a:xfrm rot="581797">
              <a:off x="689679" y="2116857"/>
              <a:ext cx="1100979" cy="667461"/>
            </a:xfrm>
            <a:prstGeom prst="rect">
              <a:avLst/>
            </a:prstGeom>
          </p:spPr>
        </p:pic>
        <p:sp>
          <p:nvSpPr>
            <p:cNvPr id="59394" name="Rectangle 2">
              <a:extLst>
                <a:ext uri="{FF2B5EF4-FFF2-40B4-BE49-F238E27FC236}">
                  <a16:creationId xmlns:a16="http://schemas.microsoft.com/office/drawing/2014/main" id="{2C9097A5-3677-CF4D-83E0-AB157440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5" name="Rectangle 3">
              <a:extLst>
                <a:ext uri="{FF2B5EF4-FFF2-40B4-BE49-F238E27FC236}">
                  <a16:creationId xmlns:a16="http://schemas.microsoft.com/office/drawing/2014/main" id="{8210AC9E-DC0E-CF4F-9BD7-9201D808E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7" name="Freeform 5">
              <a:extLst>
                <a:ext uri="{FF2B5EF4-FFF2-40B4-BE49-F238E27FC236}">
                  <a16:creationId xmlns:a16="http://schemas.microsoft.com/office/drawing/2014/main" id="{23628DF0-9255-4345-886C-0511DB52F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2655203"/>
              <a:ext cx="457200" cy="228600"/>
            </a:xfrm>
            <a:custGeom>
              <a:avLst/>
              <a:gdLst>
                <a:gd name="T0" fmla="*/ 0 w 288"/>
                <a:gd name="T1" fmla="*/ 0 h 144"/>
                <a:gd name="T2" fmla="*/ 0 w 288"/>
                <a:gd name="T3" fmla="*/ 2147483647 h 144"/>
                <a:gd name="T4" fmla="*/ 2147483647 w 288"/>
                <a:gd name="T5" fmla="*/ 2147483647 h 144"/>
                <a:gd name="T6" fmla="*/ 2147483647 w 288"/>
                <a:gd name="T7" fmla="*/ 2147483647 h 144"/>
                <a:gd name="T8" fmla="*/ 2147483647 w 288"/>
                <a:gd name="T9" fmla="*/ 2147483647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44"/>
                <a:gd name="T17" fmla="*/ 288 w 28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44">
                  <a:moveTo>
                    <a:pt x="0" y="0"/>
                  </a:moveTo>
                  <a:lnTo>
                    <a:pt x="0" y="144"/>
                  </a:lnTo>
                  <a:lnTo>
                    <a:pt x="288" y="144"/>
                  </a:lnTo>
                  <a:lnTo>
                    <a:pt x="288" y="96"/>
                  </a:lnTo>
                  <a:lnTo>
                    <a:pt x="288" y="14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8" name="Freeform 6">
              <a:extLst>
                <a:ext uri="{FF2B5EF4-FFF2-40B4-BE49-F238E27FC236}">
                  <a16:creationId xmlns:a16="http://schemas.microsoft.com/office/drawing/2014/main" id="{0998B6AA-EB39-4E4C-B334-6B70A8306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200" y="2655203"/>
              <a:ext cx="609600" cy="304800"/>
            </a:xfrm>
            <a:custGeom>
              <a:avLst/>
              <a:gdLst>
                <a:gd name="T0" fmla="*/ 2147483647 w 384"/>
                <a:gd name="T1" fmla="*/ 0 h 192"/>
                <a:gd name="T2" fmla="*/ 2147483647 w 384"/>
                <a:gd name="T3" fmla="*/ 2147483647 h 192"/>
                <a:gd name="T4" fmla="*/ 0 w 384"/>
                <a:gd name="T5" fmla="*/ 2147483647 h 192"/>
                <a:gd name="T6" fmla="*/ 0 w 384"/>
                <a:gd name="T7" fmla="*/ 2147483647 h 192"/>
                <a:gd name="T8" fmla="*/ 0 w 384"/>
                <a:gd name="T9" fmla="*/ 2147483647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384" y="0"/>
                  </a:moveTo>
                  <a:lnTo>
                    <a:pt x="384" y="144"/>
                  </a:lnTo>
                  <a:lnTo>
                    <a:pt x="0" y="144"/>
                  </a:lnTo>
                  <a:lnTo>
                    <a:pt x="0" y="48"/>
                  </a:lnTo>
                  <a:lnTo>
                    <a:pt x="0" y="19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9" name="Rectangle 7">
              <a:extLst>
                <a:ext uri="{FF2B5EF4-FFF2-40B4-BE49-F238E27FC236}">
                  <a16:creationId xmlns:a16="http://schemas.microsoft.com/office/drawing/2014/main" id="{FDD7B0D5-F693-FF41-9245-AB3B8900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350403"/>
              <a:ext cx="76200" cy="76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0" name="Line 8">
              <a:extLst>
                <a:ext uri="{FF2B5EF4-FFF2-40B4-BE49-F238E27FC236}">
                  <a16:creationId xmlns:a16="http://schemas.microsoft.com/office/drawing/2014/main" id="{D51A2E91-D74D-CC44-8FEE-115F044D3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1600" y="2426603"/>
              <a:ext cx="962095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1" name="Line 9">
              <a:extLst>
                <a:ext uri="{FF2B5EF4-FFF2-40B4-BE49-F238E27FC236}">
                  <a16:creationId xmlns:a16="http://schemas.microsoft.com/office/drawing/2014/main" id="{36428BF8-856E-6640-BA1C-4D31335A4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600" y="1588403"/>
              <a:ext cx="934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2" name="Rectangle 10">
              <a:extLst>
                <a:ext uri="{FF2B5EF4-FFF2-40B4-BE49-F238E27FC236}">
                  <a16:creationId xmlns:a16="http://schemas.microsoft.com/office/drawing/2014/main" id="{D4899630-F6D7-A942-97C7-BF3EA280E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900" y="1588403"/>
              <a:ext cx="2133600" cy="1981200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3" name="Line 11">
              <a:extLst>
                <a:ext uri="{FF2B5EF4-FFF2-40B4-BE49-F238E27FC236}">
                  <a16:creationId xmlns:a16="http://schemas.microsoft.com/office/drawing/2014/main" id="{B1AF96B5-F721-314E-8BDC-09EA0022C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49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>
              <a:extLst>
                <a:ext uri="{FF2B5EF4-FFF2-40B4-BE49-F238E27FC236}">
                  <a16:creationId xmlns:a16="http://schemas.microsoft.com/office/drawing/2014/main" id="{25B7A236-FAE4-E440-B688-51B771CE5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21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3">
              <a:extLst>
                <a:ext uri="{FF2B5EF4-FFF2-40B4-BE49-F238E27FC236}">
                  <a16:creationId xmlns:a16="http://schemas.microsoft.com/office/drawing/2014/main" id="{7E27222F-351E-FD43-85C6-990512FE8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2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6" name="Line 14">
              <a:extLst>
                <a:ext uri="{FF2B5EF4-FFF2-40B4-BE49-F238E27FC236}">
                  <a16:creationId xmlns:a16="http://schemas.microsoft.com/office/drawing/2014/main" id="{FABD71A9-17E1-8346-ACE0-01494CF4B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84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7" name="Line 15">
              <a:extLst>
                <a:ext uri="{FF2B5EF4-FFF2-40B4-BE49-F238E27FC236}">
                  <a16:creationId xmlns:a16="http://schemas.microsoft.com/office/drawing/2014/main" id="{F5531DB5-34C8-0D49-93B8-F38F436B7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1969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8" name="Line 16">
              <a:extLst>
                <a:ext uri="{FF2B5EF4-FFF2-40B4-BE49-F238E27FC236}">
                  <a16:creationId xmlns:a16="http://schemas.microsoft.com/office/drawing/2014/main" id="{7791E2BB-3DA0-0842-867E-2706A5378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350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9" name="Line 17">
              <a:extLst>
                <a:ext uri="{FF2B5EF4-FFF2-40B4-BE49-F238E27FC236}">
                  <a16:creationId xmlns:a16="http://schemas.microsoft.com/office/drawing/2014/main" id="{12720F9F-C8BE-AE4F-A54E-678F67BA6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7568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18">
              <a:extLst>
                <a:ext uri="{FF2B5EF4-FFF2-40B4-BE49-F238E27FC236}">
                  <a16:creationId xmlns:a16="http://schemas.microsoft.com/office/drawing/2014/main" id="{B562AE94-AE39-FB4D-8D3E-B26DD1944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31886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Oval 19">
              <a:extLst>
                <a:ext uri="{FF2B5EF4-FFF2-40B4-BE49-F238E27FC236}">
                  <a16:creationId xmlns:a16="http://schemas.microsoft.com/office/drawing/2014/main" id="{A1AFE619-1A31-484A-A2BC-A7BFC94FF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2" name="Oval 20">
              <a:extLst>
                <a:ext uri="{FF2B5EF4-FFF2-40B4-BE49-F238E27FC236}">
                  <a16:creationId xmlns:a16="http://schemas.microsoft.com/office/drawing/2014/main" id="{33B3572C-87EB-EF47-94A3-C51F8AA40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3" name="Oval 21">
              <a:extLst>
                <a:ext uri="{FF2B5EF4-FFF2-40B4-BE49-F238E27FC236}">
                  <a16:creationId xmlns:a16="http://schemas.microsoft.com/office/drawing/2014/main" id="{3870D8FE-7D95-DA4A-9A3E-98788CD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4" name="Oval 22">
              <a:extLst>
                <a:ext uri="{FF2B5EF4-FFF2-40B4-BE49-F238E27FC236}">
                  <a16:creationId xmlns:a16="http://schemas.microsoft.com/office/drawing/2014/main" id="{3A0CEB69-1393-314D-9441-F0119C584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19059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5" name="Oval 23">
              <a:extLst>
                <a:ext uri="{FF2B5EF4-FFF2-40B4-BE49-F238E27FC236}">
                  <a16:creationId xmlns:a16="http://schemas.microsoft.com/office/drawing/2014/main" id="{900E9064-54BB-7F41-ABF6-D90E081F3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6" name="Oval 24">
              <a:extLst>
                <a:ext uri="{FF2B5EF4-FFF2-40B4-BE49-F238E27FC236}">
                  <a16:creationId xmlns:a16="http://schemas.microsoft.com/office/drawing/2014/main" id="{F15BC405-407A-1641-95C3-31E4BC903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7" name="Oval 25">
              <a:extLst>
                <a:ext uri="{FF2B5EF4-FFF2-40B4-BE49-F238E27FC236}">
                  <a16:creationId xmlns:a16="http://schemas.microsoft.com/office/drawing/2014/main" id="{36769E1D-751D-D645-8E72-9A4316F6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8" name="Oval 26">
              <a:extLst>
                <a:ext uri="{FF2B5EF4-FFF2-40B4-BE49-F238E27FC236}">
                  <a16:creationId xmlns:a16="http://schemas.microsoft.com/office/drawing/2014/main" id="{5D93C3E7-3748-C144-A1CA-0A033E5B4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274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9" name="Oval 27">
              <a:extLst>
                <a:ext uri="{FF2B5EF4-FFF2-40B4-BE49-F238E27FC236}">
                  <a16:creationId xmlns:a16="http://schemas.microsoft.com/office/drawing/2014/main" id="{F7CC5223-96A2-0A44-AA84-4B98DC876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0" name="Oval 28">
              <a:extLst>
                <a:ext uri="{FF2B5EF4-FFF2-40B4-BE49-F238E27FC236}">
                  <a16:creationId xmlns:a16="http://schemas.microsoft.com/office/drawing/2014/main" id="{9DE8CAAC-55F3-D54F-924E-11DF59460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1" name="Oval 29">
              <a:extLst>
                <a:ext uri="{FF2B5EF4-FFF2-40B4-BE49-F238E27FC236}">
                  <a16:creationId xmlns:a16="http://schemas.microsoft.com/office/drawing/2014/main" id="{0894DE35-7ED4-9E4F-B2EB-7171AF98D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2" name="Oval 30">
              <a:extLst>
                <a:ext uri="{FF2B5EF4-FFF2-40B4-BE49-F238E27FC236}">
                  <a16:creationId xmlns:a16="http://schemas.microsoft.com/office/drawing/2014/main" id="{DA45FC86-9268-6C40-AC00-65E236DB0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6933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3" name="Oval 31">
              <a:extLst>
                <a:ext uri="{FF2B5EF4-FFF2-40B4-BE49-F238E27FC236}">
                  <a16:creationId xmlns:a16="http://schemas.microsoft.com/office/drawing/2014/main" id="{EBF0B5B6-498E-C74E-90CF-B08397255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4" name="Oval 32">
              <a:extLst>
                <a:ext uri="{FF2B5EF4-FFF2-40B4-BE49-F238E27FC236}">
                  <a16:creationId xmlns:a16="http://schemas.microsoft.com/office/drawing/2014/main" id="{DA801D52-D926-7E4E-9C7A-F98D1BA1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5" name="Oval 33">
              <a:extLst>
                <a:ext uri="{FF2B5EF4-FFF2-40B4-BE49-F238E27FC236}">
                  <a16:creationId xmlns:a16="http://schemas.microsoft.com/office/drawing/2014/main" id="{FFDA04C2-F29E-C947-8DBA-030ECFF5D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6" name="Oval 34">
              <a:extLst>
                <a:ext uri="{FF2B5EF4-FFF2-40B4-BE49-F238E27FC236}">
                  <a16:creationId xmlns:a16="http://schemas.microsoft.com/office/drawing/2014/main" id="{E1BE030E-A090-274D-94FE-8D04BBEB0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31124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9" name="Oval 37">
              <a:extLst>
                <a:ext uri="{FF2B5EF4-FFF2-40B4-BE49-F238E27FC236}">
                  <a16:creationId xmlns:a16="http://schemas.microsoft.com/office/drawing/2014/main" id="{F74BFEF6-D534-BB49-BE97-DE64F6990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300" y="254090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59427" name="Rectangle 35">
            <a:extLst>
              <a:ext uri="{FF2B5EF4-FFF2-40B4-BE49-F238E27FC236}">
                <a16:creationId xmlns:a16="http://schemas.microsoft.com/office/drawing/2014/main" id="{78C1C40D-547F-344D-B330-4FA913788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700" y="2693303"/>
            <a:ext cx="2286000" cy="152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34" name="Line 42">
            <a:extLst>
              <a:ext uri="{FF2B5EF4-FFF2-40B4-BE49-F238E27FC236}">
                <a16:creationId xmlns:a16="http://schemas.microsoft.com/office/drawing/2014/main" id="{E7D441E6-DFAE-DD43-83A3-D2FF55141C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7700" y="2464703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35" name="Line 43">
            <a:extLst>
              <a:ext uri="{FF2B5EF4-FFF2-40B4-BE49-F238E27FC236}">
                <a16:creationId xmlns:a16="http://schemas.microsoft.com/office/drawing/2014/main" id="{46194DAD-10B7-6F47-A0B2-2C292ED475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7700" y="2845703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Freeform 31">
            <a:extLst>
              <a:ext uri="{FF2B5EF4-FFF2-40B4-BE49-F238E27FC236}">
                <a16:creationId xmlns:a16="http://schemas.microsoft.com/office/drawing/2014/main" id="{490BB120-1FFD-5B4A-BA00-5297F601CF5D}"/>
              </a:ext>
            </a:extLst>
          </p:cNvPr>
          <p:cNvSpPr>
            <a:spLocks/>
          </p:cNvSpPr>
          <p:nvPr/>
        </p:nvSpPr>
        <p:spPr bwMode="auto">
          <a:xfrm>
            <a:off x="6787312" y="3252103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38">
            <a:extLst>
              <a:ext uri="{FF2B5EF4-FFF2-40B4-BE49-F238E27FC236}">
                <a16:creationId xmlns:a16="http://schemas.microsoft.com/office/drawing/2014/main" id="{69532ED0-AAF3-9D49-B545-463D3A00F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7312" y="1042303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712F0969-DDE8-064B-80DE-3CA14BA5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2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C4FF0C36-374F-6A43-8D00-CEE2C70D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10</a:t>
            </a:r>
            <a:br>
              <a:rPr lang="en-US" dirty="0"/>
            </a:br>
            <a:r>
              <a:rPr lang="en-US" dirty="0"/>
              <a:t>Bandstructure in Real Materials (Si, Ge, GaAs)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3922466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7 – Bandstructure in 1D Periodic Potentials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8 – </a:t>
            </a:r>
            <a:r>
              <a:rPr lang="en-US" sz="2400" dirty="0"/>
              <a:t>Brillouin Zone - Reciprocal Lattice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9 – </a:t>
            </a:r>
            <a:r>
              <a:rPr lang="en-US" sz="2400" dirty="0"/>
              <a:t>Constant Energy Surfaces</a:t>
            </a:r>
            <a:r>
              <a:rPr lang="en-US" altLang="en-US" sz="2400" kern="0" dirty="0">
                <a:ea typeface="ＭＳ Ｐゴシック" panose="020B0600070205080204" pitchFamily="34" charset="-128"/>
              </a:rPr>
              <a:t> &amp; DOS</a:t>
            </a:r>
          </a:p>
        </p:txBody>
      </p:sp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504609" y="5105400"/>
            <a:ext cx="8722180" cy="1066800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10.1 E(k) diagrams in specific crystal directions</a:t>
            </a:r>
          </a:p>
          <a:p>
            <a:r>
              <a:rPr lang="en-US" sz="2400" dirty="0"/>
              <a:t>10.2 Constant Energy Surfaces – Effective Mass Tensor</a:t>
            </a:r>
          </a:p>
          <a:p>
            <a:r>
              <a:rPr lang="en-US" sz="2400" dirty="0"/>
              <a:t>10.3 Density of States Effective Mass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989D626-F4AD-334D-89D1-B1572A28A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325" y="3450494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F2C681EC-E9D8-0E42-8AF7-B823276C2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4645" y="3168527"/>
            <a:ext cx="1851775" cy="1266499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2BE0EB4D-5AC4-DC4A-A6D2-F0130342A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7900" y="3467598"/>
            <a:ext cx="2463800" cy="1651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8D910C-0F1B-764B-AB89-9E5167F356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1400" y="4948370"/>
            <a:ext cx="3225800" cy="1816100"/>
          </a:xfrm>
          <a:prstGeom prst="rect">
            <a:avLst/>
          </a:prstGeom>
        </p:spPr>
      </p:pic>
      <p:pic>
        <p:nvPicPr>
          <p:cNvPr id="107" name="Picture 3">
            <a:extLst>
              <a:ext uri="{FF2B5EF4-FFF2-40B4-BE49-F238E27FC236}">
                <a16:creationId xmlns:a16="http://schemas.microsoft.com/office/drawing/2014/main" id="{9C41126B-33EE-FC43-80DC-76DCC9E0A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046" y="734500"/>
            <a:ext cx="1895475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Text Box 4">
            <a:extLst>
              <a:ext uri="{FF2B5EF4-FFF2-40B4-BE49-F238E27FC236}">
                <a16:creationId xmlns:a16="http://schemas.microsoft.com/office/drawing/2014/main" id="{6AA961B2-CC4A-FF47-B754-5B37D4A4A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375" y="6391359"/>
            <a:ext cx="3273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2400" dirty="0">
                <a:latin typeface="Calibri" panose="020F0502020204030204" pitchFamily="34" charset="0"/>
              </a:rPr>
              <a:t>: </a:t>
            </a:r>
            <a:r>
              <a:rPr lang="en-US" altLang="en-US" sz="2400" dirty="0"/>
              <a:t>Vol. 6, Ch. 3</a:t>
            </a:r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C5679931-88CF-3C4D-93D9-353F9E9C01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2287" y="842153"/>
            <a:ext cx="1735976" cy="267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19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0.2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rust1">
            <a:extLst>
              <a:ext uri="{FF2B5EF4-FFF2-40B4-BE49-F238E27FC236}">
                <a16:creationId xmlns:a16="http://schemas.microsoft.com/office/drawing/2014/main" id="{F1096EE4-7BA1-7746-9C70-394EE3E10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76" y="2289175"/>
            <a:ext cx="2689225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5C940BF5-1D0C-2E48-B6B4-32FB43B29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9153" y="1371600"/>
            <a:ext cx="21884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latin typeface="+mn-lt"/>
              </a:rPr>
              <a:t>Density (</a:t>
            </a:r>
            <a:r>
              <a:rPr lang="en-US" dirty="0" err="1">
                <a:latin typeface="+mn-lt"/>
              </a:rPr>
              <a:t>x,y,z</a:t>
            </a:r>
            <a:r>
              <a:rPr lang="en-US" dirty="0">
                <a:latin typeface="+mn-lt"/>
              </a:rPr>
              <a:t>)</a:t>
            </a:r>
          </a:p>
          <a:p>
            <a:pPr algn="ctr" eaLnBrk="1" hangingPunct="1">
              <a:defRPr/>
            </a:pPr>
            <a:r>
              <a:rPr lang="en-US" dirty="0">
                <a:solidFill>
                  <a:srgbClr val="C00000"/>
                </a:solidFill>
                <a:latin typeface="+mn-lt"/>
              </a:rPr>
              <a:t>4D information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93C2B7C2-197B-B74B-8336-FFBADC083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4850" y="3856038"/>
            <a:ext cx="28400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Cut along (</a:t>
            </a:r>
            <a:r>
              <a:rPr lang="en-US" altLang="en-US" sz="2400">
                <a:latin typeface="Comic Sans MS" panose="030F0902030302020204" pitchFamily="66" charset="0"/>
                <a:sym typeface="Symbol" pitchFamily="2" charset="2"/>
              </a:rPr>
              <a:t></a:t>
            </a:r>
            <a:r>
              <a:rPr lang="en-US" altLang="en-US" sz="2400" baseline="-25000">
                <a:latin typeface="Comic Sans MS" panose="030F0902030302020204" pitchFamily="66" charset="0"/>
                <a:sym typeface="Symbol" pitchFamily="2" charset="2"/>
              </a:rPr>
              <a:t>1</a:t>
            </a:r>
            <a:r>
              <a:rPr lang="en-US" altLang="en-US" sz="2400">
                <a:latin typeface="Comic Sans MS" panose="030F0902030302020204" pitchFamily="66" charset="0"/>
                <a:sym typeface="Symbol" pitchFamily="2" charset="2"/>
              </a:rPr>
              <a:t>, </a:t>
            </a:r>
            <a:r>
              <a:rPr lang="en-US" altLang="en-US" sz="2400" baseline="-25000">
                <a:latin typeface="Comic Sans MS" panose="030F0902030302020204" pitchFamily="66" charset="0"/>
                <a:sym typeface="Symbol" pitchFamily="2" charset="2"/>
              </a:rPr>
              <a:t>1</a:t>
            </a:r>
            <a:r>
              <a:rPr lang="en-US" altLang="en-US" sz="2400">
                <a:latin typeface="Comic Sans MS" panose="030F0902030302020204" pitchFamily="66" charset="0"/>
                <a:sym typeface="Symbol" pitchFamily="2" charset="2"/>
              </a:rPr>
              <a:t>)</a:t>
            </a:r>
            <a:r>
              <a:rPr lang="en-US" altLang="en-US" sz="2400">
                <a:latin typeface="Comic Sans MS" panose="030F0902030302020204" pitchFamily="66" charset="0"/>
              </a:rPr>
              <a:t> …</a:t>
            </a:r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459C5180-3A2F-9144-996A-B2B629008BDC}"/>
              </a:ext>
            </a:extLst>
          </p:cNvPr>
          <p:cNvSpPr>
            <a:spLocks/>
          </p:cNvSpPr>
          <p:nvPr/>
        </p:nvSpPr>
        <p:spPr bwMode="auto">
          <a:xfrm>
            <a:off x="7751763" y="4529138"/>
            <a:ext cx="1770062" cy="1552575"/>
          </a:xfrm>
          <a:custGeom>
            <a:avLst/>
            <a:gdLst>
              <a:gd name="T0" fmla="*/ 0 w 1115"/>
              <a:gd name="T1" fmla="*/ 0 h 978"/>
              <a:gd name="T2" fmla="*/ 0 w 1115"/>
              <a:gd name="T3" fmla="*/ 2147483646 h 978"/>
              <a:gd name="T4" fmla="*/ 2147483646 w 1115"/>
              <a:gd name="T5" fmla="*/ 2147483646 h 978"/>
              <a:gd name="T6" fmla="*/ 0 60000 65536"/>
              <a:gd name="T7" fmla="*/ 0 60000 65536"/>
              <a:gd name="T8" fmla="*/ 0 60000 65536"/>
              <a:gd name="T9" fmla="*/ 0 w 1115"/>
              <a:gd name="T10" fmla="*/ 0 h 978"/>
              <a:gd name="T11" fmla="*/ 1115 w 1115"/>
              <a:gd name="T12" fmla="*/ 978 h 9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15" h="978">
                <a:moveTo>
                  <a:pt x="0" y="0"/>
                </a:moveTo>
                <a:lnTo>
                  <a:pt x="0" y="978"/>
                </a:lnTo>
                <a:lnTo>
                  <a:pt x="1115" y="978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8D5E36CC-DB51-FE48-B92F-113046F75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1975" y="5819775"/>
            <a:ext cx="3317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r</a:t>
            </a:r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id="{E012FECD-B5F9-A24F-84F0-8819A0EE130B}"/>
              </a:ext>
            </a:extLst>
          </p:cNvPr>
          <p:cNvSpPr>
            <a:spLocks/>
          </p:cNvSpPr>
          <p:nvPr/>
        </p:nvSpPr>
        <p:spPr bwMode="auto">
          <a:xfrm flipV="1">
            <a:off x="7756525" y="5068887"/>
            <a:ext cx="1460500" cy="704850"/>
          </a:xfrm>
          <a:custGeom>
            <a:avLst/>
            <a:gdLst>
              <a:gd name="T0" fmla="*/ 0 w 920"/>
              <a:gd name="T1" fmla="*/ 2147483646 h 608"/>
              <a:gd name="T2" fmla="*/ 2147483646 w 920"/>
              <a:gd name="T3" fmla="*/ 2147483646 h 608"/>
              <a:gd name="T4" fmla="*/ 2147483646 w 920"/>
              <a:gd name="T5" fmla="*/ 2147483646 h 608"/>
              <a:gd name="T6" fmla="*/ 2147483646 w 920"/>
              <a:gd name="T7" fmla="*/ 0 h 608"/>
              <a:gd name="T8" fmla="*/ 0 60000 65536"/>
              <a:gd name="T9" fmla="*/ 0 60000 65536"/>
              <a:gd name="T10" fmla="*/ 0 60000 65536"/>
              <a:gd name="T11" fmla="*/ 0 60000 65536"/>
              <a:gd name="T12" fmla="*/ 0 w 920"/>
              <a:gd name="T13" fmla="*/ 0 h 608"/>
              <a:gd name="T14" fmla="*/ 920 w 920"/>
              <a:gd name="T15" fmla="*/ 608 h 6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0" h="608">
                <a:moveTo>
                  <a:pt x="0" y="608"/>
                </a:moveTo>
                <a:cubicBezTo>
                  <a:pt x="122" y="608"/>
                  <a:pt x="245" y="608"/>
                  <a:pt x="360" y="560"/>
                </a:cubicBezTo>
                <a:cubicBezTo>
                  <a:pt x="475" y="512"/>
                  <a:pt x="595" y="413"/>
                  <a:pt x="688" y="320"/>
                </a:cubicBezTo>
                <a:cubicBezTo>
                  <a:pt x="781" y="227"/>
                  <a:pt x="850" y="113"/>
                  <a:pt x="920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 Box 18">
            <a:extLst>
              <a:ext uri="{FF2B5EF4-FFF2-40B4-BE49-F238E27FC236}">
                <a16:creationId xmlns:a16="http://schemas.microsoft.com/office/drawing/2014/main" id="{B406FDD0-DC51-9A42-8206-3BFB0BA63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3614" y="4451349"/>
            <a:ext cx="350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Symbol" pitchFamily="2" charset="2"/>
              </a:rPr>
              <a:t>r</a:t>
            </a:r>
          </a:p>
        </p:txBody>
      </p:sp>
      <p:sp>
        <p:nvSpPr>
          <p:cNvPr id="12" name="Line 19">
            <a:extLst>
              <a:ext uri="{FF2B5EF4-FFF2-40B4-BE49-F238E27FC236}">
                <a16:creationId xmlns:a16="http://schemas.microsoft.com/office/drawing/2014/main" id="{82026339-DD54-6F44-A8FD-AE0DBEF1BA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13350" y="2925763"/>
            <a:ext cx="463550" cy="5730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F9DED0EB-7302-2047-89E7-108B67F1D472}"/>
              </a:ext>
            </a:extLst>
          </p:cNvPr>
          <p:cNvSpPr/>
          <p:nvPr/>
        </p:nvSpPr>
        <p:spPr>
          <a:xfrm>
            <a:off x="4475163" y="3849688"/>
            <a:ext cx="1047750" cy="192087"/>
          </a:xfrm>
          <a:custGeom>
            <a:avLst/>
            <a:gdLst>
              <a:gd name="connsiteX0" fmla="*/ 0 w 1048512"/>
              <a:gd name="connsiteY0" fmla="*/ 0 h 191008"/>
              <a:gd name="connsiteX1" fmla="*/ 256032 w 1048512"/>
              <a:gd name="connsiteY1" fmla="*/ 134112 h 191008"/>
              <a:gd name="connsiteX2" fmla="*/ 560832 w 1048512"/>
              <a:gd name="connsiteY2" fmla="*/ 182880 h 191008"/>
              <a:gd name="connsiteX3" fmla="*/ 804672 w 1048512"/>
              <a:gd name="connsiteY3" fmla="*/ 182880 h 191008"/>
              <a:gd name="connsiteX4" fmla="*/ 950976 w 1048512"/>
              <a:gd name="connsiteY4" fmla="*/ 170688 h 191008"/>
              <a:gd name="connsiteX5" fmla="*/ 1048512 w 1048512"/>
              <a:gd name="connsiteY5" fmla="*/ 134112 h 191008"/>
              <a:gd name="connsiteX0" fmla="*/ 0 w 1048512"/>
              <a:gd name="connsiteY0" fmla="*/ 0 h 191008"/>
              <a:gd name="connsiteX1" fmla="*/ 256032 w 1048512"/>
              <a:gd name="connsiteY1" fmla="*/ 134112 h 191008"/>
              <a:gd name="connsiteX2" fmla="*/ 560832 w 1048512"/>
              <a:gd name="connsiteY2" fmla="*/ 182880 h 191008"/>
              <a:gd name="connsiteX3" fmla="*/ 804672 w 1048512"/>
              <a:gd name="connsiteY3" fmla="*/ 182880 h 191008"/>
              <a:gd name="connsiteX4" fmla="*/ 950976 w 1048512"/>
              <a:gd name="connsiteY4" fmla="*/ 170688 h 191008"/>
              <a:gd name="connsiteX5" fmla="*/ 1048512 w 1048512"/>
              <a:gd name="connsiteY5" fmla="*/ 134112 h 191008"/>
              <a:gd name="connsiteX0" fmla="*/ 0 w 1048512"/>
              <a:gd name="connsiteY0" fmla="*/ 0 h 191008"/>
              <a:gd name="connsiteX1" fmla="*/ 256032 w 1048512"/>
              <a:gd name="connsiteY1" fmla="*/ 134112 h 191008"/>
              <a:gd name="connsiteX2" fmla="*/ 560832 w 1048512"/>
              <a:gd name="connsiteY2" fmla="*/ 182880 h 191008"/>
              <a:gd name="connsiteX3" fmla="*/ 804672 w 1048512"/>
              <a:gd name="connsiteY3" fmla="*/ 182880 h 191008"/>
              <a:gd name="connsiteX4" fmla="*/ 950976 w 1048512"/>
              <a:gd name="connsiteY4" fmla="*/ 170688 h 191008"/>
              <a:gd name="connsiteX5" fmla="*/ 952405 w 1048512"/>
              <a:gd name="connsiteY5" fmla="*/ 171926 h 191008"/>
              <a:gd name="connsiteX6" fmla="*/ 1048512 w 1048512"/>
              <a:gd name="connsiteY6" fmla="*/ 134112 h 191008"/>
              <a:gd name="connsiteX0" fmla="*/ 0 w 1048512"/>
              <a:gd name="connsiteY0" fmla="*/ 0 h 191008"/>
              <a:gd name="connsiteX1" fmla="*/ 256032 w 1048512"/>
              <a:gd name="connsiteY1" fmla="*/ 134112 h 191008"/>
              <a:gd name="connsiteX2" fmla="*/ 560832 w 1048512"/>
              <a:gd name="connsiteY2" fmla="*/ 182880 h 191008"/>
              <a:gd name="connsiteX3" fmla="*/ 804672 w 1048512"/>
              <a:gd name="connsiteY3" fmla="*/ 182880 h 191008"/>
              <a:gd name="connsiteX4" fmla="*/ 950976 w 1048512"/>
              <a:gd name="connsiteY4" fmla="*/ 170688 h 191008"/>
              <a:gd name="connsiteX5" fmla="*/ 952405 w 1048512"/>
              <a:gd name="connsiteY5" fmla="*/ 171926 h 191008"/>
              <a:gd name="connsiteX6" fmla="*/ 1048512 w 1048512"/>
              <a:gd name="connsiteY6" fmla="*/ 134112 h 191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8512" h="191008">
                <a:moveTo>
                  <a:pt x="0" y="0"/>
                </a:moveTo>
                <a:cubicBezTo>
                  <a:pt x="81280" y="51816"/>
                  <a:pt x="162560" y="103632"/>
                  <a:pt x="256032" y="134112"/>
                </a:cubicBezTo>
                <a:cubicBezTo>
                  <a:pt x="349504" y="164592"/>
                  <a:pt x="469392" y="174752"/>
                  <a:pt x="560832" y="182880"/>
                </a:cubicBezTo>
                <a:cubicBezTo>
                  <a:pt x="652272" y="191008"/>
                  <a:pt x="739648" y="184912"/>
                  <a:pt x="804672" y="182880"/>
                </a:cubicBezTo>
                <a:cubicBezTo>
                  <a:pt x="869696" y="180848"/>
                  <a:pt x="926354" y="172514"/>
                  <a:pt x="950976" y="170688"/>
                </a:cubicBezTo>
                <a:cubicBezTo>
                  <a:pt x="975598" y="168862"/>
                  <a:pt x="936149" y="161353"/>
                  <a:pt x="952405" y="171926"/>
                </a:cubicBezTo>
                <a:cubicBezTo>
                  <a:pt x="968661" y="165830"/>
                  <a:pt x="1032494" y="140414"/>
                  <a:pt x="1048512" y="134112"/>
                </a:cubicBezTo>
              </a:path>
            </a:pathLst>
          </a:cu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80260CE0-A06B-4749-993F-A713A5898D4B}"/>
              </a:ext>
            </a:extLst>
          </p:cNvPr>
          <p:cNvSpPr/>
          <p:nvPr/>
        </p:nvSpPr>
        <p:spPr>
          <a:xfrm>
            <a:off x="5373689" y="3344863"/>
            <a:ext cx="147637" cy="638175"/>
          </a:xfrm>
          <a:custGeom>
            <a:avLst/>
            <a:gdLst>
              <a:gd name="connsiteX0" fmla="*/ 142875 w 146447"/>
              <a:gd name="connsiteY0" fmla="*/ 638175 h 638175"/>
              <a:gd name="connsiteX1" fmla="*/ 142875 w 146447"/>
              <a:gd name="connsiteY1" fmla="*/ 509588 h 638175"/>
              <a:gd name="connsiteX2" fmla="*/ 121444 w 146447"/>
              <a:gd name="connsiteY2" fmla="*/ 347663 h 638175"/>
              <a:gd name="connsiteX3" fmla="*/ 78582 w 146447"/>
              <a:gd name="connsiteY3" fmla="*/ 171450 h 638175"/>
              <a:gd name="connsiteX4" fmla="*/ 23813 w 146447"/>
              <a:gd name="connsiteY4" fmla="*/ 45244 h 638175"/>
              <a:gd name="connsiteX5" fmla="*/ 0 w 146447"/>
              <a:gd name="connsiteY5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447" h="638175">
                <a:moveTo>
                  <a:pt x="142875" y="638175"/>
                </a:moveTo>
                <a:cubicBezTo>
                  <a:pt x="144661" y="598091"/>
                  <a:pt x="146447" y="558007"/>
                  <a:pt x="142875" y="509588"/>
                </a:cubicBezTo>
                <a:cubicBezTo>
                  <a:pt x="139303" y="461169"/>
                  <a:pt x="132160" y="404019"/>
                  <a:pt x="121444" y="347663"/>
                </a:cubicBezTo>
                <a:cubicBezTo>
                  <a:pt x="110728" y="291307"/>
                  <a:pt x="94854" y="221853"/>
                  <a:pt x="78582" y="171450"/>
                </a:cubicBezTo>
                <a:cubicBezTo>
                  <a:pt x="62310" y="121047"/>
                  <a:pt x="36910" y="73819"/>
                  <a:pt x="23813" y="45244"/>
                </a:cubicBezTo>
                <a:cubicBezTo>
                  <a:pt x="10716" y="16669"/>
                  <a:pt x="5358" y="8334"/>
                  <a:pt x="0" y="0"/>
                </a:cubicBezTo>
              </a:path>
            </a:pathLst>
          </a:custGeom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35585CA-7C92-8745-B39B-5075C9096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0588" y="3817938"/>
            <a:ext cx="438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  <a:sym typeface="Symbol" pitchFamily="2" charset="2"/>
              </a:rPr>
              <a:t></a:t>
            </a:r>
            <a:r>
              <a:rPr lang="en-US" altLang="en-US" sz="2400" baseline="-25000">
                <a:latin typeface="Comic Sans MS" panose="030F0902030302020204" pitchFamily="66" charset="0"/>
                <a:sym typeface="Symbol" pitchFamily="2" charset="2"/>
              </a:rPr>
              <a:t>1</a:t>
            </a:r>
            <a:endParaRPr lang="en-US" altLang="en-US" sz="24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4E6B1D-531A-9B4A-A294-B830347E1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0188" y="3425825"/>
            <a:ext cx="438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  <a:sym typeface="Symbol" pitchFamily="2" charset="2"/>
              </a:rPr>
              <a:t></a:t>
            </a:r>
            <a:r>
              <a:rPr lang="en-US" altLang="en-US" sz="2400" baseline="-25000">
                <a:latin typeface="Comic Sans MS" panose="030F0902030302020204" pitchFamily="66" charset="0"/>
                <a:sym typeface="Symbol" pitchFamily="2" charset="2"/>
              </a:rPr>
              <a:t>1</a:t>
            </a:r>
            <a:endParaRPr lang="en-US" altLang="en-US" sz="240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108E4C9-18B3-3343-80A9-60D8C5CE7A49}"/>
              </a:ext>
            </a:extLst>
          </p:cNvPr>
          <p:cNvCxnSpPr/>
          <p:nvPr/>
        </p:nvCxnSpPr>
        <p:spPr>
          <a:xfrm>
            <a:off x="7753351" y="6078538"/>
            <a:ext cx="1743075" cy="31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DA680228-E5DC-6C4D-A45B-DAE051FC1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1" y="5210175"/>
            <a:ext cx="51228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A series of line-sections can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Represent the 4D info in 2D plots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F72A25-726C-E54A-85F9-BCD24D144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Analogy for E-k Diagram: 4D info through  2D Plots</a:t>
            </a:r>
          </a:p>
        </p:txBody>
      </p:sp>
      <p:sp>
        <p:nvSpPr>
          <p:cNvPr id="44049" name="Slide Number Placeholder 17">
            <a:extLst>
              <a:ext uri="{FF2B5EF4-FFF2-40B4-BE49-F238E27FC236}">
                <a16:creationId xmlns:a16="http://schemas.microsoft.com/office/drawing/2014/main" id="{BCAFE51D-1C02-9A49-B894-45175B9F455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5B3424-F000-1B4E-B43D-FC6B3DFC9CE4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40E95B2F-2BE7-054C-B2F1-61DBE66FA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046" y="734500"/>
            <a:ext cx="1895475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39E913F-3FA9-F846-904E-81B9C4C67D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0333" y="3847976"/>
            <a:ext cx="2463800" cy="1651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C3BAA68-7699-2447-91BF-B683AA9040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2287" y="842153"/>
            <a:ext cx="1735976" cy="267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1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40" grpId="0"/>
      <p:bldP spid="41" grpId="0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320AB-3661-AF4F-A280-B3956E1D9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E-k along </a:t>
            </a:r>
            <a:r>
              <a:rPr lang="en-US" dirty="0">
                <a:latin typeface="Symbol" pitchFamily="2" charset="2"/>
              </a:rPr>
              <a:t>G</a:t>
            </a:r>
            <a:r>
              <a:rPr lang="en-US" dirty="0"/>
              <a:t>-X Direction</a:t>
            </a:r>
          </a:p>
        </p:txBody>
      </p:sp>
      <p:sp>
        <p:nvSpPr>
          <p:cNvPr id="45064" name="Slide Number Placeholder 8">
            <a:extLst>
              <a:ext uri="{FF2B5EF4-FFF2-40B4-BE49-F238E27FC236}">
                <a16:creationId xmlns:a16="http://schemas.microsoft.com/office/drawing/2014/main" id="{EEEE9B84-D09F-7E4C-A2E3-4DA0B37400C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1AA5A3-3DF9-204A-AEE5-5FA4220378CE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45058" name="Picture 7">
            <a:extLst>
              <a:ext uri="{FF2B5EF4-FFF2-40B4-BE49-F238E27FC236}">
                <a16:creationId xmlns:a16="http://schemas.microsoft.com/office/drawing/2014/main" id="{4F855944-C837-1D4D-AE38-A3FFA72A5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531939"/>
            <a:ext cx="304800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8">
            <a:extLst>
              <a:ext uri="{FF2B5EF4-FFF2-40B4-BE49-F238E27FC236}">
                <a16:creationId xmlns:a16="http://schemas.microsoft.com/office/drawing/2014/main" id="{0FC30054-FE84-7B4F-85BA-439DCCEE0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75" b="4980"/>
          <a:stretch>
            <a:fillRect/>
          </a:stretch>
        </p:blipFill>
        <p:spPr bwMode="auto">
          <a:xfrm>
            <a:off x="4572001" y="1778001"/>
            <a:ext cx="2519363" cy="4606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9">
            <a:extLst>
              <a:ext uri="{FF2B5EF4-FFF2-40B4-BE49-F238E27FC236}">
                <a16:creationId xmlns:a16="http://schemas.microsoft.com/office/drawing/2014/main" id="{433BD53F-50D7-B44A-A809-B76D81594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1" y="1600201"/>
            <a:ext cx="5950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dirty="0" err="1">
                <a:solidFill>
                  <a:srgbClr val="C00000"/>
                </a:solidFill>
                <a:latin typeface="+mn-lt"/>
              </a:rPr>
              <a:t>Ge</a:t>
            </a:r>
            <a:endParaRPr lang="en-US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5061" name="Rectangle 12">
            <a:extLst>
              <a:ext uri="{FF2B5EF4-FFF2-40B4-BE49-F238E27FC236}">
                <a16:creationId xmlns:a16="http://schemas.microsoft.com/office/drawing/2014/main" id="{F9066016-72D6-B041-A01C-9A92A2D13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9650" y="1981200"/>
            <a:ext cx="838200" cy="40576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062" name="Rectangle 14">
            <a:extLst>
              <a:ext uri="{FF2B5EF4-FFF2-40B4-BE49-F238E27FC236}">
                <a16:creationId xmlns:a16="http://schemas.microsoft.com/office/drawing/2014/main" id="{06E4393D-5B2C-CC46-8A63-C263642C8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9650" y="1981200"/>
            <a:ext cx="838200" cy="405765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063" name="Line 15">
            <a:extLst>
              <a:ext uri="{FF2B5EF4-FFF2-40B4-BE49-F238E27FC236}">
                <a16:creationId xmlns:a16="http://schemas.microsoft.com/office/drawing/2014/main" id="{1B3089B2-0A51-3A4E-9122-04190E30E2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14330" y="3060700"/>
            <a:ext cx="238470" cy="52070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3F0AEA-7ED6-DE45-A7C4-56E3033AF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0333" y="3847976"/>
            <a:ext cx="246380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35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320AB-3661-AF4F-A280-B3956E1D9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E-k along </a:t>
            </a:r>
            <a:r>
              <a:rPr lang="en-US" dirty="0">
                <a:latin typeface="Symbol" pitchFamily="2" charset="2"/>
              </a:rPr>
              <a:t>G</a:t>
            </a:r>
            <a:r>
              <a:rPr lang="en-US" dirty="0"/>
              <a:t>-X Direction</a:t>
            </a:r>
          </a:p>
        </p:txBody>
      </p:sp>
      <p:sp>
        <p:nvSpPr>
          <p:cNvPr id="45064" name="Slide Number Placeholder 8">
            <a:extLst>
              <a:ext uri="{FF2B5EF4-FFF2-40B4-BE49-F238E27FC236}">
                <a16:creationId xmlns:a16="http://schemas.microsoft.com/office/drawing/2014/main" id="{EEEE9B84-D09F-7E4C-A2E3-4DA0B37400C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1AA5A3-3DF9-204A-AEE5-5FA4220378CE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45058" name="Picture 7">
            <a:extLst>
              <a:ext uri="{FF2B5EF4-FFF2-40B4-BE49-F238E27FC236}">
                <a16:creationId xmlns:a16="http://schemas.microsoft.com/office/drawing/2014/main" id="{4F855944-C837-1D4D-AE38-A3FFA72A5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531939"/>
            <a:ext cx="304800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8">
            <a:extLst>
              <a:ext uri="{FF2B5EF4-FFF2-40B4-BE49-F238E27FC236}">
                <a16:creationId xmlns:a16="http://schemas.microsoft.com/office/drawing/2014/main" id="{0FC30054-FE84-7B4F-85BA-439DCCEE01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4" r="77633" b="45516"/>
          <a:stretch/>
        </p:blipFill>
        <p:spPr bwMode="auto">
          <a:xfrm>
            <a:off x="4484011" y="1752600"/>
            <a:ext cx="2983589" cy="2667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9">
            <a:extLst>
              <a:ext uri="{FF2B5EF4-FFF2-40B4-BE49-F238E27FC236}">
                <a16:creationId xmlns:a16="http://schemas.microsoft.com/office/drawing/2014/main" id="{433BD53F-50D7-B44A-A809-B76D81594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3392" y="1207780"/>
            <a:ext cx="5950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dirty="0" err="1">
                <a:solidFill>
                  <a:srgbClr val="C00000"/>
                </a:solidFill>
                <a:latin typeface="+mn-lt"/>
              </a:rPr>
              <a:t>Ge</a:t>
            </a:r>
            <a:endParaRPr lang="en-US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5063" name="Line 15">
            <a:extLst>
              <a:ext uri="{FF2B5EF4-FFF2-40B4-BE49-F238E27FC236}">
                <a16:creationId xmlns:a16="http://schemas.microsoft.com/office/drawing/2014/main" id="{1B3089B2-0A51-3A4E-9122-04190E30E2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14330" y="3060700"/>
            <a:ext cx="238470" cy="52070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3F0AEA-7ED6-DE45-A7C4-56E3033AF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0333" y="3847976"/>
            <a:ext cx="2463800" cy="1651000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5993476" y="3142211"/>
            <a:ext cx="1396539" cy="781525"/>
          </a:xfrm>
          <a:custGeom>
            <a:avLst/>
            <a:gdLst>
              <a:gd name="connsiteX0" fmla="*/ 1396539 w 1396539"/>
              <a:gd name="connsiteY0" fmla="*/ 581891 h 781525"/>
              <a:gd name="connsiteX1" fmla="*/ 1354975 w 1396539"/>
              <a:gd name="connsiteY1" fmla="*/ 507076 h 781525"/>
              <a:gd name="connsiteX2" fmla="*/ 1338349 w 1396539"/>
              <a:gd name="connsiteY2" fmla="*/ 490451 h 781525"/>
              <a:gd name="connsiteX3" fmla="*/ 1321724 w 1396539"/>
              <a:gd name="connsiteY3" fmla="*/ 440574 h 781525"/>
              <a:gd name="connsiteX4" fmla="*/ 1305099 w 1396539"/>
              <a:gd name="connsiteY4" fmla="*/ 390698 h 781525"/>
              <a:gd name="connsiteX5" fmla="*/ 1263535 w 1396539"/>
              <a:gd name="connsiteY5" fmla="*/ 266007 h 781525"/>
              <a:gd name="connsiteX6" fmla="*/ 1255222 w 1396539"/>
              <a:gd name="connsiteY6" fmla="*/ 241069 h 781525"/>
              <a:gd name="connsiteX7" fmla="*/ 1246909 w 1396539"/>
              <a:gd name="connsiteY7" fmla="*/ 216131 h 781525"/>
              <a:gd name="connsiteX8" fmla="*/ 1238597 w 1396539"/>
              <a:gd name="connsiteY8" fmla="*/ 182880 h 781525"/>
              <a:gd name="connsiteX9" fmla="*/ 1230284 w 1396539"/>
              <a:gd name="connsiteY9" fmla="*/ 157942 h 781525"/>
              <a:gd name="connsiteX10" fmla="*/ 1213659 w 1396539"/>
              <a:gd name="connsiteY10" fmla="*/ 83127 h 781525"/>
              <a:gd name="connsiteX11" fmla="*/ 1188720 w 1396539"/>
              <a:gd name="connsiteY11" fmla="*/ 24938 h 781525"/>
              <a:gd name="connsiteX12" fmla="*/ 1138844 w 1396539"/>
              <a:gd name="connsiteY12" fmla="*/ 0 h 781525"/>
              <a:gd name="connsiteX13" fmla="*/ 1072342 w 1396539"/>
              <a:gd name="connsiteY13" fmla="*/ 8313 h 781525"/>
              <a:gd name="connsiteX14" fmla="*/ 1022466 w 1396539"/>
              <a:gd name="connsiteY14" fmla="*/ 24938 h 781525"/>
              <a:gd name="connsiteX15" fmla="*/ 1005840 w 1396539"/>
              <a:gd name="connsiteY15" fmla="*/ 41564 h 781525"/>
              <a:gd name="connsiteX16" fmla="*/ 980902 w 1396539"/>
              <a:gd name="connsiteY16" fmla="*/ 58189 h 781525"/>
              <a:gd name="connsiteX17" fmla="*/ 972589 w 1396539"/>
              <a:gd name="connsiteY17" fmla="*/ 83127 h 781525"/>
              <a:gd name="connsiteX18" fmla="*/ 955964 w 1396539"/>
              <a:gd name="connsiteY18" fmla="*/ 99753 h 781525"/>
              <a:gd name="connsiteX19" fmla="*/ 939339 w 1396539"/>
              <a:gd name="connsiteY19" fmla="*/ 124691 h 781525"/>
              <a:gd name="connsiteX20" fmla="*/ 906088 w 1396539"/>
              <a:gd name="connsiteY20" fmla="*/ 157942 h 781525"/>
              <a:gd name="connsiteX21" fmla="*/ 889462 w 1396539"/>
              <a:gd name="connsiteY21" fmla="*/ 174567 h 781525"/>
              <a:gd name="connsiteX22" fmla="*/ 856211 w 1396539"/>
              <a:gd name="connsiteY22" fmla="*/ 216131 h 781525"/>
              <a:gd name="connsiteX23" fmla="*/ 831273 w 1396539"/>
              <a:gd name="connsiteY23" fmla="*/ 232756 h 781525"/>
              <a:gd name="connsiteX24" fmla="*/ 798022 w 1396539"/>
              <a:gd name="connsiteY24" fmla="*/ 266007 h 781525"/>
              <a:gd name="connsiteX25" fmla="*/ 748146 w 1396539"/>
              <a:gd name="connsiteY25" fmla="*/ 290945 h 781525"/>
              <a:gd name="connsiteX26" fmla="*/ 723208 w 1396539"/>
              <a:gd name="connsiteY26" fmla="*/ 299258 h 781525"/>
              <a:gd name="connsiteX27" fmla="*/ 706582 w 1396539"/>
              <a:gd name="connsiteY27" fmla="*/ 315884 h 781525"/>
              <a:gd name="connsiteX28" fmla="*/ 656706 w 1396539"/>
              <a:gd name="connsiteY28" fmla="*/ 349134 h 781525"/>
              <a:gd name="connsiteX29" fmla="*/ 640080 w 1396539"/>
              <a:gd name="connsiteY29" fmla="*/ 365760 h 781525"/>
              <a:gd name="connsiteX30" fmla="*/ 615142 w 1396539"/>
              <a:gd name="connsiteY30" fmla="*/ 382385 h 781525"/>
              <a:gd name="connsiteX31" fmla="*/ 581891 w 1396539"/>
              <a:gd name="connsiteY31" fmla="*/ 415636 h 781525"/>
              <a:gd name="connsiteX32" fmla="*/ 532015 w 1396539"/>
              <a:gd name="connsiteY32" fmla="*/ 465513 h 781525"/>
              <a:gd name="connsiteX33" fmla="*/ 515389 w 1396539"/>
              <a:gd name="connsiteY33" fmla="*/ 482138 h 781525"/>
              <a:gd name="connsiteX34" fmla="*/ 498764 w 1396539"/>
              <a:gd name="connsiteY34" fmla="*/ 498764 h 781525"/>
              <a:gd name="connsiteX35" fmla="*/ 440575 w 1396539"/>
              <a:gd name="connsiteY35" fmla="*/ 548640 h 781525"/>
              <a:gd name="connsiteX36" fmla="*/ 407324 w 1396539"/>
              <a:gd name="connsiteY36" fmla="*/ 590204 h 781525"/>
              <a:gd name="connsiteX37" fmla="*/ 390699 w 1396539"/>
              <a:gd name="connsiteY37" fmla="*/ 615142 h 781525"/>
              <a:gd name="connsiteX38" fmla="*/ 365760 w 1396539"/>
              <a:gd name="connsiteY38" fmla="*/ 631767 h 781525"/>
              <a:gd name="connsiteX39" fmla="*/ 349135 w 1396539"/>
              <a:gd name="connsiteY39" fmla="*/ 648393 h 781525"/>
              <a:gd name="connsiteX40" fmla="*/ 324197 w 1396539"/>
              <a:gd name="connsiteY40" fmla="*/ 665018 h 781525"/>
              <a:gd name="connsiteX41" fmla="*/ 307571 w 1396539"/>
              <a:gd name="connsiteY41" fmla="*/ 681644 h 781525"/>
              <a:gd name="connsiteX42" fmla="*/ 257695 w 1396539"/>
              <a:gd name="connsiteY42" fmla="*/ 706582 h 781525"/>
              <a:gd name="connsiteX43" fmla="*/ 224444 w 1396539"/>
              <a:gd name="connsiteY43" fmla="*/ 739833 h 781525"/>
              <a:gd name="connsiteX44" fmla="*/ 149629 w 1396539"/>
              <a:gd name="connsiteY44" fmla="*/ 764771 h 781525"/>
              <a:gd name="connsiteX45" fmla="*/ 124691 w 1396539"/>
              <a:gd name="connsiteY45" fmla="*/ 773084 h 781525"/>
              <a:gd name="connsiteX46" fmla="*/ 0 w 1396539"/>
              <a:gd name="connsiteY46" fmla="*/ 781396 h 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396539" h="781525">
                <a:moveTo>
                  <a:pt x="1396539" y="581891"/>
                </a:moveTo>
                <a:cubicBezTo>
                  <a:pt x="1382684" y="556953"/>
                  <a:pt x="1370291" y="531144"/>
                  <a:pt x="1354975" y="507076"/>
                </a:cubicBezTo>
                <a:cubicBezTo>
                  <a:pt x="1350767" y="500464"/>
                  <a:pt x="1341854" y="497461"/>
                  <a:pt x="1338349" y="490451"/>
                </a:cubicBezTo>
                <a:cubicBezTo>
                  <a:pt x="1330512" y="474776"/>
                  <a:pt x="1327266" y="457200"/>
                  <a:pt x="1321724" y="440574"/>
                </a:cubicBezTo>
                <a:lnTo>
                  <a:pt x="1305099" y="390698"/>
                </a:lnTo>
                <a:lnTo>
                  <a:pt x="1263535" y="266007"/>
                </a:lnTo>
                <a:lnTo>
                  <a:pt x="1255222" y="241069"/>
                </a:lnTo>
                <a:cubicBezTo>
                  <a:pt x="1252451" y="232756"/>
                  <a:pt x="1249034" y="224632"/>
                  <a:pt x="1246909" y="216131"/>
                </a:cubicBezTo>
                <a:cubicBezTo>
                  <a:pt x="1244138" y="205047"/>
                  <a:pt x="1241736" y="193865"/>
                  <a:pt x="1238597" y="182880"/>
                </a:cubicBezTo>
                <a:cubicBezTo>
                  <a:pt x="1236190" y="174455"/>
                  <a:pt x="1232691" y="166367"/>
                  <a:pt x="1230284" y="157942"/>
                </a:cubicBezTo>
                <a:cubicBezTo>
                  <a:pt x="1220144" y="122455"/>
                  <a:pt x="1222232" y="121708"/>
                  <a:pt x="1213659" y="83127"/>
                </a:cubicBezTo>
                <a:cubicBezTo>
                  <a:pt x="1208208" y="58598"/>
                  <a:pt x="1207062" y="43279"/>
                  <a:pt x="1188720" y="24938"/>
                </a:cubicBezTo>
                <a:cubicBezTo>
                  <a:pt x="1172606" y="8824"/>
                  <a:pt x="1159126" y="6761"/>
                  <a:pt x="1138844" y="0"/>
                </a:cubicBezTo>
                <a:cubicBezTo>
                  <a:pt x="1116677" y="2771"/>
                  <a:pt x="1094186" y="3632"/>
                  <a:pt x="1072342" y="8313"/>
                </a:cubicBezTo>
                <a:cubicBezTo>
                  <a:pt x="1055206" y="11985"/>
                  <a:pt x="1022466" y="24938"/>
                  <a:pt x="1022466" y="24938"/>
                </a:cubicBezTo>
                <a:cubicBezTo>
                  <a:pt x="1016924" y="30480"/>
                  <a:pt x="1011960" y="36668"/>
                  <a:pt x="1005840" y="41564"/>
                </a:cubicBezTo>
                <a:cubicBezTo>
                  <a:pt x="998039" y="47805"/>
                  <a:pt x="987143" y="50388"/>
                  <a:pt x="980902" y="58189"/>
                </a:cubicBezTo>
                <a:cubicBezTo>
                  <a:pt x="975428" y="65031"/>
                  <a:pt x="977097" y="75613"/>
                  <a:pt x="972589" y="83127"/>
                </a:cubicBezTo>
                <a:cubicBezTo>
                  <a:pt x="968557" y="89847"/>
                  <a:pt x="960860" y="93633"/>
                  <a:pt x="955964" y="99753"/>
                </a:cubicBezTo>
                <a:cubicBezTo>
                  <a:pt x="949723" y="107554"/>
                  <a:pt x="945841" y="117106"/>
                  <a:pt x="939339" y="124691"/>
                </a:cubicBezTo>
                <a:cubicBezTo>
                  <a:pt x="929138" y="136592"/>
                  <a:pt x="917172" y="146858"/>
                  <a:pt x="906088" y="157942"/>
                </a:cubicBezTo>
                <a:cubicBezTo>
                  <a:pt x="900546" y="163484"/>
                  <a:pt x="893809" y="168046"/>
                  <a:pt x="889462" y="174567"/>
                </a:cubicBezTo>
                <a:cubicBezTo>
                  <a:pt x="877117" y="193084"/>
                  <a:pt x="873133" y="202594"/>
                  <a:pt x="856211" y="216131"/>
                </a:cubicBezTo>
                <a:cubicBezTo>
                  <a:pt x="848410" y="222372"/>
                  <a:pt x="838858" y="226254"/>
                  <a:pt x="831273" y="232756"/>
                </a:cubicBezTo>
                <a:cubicBezTo>
                  <a:pt x="819372" y="242957"/>
                  <a:pt x="812892" y="261050"/>
                  <a:pt x="798022" y="266007"/>
                </a:cubicBezTo>
                <a:cubicBezTo>
                  <a:pt x="735339" y="286902"/>
                  <a:pt x="812604" y="258716"/>
                  <a:pt x="748146" y="290945"/>
                </a:cubicBezTo>
                <a:cubicBezTo>
                  <a:pt x="740309" y="294864"/>
                  <a:pt x="731521" y="296487"/>
                  <a:pt x="723208" y="299258"/>
                </a:cubicBezTo>
                <a:cubicBezTo>
                  <a:pt x="717666" y="304800"/>
                  <a:pt x="712852" y="311181"/>
                  <a:pt x="706582" y="315884"/>
                </a:cubicBezTo>
                <a:cubicBezTo>
                  <a:pt x="690597" y="327873"/>
                  <a:pt x="670835" y="335005"/>
                  <a:pt x="656706" y="349134"/>
                </a:cubicBezTo>
                <a:cubicBezTo>
                  <a:pt x="651164" y="354676"/>
                  <a:pt x="646200" y="360864"/>
                  <a:pt x="640080" y="365760"/>
                </a:cubicBezTo>
                <a:cubicBezTo>
                  <a:pt x="632279" y="372001"/>
                  <a:pt x="622727" y="375883"/>
                  <a:pt x="615142" y="382385"/>
                </a:cubicBezTo>
                <a:cubicBezTo>
                  <a:pt x="603241" y="392586"/>
                  <a:pt x="592975" y="404552"/>
                  <a:pt x="581891" y="415636"/>
                </a:cubicBezTo>
                <a:lnTo>
                  <a:pt x="532015" y="465513"/>
                </a:lnTo>
                <a:lnTo>
                  <a:pt x="515389" y="482138"/>
                </a:lnTo>
                <a:cubicBezTo>
                  <a:pt x="509847" y="487680"/>
                  <a:pt x="505285" y="494417"/>
                  <a:pt x="498764" y="498764"/>
                </a:cubicBezTo>
                <a:cubicBezTo>
                  <a:pt x="476200" y="513806"/>
                  <a:pt x="456703" y="524449"/>
                  <a:pt x="440575" y="548640"/>
                </a:cubicBezTo>
                <a:cubicBezTo>
                  <a:pt x="389393" y="625411"/>
                  <a:pt x="454711" y="530968"/>
                  <a:pt x="407324" y="590204"/>
                </a:cubicBezTo>
                <a:cubicBezTo>
                  <a:pt x="401083" y="598005"/>
                  <a:pt x="397763" y="608078"/>
                  <a:pt x="390699" y="615142"/>
                </a:cubicBezTo>
                <a:cubicBezTo>
                  <a:pt x="383634" y="622206"/>
                  <a:pt x="373562" y="625526"/>
                  <a:pt x="365760" y="631767"/>
                </a:cubicBezTo>
                <a:cubicBezTo>
                  <a:pt x="359640" y="636663"/>
                  <a:pt x="355255" y="643497"/>
                  <a:pt x="349135" y="648393"/>
                </a:cubicBezTo>
                <a:cubicBezTo>
                  <a:pt x="341334" y="654634"/>
                  <a:pt x="331998" y="658777"/>
                  <a:pt x="324197" y="665018"/>
                </a:cubicBezTo>
                <a:cubicBezTo>
                  <a:pt x="318077" y="669914"/>
                  <a:pt x="313691" y="676748"/>
                  <a:pt x="307571" y="681644"/>
                </a:cubicBezTo>
                <a:cubicBezTo>
                  <a:pt x="284551" y="700060"/>
                  <a:pt x="284034" y="697802"/>
                  <a:pt x="257695" y="706582"/>
                </a:cubicBezTo>
                <a:cubicBezTo>
                  <a:pt x="246611" y="717666"/>
                  <a:pt x="239314" y="734876"/>
                  <a:pt x="224444" y="739833"/>
                </a:cubicBezTo>
                <a:lnTo>
                  <a:pt x="149629" y="764771"/>
                </a:lnTo>
                <a:cubicBezTo>
                  <a:pt x="141316" y="767542"/>
                  <a:pt x="133400" y="772116"/>
                  <a:pt x="124691" y="773084"/>
                </a:cubicBezTo>
                <a:cubicBezTo>
                  <a:pt x="33353" y="783232"/>
                  <a:pt x="74968" y="781396"/>
                  <a:pt x="0" y="781396"/>
                </a:cubicBezTo>
              </a:path>
            </a:pathLst>
          </a:custGeom>
          <a:noFill/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29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320AB-3661-AF4F-A280-B3956E1D9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E-k along </a:t>
            </a:r>
            <a:r>
              <a:rPr lang="en-US" dirty="0">
                <a:latin typeface="Symbol" pitchFamily="2" charset="2"/>
              </a:rPr>
              <a:t>G</a:t>
            </a:r>
            <a:r>
              <a:rPr lang="en-US" dirty="0"/>
              <a:t>-X Direction</a:t>
            </a:r>
          </a:p>
        </p:txBody>
      </p:sp>
      <p:sp>
        <p:nvSpPr>
          <p:cNvPr id="45064" name="Slide Number Placeholder 8">
            <a:extLst>
              <a:ext uri="{FF2B5EF4-FFF2-40B4-BE49-F238E27FC236}">
                <a16:creationId xmlns:a16="http://schemas.microsoft.com/office/drawing/2014/main" id="{EEEE9B84-D09F-7E4C-A2E3-4DA0B37400C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1AA5A3-3DF9-204A-AEE5-5FA4220378CE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45058" name="Picture 7">
            <a:extLst>
              <a:ext uri="{FF2B5EF4-FFF2-40B4-BE49-F238E27FC236}">
                <a16:creationId xmlns:a16="http://schemas.microsoft.com/office/drawing/2014/main" id="{4F855944-C837-1D4D-AE38-A3FFA72A5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531939"/>
            <a:ext cx="304800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8">
            <a:extLst>
              <a:ext uri="{FF2B5EF4-FFF2-40B4-BE49-F238E27FC236}">
                <a16:creationId xmlns:a16="http://schemas.microsoft.com/office/drawing/2014/main" id="{0FC30054-FE84-7B4F-85BA-439DCCEE01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4" r="63275" b="45516"/>
          <a:stretch/>
        </p:blipFill>
        <p:spPr bwMode="auto">
          <a:xfrm>
            <a:off x="4484011" y="1752600"/>
            <a:ext cx="4898762" cy="2667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9">
            <a:extLst>
              <a:ext uri="{FF2B5EF4-FFF2-40B4-BE49-F238E27FC236}">
                <a16:creationId xmlns:a16="http://schemas.microsoft.com/office/drawing/2014/main" id="{433BD53F-50D7-B44A-A809-B76D81594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3392" y="1207780"/>
            <a:ext cx="5950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dirty="0" err="1">
                <a:solidFill>
                  <a:srgbClr val="C00000"/>
                </a:solidFill>
                <a:latin typeface="+mn-lt"/>
              </a:rPr>
              <a:t>Ge</a:t>
            </a:r>
            <a:endParaRPr lang="en-US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5063" name="Line 15">
            <a:extLst>
              <a:ext uri="{FF2B5EF4-FFF2-40B4-BE49-F238E27FC236}">
                <a16:creationId xmlns:a16="http://schemas.microsoft.com/office/drawing/2014/main" id="{1B3089B2-0A51-3A4E-9122-04190E30E2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14330" y="3060700"/>
            <a:ext cx="238470" cy="52070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3F0AEA-7ED6-DE45-A7C4-56E3033AF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0333" y="3847976"/>
            <a:ext cx="2463800" cy="1651000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5993476" y="3142211"/>
            <a:ext cx="1396539" cy="781525"/>
          </a:xfrm>
          <a:custGeom>
            <a:avLst/>
            <a:gdLst>
              <a:gd name="connsiteX0" fmla="*/ 1396539 w 1396539"/>
              <a:gd name="connsiteY0" fmla="*/ 581891 h 781525"/>
              <a:gd name="connsiteX1" fmla="*/ 1354975 w 1396539"/>
              <a:gd name="connsiteY1" fmla="*/ 507076 h 781525"/>
              <a:gd name="connsiteX2" fmla="*/ 1338349 w 1396539"/>
              <a:gd name="connsiteY2" fmla="*/ 490451 h 781525"/>
              <a:gd name="connsiteX3" fmla="*/ 1321724 w 1396539"/>
              <a:gd name="connsiteY3" fmla="*/ 440574 h 781525"/>
              <a:gd name="connsiteX4" fmla="*/ 1305099 w 1396539"/>
              <a:gd name="connsiteY4" fmla="*/ 390698 h 781525"/>
              <a:gd name="connsiteX5" fmla="*/ 1263535 w 1396539"/>
              <a:gd name="connsiteY5" fmla="*/ 266007 h 781525"/>
              <a:gd name="connsiteX6" fmla="*/ 1255222 w 1396539"/>
              <a:gd name="connsiteY6" fmla="*/ 241069 h 781525"/>
              <a:gd name="connsiteX7" fmla="*/ 1246909 w 1396539"/>
              <a:gd name="connsiteY7" fmla="*/ 216131 h 781525"/>
              <a:gd name="connsiteX8" fmla="*/ 1238597 w 1396539"/>
              <a:gd name="connsiteY8" fmla="*/ 182880 h 781525"/>
              <a:gd name="connsiteX9" fmla="*/ 1230284 w 1396539"/>
              <a:gd name="connsiteY9" fmla="*/ 157942 h 781525"/>
              <a:gd name="connsiteX10" fmla="*/ 1213659 w 1396539"/>
              <a:gd name="connsiteY10" fmla="*/ 83127 h 781525"/>
              <a:gd name="connsiteX11" fmla="*/ 1188720 w 1396539"/>
              <a:gd name="connsiteY11" fmla="*/ 24938 h 781525"/>
              <a:gd name="connsiteX12" fmla="*/ 1138844 w 1396539"/>
              <a:gd name="connsiteY12" fmla="*/ 0 h 781525"/>
              <a:gd name="connsiteX13" fmla="*/ 1072342 w 1396539"/>
              <a:gd name="connsiteY13" fmla="*/ 8313 h 781525"/>
              <a:gd name="connsiteX14" fmla="*/ 1022466 w 1396539"/>
              <a:gd name="connsiteY14" fmla="*/ 24938 h 781525"/>
              <a:gd name="connsiteX15" fmla="*/ 1005840 w 1396539"/>
              <a:gd name="connsiteY15" fmla="*/ 41564 h 781525"/>
              <a:gd name="connsiteX16" fmla="*/ 980902 w 1396539"/>
              <a:gd name="connsiteY16" fmla="*/ 58189 h 781525"/>
              <a:gd name="connsiteX17" fmla="*/ 972589 w 1396539"/>
              <a:gd name="connsiteY17" fmla="*/ 83127 h 781525"/>
              <a:gd name="connsiteX18" fmla="*/ 955964 w 1396539"/>
              <a:gd name="connsiteY18" fmla="*/ 99753 h 781525"/>
              <a:gd name="connsiteX19" fmla="*/ 939339 w 1396539"/>
              <a:gd name="connsiteY19" fmla="*/ 124691 h 781525"/>
              <a:gd name="connsiteX20" fmla="*/ 906088 w 1396539"/>
              <a:gd name="connsiteY20" fmla="*/ 157942 h 781525"/>
              <a:gd name="connsiteX21" fmla="*/ 889462 w 1396539"/>
              <a:gd name="connsiteY21" fmla="*/ 174567 h 781525"/>
              <a:gd name="connsiteX22" fmla="*/ 856211 w 1396539"/>
              <a:gd name="connsiteY22" fmla="*/ 216131 h 781525"/>
              <a:gd name="connsiteX23" fmla="*/ 831273 w 1396539"/>
              <a:gd name="connsiteY23" fmla="*/ 232756 h 781525"/>
              <a:gd name="connsiteX24" fmla="*/ 798022 w 1396539"/>
              <a:gd name="connsiteY24" fmla="*/ 266007 h 781525"/>
              <a:gd name="connsiteX25" fmla="*/ 748146 w 1396539"/>
              <a:gd name="connsiteY25" fmla="*/ 290945 h 781525"/>
              <a:gd name="connsiteX26" fmla="*/ 723208 w 1396539"/>
              <a:gd name="connsiteY26" fmla="*/ 299258 h 781525"/>
              <a:gd name="connsiteX27" fmla="*/ 706582 w 1396539"/>
              <a:gd name="connsiteY27" fmla="*/ 315884 h 781525"/>
              <a:gd name="connsiteX28" fmla="*/ 656706 w 1396539"/>
              <a:gd name="connsiteY28" fmla="*/ 349134 h 781525"/>
              <a:gd name="connsiteX29" fmla="*/ 640080 w 1396539"/>
              <a:gd name="connsiteY29" fmla="*/ 365760 h 781525"/>
              <a:gd name="connsiteX30" fmla="*/ 615142 w 1396539"/>
              <a:gd name="connsiteY30" fmla="*/ 382385 h 781525"/>
              <a:gd name="connsiteX31" fmla="*/ 581891 w 1396539"/>
              <a:gd name="connsiteY31" fmla="*/ 415636 h 781525"/>
              <a:gd name="connsiteX32" fmla="*/ 532015 w 1396539"/>
              <a:gd name="connsiteY32" fmla="*/ 465513 h 781525"/>
              <a:gd name="connsiteX33" fmla="*/ 515389 w 1396539"/>
              <a:gd name="connsiteY33" fmla="*/ 482138 h 781525"/>
              <a:gd name="connsiteX34" fmla="*/ 498764 w 1396539"/>
              <a:gd name="connsiteY34" fmla="*/ 498764 h 781525"/>
              <a:gd name="connsiteX35" fmla="*/ 440575 w 1396539"/>
              <a:gd name="connsiteY35" fmla="*/ 548640 h 781525"/>
              <a:gd name="connsiteX36" fmla="*/ 407324 w 1396539"/>
              <a:gd name="connsiteY36" fmla="*/ 590204 h 781525"/>
              <a:gd name="connsiteX37" fmla="*/ 390699 w 1396539"/>
              <a:gd name="connsiteY37" fmla="*/ 615142 h 781525"/>
              <a:gd name="connsiteX38" fmla="*/ 365760 w 1396539"/>
              <a:gd name="connsiteY38" fmla="*/ 631767 h 781525"/>
              <a:gd name="connsiteX39" fmla="*/ 349135 w 1396539"/>
              <a:gd name="connsiteY39" fmla="*/ 648393 h 781525"/>
              <a:gd name="connsiteX40" fmla="*/ 324197 w 1396539"/>
              <a:gd name="connsiteY40" fmla="*/ 665018 h 781525"/>
              <a:gd name="connsiteX41" fmla="*/ 307571 w 1396539"/>
              <a:gd name="connsiteY41" fmla="*/ 681644 h 781525"/>
              <a:gd name="connsiteX42" fmla="*/ 257695 w 1396539"/>
              <a:gd name="connsiteY42" fmla="*/ 706582 h 781525"/>
              <a:gd name="connsiteX43" fmla="*/ 224444 w 1396539"/>
              <a:gd name="connsiteY43" fmla="*/ 739833 h 781525"/>
              <a:gd name="connsiteX44" fmla="*/ 149629 w 1396539"/>
              <a:gd name="connsiteY44" fmla="*/ 764771 h 781525"/>
              <a:gd name="connsiteX45" fmla="*/ 124691 w 1396539"/>
              <a:gd name="connsiteY45" fmla="*/ 773084 h 781525"/>
              <a:gd name="connsiteX46" fmla="*/ 0 w 1396539"/>
              <a:gd name="connsiteY46" fmla="*/ 781396 h 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396539" h="781525">
                <a:moveTo>
                  <a:pt x="1396539" y="581891"/>
                </a:moveTo>
                <a:cubicBezTo>
                  <a:pt x="1382684" y="556953"/>
                  <a:pt x="1370291" y="531144"/>
                  <a:pt x="1354975" y="507076"/>
                </a:cubicBezTo>
                <a:cubicBezTo>
                  <a:pt x="1350767" y="500464"/>
                  <a:pt x="1341854" y="497461"/>
                  <a:pt x="1338349" y="490451"/>
                </a:cubicBezTo>
                <a:cubicBezTo>
                  <a:pt x="1330512" y="474776"/>
                  <a:pt x="1327266" y="457200"/>
                  <a:pt x="1321724" y="440574"/>
                </a:cubicBezTo>
                <a:lnTo>
                  <a:pt x="1305099" y="390698"/>
                </a:lnTo>
                <a:lnTo>
                  <a:pt x="1263535" y="266007"/>
                </a:lnTo>
                <a:lnTo>
                  <a:pt x="1255222" y="241069"/>
                </a:lnTo>
                <a:cubicBezTo>
                  <a:pt x="1252451" y="232756"/>
                  <a:pt x="1249034" y="224632"/>
                  <a:pt x="1246909" y="216131"/>
                </a:cubicBezTo>
                <a:cubicBezTo>
                  <a:pt x="1244138" y="205047"/>
                  <a:pt x="1241736" y="193865"/>
                  <a:pt x="1238597" y="182880"/>
                </a:cubicBezTo>
                <a:cubicBezTo>
                  <a:pt x="1236190" y="174455"/>
                  <a:pt x="1232691" y="166367"/>
                  <a:pt x="1230284" y="157942"/>
                </a:cubicBezTo>
                <a:cubicBezTo>
                  <a:pt x="1220144" y="122455"/>
                  <a:pt x="1222232" y="121708"/>
                  <a:pt x="1213659" y="83127"/>
                </a:cubicBezTo>
                <a:cubicBezTo>
                  <a:pt x="1208208" y="58598"/>
                  <a:pt x="1207062" y="43279"/>
                  <a:pt x="1188720" y="24938"/>
                </a:cubicBezTo>
                <a:cubicBezTo>
                  <a:pt x="1172606" y="8824"/>
                  <a:pt x="1159126" y="6761"/>
                  <a:pt x="1138844" y="0"/>
                </a:cubicBezTo>
                <a:cubicBezTo>
                  <a:pt x="1116677" y="2771"/>
                  <a:pt x="1094186" y="3632"/>
                  <a:pt x="1072342" y="8313"/>
                </a:cubicBezTo>
                <a:cubicBezTo>
                  <a:pt x="1055206" y="11985"/>
                  <a:pt x="1022466" y="24938"/>
                  <a:pt x="1022466" y="24938"/>
                </a:cubicBezTo>
                <a:cubicBezTo>
                  <a:pt x="1016924" y="30480"/>
                  <a:pt x="1011960" y="36668"/>
                  <a:pt x="1005840" y="41564"/>
                </a:cubicBezTo>
                <a:cubicBezTo>
                  <a:pt x="998039" y="47805"/>
                  <a:pt x="987143" y="50388"/>
                  <a:pt x="980902" y="58189"/>
                </a:cubicBezTo>
                <a:cubicBezTo>
                  <a:pt x="975428" y="65031"/>
                  <a:pt x="977097" y="75613"/>
                  <a:pt x="972589" y="83127"/>
                </a:cubicBezTo>
                <a:cubicBezTo>
                  <a:pt x="968557" y="89847"/>
                  <a:pt x="960860" y="93633"/>
                  <a:pt x="955964" y="99753"/>
                </a:cubicBezTo>
                <a:cubicBezTo>
                  <a:pt x="949723" y="107554"/>
                  <a:pt x="945841" y="117106"/>
                  <a:pt x="939339" y="124691"/>
                </a:cubicBezTo>
                <a:cubicBezTo>
                  <a:pt x="929138" y="136592"/>
                  <a:pt x="917172" y="146858"/>
                  <a:pt x="906088" y="157942"/>
                </a:cubicBezTo>
                <a:cubicBezTo>
                  <a:pt x="900546" y="163484"/>
                  <a:pt x="893809" y="168046"/>
                  <a:pt x="889462" y="174567"/>
                </a:cubicBezTo>
                <a:cubicBezTo>
                  <a:pt x="877117" y="193084"/>
                  <a:pt x="873133" y="202594"/>
                  <a:pt x="856211" y="216131"/>
                </a:cubicBezTo>
                <a:cubicBezTo>
                  <a:pt x="848410" y="222372"/>
                  <a:pt x="838858" y="226254"/>
                  <a:pt x="831273" y="232756"/>
                </a:cubicBezTo>
                <a:cubicBezTo>
                  <a:pt x="819372" y="242957"/>
                  <a:pt x="812892" y="261050"/>
                  <a:pt x="798022" y="266007"/>
                </a:cubicBezTo>
                <a:cubicBezTo>
                  <a:pt x="735339" y="286902"/>
                  <a:pt x="812604" y="258716"/>
                  <a:pt x="748146" y="290945"/>
                </a:cubicBezTo>
                <a:cubicBezTo>
                  <a:pt x="740309" y="294864"/>
                  <a:pt x="731521" y="296487"/>
                  <a:pt x="723208" y="299258"/>
                </a:cubicBezTo>
                <a:cubicBezTo>
                  <a:pt x="717666" y="304800"/>
                  <a:pt x="712852" y="311181"/>
                  <a:pt x="706582" y="315884"/>
                </a:cubicBezTo>
                <a:cubicBezTo>
                  <a:pt x="690597" y="327873"/>
                  <a:pt x="670835" y="335005"/>
                  <a:pt x="656706" y="349134"/>
                </a:cubicBezTo>
                <a:cubicBezTo>
                  <a:pt x="651164" y="354676"/>
                  <a:pt x="646200" y="360864"/>
                  <a:pt x="640080" y="365760"/>
                </a:cubicBezTo>
                <a:cubicBezTo>
                  <a:pt x="632279" y="372001"/>
                  <a:pt x="622727" y="375883"/>
                  <a:pt x="615142" y="382385"/>
                </a:cubicBezTo>
                <a:cubicBezTo>
                  <a:pt x="603241" y="392586"/>
                  <a:pt x="592975" y="404552"/>
                  <a:pt x="581891" y="415636"/>
                </a:cubicBezTo>
                <a:lnTo>
                  <a:pt x="532015" y="465513"/>
                </a:lnTo>
                <a:lnTo>
                  <a:pt x="515389" y="482138"/>
                </a:lnTo>
                <a:cubicBezTo>
                  <a:pt x="509847" y="487680"/>
                  <a:pt x="505285" y="494417"/>
                  <a:pt x="498764" y="498764"/>
                </a:cubicBezTo>
                <a:cubicBezTo>
                  <a:pt x="476200" y="513806"/>
                  <a:pt x="456703" y="524449"/>
                  <a:pt x="440575" y="548640"/>
                </a:cubicBezTo>
                <a:cubicBezTo>
                  <a:pt x="389393" y="625411"/>
                  <a:pt x="454711" y="530968"/>
                  <a:pt x="407324" y="590204"/>
                </a:cubicBezTo>
                <a:cubicBezTo>
                  <a:pt x="401083" y="598005"/>
                  <a:pt x="397763" y="608078"/>
                  <a:pt x="390699" y="615142"/>
                </a:cubicBezTo>
                <a:cubicBezTo>
                  <a:pt x="383634" y="622206"/>
                  <a:pt x="373562" y="625526"/>
                  <a:pt x="365760" y="631767"/>
                </a:cubicBezTo>
                <a:cubicBezTo>
                  <a:pt x="359640" y="636663"/>
                  <a:pt x="355255" y="643497"/>
                  <a:pt x="349135" y="648393"/>
                </a:cubicBezTo>
                <a:cubicBezTo>
                  <a:pt x="341334" y="654634"/>
                  <a:pt x="331998" y="658777"/>
                  <a:pt x="324197" y="665018"/>
                </a:cubicBezTo>
                <a:cubicBezTo>
                  <a:pt x="318077" y="669914"/>
                  <a:pt x="313691" y="676748"/>
                  <a:pt x="307571" y="681644"/>
                </a:cubicBezTo>
                <a:cubicBezTo>
                  <a:pt x="284551" y="700060"/>
                  <a:pt x="284034" y="697802"/>
                  <a:pt x="257695" y="706582"/>
                </a:cubicBezTo>
                <a:cubicBezTo>
                  <a:pt x="246611" y="717666"/>
                  <a:pt x="239314" y="734876"/>
                  <a:pt x="224444" y="739833"/>
                </a:cubicBezTo>
                <a:lnTo>
                  <a:pt x="149629" y="764771"/>
                </a:lnTo>
                <a:cubicBezTo>
                  <a:pt x="141316" y="767542"/>
                  <a:pt x="133400" y="772116"/>
                  <a:pt x="124691" y="773084"/>
                </a:cubicBezTo>
                <a:cubicBezTo>
                  <a:pt x="33353" y="783232"/>
                  <a:pt x="74968" y="781396"/>
                  <a:pt x="0" y="781396"/>
                </a:cubicBezTo>
              </a:path>
            </a:pathLst>
          </a:custGeom>
          <a:noFill/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ine 15">
            <a:extLst>
              <a:ext uri="{FF2B5EF4-FFF2-40B4-BE49-F238E27FC236}">
                <a16:creationId xmlns:a16="http://schemas.microsoft.com/office/drawing/2014/main" id="{1B3089B2-0A51-3A4E-9122-04190E30E2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90863" y="3060700"/>
            <a:ext cx="914400" cy="25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7414953" y="1820487"/>
            <a:ext cx="1637607" cy="1870364"/>
          </a:xfrm>
          <a:custGeom>
            <a:avLst/>
            <a:gdLst>
              <a:gd name="connsiteX0" fmla="*/ 0 w 1637607"/>
              <a:gd name="connsiteY0" fmla="*/ 1870364 h 1870364"/>
              <a:gd name="connsiteX1" fmla="*/ 83127 w 1637607"/>
              <a:gd name="connsiteY1" fmla="*/ 1828800 h 1870364"/>
              <a:gd name="connsiteX2" fmla="*/ 108065 w 1637607"/>
              <a:gd name="connsiteY2" fmla="*/ 1812175 h 1870364"/>
              <a:gd name="connsiteX3" fmla="*/ 124691 w 1637607"/>
              <a:gd name="connsiteY3" fmla="*/ 1762298 h 1870364"/>
              <a:gd name="connsiteX4" fmla="*/ 149629 w 1637607"/>
              <a:gd name="connsiteY4" fmla="*/ 1687484 h 1870364"/>
              <a:gd name="connsiteX5" fmla="*/ 157942 w 1637607"/>
              <a:gd name="connsiteY5" fmla="*/ 1662546 h 1870364"/>
              <a:gd name="connsiteX6" fmla="*/ 166254 w 1637607"/>
              <a:gd name="connsiteY6" fmla="*/ 1587731 h 1870364"/>
              <a:gd name="connsiteX7" fmla="*/ 174567 w 1637607"/>
              <a:gd name="connsiteY7" fmla="*/ 1546168 h 1870364"/>
              <a:gd name="connsiteX8" fmla="*/ 182880 w 1637607"/>
              <a:gd name="connsiteY8" fmla="*/ 1521229 h 1870364"/>
              <a:gd name="connsiteX9" fmla="*/ 191192 w 1637607"/>
              <a:gd name="connsiteY9" fmla="*/ 1487978 h 1870364"/>
              <a:gd name="connsiteX10" fmla="*/ 199505 w 1637607"/>
              <a:gd name="connsiteY10" fmla="*/ 1446415 h 1870364"/>
              <a:gd name="connsiteX11" fmla="*/ 207818 w 1637607"/>
              <a:gd name="connsiteY11" fmla="*/ 1421477 h 1870364"/>
              <a:gd name="connsiteX12" fmla="*/ 232756 w 1637607"/>
              <a:gd name="connsiteY12" fmla="*/ 1338349 h 1870364"/>
              <a:gd name="connsiteX13" fmla="*/ 257694 w 1637607"/>
              <a:gd name="connsiteY13" fmla="*/ 1263535 h 1870364"/>
              <a:gd name="connsiteX14" fmla="*/ 266007 w 1637607"/>
              <a:gd name="connsiteY14" fmla="*/ 1238597 h 1870364"/>
              <a:gd name="connsiteX15" fmla="*/ 274320 w 1637607"/>
              <a:gd name="connsiteY15" fmla="*/ 1213658 h 1870364"/>
              <a:gd name="connsiteX16" fmla="*/ 299258 w 1637607"/>
              <a:gd name="connsiteY16" fmla="*/ 1072342 h 1870364"/>
              <a:gd name="connsiteX17" fmla="*/ 332509 w 1637607"/>
              <a:gd name="connsiteY17" fmla="*/ 972589 h 1870364"/>
              <a:gd name="connsiteX18" fmla="*/ 349134 w 1637607"/>
              <a:gd name="connsiteY18" fmla="*/ 922713 h 1870364"/>
              <a:gd name="connsiteX19" fmla="*/ 357447 w 1637607"/>
              <a:gd name="connsiteY19" fmla="*/ 872837 h 1870364"/>
              <a:gd name="connsiteX20" fmla="*/ 374072 w 1637607"/>
              <a:gd name="connsiteY20" fmla="*/ 822960 h 1870364"/>
              <a:gd name="connsiteX21" fmla="*/ 407323 w 1637607"/>
              <a:gd name="connsiteY21" fmla="*/ 723208 h 1870364"/>
              <a:gd name="connsiteX22" fmla="*/ 415636 w 1637607"/>
              <a:gd name="connsiteY22" fmla="*/ 698269 h 1870364"/>
              <a:gd name="connsiteX23" fmla="*/ 423949 w 1637607"/>
              <a:gd name="connsiteY23" fmla="*/ 673331 h 1870364"/>
              <a:gd name="connsiteX24" fmla="*/ 440574 w 1637607"/>
              <a:gd name="connsiteY24" fmla="*/ 606829 h 1870364"/>
              <a:gd name="connsiteX25" fmla="*/ 457200 w 1637607"/>
              <a:gd name="connsiteY25" fmla="*/ 532015 h 1870364"/>
              <a:gd name="connsiteX26" fmla="*/ 482138 w 1637607"/>
              <a:gd name="connsiteY26" fmla="*/ 415637 h 1870364"/>
              <a:gd name="connsiteX27" fmla="*/ 507076 w 1637607"/>
              <a:gd name="connsiteY27" fmla="*/ 340822 h 1870364"/>
              <a:gd name="connsiteX28" fmla="*/ 515389 w 1637607"/>
              <a:gd name="connsiteY28" fmla="*/ 315884 h 1870364"/>
              <a:gd name="connsiteX29" fmla="*/ 523702 w 1637607"/>
              <a:gd name="connsiteY29" fmla="*/ 290946 h 1870364"/>
              <a:gd name="connsiteX30" fmla="*/ 532014 w 1637607"/>
              <a:gd name="connsiteY30" fmla="*/ 249382 h 1870364"/>
              <a:gd name="connsiteX31" fmla="*/ 548640 w 1637607"/>
              <a:gd name="connsiteY31" fmla="*/ 182880 h 1870364"/>
              <a:gd name="connsiteX32" fmla="*/ 573578 w 1637607"/>
              <a:gd name="connsiteY32" fmla="*/ 91440 h 1870364"/>
              <a:gd name="connsiteX33" fmla="*/ 623454 w 1637607"/>
              <a:gd name="connsiteY33" fmla="*/ 33251 h 1870364"/>
              <a:gd name="connsiteX34" fmla="*/ 640080 w 1637607"/>
              <a:gd name="connsiteY34" fmla="*/ 16626 h 1870364"/>
              <a:gd name="connsiteX35" fmla="*/ 689956 w 1637607"/>
              <a:gd name="connsiteY35" fmla="*/ 0 h 1870364"/>
              <a:gd name="connsiteX36" fmla="*/ 764771 w 1637607"/>
              <a:gd name="connsiteY36" fmla="*/ 16626 h 1870364"/>
              <a:gd name="connsiteX37" fmla="*/ 806334 w 1637607"/>
              <a:gd name="connsiteY37" fmla="*/ 49877 h 1870364"/>
              <a:gd name="connsiteX38" fmla="*/ 831272 w 1637607"/>
              <a:gd name="connsiteY38" fmla="*/ 99753 h 1870364"/>
              <a:gd name="connsiteX39" fmla="*/ 839585 w 1637607"/>
              <a:gd name="connsiteY39" fmla="*/ 124691 h 1870364"/>
              <a:gd name="connsiteX40" fmla="*/ 856211 w 1637607"/>
              <a:gd name="connsiteY40" fmla="*/ 141317 h 1870364"/>
              <a:gd name="connsiteX41" fmla="*/ 889462 w 1637607"/>
              <a:gd name="connsiteY41" fmla="*/ 191193 h 1870364"/>
              <a:gd name="connsiteX42" fmla="*/ 897774 w 1637607"/>
              <a:gd name="connsiteY42" fmla="*/ 216131 h 1870364"/>
              <a:gd name="connsiteX43" fmla="*/ 914400 w 1637607"/>
              <a:gd name="connsiteY43" fmla="*/ 232757 h 1870364"/>
              <a:gd name="connsiteX44" fmla="*/ 931025 w 1637607"/>
              <a:gd name="connsiteY44" fmla="*/ 257695 h 1870364"/>
              <a:gd name="connsiteX45" fmla="*/ 939338 w 1637607"/>
              <a:gd name="connsiteY45" fmla="*/ 282633 h 1870364"/>
              <a:gd name="connsiteX46" fmla="*/ 955963 w 1637607"/>
              <a:gd name="connsiteY46" fmla="*/ 307571 h 1870364"/>
              <a:gd name="connsiteX47" fmla="*/ 972589 w 1637607"/>
              <a:gd name="connsiteY47" fmla="*/ 357448 h 1870364"/>
              <a:gd name="connsiteX48" fmla="*/ 989214 w 1637607"/>
              <a:gd name="connsiteY48" fmla="*/ 382386 h 1870364"/>
              <a:gd name="connsiteX49" fmla="*/ 1014152 w 1637607"/>
              <a:gd name="connsiteY49" fmla="*/ 457200 h 1870364"/>
              <a:gd name="connsiteX50" fmla="*/ 1022465 w 1637607"/>
              <a:gd name="connsiteY50" fmla="*/ 482138 h 1870364"/>
              <a:gd name="connsiteX51" fmla="*/ 1039091 w 1637607"/>
              <a:gd name="connsiteY51" fmla="*/ 507077 h 1870364"/>
              <a:gd name="connsiteX52" fmla="*/ 1064029 w 1637607"/>
              <a:gd name="connsiteY52" fmla="*/ 556953 h 1870364"/>
              <a:gd name="connsiteX53" fmla="*/ 1088967 w 1637607"/>
              <a:gd name="connsiteY53" fmla="*/ 598517 h 1870364"/>
              <a:gd name="connsiteX54" fmla="*/ 1122218 w 1637607"/>
              <a:gd name="connsiteY54" fmla="*/ 648393 h 1870364"/>
              <a:gd name="connsiteX55" fmla="*/ 1147156 w 1637607"/>
              <a:gd name="connsiteY55" fmla="*/ 689957 h 1870364"/>
              <a:gd name="connsiteX56" fmla="*/ 1172094 w 1637607"/>
              <a:gd name="connsiteY56" fmla="*/ 739833 h 1870364"/>
              <a:gd name="connsiteX57" fmla="*/ 1188720 w 1637607"/>
              <a:gd name="connsiteY57" fmla="*/ 789709 h 1870364"/>
              <a:gd name="connsiteX58" fmla="*/ 1197032 w 1637607"/>
              <a:gd name="connsiteY58" fmla="*/ 822960 h 1870364"/>
              <a:gd name="connsiteX59" fmla="*/ 1213658 w 1637607"/>
              <a:gd name="connsiteY59" fmla="*/ 914400 h 1870364"/>
              <a:gd name="connsiteX60" fmla="*/ 1230283 w 1637607"/>
              <a:gd name="connsiteY60" fmla="*/ 964277 h 1870364"/>
              <a:gd name="connsiteX61" fmla="*/ 1246909 w 1637607"/>
              <a:gd name="connsiteY61" fmla="*/ 1047404 h 1870364"/>
              <a:gd name="connsiteX62" fmla="*/ 1271847 w 1637607"/>
              <a:gd name="connsiteY62" fmla="*/ 1122218 h 1870364"/>
              <a:gd name="connsiteX63" fmla="*/ 1280160 w 1637607"/>
              <a:gd name="connsiteY63" fmla="*/ 1147157 h 1870364"/>
              <a:gd name="connsiteX64" fmla="*/ 1313411 w 1637607"/>
              <a:gd name="connsiteY64" fmla="*/ 1197033 h 1870364"/>
              <a:gd name="connsiteX65" fmla="*/ 1338349 w 1637607"/>
              <a:gd name="connsiteY65" fmla="*/ 1246909 h 1870364"/>
              <a:gd name="connsiteX66" fmla="*/ 1346662 w 1637607"/>
              <a:gd name="connsiteY66" fmla="*/ 1271848 h 1870364"/>
              <a:gd name="connsiteX67" fmla="*/ 1363287 w 1637607"/>
              <a:gd name="connsiteY67" fmla="*/ 1296786 h 1870364"/>
              <a:gd name="connsiteX68" fmla="*/ 1379912 w 1637607"/>
              <a:gd name="connsiteY68" fmla="*/ 1346662 h 1870364"/>
              <a:gd name="connsiteX69" fmla="*/ 1388225 w 1637607"/>
              <a:gd name="connsiteY69" fmla="*/ 1371600 h 1870364"/>
              <a:gd name="connsiteX70" fmla="*/ 1396538 w 1637607"/>
              <a:gd name="connsiteY70" fmla="*/ 1396538 h 1870364"/>
              <a:gd name="connsiteX71" fmla="*/ 1429789 w 1637607"/>
              <a:gd name="connsiteY71" fmla="*/ 1446415 h 1870364"/>
              <a:gd name="connsiteX72" fmla="*/ 1438102 w 1637607"/>
              <a:gd name="connsiteY72" fmla="*/ 1471353 h 1870364"/>
              <a:gd name="connsiteX73" fmla="*/ 1471352 w 1637607"/>
              <a:gd name="connsiteY73" fmla="*/ 1512917 h 1870364"/>
              <a:gd name="connsiteX74" fmla="*/ 1496291 w 1637607"/>
              <a:gd name="connsiteY74" fmla="*/ 1554480 h 1870364"/>
              <a:gd name="connsiteX75" fmla="*/ 1521229 w 1637607"/>
              <a:gd name="connsiteY75" fmla="*/ 1596044 h 1870364"/>
              <a:gd name="connsiteX76" fmla="*/ 1546167 w 1637607"/>
              <a:gd name="connsiteY76" fmla="*/ 1645920 h 1870364"/>
              <a:gd name="connsiteX77" fmla="*/ 1554480 w 1637607"/>
              <a:gd name="connsiteY77" fmla="*/ 1670858 h 1870364"/>
              <a:gd name="connsiteX78" fmla="*/ 1587731 w 1637607"/>
              <a:gd name="connsiteY78" fmla="*/ 1712422 h 1870364"/>
              <a:gd name="connsiteX79" fmla="*/ 1612669 w 1637607"/>
              <a:gd name="connsiteY79" fmla="*/ 1753986 h 1870364"/>
              <a:gd name="connsiteX80" fmla="*/ 1637607 w 1637607"/>
              <a:gd name="connsiteY80" fmla="*/ 1778924 h 187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637607" h="1870364">
                <a:moveTo>
                  <a:pt x="0" y="1870364"/>
                </a:moveTo>
                <a:cubicBezTo>
                  <a:pt x="27709" y="1856509"/>
                  <a:pt x="55850" y="1843487"/>
                  <a:pt x="83127" y="1828800"/>
                </a:cubicBezTo>
                <a:cubicBezTo>
                  <a:pt x="91923" y="1824063"/>
                  <a:pt x="102770" y="1820647"/>
                  <a:pt x="108065" y="1812175"/>
                </a:cubicBezTo>
                <a:cubicBezTo>
                  <a:pt x="117353" y="1797314"/>
                  <a:pt x="119149" y="1778924"/>
                  <a:pt x="124691" y="1762298"/>
                </a:cubicBezTo>
                <a:lnTo>
                  <a:pt x="149629" y="1687484"/>
                </a:lnTo>
                <a:lnTo>
                  <a:pt x="157942" y="1662546"/>
                </a:lnTo>
                <a:cubicBezTo>
                  <a:pt x="160713" y="1637608"/>
                  <a:pt x="162706" y="1612571"/>
                  <a:pt x="166254" y="1587731"/>
                </a:cubicBezTo>
                <a:cubicBezTo>
                  <a:pt x="168252" y="1573744"/>
                  <a:pt x="171140" y="1559875"/>
                  <a:pt x="174567" y="1546168"/>
                </a:cubicBezTo>
                <a:cubicBezTo>
                  <a:pt x="176692" y="1537667"/>
                  <a:pt x="180473" y="1529655"/>
                  <a:pt x="182880" y="1521229"/>
                </a:cubicBezTo>
                <a:cubicBezTo>
                  <a:pt x="186018" y="1510244"/>
                  <a:pt x="188714" y="1499131"/>
                  <a:pt x="191192" y="1487978"/>
                </a:cubicBezTo>
                <a:cubicBezTo>
                  <a:pt x="194257" y="1474186"/>
                  <a:pt x="196078" y="1460122"/>
                  <a:pt x="199505" y="1446415"/>
                </a:cubicBezTo>
                <a:cubicBezTo>
                  <a:pt x="201630" y="1437914"/>
                  <a:pt x="205411" y="1429902"/>
                  <a:pt x="207818" y="1421477"/>
                </a:cubicBezTo>
                <a:cubicBezTo>
                  <a:pt x="232947" y="1333529"/>
                  <a:pt x="193244" y="1456888"/>
                  <a:pt x="232756" y="1338349"/>
                </a:cubicBezTo>
                <a:lnTo>
                  <a:pt x="257694" y="1263535"/>
                </a:lnTo>
                <a:lnTo>
                  <a:pt x="266007" y="1238597"/>
                </a:lnTo>
                <a:lnTo>
                  <a:pt x="274320" y="1213658"/>
                </a:lnTo>
                <a:cubicBezTo>
                  <a:pt x="281000" y="1153536"/>
                  <a:pt x="280330" y="1129126"/>
                  <a:pt x="299258" y="1072342"/>
                </a:cubicBezTo>
                <a:lnTo>
                  <a:pt x="332509" y="972589"/>
                </a:lnTo>
                <a:cubicBezTo>
                  <a:pt x="332511" y="972582"/>
                  <a:pt x="349133" y="922721"/>
                  <a:pt x="349134" y="922713"/>
                </a:cubicBezTo>
                <a:cubicBezTo>
                  <a:pt x="351905" y="906088"/>
                  <a:pt x="353359" y="889188"/>
                  <a:pt x="357447" y="872837"/>
                </a:cubicBezTo>
                <a:cubicBezTo>
                  <a:pt x="361697" y="855835"/>
                  <a:pt x="368530" y="839586"/>
                  <a:pt x="374072" y="822960"/>
                </a:cubicBezTo>
                <a:lnTo>
                  <a:pt x="407323" y="723208"/>
                </a:lnTo>
                <a:lnTo>
                  <a:pt x="415636" y="698269"/>
                </a:lnTo>
                <a:cubicBezTo>
                  <a:pt x="418407" y="689956"/>
                  <a:pt x="421824" y="681832"/>
                  <a:pt x="423949" y="673331"/>
                </a:cubicBezTo>
                <a:cubicBezTo>
                  <a:pt x="429491" y="651164"/>
                  <a:pt x="436817" y="629368"/>
                  <a:pt x="440574" y="606829"/>
                </a:cubicBezTo>
                <a:cubicBezTo>
                  <a:pt x="450328" y="548310"/>
                  <a:pt x="443557" y="572943"/>
                  <a:pt x="457200" y="532015"/>
                </a:cubicBezTo>
                <a:cubicBezTo>
                  <a:pt x="464177" y="490148"/>
                  <a:pt x="468325" y="457076"/>
                  <a:pt x="482138" y="415637"/>
                </a:cubicBezTo>
                <a:lnTo>
                  <a:pt x="507076" y="340822"/>
                </a:lnTo>
                <a:lnTo>
                  <a:pt x="515389" y="315884"/>
                </a:lnTo>
                <a:cubicBezTo>
                  <a:pt x="518160" y="307571"/>
                  <a:pt x="521984" y="299538"/>
                  <a:pt x="523702" y="290946"/>
                </a:cubicBezTo>
                <a:cubicBezTo>
                  <a:pt x="526473" y="277091"/>
                  <a:pt x="528837" y="263149"/>
                  <a:pt x="532014" y="249382"/>
                </a:cubicBezTo>
                <a:cubicBezTo>
                  <a:pt x="537152" y="227118"/>
                  <a:pt x="544159" y="205286"/>
                  <a:pt x="548640" y="182880"/>
                </a:cubicBezTo>
                <a:cubicBezTo>
                  <a:pt x="553102" y="160571"/>
                  <a:pt x="561523" y="109523"/>
                  <a:pt x="573578" y="91440"/>
                </a:cubicBezTo>
                <a:cubicBezTo>
                  <a:pt x="598897" y="53461"/>
                  <a:pt x="583140" y="73564"/>
                  <a:pt x="623454" y="33251"/>
                </a:cubicBezTo>
                <a:cubicBezTo>
                  <a:pt x="628996" y="27709"/>
                  <a:pt x="632645" y="19104"/>
                  <a:pt x="640080" y="16626"/>
                </a:cubicBezTo>
                <a:lnTo>
                  <a:pt x="689956" y="0"/>
                </a:lnTo>
                <a:cubicBezTo>
                  <a:pt x="709113" y="3193"/>
                  <a:pt x="744306" y="6394"/>
                  <a:pt x="764771" y="16626"/>
                </a:cubicBezTo>
                <a:cubicBezTo>
                  <a:pt x="785745" y="27113"/>
                  <a:pt x="790870" y="34412"/>
                  <a:pt x="806334" y="49877"/>
                </a:cubicBezTo>
                <a:cubicBezTo>
                  <a:pt x="827229" y="112560"/>
                  <a:pt x="799043" y="35295"/>
                  <a:pt x="831272" y="99753"/>
                </a:cubicBezTo>
                <a:cubicBezTo>
                  <a:pt x="835191" y="107590"/>
                  <a:pt x="835077" y="117177"/>
                  <a:pt x="839585" y="124691"/>
                </a:cubicBezTo>
                <a:cubicBezTo>
                  <a:pt x="843617" y="131412"/>
                  <a:pt x="851508" y="135047"/>
                  <a:pt x="856211" y="141317"/>
                </a:cubicBezTo>
                <a:cubicBezTo>
                  <a:pt x="868200" y="157302"/>
                  <a:pt x="889462" y="191193"/>
                  <a:pt x="889462" y="191193"/>
                </a:cubicBezTo>
                <a:cubicBezTo>
                  <a:pt x="892233" y="199506"/>
                  <a:pt x="893266" y="208617"/>
                  <a:pt x="897774" y="216131"/>
                </a:cubicBezTo>
                <a:cubicBezTo>
                  <a:pt x="901806" y="222852"/>
                  <a:pt x="909504" y="226637"/>
                  <a:pt x="914400" y="232757"/>
                </a:cubicBezTo>
                <a:cubicBezTo>
                  <a:pt x="920641" y="240558"/>
                  <a:pt x="926557" y="248759"/>
                  <a:pt x="931025" y="257695"/>
                </a:cubicBezTo>
                <a:cubicBezTo>
                  <a:pt x="934944" y="265532"/>
                  <a:pt x="935419" y="274796"/>
                  <a:pt x="939338" y="282633"/>
                </a:cubicBezTo>
                <a:cubicBezTo>
                  <a:pt x="943806" y="291569"/>
                  <a:pt x="951905" y="298442"/>
                  <a:pt x="955963" y="307571"/>
                </a:cubicBezTo>
                <a:cubicBezTo>
                  <a:pt x="963081" y="323586"/>
                  <a:pt x="962868" y="342866"/>
                  <a:pt x="972589" y="357448"/>
                </a:cubicBezTo>
                <a:cubicBezTo>
                  <a:pt x="978131" y="365761"/>
                  <a:pt x="985156" y="373257"/>
                  <a:pt x="989214" y="382386"/>
                </a:cubicBezTo>
                <a:cubicBezTo>
                  <a:pt x="989225" y="382411"/>
                  <a:pt x="1009991" y="444718"/>
                  <a:pt x="1014152" y="457200"/>
                </a:cubicBezTo>
                <a:cubicBezTo>
                  <a:pt x="1016923" y="465513"/>
                  <a:pt x="1017605" y="474847"/>
                  <a:pt x="1022465" y="482138"/>
                </a:cubicBezTo>
                <a:lnTo>
                  <a:pt x="1039091" y="507077"/>
                </a:lnTo>
                <a:cubicBezTo>
                  <a:pt x="1059981" y="569752"/>
                  <a:pt x="1031803" y="492504"/>
                  <a:pt x="1064029" y="556953"/>
                </a:cubicBezTo>
                <a:cubicBezTo>
                  <a:pt x="1085613" y="600119"/>
                  <a:pt x="1056493" y="566041"/>
                  <a:pt x="1088967" y="598517"/>
                </a:cubicBezTo>
                <a:cubicBezTo>
                  <a:pt x="1108733" y="657814"/>
                  <a:pt x="1080706" y="586125"/>
                  <a:pt x="1122218" y="648393"/>
                </a:cubicBezTo>
                <a:cubicBezTo>
                  <a:pt x="1165386" y="713145"/>
                  <a:pt x="1095376" y="638174"/>
                  <a:pt x="1147156" y="689957"/>
                </a:cubicBezTo>
                <a:cubicBezTo>
                  <a:pt x="1177474" y="780906"/>
                  <a:pt x="1129122" y="643147"/>
                  <a:pt x="1172094" y="739833"/>
                </a:cubicBezTo>
                <a:cubicBezTo>
                  <a:pt x="1179212" y="755847"/>
                  <a:pt x="1184470" y="772707"/>
                  <a:pt x="1188720" y="789709"/>
                </a:cubicBezTo>
                <a:cubicBezTo>
                  <a:pt x="1191491" y="800793"/>
                  <a:pt x="1194792" y="811757"/>
                  <a:pt x="1197032" y="822960"/>
                </a:cubicBezTo>
                <a:cubicBezTo>
                  <a:pt x="1201785" y="846726"/>
                  <a:pt x="1206971" y="889879"/>
                  <a:pt x="1213658" y="914400"/>
                </a:cubicBezTo>
                <a:cubicBezTo>
                  <a:pt x="1218269" y="931307"/>
                  <a:pt x="1226846" y="947092"/>
                  <a:pt x="1230283" y="964277"/>
                </a:cubicBezTo>
                <a:cubicBezTo>
                  <a:pt x="1235825" y="991986"/>
                  <a:pt x="1237973" y="1020596"/>
                  <a:pt x="1246909" y="1047404"/>
                </a:cubicBezTo>
                <a:lnTo>
                  <a:pt x="1271847" y="1122218"/>
                </a:lnTo>
                <a:cubicBezTo>
                  <a:pt x="1274618" y="1130531"/>
                  <a:pt x="1275299" y="1139866"/>
                  <a:pt x="1280160" y="1147157"/>
                </a:cubicBezTo>
                <a:lnTo>
                  <a:pt x="1313411" y="1197033"/>
                </a:lnTo>
                <a:cubicBezTo>
                  <a:pt x="1334302" y="1259711"/>
                  <a:pt x="1306122" y="1182456"/>
                  <a:pt x="1338349" y="1246909"/>
                </a:cubicBezTo>
                <a:cubicBezTo>
                  <a:pt x="1342268" y="1254747"/>
                  <a:pt x="1342743" y="1264010"/>
                  <a:pt x="1346662" y="1271848"/>
                </a:cubicBezTo>
                <a:cubicBezTo>
                  <a:pt x="1351130" y="1280784"/>
                  <a:pt x="1359230" y="1287657"/>
                  <a:pt x="1363287" y="1296786"/>
                </a:cubicBezTo>
                <a:cubicBezTo>
                  <a:pt x="1370404" y="1312800"/>
                  <a:pt x="1374370" y="1330037"/>
                  <a:pt x="1379912" y="1346662"/>
                </a:cubicBezTo>
                <a:lnTo>
                  <a:pt x="1388225" y="1371600"/>
                </a:lnTo>
                <a:cubicBezTo>
                  <a:pt x="1390996" y="1379913"/>
                  <a:pt x="1391678" y="1389247"/>
                  <a:pt x="1396538" y="1396538"/>
                </a:cubicBezTo>
                <a:cubicBezTo>
                  <a:pt x="1407622" y="1413164"/>
                  <a:pt x="1423470" y="1427459"/>
                  <a:pt x="1429789" y="1446415"/>
                </a:cubicBezTo>
                <a:cubicBezTo>
                  <a:pt x="1432560" y="1454728"/>
                  <a:pt x="1434183" y="1463516"/>
                  <a:pt x="1438102" y="1471353"/>
                </a:cubicBezTo>
                <a:cubicBezTo>
                  <a:pt x="1448588" y="1492325"/>
                  <a:pt x="1455889" y="1497453"/>
                  <a:pt x="1471352" y="1512917"/>
                </a:cubicBezTo>
                <a:cubicBezTo>
                  <a:pt x="1494903" y="1583568"/>
                  <a:pt x="1462056" y="1497422"/>
                  <a:pt x="1496291" y="1554480"/>
                </a:cubicBezTo>
                <a:cubicBezTo>
                  <a:pt x="1528666" y="1608439"/>
                  <a:pt x="1479100" y="1553915"/>
                  <a:pt x="1521229" y="1596044"/>
                </a:cubicBezTo>
                <a:cubicBezTo>
                  <a:pt x="1542124" y="1658727"/>
                  <a:pt x="1513938" y="1581462"/>
                  <a:pt x="1546167" y="1645920"/>
                </a:cubicBezTo>
                <a:cubicBezTo>
                  <a:pt x="1550086" y="1653757"/>
                  <a:pt x="1550561" y="1663021"/>
                  <a:pt x="1554480" y="1670858"/>
                </a:cubicBezTo>
                <a:cubicBezTo>
                  <a:pt x="1564968" y="1691835"/>
                  <a:pt x="1572264" y="1696956"/>
                  <a:pt x="1587731" y="1712422"/>
                </a:cubicBezTo>
                <a:cubicBezTo>
                  <a:pt x="1602166" y="1755730"/>
                  <a:pt x="1586587" y="1721384"/>
                  <a:pt x="1612669" y="1753986"/>
                </a:cubicBezTo>
                <a:cubicBezTo>
                  <a:pt x="1634464" y="1781230"/>
                  <a:pt x="1618296" y="1778924"/>
                  <a:pt x="1637607" y="1778924"/>
                </a:cubicBezTo>
              </a:path>
            </a:pathLst>
          </a:custGeom>
          <a:noFill/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7481455" y="2028305"/>
            <a:ext cx="1547644" cy="1687484"/>
          </a:xfrm>
          <a:custGeom>
            <a:avLst/>
            <a:gdLst>
              <a:gd name="connsiteX0" fmla="*/ 0 w 1547644"/>
              <a:gd name="connsiteY0" fmla="*/ 0 h 1687484"/>
              <a:gd name="connsiteX1" fmla="*/ 74814 w 1547644"/>
              <a:gd name="connsiteY1" fmla="*/ 58190 h 1687484"/>
              <a:gd name="connsiteX2" fmla="*/ 83127 w 1547644"/>
              <a:gd name="connsiteY2" fmla="*/ 83128 h 1687484"/>
              <a:gd name="connsiteX3" fmla="*/ 116378 w 1547644"/>
              <a:gd name="connsiteY3" fmla="*/ 124691 h 1687484"/>
              <a:gd name="connsiteX4" fmla="*/ 149629 w 1547644"/>
              <a:gd name="connsiteY4" fmla="*/ 191193 h 1687484"/>
              <a:gd name="connsiteX5" fmla="*/ 174567 w 1547644"/>
              <a:gd name="connsiteY5" fmla="*/ 232757 h 1687484"/>
              <a:gd name="connsiteX6" fmla="*/ 182880 w 1547644"/>
              <a:gd name="connsiteY6" fmla="*/ 257695 h 1687484"/>
              <a:gd name="connsiteX7" fmla="*/ 216130 w 1547644"/>
              <a:gd name="connsiteY7" fmla="*/ 299259 h 1687484"/>
              <a:gd name="connsiteX8" fmla="*/ 241069 w 1547644"/>
              <a:gd name="connsiteY8" fmla="*/ 340822 h 1687484"/>
              <a:gd name="connsiteX9" fmla="*/ 266007 w 1547644"/>
              <a:gd name="connsiteY9" fmla="*/ 382386 h 1687484"/>
              <a:gd name="connsiteX10" fmla="*/ 282632 w 1547644"/>
              <a:gd name="connsiteY10" fmla="*/ 432262 h 1687484"/>
              <a:gd name="connsiteX11" fmla="*/ 290945 w 1547644"/>
              <a:gd name="connsiteY11" fmla="*/ 457200 h 1687484"/>
              <a:gd name="connsiteX12" fmla="*/ 307570 w 1547644"/>
              <a:gd name="connsiteY12" fmla="*/ 473826 h 1687484"/>
              <a:gd name="connsiteX13" fmla="*/ 332509 w 1547644"/>
              <a:gd name="connsiteY13" fmla="*/ 515390 h 1687484"/>
              <a:gd name="connsiteX14" fmla="*/ 357447 w 1547644"/>
              <a:gd name="connsiteY14" fmla="*/ 556953 h 1687484"/>
              <a:gd name="connsiteX15" fmla="*/ 374072 w 1547644"/>
              <a:gd name="connsiteY15" fmla="*/ 606830 h 1687484"/>
              <a:gd name="connsiteX16" fmla="*/ 399010 w 1547644"/>
              <a:gd name="connsiteY16" fmla="*/ 656706 h 1687484"/>
              <a:gd name="connsiteX17" fmla="*/ 415636 w 1547644"/>
              <a:gd name="connsiteY17" fmla="*/ 673331 h 1687484"/>
              <a:gd name="connsiteX18" fmla="*/ 448887 w 1547644"/>
              <a:gd name="connsiteY18" fmla="*/ 773084 h 1687484"/>
              <a:gd name="connsiteX19" fmla="*/ 457200 w 1547644"/>
              <a:gd name="connsiteY19" fmla="*/ 798022 h 1687484"/>
              <a:gd name="connsiteX20" fmla="*/ 465512 w 1547644"/>
              <a:gd name="connsiteY20" fmla="*/ 822960 h 1687484"/>
              <a:gd name="connsiteX21" fmla="*/ 482138 w 1547644"/>
              <a:gd name="connsiteY21" fmla="*/ 839586 h 1687484"/>
              <a:gd name="connsiteX22" fmla="*/ 515389 w 1547644"/>
              <a:gd name="connsiteY22" fmla="*/ 906088 h 1687484"/>
              <a:gd name="connsiteX23" fmla="*/ 540327 w 1547644"/>
              <a:gd name="connsiteY23" fmla="*/ 947651 h 1687484"/>
              <a:gd name="connsiteX24" fmla="*/ 548640 w 1547644"/>
              <a:gd name="connsiteY24" fmla="*/ 972590 h 1687484"/>
              <a:gd name="connsiteX25" fmla="*/ 565265 w 1547644"/>
              <a:gd name="connsiteY25" fmla="*/ 997528 h 1687484"/>
              <a:gd name="connsiteX26" fmla="*/ 598516 w 1547644"/>
              <a:gd name="connsiteY26" fmla="*/ 1064030 h 1687484"/>
              <a:gd name="connsiteX27" fmla="*/ 606829 w 1547644"/>
              <a:gd name="connsiteY27" fmla="*/ 1088968 h 1687484"/>
              <a:gd name="connsiteX28" fmla="*/ 623454 w 1547644"/>
              <a:gd name="connsiteY28" fmla="*/ 1113906 h 1687484"/>
              <a:gd name="connsiteX29" fmla="*/ 656705 w 1547644"/>
              <a:gd name="connsiteY29" fmla="*/ 1180408 h 1687484"/>
              <a:gd name="connsiteX30" fmla="*/ 665018 w 1547644"/>
              <a:gd name="connsiteY30" fmla="*/ 1205346 h 1687484"/>
              <a:gd name="connsiteX31" fmla="*/ 698269 w 1547644"/>
              <a:gd name="connsiteY31" fmla="*/ 1246910 h 1687484"/>
              <a:gd name="connsiteX32" fmla="*/ 723207 w 1547644"/>
              <a:gd name="connsiteY32" fmla="*/ 1288473 h 1687484"/>
              <a:gd name="connsiteX33" fmla="*/ 731520 w 1547644"/>
              <a:gd name="connsiteY33" fmla="*/ 1313411 h 1687484"/>
              <a:gd name="connsiteX34" fmla="*/ 748145 w 1547644"/>
              <a:gd name="connsiteY34" fmla="*/ 1330037 h 1687484"/>
              <a:gd name="connsiteX35" fmla="*/ 764770 w 1547644"/>
              <a:gd name="connsiteY35" fmla="*/ 1354975 h 1687484"/>
              <a:gd name="connsiteX36" fmla="*/ 781396 w 1547644"/>
              <a:gd name="connsiteY36" fmla="*/ 1371600 h 1687484"/>
              <a:gd name="connsiteX37" fmla="*/ 798021 w 1547644"/>
              <a:gd name="connsiteY37" fmla="*/ 1396539 h 1687484"/>
              <a:gd name="connsiteX38" fmla="*/ 831272 w 1547644"/>
              <a:gd name="connsiteY38" fmla="*/ 1429790 h 1687484"/>
              <a:gd name="connsiteX39" fmla="*/ 847898 w 1547644"/>
              <a:gd name="connsiteY39" fmla="*/ 1446415 h 1687484"/>
              <a:gd name="connsiteX40" fmla="*/ 881149 w 1547644"/>
              <a:gd name="connsiteY40" fmla="*/ 1487979 h 1687484"/>
              <a:gd name="connsiteX41" fmla="*/ 906087 w 1547644"/>
              <a:gd name="connsiteY41" fmla="*/ 1504604 h 1687484"/>
              <a:gd name="connsiteX42" fmla="*/ 964276 w 1547644"/>
              <a:gd name="connsiteY42" fmla="*/ 1554480 h 1687484"/>
              <a:gd name="connsiteX43" fmla="*/ 989214 w 1547644"/>
              <a:gd name="connsiteY43" fmla="*/ 1562793 h 1687484"/>
              <a:gd name="connsiteX44" fmla="*/ 1030778 w 1547644"/>
              <a:gd name="connsiteY44" fmla="*/ 1596044 h 1687484"/>
              <a:gd name="connsiteX45" fmla="*/ 1047403 w 1547644"/>
              <a:gd name="connsiteY45" fmla="*/ 1612670 h 1687484"/>
              <a:gd name="connsiteX46" fmla="*/ 1097280 w 1547644"/>
              <a:gd name="connsiteY46" fmla="*/ 1629295 h 1687484"/>
              <a:gd name="connsiteX47" fmla="*/ 1122218 w 1547644"/>
              <a:gd name="connsiteY47" fmla="*/ 1637608 h 1687484"/>
              <a:gd name="connsiteX48" fmla="*/ 1197032 w 1547644"/>
              <a:gd name="connsiteY48" fmla="*/ 1662546 h 1687484"/>
              <a:gd name="connsiteX49" fmla="*/ 1221970 w 1547644"/>
              <a:gd name="connsiteY49" fmla="*/ 1670859 h 1687484"/>
              <a:gd name="connsiteX50" fmla="*/ 1296785 w 1547644"/>
              <a:gd name="connsiteY50" fmla="*/ 1687484 h 1687484"/>
              <a:gd name="connsiteX51" fmla="*/ 1429789 w 1547644"/>
              <a:gd name="connsiteY51" fmla="*/ 1670859 h 1687484"/>
              <a:gd name="connsiteX52" fmla="*/ 1454727 w 1547644"/>
              <a:gd name="connsiteY52" fmla="*/ 1662546 h 1687484"/>
              <a:gd name="connsiteX53" fmla="*/ 1496290 w 1547644"/>
              <a:gd name="connsiteY53" fmla="*/ 1629295 h 1687484"/>
              <a:gd name="connsiteX54" fmla="*/ 1546167 w 1547644"/>
              <a:gd name="connsiteY54" fmla="*/ 1604357 h 1687484"/>
              <a:gd name="connsiteX55" fmla="*/ 1546167 w 1547644"/>
              <a:gd name="connsiteY55" fmla="*/ 1587731 h 168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47644" h="1687484">
                <a:moveTo>
                  <a:pt x="0" y="0"/>
                </a:moveTo>
                <a:cubicBezTo>
                  <a:pt x="24938" y="19397"/>
                  <a:pt x="52474" y="35850"/>
                  <a:pt x="74814" y="58190"/>
                </a:cubicBezTo>
                <a:cubicBezTo>
                  <a:pt x="81010" y="64386"/>
                  <a:pt x="79208" y="75291"/>
                  <a:pt x="83127" y="83128"/>
                </a:cubicBezTo>
                <a:cubicBezTo>
                  <a:pt x="93614" y="104103"/>
                  <a:pt x="100913" y="109227"/>
                  <a:pt x="116378" y="124691"/>
                </a:cubicBezTo>
                <a:cubicBezTo>
                  <a:pt x="135481" y="182003"/>
                  <a:pt x="120611" y="162176"/>
                  <a:pt x="149629" y="191193"/>
                </a:cubicBezTo>
                <a:cubicBezTo>
                  <a:pt x="173173" y="261831"/>
                  <a:pt x="140337" y="175709"/>
                  <a:pt x="174567" y="232757"/>
                </a:cubicBezTo>
                <a:cubicBezTo>
                  <a:pt x="179075" y="240271"/>
                  <a:pt x="178961" y="249858"/>
                  <a:pt x="182880" y="257695"/>
                </a:cubicBezTo>
                <a:cubicBezTo>
                  <a:pt x="193366" y="278667"/>
                  <a:pt x="200667" y="283795"/>
                  <a:pt x="216130" y="299259"/>
                </a:cubicBezTo>
                <a:cubicBezTo>
                  <a:pt x="239681" y="369910"/>
                  <a:pt x="206834" y="283764"/>
                  <a:pt x="241069" y="340822"/>
                </a:cubicBezTo>
                <a:cubicBezTo>
                  <a:pt x="273444" y="394781"/>
                  <a:pt x="223878" y="340257"/>
                  <a:pt x="266007" y="382386"/>
                </a:cubicBezTo>
                <a:lnTo>
                  <a:pt x="282632" y="432262"/>
                </a:lnTo>
                <a:cubicBezTo>
                  <a:pt x="285403" y="440575"/>
                  <a:pt x="284749" y="451004"/>
                  <a:pt x="290945" y="457200"/>
                </a:cubicBezTo>
                <a:lnTo>
                  <a:pt x="307570" y="473826"/>
                </a:lnTo>
                <a:cubicBezTo>
                  <a:pt x="331121" y="544476"/>
                  <a:pt x="298274" y="458331"/>
                  <a:pt x="332509" y="515390"/>
                </a:cubicBezTo>
                <a:cubicBezTo>
                  <a:pt x="364880" y="569343"/>
                  <a:pt x="315322" y="514830"/>
                  <a:pt x="357447" y="556953"/>
                </a:cubicBezTo>
                <a:lnTo>
                  <a:pt x="374072" y="606830"/>
                </a:lnTo>
                <a:cubicBezTo>
                  <a:pt x="382851" y="633167"/>
                  <a:pt x="380596" y="633688"/>
                  <a:pt x="399010" y="656706"/>
                </a:cubicBezTo>
                <a:cubicBezTo>
                  <a:pt x="403906" y="662826"/>
                  <a:pt x="410094" y="667789"/>
                  <a:pt x="415636" y="673331"/>
                </a:cubicBezTo>
                <a:lnTo>
                  <a:pt x="448887" y="773084"/>
                </a:lnTo>
                <a:lnTo>
                  <a:pt x="457200" y="798022"/>
                </a:lnTo>
                <a:cubicBezTo>
                  <a:pt x="459971" y="806335"/>
                  <a:pt x="459316" y="816764"/>
                  <a:pt x="465512" y="822960"/>
                </a:cubicBezTo>
                <a:lnTo>
                  <a:pt x="482138" y="839586"/>
                </a:lnTo>
                <a:cubicBezTo>
                  <a:pt x="501241" y="896897"/>
                  <a:pt x="486371" y="877070"/>
                  <a:pt x="515389" y="906088"/>
                </a:cubicBezTo>
                <a:cubicBezTo>
                  <a:pt x="538935" y="976730"/>
                  <a:pt x="506096" y="890601"/>
                  <a:pt x="540327" y="947651"/>
                </a:cubicBezTo>
                <a:cubicBezTo>
                  <a:pt x="544835" y="955165"/>
                  <a:pt x="544721" y="964752"/>
                  <a:pt x="548640" y="972590"/>
                </a:cubicBezTo>
                <a:cubicBezTo>
                  <a:pt x="553108" y="981526"/>
                  <a:pt x="561208" y="988399"/>
                  <a:pt x="565265" y="997528"/>
                </a:cubicBezTo>
                <a:cubicBezTo>
                  <a:pt x="595830" y="1066301"/>
                  <a:pt x="564372" y="1029886"/>
                  <a:pt x="598516" y="1064030"/>
                </a:cubicBezTo>
                <a:cubicBezTo>
                  <a:pt x="601287" y="1072343"/>
                  <a:pt x="602910" y="1081131"/>
                  <a:pt x="606829" y="1088968"/>
                </a:cubicBezTo>
                <a:cubicBezTo>
                  <a:pt x="611297" y="1097904"/>
                  <a:pt x="619396" y="1104777"/>
                  <a:pt x="623454" y="1113906"/>
                </a:cubicBezTo>
                <a:cubicBezTo>
                  <a:pt x="654020" y="1182680"/>
                  <a:pt x="622563" y="1146264"/>
                  <a:pt x="656705" y="1180408"/>
                </a:cubicBezTo>
                <a:cubicBezTo>
                  <a:pt x="659476" y="1188721"/>
                  <a:pt x="661099" y="1197509"/>
                  <a:pt x="665018" y="1205346"/>
                </a:cubicBezTo>
                <a:cubicBezTo>
                  <a:pt x="675505" y="1226320"/>
                  <a:pt x="682805" y="1231446"/>
                  <a:pt x="698269" y="1246910"/>
                </a:cubicBezTo>
                <a:cubicBezTo>
                  <a:pt x="721813" y="1317549"/>
                  <a:pt x="688977" y="1231426"/>
                  <a:pt x="723207" y="1288473"/>
                </a:cubicBezTo>
                <a:cubicBezTo>
                  <a:pt x="727715" y="1295987"/>
                  <a:pt x="727012" y="1305897"/>
                  <a:pt x="731520" y="1313411"/>
                </a:cubicBezTo>
                <a:cubicBezTo>
                  <a:pt x="735552" y="1320131"/>
                  <a:pt x="743249" y="1323917"/>
                  <a:pt x="748145" y="1330037"/>
                </a:cubicBezTo>
                <a:cubicBezTo>
                  <a:pt x="754386" y="1337838"/>
                  <a:pt x="758529" y="1347174"/>
                  <a:pt x="764770" y="1354975"/>
                </a:cubicBezTo>
                <a:cubicBezTo>
                  <a:pt x="769666" y="1361095"/>
                  <a:pt x="776500" y="1365480"/>
                  <a:pt x="781396" y="1371600"/>
                </a:cubicBezTo>
                <a:cubicBezTo>
                  <a:pt x="787637" y="1379402"/>
                  <a:pt x="791519" y="1388953"/>
                  <a:pt x="798021" y="1396539"/>
                </a:cubicBezTo>
                <a:cubicBezTo>
                  <a:pt x="808222" y="1408440"/>
                  <a:pt x="820188" y="1418706"/>
                  <a:pt x="831272" y="1429790"/>
                </a:cubicBezTo>
                <a:cubicBezTo>
                  <a:pt x="836814" y="1435332"/>
                  <a:pt x="843551" y="1439894"/>
                  <a:pt x="847898" y="1446415"/>
                </a:cubicBezTo>
                <a:cubicBezTo>
                  <a:pt x="860243" y="1464932"/>
                  <a:pt x="864227" y="1474442"/>
                  <a:pt x="881149" y="1487979"/>
                </a:cubicBezTo>
                <a:cubicBezTo>
                  <a:pt x="888950" y="1494220"/>
                  <a:pt x="898502" y="1498102"/>
                  <a:pt x="906087" y="1504604"/>
                </a:cubicBezTo>
                <a:cubicBezTo>
                  <a:pt x="934723" y="1529149"/>
                  <a:pt x="933740" y="1539212"/>
                  <a:pt x="964276" y="1554480"/>
                </a:cubicBezTo>
                <a:cubicBezTo>
                  <a:pt x="972113" y="1558399"/>
                  <a:pt x="980901" y="1560022"/>
                  <a:pt x="989214" y="1562793"/>
                </a:cubicBezTo>
                <a:cubicBezTo>
                  <a:pt x="1029362" y="1602941"/>
                  <a:pt x="978340" y="1554093"/>
                  <a:pt x="1030778" y="1596044"/>
                </a:cubicBezTo>
                <a:cubicBezTo>
                  <a:pt x="1036898" y="1600940"/>
                  <a:pt x="1040393" y="1609165"/>
                  <a:pt x="1047403" y="1612670"/>
                </a:cubicBezTo>
                <a:cubicBezTo>
                  <a:pt x="1063078" y="1620507"/>
                  <a:pt x="1080654" y="1623753"/>
                  <a:pt x="1097280" y="1629295"/>
                </a:cubicBezTo>
                <a:lnTo>
                  <a:pt x="1122218" y="1637608"/>
                </a:lnTo>
                <a:lnTo>
                  <a:pt x="1197032" y="1662546"/>
                </a:lnTo>
                <a:cubicBezTo>
                  <a:pt x="1205345" y="1665317"/>
                  <a:pt x="1213378" y="1669141"/>
                  <a:pt x="1221970" y="1670859"/>
                </a:cubicBezTo>
                <a:cubicBezTo>
                  <a:pt x="1274737" y="1681411"/>
                  <a:pt x="1249827" y="1675744"/>
                  <a:pt x="1296785" y="1687484"/>
                </a:cubicBezTo>
                <a:cubicBezTo>
                  <a:pt x="1353553" y="1682323"/>
                  <a:pt x="1380715" y="1683127"/>
                  <a:pt x="1429789" y="1670859"/>
                </a:cubicBezTo>
                <a:cubicBezTo>
                  <a:pt x="1438290" y="1668734"/>
                  <a:pt x="1446414" y="1665317"/>
                  <a:pt x="1454727" y="1662546"/>
                </a:cubicBezTo>
                <a:cubicBezTo>
                  <a:pt x="1470191" y="1647081"/>
                  <a:pt x="1475316" y="1639782"/>
                  <a:pt x="1496290" y="1629295"/>
                </a:cubicBezTo>
                <a:cubicBezTo>
                  <a:pt x="1514975" y="1619953"/>
                  <a:pt x="1531874" y="1623414"/>
                  <a:pt x="1546167" y="1604357"/>
                </a:cubicBezTo>
                <a:cubicBezTo>
                  <a:pt x="1549492" y="1599923"/>
                  <a:pt x="1546167" y="1593273"/>
                  <a:pt x="1546167" y="1587731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422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>
            <a:extLst>
              <a:ext uri="{FF2B5EF4-FFF2-40B4-BE49-F238E27FC236}">
                <a16:creationId xmlns:a16="http://schemas.microsoft.com/office/drawing/2014/main" id="{4F855944-C837-1D4D-AE38-A3FFA72A5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531939"/>
            <a:ext cx="304800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A957BB-5202-0C4A-A147-298EA0817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E-k Diagram – Dispersion for Ge, Si, GaAs</a:t>
            </a:r>
          </a:p>
        </p:txBody>
      </p:sp>
      <p:sp>
        <p:nvSpPr>
          <p:cNvPr id="47112" name="Slide Number Placeholder 8">
            <a:extLst>
              <a:ext uri="{FF2B5EF4-FFF2-40B4-BE49-F238E27FC236}">
                <a16:creationId xmlns:a16="http://schemas.microsoft.com/office/drawing/2014/main" id="{8956AFEB-4B21-9C4F-9AE5-12251B2099D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5A56975-CA78-0943-AD1A-8D37E1CB7840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47107" name="Picture 4">
            <a:extLst>
              <a:ext uri="{FF2B5EF4-FFF2-40B4-BE49-F238E27FC236}">
                <a16:creationId xmlns:a16="http://schemas.microsoft.com/office/drawing/2014/main" id="{129D3150-70EC-2345-82D2-9EE0476B4A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28"/>
          <a:stretch/>
        </p:blipFill>
        <p:spPr bwMode="auto">
          <a:xfrm>
            <a:off x="4456113" y="712788"/>
            <a:ext cx="5645150" cy="21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>
            <a:extLst>
              <a:ext uri="{FF2B5EF4-FFF2-40B4-BE49-F238E27FC236}">
                <a16:creationId xmlns:a16="http://schemas.microsoft.com/office/drawing/2014/main" id="{15223993-B59C-874E-8FA2-5013D899C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6364" y="4838700"/>
            <a:ext cx="6980237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Clr>
                <a:srgbClr val="FF0000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dirty="0">
                <a:latin typeface="Microsoft Sans Serif" pitchFamily="34" charset="0"/>
              </a:rPr>
              <a:t> </a:t>
            </a:r>
            <a:r>
              <a:rPr lang="en-US" sz="2200" dirty="0">
                <a:latin typeface="+mn-lt"/>
              </a:rPr>
              <a:t>Minima may not be at zone center </a:t>
            </a:r>
          </a:p>
          <a:p>
            <a:pPr eaLnBrk="1" hangingPunct="1">
              <a:buClr>
                <a:srgbClr val="FF0000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200" dirty="0">
                <a:latin typeface="+mn-lt"/>
              </a:rPr>
              <a:t>(</a:t>
            </a:r>
            <a:r>
              <a:rPr lang="en-US" sz="2200" dirty="0" err="1">
                <a:latin typeface="+mn-lt"/>
              </a:rPr>
              <a:t>Ge</a:t>
            </a:r>
            <a:r>
              <a:rPr lang="en-US" sz="2200" dirty="0">
                <a:latin typeface="+mn-lt"/>
              </a:rPr>
              <a:t>: 8 L valleys, Si: 6 X valleys, and </a:t>
            </a:r>
            <a:r>
              <a:rPr lang="en-US" sz="2200" dirty="0" err="1">
                <a:latin typeface="+mn-lt"/>
              </a:rPr>
              <a:t>GaAs</a:t>
            </a:r>
            <a:r>
              <a:rPr lang="en-US" sz="2200" dirty="0">
                <a:latin typeface="+mn-lt"/>
              </a:rPr>
              <a:t>: </a:t>
            </a:r>
            <a:r>
              <a:rPr lang="en-US" sz="2200" dirty="0">
                <a:latin typeface="Symbol" pitchFamily="18" charset="2"/>
              </a:rPr>
              <a:t>G</a:t>
            </a:r>
            <a:r>
              <a:rPr lang="en-US" sz="2200" dirty="0">
                <a:latin typeface="+mn-lt"/>
              </a:rPr>
              <a:t> valleys)</a:t>
            </a:r>
          </a:p>
        </p:txBody>
      </p:sp>
      <p:sp>
        <p:nvSpPr>
          <p:cNvPr id="47109" name="Oval 6">
            <a:extLst>
              <a:ext uri="{FF2B5EF4-FFF2-40B4-BE49-F238E27FC236}">
                <a16:creationId xmlns:a16="http://schemas.microsoft.com/office/drawing/2014/main" id="{04E12D82-5520-1B4C-A716-5D685D562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3663" y="1196975"/>
            <a:ext cx="304800" cy="30480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110" name="Oval 7">
            <a:extLst>
              <a:ext uri="{FF2B5EF4-FFF2-40B4-BE49-F238E27FC236}">
                <a16:creationId xmlns:a16="http://schemas.microsoft.com/office/drawing/2014/main" id="{3EECB4B8-B727-C940-B57E-A7198227E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0225" y="1143000"/>
            <a:ext cx="304800" cy="30480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111" name="Oval 8">
            <a:extLst>
              <a:ext uri="{FF2B5EF4-FFF2-40B4-BE49-F238E27FC236}">
                <a16:creationId xmlns:a16="http://schemas.microsoft.com/office/drawing/2014/main" id="{0C8F0298-6E1D-1243-A743-E61421850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4225" y="1185863"/>
            <a:ext cx="533400" cy="30480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" name="Freeform 9"/>
          <p:cNvSpPr/>
          <p:nvPr/>
        </p:nvSpPr>
        <p:spPr>
          <a:xfrm>
            <a:off x="5062865" y="2306416"/>
            <a:ext cx="644342" cy="360584"/>
          </a:xfrm>
          <a:custGeom>
            <a:avLst/>
            <a:gdLst>
              <a:gd name="connsiteX0" fmla="*/ 1396539 w 1396539"/>
              <a:gd name="connsiteY0" fmla="*/ 581891 h 781525"/>
              <a:gd name="connsiteX1" fmla="*/ 1354975 w 1396539"/>
              <a:gd name="connsiteY1" fmla="*/ 507076 h 781525"/>
              <a:gd name="connsiteX2" fmla="*/ 1338349 w 1396539"/>
              <a:gd name="connsiteY2" fmla="*/ 490451 h 781525"/>
              <a:gd name="connsiteX3" fmla="*/ 1321724 w 1396539"/>
              <a:gd name="connsiteY3" fmla="*/ 440574 h 781525"/>
              <a:gd name="connsiteX4" fmla="*/ 1305099 w 1396539"/>
              <a:gd name="connsiteY4" fmla="*/ 390698 h 781525"/>
              <a:gd name="connsiteX5" fmla="*/ 1263535 w 1396539"/>
              <a:gd name="connsiteY5" fmla="*/ 266007 h 781525"/>
              <a:gd name="connsiteX6" fmla="*/ 1255222 w 1396539"/>
              <a:gd name="connsiteY6" fmla="*/ 241069 h 781525"/>
              <a:gd name="connsiteX7" fmla="*/ 1246909 w 1396539"/>
              <a:gd name="connsiteY7" fmla="*/ 216131 h 781525"/>
              <a:gd name="connsiteX8" fmla="*/ 1238597 w 1396539"/>
              <a:gd name="connsiteY8" fmla="*/ 182880 h 781525"/>
              <a:gd name="connsiteX9" fmla="*/ 1230284 w 1396539"/>
              <a:gd name="connsiteY9" fmla="*/ 157942 h 781525"/>
              <a:gd name="connsiteX10" fmla="*/ 1213659 w 1396539"/>
              <a:gd name="connsiteY10" fmla="*/ 83127 h 781525"/>
              <a:gd name="connsiteX11" fmla="*/ 1188720 w 1396539"/>
              <a:gd name="connsiteY11" fmla="*/ 24938 h 781525"/>
              <a:gd name="connsiteX12" fmla="*/ 1138844 w 1396539"/>
              <a:gd name="connsiteY12" fmla="*/ 0 h 781525"/>
              <a:gd name="connsiteX13" fmla="*/ 1072342 w 1396539"/>
              <a:gd name="connsiteY13" fmla="*/ 8313 h 781525"/>
              <a:gd name="connsiteX14" fmla="*/ 1022466 w 1396539"/>
              <a:gd name="connsiteY14" fmla="*/ 24938 h 781525"/>
              <a:gd name="connsiteX15" fmla="*/ 1005840 w 1396539"/>
              <a:gd name="connsiteY15" fmla="*/ 41564 h 781525"/>
              <a:gd name="connsiteX16" fmla="*/ 980902 w 1396539"/>
              <a:gd name="connsiteY16" fmla="*/ 58189 h 781525"/>
              <a:gd name="connsiteX17" fmla="*/ 972589 w 1396539"/>
              <a:gd name="connsiteY17" fmla="*/ 83127 h 781525"/>
              <a:gd name="connsiteX18" fmla="*/ 955964 w 1396539"/>
              <a:gd name="connsiteY18" fmla="*/ 99753 h 781525"/>
              <a:gd name="connsiteX19" fmla="*/ 939339 w 1396539"/>
              <a:gd name="connsiteY19" fmla="*/ 124691 h 781525"/>
              <a:gd name="connsiteX20" fmla="*/ 906088 w 1396539"/>
              <a:gd name="connsiteY20" fmla="*/ 157942 h 781525"/>
              <a:gd name="connsiteX21" fmla="*/ 889462 w 1396539"/>
              <a:gd name="connsiteY21" fmla="*/ 174567 h 781525"/>
              <a:gd name="connsiteX22" fmla="*/ 856211 w 1396539"/>
              <a:gd name="connsiteY22" fmla="*/ 216131 h 781525"/>
              <a:gd name="connsiteX23" fmla="*/ 831273 w 1396539"/>
              <a:gd name="connsiteY23" fmla="*/ 232756 h 781525"/>
              <a:gd name="connsiteX24" fmla="*/ 798022 w 1396539"/>
              <a:gd name="connsiteY24" fmla="*/ 266007 h 781525"/>
              <a:gd name="connsiteX25" fmla="*/ 748146 w 1396539"/>
              <a:gd name="connsiteY25" fmla="*/ 290945 h 781525"/>
              <a:gd name="connsiteX26" fmla="*/ 723208 w 1396539"/>
              <a:gd name="connsiteY26" fmla="*/ 299258 h 781525"/>
              <a:gd name="connsiteX27" fmla="*/ 706582 w 1396539"/>
              <a:gd name="connsiteY27" fmla="*/ 315884 h 781525"/>
              <a:gd name="connsiteX28" fmla="*/ 656706 w 1396539"/>
              <a:gd name="connsiteY28" fmla="*/ 349134 h 781525"/>
              <a:gd name="connsiteX29" fmla="*/ 640080 w 1396539"/>
              <a:gd name="connsiteY29" fmla="*/ 365760 h 781525"/>
              <a:gd name="connsiteX30" fmla="*/ 615142 w 1396539"/>
              <a:gd name="connsiteY30" fmla="*/ 382385 h 781525"/>
              <a:gd name="connsiteX31" fmla="*/ 581891 w 1396539"/>
              <a:gd name="connsiteY31" fmla="*/ 415636 h 781525"/>
              <a:gd name="connsiteX32" fmla="*/ 532015 w 1396539"/>
              <a:gd name="connsiteY32" fmla="*/ 465513 h 781525"/>
              <a:gd name="connsiteX33" fmla="*/ 515389 w 1396539"/>
              <a:gd name="connsiteY33" fmla="*/ 482138 h 781525"/>
              <a:gd name="connsiteX34" fmla="*/ 498764 w 1396539"/>
              <a:gd name="connsiteY34" fmla="*/ 498764 h 781525"/>
              <a:gd name="connsiteX35" fmla="*/ 440575 w 1396539"/>
              <a:gd name="connsiteY35" fmla="*/ 548640 h 781525"/>
              <a:gd name="connsiteX36" fmla="*/ 407324 w 1396539"/>
              <a:gd name="connsiteY36" fmla="*/ 590204 h 781525"/>
              <a:gd name="connsiteX37" fmla="*/ 390699 w 1396539"/>
              <a:gd name="connsiteY37" fmla="*/ 615142 h 781525"/>
              <a:gd name="connsiteX38" fmla="*/ 365760 w 1396539"/>
              <a:gd name="connsiteY38" fmla="*/ 631767 h 781525"/>
              <a:gd name="connsiteX39" fmla="*/ 349135 w 1396539"/>
              <a:gd name="connsiteY39" fmla="*/ 648393 h 781525"/>
              <a:gd name="connsiteX40" fmla="*/ 324197 w 1396539"/>
              <a:gd name="connsiteY40" fmla="*/ 665018 h 781525"/>
              <a:gd name="connsiteX41" fmla="*/ 307571 w 1396539"/>
              <a:gd name="connsiteY41" fmla="*/ 681644 h 781525"/>
              <a:gd name="connsiteX42" fmla="*/ 257695 w 1396539"/>
              <a:gd name="connsiteY42" fmla="*/ 706582 h 781525"/>
              <a:gd name="connsiteX43" fmla="*/ 224444 w 1396539"/>
              <a:gd name="connsiteY43" fmla="*/ 739833 h 781525"/>
              <a:gd name="connsiteX44" fmla="*/ 149629 w 1396539"/>
              <a:gd name="connsiteY44" fmla="*/ 764771 h 781525"/>
              <a:gd name="connsiteX45" fmla="*/ 124691 w 1396539"/>
              <a:gd name="connsiteY45" fmla="*/ 773084 h 781525"/>
              <a:gd name="connsiteX46" fmla="*/ 0 w 1396539"/>
              <a:gd name="connsiteY46" fmla="*/ 781396 h 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396539" h="781525">
                <a:moveTo>
                  <a:pt x="1396539" y="581891"/>
                </a:moveTo>
                <a:cubicBezTo>
                  <a:pt x="1382684" y="556953"/>
                  <a:pt x="1370291" y="531144"/>
                  <a:pt x="1354975" y="507076"/>
                </a:cubicBezTo>
                <a:cubicBezTo>
                  <a:pt x="1350767" y="500464"/>
                  <a:pt x="1341854" y="497461"/>
                  <a:pt x="1338349" y="490451"/>
                </a:cubicBezTo>
                <a:cubicBezTo>
                  <a:pt x="1330512" y="474776"/>
                  <a:pt x="1327266" y="457200"/>
                  <a:pt x="1321724" y="440574"/>
                </a:cubicBezTo>
                <a:lnTo>
                  <a:pt x="1305099" y="390698"/>
                </a:lnTo>
                <a:lnTo>
                  <a:pt x="1263535" y="266007"/>
                </a:lnTo>
                <a:lnTo>
                  <a:pt x="1255222" y="241069"/>
                </a:lnTo>
                <a:cubicBezTo>
                  <a:pt x="1252451" y="232756"/>
                  <a:pt x="1249034" y="224632"/>
                  <a:pt x="1246909" y="216131"/>
                </a:cubicBezTo>
                <a:cubicBezTo>
                  <a:pt x="1244138" y="205047"/>
                  <a:pt x="1241736" y="193865"/>
                  <a:pt x="1238597" y="182880"/>
                </a:cubicBezTo>
                <a:cubicBezTo>
                  <a:pt x="1236190" y="174455"/>
                  <a:pt x="1232691" y="166367"/>
                  <a:pt x="1230284" y="157942"/>
                </a:cubicBezTo>
                <a:cubicBezTo>
                  <a:pt x="1220144" y="122455"/>
                  <a:pt x="1222232" y="121708"/>
                  <a:pt x="1213659" y="83127"/>
                </a:cubicBezTo>
                <a:cubicBezTo>
                  <a:pt x="1208208" y="58598"/>
                  <a:pt x="1207062" y="43279"/>
                  <a:pt x="1188720" y="24938"/>
                </a:cubicBezTo>
                <a:cubicBezTo>
                  <a:pt x="1172606" y="8824"/>
                  <a:pt x="1159126" y="6761"/>
                  <a:pt x="1138844" y="0"/>
                </a:cubicBezTo>
                <a:cubicBezTo>
                  <a:pt x="1116677" y="2771"/>
                  <a:pt x="1094186" y="3632"/>
                  <a:pt x="1072342" y="8313"/>
                </a:cubicBezTo>
                <a:cubicBezTo>
                  <a:pt x="1055206" y="11985"/>
                  <a:pt x="1022466" y="24938"/>
                  <a:pt x="1022466" y="24938"/>
                </a:cubicBezTo>
                <a:cubicBezTo>
                  <a:pt x="1016924" y="30480"/>
                  <a:pt x="1011960" y="36668"/>
                  <a:pt x="1005840" y="41564"/>
                </a:cubicBezTo>
                <a:cubicBezTo>
                  <a:pt x="998039" y="47805"/>
                  <a:pt x="987143" y="50388"/>
                  <a:pt x="980902" y="58189"/>
                </a:cubicBezTo>
                <a:cubicBezTo>
                  <a:pt x="975428" y="65031"/>
                  <a:pt x="977097" y="75613"/>
                  <a:pt x="972589" y="83127"/>
                </a:cubicBezTo>
                <a:cubicBezTo>
                  <a:pt x="968557" y="89847"/>
                  <a:pt x="960860" y="93633"/>
                  <a:pt x="955964" y="99753"/>
                </a:cubicBezTo>
                <a:cubicBezTo>
                  <a:pt x="949723" y="107554"/>
                  <a:pt x="945841" y="117106"/>
                  <a:pt x="939339" y="124691"/>
                </a:cubicBezTo>
                <a:cubicBezTo>
                  <a:pt x="929138" y="136592"/>
                  <a:pt x="917172" y="146858"/>
                  <a:pt x="906088" y="157942"/>
                </a:cubicBezTo>
                <a:cubicBezTo>
                  <a:pt x="900546" y="163484"/>
                  <a:pt x="893809" y="168046"/>
                  <a:pt x="889462" y="174567"/>
                </a:cubicBezTo>
                <a:cubicBezTo>
                  <a:pt x="877117" y="193084"/>
                  <a:pt x="873133" y="202594"/>
                  <a:pt x="856211" y="216131"/>
                </a:cubicBezTo>
                <a:cubicBezTo>
                  <a:pt x="848410" y="222372"/>
                  <a:pt x="838858" y="226254"/>
                  <a:pt x="831273" y="232756"/>
                </a:cubicBezTo>
                <a:cubicBezTo>
                  <a:pt x="819372" y="242957"/>
                  <a:pt x="812892" y="261050"/>
                  <a:pt x="798022" y="266007"/>
                </a:cubicBezTo>
                <a:cubicBezTo>
                  <a:pt x="735339" y="286902"/>
                  <a:pt x="812604" y="258716"/>
                  <a:pt x="748146" y="290945"/>
                </a:cubicBezTo>
                <a:cubicBezTo>
                  <a:pt x="740309" y="294864"/>
                  <a:pt x="731521" y="296487"/>
                  <a:pt x="723208" y="299258"/>
                </a:cubicBezTo>
                <a:cubicBezTo>
                  <a:pt x="717666" y="304800"/>
                  <a:pt x="712852" y="311181"/>
                  <a:pt x="706582" y="315884"/>
                </a:cubicBezTo>
                <a:cubicBezTo>
                  <a:pt x="690597" y="327873"/>
                  <a:pt x="670835" y="335005"/>
                  <a:pt x="656706" y="349134"/>
                </a:cubicBezTo>
                <a:cubicBezTo>
                  <a:pt x="651164" y="354676"/>
                  <a:pt x="646200" y="360864"/>
                  <a:pt x="640080" y="365760"/>
                </a:cubicBezTo>
                <a:cubicBezTo>
                  <a:pt x="632279" y="372001"/>
                  <a:pt x="622727" y="375883"/>
                  <a:pt x="615142" y="382385"/>
                </a:cubicBezTo>
                <a:cubicBezTo>
                  <a:pt x="603241" y="392586"/>
                  <a:pt x="592975" y="404552"/>
                  <a:pt x="581891" y="415636"/>
                </a:cubicBezTo>
                <a:lnTo>
                  <a:pt x="532015" y="465513"/>
                </a:lnTo>
                <a:lnTo>
                  <a:pt x="515389" y="482138"/>
                </a:lnTo>
                <a:cubicBezTo>
                  <a:pt x="509847" y="487680"/>
                  <a:pt x="505285" y="494417"/>
                  <a:pt x="498764" y="498764"/>
                </a:cubicBezTo>
                <a:cubicBezTo>
                  <a:pt x="476200" y="513806"/>
                  <a:pt x="456703" y="524449"/>
                  <a:pt x="440575" y="548640"/>
                </a:cubicBezTo>
                <a:cubicBezTo>
                  <a:pt x="389393" y="625411"/>
                  <a:pt x="454711" y="530968"/>
                  <a:pt x="407324" y="590204"/>
                </a:cubicBezTo>
                <a:cubicBezTo>
                  <a:pt x="401083" y="598005"/>
                  <a:pt x="397763" y="608078"/>
                  <a:pt x="390699" y="615142"/>
                </a:cubicBezTo>
                <a:cubicBezTo>
                  <a:pt x="383634" y="622206"/>
                  <a:pt x="373562" y="625526"/>
                  <a:pt x="365760" y="631767"/>
                </a:cubicBezTo>
                <a:cubicBezTo>
                  <a:pt x="359640" y="636663"/>
                  <a:pt x="355255" y="643497"/>
                  <a:pt x="349135" y="648393"/>
                </a:cubicBezTo>
                <a:cubicBezTo>
                  <a:pt x="341334" y="654634"/>
                  <a:pt x="331998" y="658777"/>
                  <a:pt x="324197" y="665018"/>
                </a:cubicBezTo>
                <a:cubicBezTo>
                  <a:pt x="318077" y="669914"/>
                  <a:pt x="313691" y="676748"/>
                  <a:pt x="307571" y="681644"/>
                </a:cubicBezTo>
                <a:cubicBezTo>
                  <a:pt x="284551" y="700060"/>
                  <a:pt x="284034" y="697802"/>
                  <a:pt x="257695" y="706582"/>
                </a:cubicBezTo>
                <a:cubicBezTo>
                  <a:pt x="246611" y="717666"/>
                  <a:pt x="239314" y="734876"/>
                  <a:pt x="224444" y="739833"/>
                </a:cubicBezTo>
                <a:lnTo>
                  <a:pt x="149629" y="764771"/>
                </a:lnTo>
                <a:cubicBezTo>
                  <a:pt x="141316" y="767542"/>
                  <a:pt x="133400" y="772116"/>
                  <a:pt x="124691" y="773084"/>
                </a:cubicBezTo>
                <a:cubicBezTo>
                  <a:pt x="33353" y="783232"/>
                  <a:pt x="74968" y="781396"/>
                  <a:pt x="0" y="781396"/>
                </a:cubicBez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5693855" y="1783375"/>
            <a:ext cx="706945" cy="807425"/>
          </a:xfrm>
          <a:custGeom>
            <a:avLst/>
            <a:gdLst>
              <a:gd name="connsiteX0" fmla="*/ 0 w 1637607"/>
              <a:gd name="connsiteY0" fmla="*/ 1870364 h 1870364"/>
              <a:gd name="connsiteX1" fmla="*/ 83127 w 1637607"/>
              <a:gd name="connsiteY1" fmla="*/ 1828800 h 1870364"/>
              <a:gd name="connsiteX2" fmla="*/ 108065 w 1637607"/>
              <a:gd name="connsiteY2" fmla="*/ 1812175 h 1870364"/>
              <a:gd name="connsiteX3" fmla="*/ 124691 w 1637607"/>
              <a:gd name="connsiteY3" fmla="*/ 1762298 h 1870364"/>
              <a:gd name="connsiteX4" fmla="*/ 149629 w 1637607"/>
              <a:gd name="connsiteY4" fmla="*/ 1687484 h 1870364"/>
              <a:gd name="connsiteX5" fmla="*/ 157942 w 1637607"/>
              <a:gd name="connsiteY5" fmla="*/ 1662546 h 1870364"/>
              <a:gd name="connsiteX6" fmla="*/ 166254 w 1637607"/>
              <a:gd name="connsiteY6" fmla="*/ 1587731 h 1870364"/>
              <a:gd name="connsiteX7" fmla="*/ 174567 w 1637607"/>
              <a:gd name="connsiteY7" fmla="*/ 1546168 h 1870364"/>
              <a:gd name="connsiteX8" fmla="*/ 182880 w 1637607"/>
              <a:gd name="connsiteY8" fmla="*/ 1521229 h 1870364"/>
              <a:gd name="connsiteX9" fmla="*/ 191192 w 1637607"/>
              <a:gd name="connsiteY9" fmla="*/ 1487978 h 1870364"/>
              <a:gd name="connsiteX10" fmla="*/ 199505 w 1637607"/>
              <a:gd name="connsiteY10" fmla="*/ 1446415 h 1870364"/>
              <a:gd name="connsiteX11" fmla="*/ 207818 w 1637607"/>
              <a:gd name="connsiteY11" fmla="*/ 1421477 h 1870364"/>
              <a:gd name="connsiteX12" fmla="*/ 232756 w 1637607"/>
              <a:gd name="connsiteY12" fmla="*/ 1338349 h 1870364"/>
              <a:gd name="connsiteX13" fmla="*/ 257694 w 1637607"/>
              <a:gd name="connsiteY13" fmla="*/ 1263535 h 1870364"/>
              <a:gd name="connsiteX14" fmla="*/ 266007 w 1637607"/>
              <a:gd name="connsiteY14" fmla="*/ 1238597 h 1870364"/>
              <a:gd name="connsiteX15" fmla="*/ 274320 w 1637607"/>
              <a:gd name="connsiteY15" fmla="*/ 1213658 h 1870364"/>
              <a:gd name="connsiteX16" fmla="*/ 299258 w 1637607"/>
              <a:gd name="connsiteY16" fmla="*/ 1072342 h 1870364"/>
              <a:gd name="connsiteX17" fmla="*/ 332509 w 1637607"/>
              <a:gd name="connsiteY17" fmla="*/ 972589 h 1870364"/>
              <a:gd name="connsiteX18" fmla="*/ 349134 w 1637607"/>
              <a:gd name="connsiteY18" fmla="*/ 922713 h 1870364"/>
              <a:gd name="connsiteX19" fmla="*/ 357447 w 1637607"/>
              <a:gd name="connsiteY19" fmla="*/ 872837 h 1870364"/>
              <a:gd name="connsiteX20" fmla="*/ 374072 w 1637607"/>
              <a:gd name="connsiteY20" fmla="*/ 822960 h 1870364"/>
              <a:gd name="connsiteX21" fmla="*/ 407323 w 1637607"/>
              <a:gd name="connsiteY21" fmla="*/ 723208 h 1870364"/>
              <a:gd name="connsiteX22" fmla="*/ 415636 w 1637607"/>
              <a:gd name="connsiteY22" fmla="*/ 698269 h 1870364"/>
              <a:gd name="connsiteX23" fmla="*/ 423949 w 1637607"/>
              <a:gd name="connsiteY23" fmla="*/ 673331 h 1870364"/>
              <a:gd name="connsiteX24" fmla="*/ 440574 w 1637607"/>
              <a:gd name="connsiteY24" fmla="*/ 606829 h 1870364"/>
              <a:gd name="connsiteX25" fmla="*/ 457200 w 1637607"/>
              <a:gd name="connsiteY25" fmla="*/ 532015 h 1870364"/>
              <a:gd name="connsiteX26" fmla="*/ 482138 w 1637607"/>
              <a:gd name="connsiteY26" fmla="*/ 415637 h 1870364"/>
              <a:gd name="connsiteX27" fmla="*/ 507076 w 1637607"/>
              <a:gd name="connsiteY27" fmla="*/ 340822 h 1870364"/>
              <a:gd name="connsiteX28" fmla="*/ 515389 w 1637607"/>
              <a:gd name="connsiteY28" fmla="*/ 315884 h 1870364"/>
              <a:gd name="connsiteX29" fmla="*/ 523702 w 1637607"/>
              <a:gd name="connsiteY29" fmla="*/ 290946 h 1870364"/>
              <a:gd name="connsiteX30" fmla="*/ 532014 w 1637607"/>
              <a:gd name="connsiteY30" fmla="*/ 249382 h 1870364"/>
              <a:gd name="connsiteX31" fmla="*/ 548640 w 1637607"/>
              <a:gd name="connsiteY31" fmla="*/ 182880 h 1870364"/>
              <a:gd name="connsiteX32" fmla="*/ 573578 w 1637607"/>
              <a:gd name="connsiteY32" fmla="*/ 91440 h 1870364"/>
              <a:gd name="connsiteX33" fmla="*/ 623454 w 1637607"/>
              <a:gd name="connsiteY33" fmla="*/ 33251 h 1870364"/>
              <a:gd name="connsiteX34" fmla="*/ 640080 w 1637607"/>
              <a:gd name="connsiteY34" fmla="*/ 16626 h 1870364"/>
              <a:gd name="connsiteX35" fmla="*/ 689956 w 1637607"/>
              <a:gd name="connsiteY35" fmla="*/ 0 h 1870364"/>
              <a:gd name="connsiteX36" fmla="*/ 764771 w 1637607"/>
              <a:gd name="connsiteY36" fmla="*/ 16626 h 1870364"/>
              <a:gd name="connsiteX37" fmla="*/ 806334 w 1637607"/>
              <a:gd name="connsiteY37" fmla="*/ 49877 h 1870364"/>
              <a:gd name="connsiteX38" fmla="*/ 831272 w 1637607"/>
              <a:gd name="connsiteY38" fmla="*/ 99753 h 1870364"/>
              <a:gd name="connsiteX39" fmla="*/ 839585 w 1637607"/>
              <a:gd name="connsiteY39" fmla="*/ 124691 h 1870364"/>
              <a:gd name="connsiteX40" fmla="*/ 856211 w 1637607"/>
              <a:gd name="connsiteY40" fmla="*/ 141317 h 1870364"/>
              <a:gd name="connsiteX41" fmla="*/ 889462 w 1637607"/>
              <a:gd name="connsiteY41" fmla="*/ 191193 h 1870364"/>
              <a:gd name="connsiteX42" fmla="*/ 897774 w 1637607"/>
              <a:gd name="connsiteY42" fmla="*/ 216131 h 1870364"/>
              <a:gd name="connsiteX43" fmla="*/ 914400 w 1637607"/>
              <a:gd name="connsiteY43" fmla="*/ 232757 h 1870364"/>
              <a:gd name="connsiteX44" fmla="*/ 931025 w 1637607"/>
              <a:gd name="connsiteY44" fmla="*/ 257695 h 1870364"/>
              <a:gd name="connsiteX45" fmla="*/ 939338 w 1637607"/>
              <a:gd name="connsiteY45" fmla="*/ 282633 h 1870364"/>
              <a:gd name="connsiteX46" fmla="*/ 955963 w 1637607"/>
              <a:gd name="connsiteY46" fmla="*/ 307571 h 1870364"/>
              <a:gd name="connsiteX47" fmla="*/ 972589 w 1637607"/>
              <a:gd name="connsiteY47" fmla="*/ 357448 h 1870364"/>
              <a:gd name="connsiteX48" fmla="*/ 989214 w 1637607"/>
              <a:gd name="connsiteY48" fmla="*/ 382386 h 1870364"/>
              <a:gd name="connsiteX49" fmla="*/ 1014152 w 1637607"/>
              <a:gd name="connsiteY49" fmla="*/ 457200 h 1870364"/>
              <a:gd name="connsiteX50" fmla="*/ 1022465 w 1637607"/>
              <a:gd name="connsiteY50" fmla="*/ 482138 h 1870364"/>
              <a:gd name="connsiteX51" fmla="*/ 1039091 w 1637607"/>
              <a:gd name="connsiteY51" fmla="*/ 507077 h 1870364"/>
              <a:gd name="connsiteX52" fmla="*/ 1064029 w 1637607"/>
              <a:gd name="connsiteY52" fmla="*/ 556953 h 1870364"/>
              <a:gd name="connsiteX53" fmla="*/ 1088967 w 1637607"/>
              <a:gd name="connsiteY53" fmla="*/ 598517 h 1870364"/>
              <a:gd name="connsiteX54" fmla="*/ 1122218 w 1637607"/>
              <a:gd name="connsiteY54" fmla="*/ 648393 h 1870364"/>
              <a:gd name="connsiteX55" fmla="*/ 1147156 w 1637607"/>
              <a:gd name="connsiteY55" fmla="*/ 689957 h 1870364"/>
              <a:gd name="connsiteX56" fmla="*/ 1172094 w 1637607"/>
              <a:gd name="connsiteY56" fmla="*/ 739833 h 1870364"/>
              <a:gd name="connsiteX57" fmla="*/ 1188720 w 1637607"/>
              <a:gd name="connsiteY57" fmla="*/ 789709 h 1870364"/>
              <a:gd name="connsiteX58" fmla="*/ 1197032 w 1637607"/>
              <a:gd name="connsiteY58" fmla="*/ 822960 h 1870364"/>
              <a:gd name="connsiteX59" fmla="*/ 1213658 w 1637607"/>
              <a:gd name="connsiteY59" fmla="*/ 914400 h 1870364"/>
              <a:gd name="connsiteX60" fmla="*/ 1230283 w 1637607"/>
              <a:gd name="connsiteY60" fmla="*/ 964277 h 1870364"/>
              <a:gd name="connsiteX61" fmla="*/ 1246909 w 1637607"/>
              <a:gd name="connsiteY61" fmla="*/ 1047404 h 1870364"/>
              <a:gd name="connsiteX62" fmla="*/ 1271847 w 1637607"/>
              <a:gd name="connsiteY62" fmla="*/ 1122218 h 1870364"/>
              <a:gd name="connsiteX63" fmla="*/ 1280160 w 1637607"/>
              <a:gd name="connsiteY63" fmla="*/ 1147157 h 1870364"/>
              <a:gd name="connsiteX64" fmla="*/ 1313411 w 1637607"/>
              <a:gd name="connsiteY64" fmla="*/ 1197033 h 1870364"/>
              <a:gd name="connsiteX65" fmla="*/ 1338349 w 1637607"/>
              <a:gd name="connsiteY65" fmla="*/ 1246909 h 1870364"/>
              <a:gd name="connsiteX66" fmla="*/ 1346662 w 1637607"/>
              <a:gd name="connsiteY66" fmla="*/ 1271848 h 1870364"/>
              <a:gd name="connsiteX67" fmla="*/ 1363287 w 1637607"/>
              <a:gd name="connsiteY67" fmla="*/ 1296786 h 1870364"/>
              <a:gd name="connsiteX68" fmla="*/ 1379912 w 1637607"/>
              <a:gd name="connsiteY68" fmla="*/ 1346662 h 1870364"/>
              <a:gd name="connsiteX69" fmla="*/ 1388225 w 1637607"/>
              <a:gd name="connsiteY69" fmla="*/ 1371600 h 1870364"/>
              <a:gd name="connsiteX70" fmla="*/ 1396538 w 1637607"/>
              <a:gd name="connsiteY70" fmla="*/ 1396538 h 1870364"/>
              <a:gd name="connsiteX71" fmla="*/ 1429789 w 1637607"/>
              <a:gd name="connsiteY71" fmla="*/ 1446415 h 1870364"/>
              <a:gd name="connsiteX72" fmla="*/ 1438102 w 1637607"/>
              <a:gd name="connsiteY72" fmla="*/ 1471353 h 1870364"/>
              <a:gd name="connsiteX73" fmla="*/ 1471352 w 1637607"/>
              <a:gd name="connsiteY73" fmla="*/ 1512917 h 1870364"/>
              <a:gd name="connsiteX74" fmla="*/ 1496291 w 1637607"/>
              <a:gd name="connsiteY74" fmla="*/ 1554480 h 1870364"/>
              <a:gd name="connsiteX75" fmla="*/ 1521229 w 1637607"/>
              <a:gd name="connsiteY75" fmla="*/ 1596044 h 1870364"/>
              <a:gd name="connsiteX76" fmla="*/ 1546167 w 1637607"/>
              <a:gd name="connsiteY76" fmla="*/ 1645920 h 1870364"/>
              <a:gd name="connsiteX77" fmla="*/ 1554480 w 1637607"/>
              <a:gd name="connsiteY77" fmla="*/ 1670858 h 1870364"/>
              <a:gd name="connsiteX78" fmla="*/ 1587731 w 1637607"/>
              <a:gd name="connsiteY78" fmla="*/ 1712422 h 1870364"/>
              <a:gd name="connsiteX79" fmla="*/ 1612669 w 1637607"/>
              <a:gd name="connsiteY79" fmla="*/ 1753986 h 1870364"/>
              <a:gd name="connsiteX80" fmla="*/ 1637607 w 1637607"/>
              <a:gd name="connsiteY80" fmla="*/ 1778924 h 187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637607" h="1870364">
                <a:moveTo>
                  <a:pt x="0" y="1870364"/>
                </a:moveTo>
                <a:cubicBezTo>
                  <a:pt x="27709" y="1856509"/>
                  <a:pt x="55850" y="1843487"/>
                  <a:pt x="83127" y="1828800"/>
                </a:cubicBezTo>
                <a:cubicBezTo>
                  <a:pt x="91923" y="1824063"/>
                  <a:pt x="102770" y="1820647"/>
                  <a:pt x="108065" y="1812175"/>
                </a:cubicBezTo>
                <a:cubicBezTo>
                  <a:pt x="117353" y="1797314"/>
                  <a:pt x="119149" y="1778924"/>
                  <a:pt x="124691" y="1762298"/>
                </a:cubicBezTo>
                <a:lnTo>
                  <a:pt x="149629" y="1687484"/>
                </a:lnTo>
                <a:lnTo>
                  <a:pt x="157942" y="1662546"/>
                </a:lnTo>
                <a:cubicBezTo>
                  <a:pt x="160713" y="1637608"/>
                  <a:pt x="162706" y="1612571"/>
                  <a:pt x="166254" y="1587731"/>
                </a:cubicBezTo>
                <a:cubicBezTo>
                  <a:pt x="168252" y="1573744"/>
                  <a:pt x="171140" y="1559875"/>
                  <a:pt x="174567" y="1546168"/>
                </a:cubicBezTo>
                <a:cubicBezTo>
                  <a:pt x="176692" y="1537667"/>
                  <a:pt x="180473" y="1529655"/>
                  <a:pt x="182880" y="1521229"/>
                </a:cubicBezTo>
                <a:cubicBezTo>
                  <a:pt x="186018" y="1510244"/>
                  <a:pt x="188714" y="1499131"/>
                  <a:pt x="191192" y="1487978"/>
                </a:cubicBezTo>
                <a:cubicBezTo>
                  <a:pt x="194257" y="1474186"/>
                  <a:pt x="196078" y="1460122"/>
                  <a:pt x="199505" y="1446415"/>
                </a:cubicBezTo>
                <a:cubicBezTo>
                  <a:pt x="201630" y="1437914"/>
                  <a:pt x="205411" y="1429902"/>
                  <a:pt x="207818" y="1421477"/>
                </a:cubicBezTo>
                <a:cubicBezTo>
                  <a:pt x="232947" y="1333529"/>
                  <a:pt x="193244" y="1456888"/>
                  <a:pt x="232756" y="1338349"/>
                </a:cubicBezTo>
                <a:lnTo>
                  <a:pt x="257694" y="1263535"/>
                </a:lnTo>
                <a:lnTo>
                  <a:pt x="266007" y="1238597"/>
                </a:lnTo>
                <a:lnTo>
                  <a:pt x="274320" y="1213658"/>
                </a:lnTo>
                <a:cubicBezTo>
                  <a:pt x="281000" y="1153536"/>
                  <a:pt x="280330" y="1129126"/>
                  <a:pt x="299258" y="1072342"/>
                </a:cubicBezTo>
                <a:lnTo>
                  <a:pt x="332509" y="972589"/>
                </a:lnTo>
                <a:cubicBezTo>
                  <a:pt x="332511" y="972582"/>
                  <a:pt x="349133" y="922721"/>
                  <a:pt x="349134" y="922713"/>
                </a:cubicBezTo>
                <a:cubicBezTo>
                  <a:pt x="351905" y="906088"/>
                  <a:pt x="353359" y="889188"/>
                  <a:pt x="357447" y="872837"/>
                </a:cubicBezTo>
                <a:cubicBezTo>
                  <a:pt x="361697" y="855835"/>
                  <a:pt x="368530" y="839586"/>
                  <a:pt x="374072" y="822960"/>
                </a:cubicBezTo>
                <a:lnTo>
                  <a:pt x="407323" y="723208"/>
                </a:lnTo>
                <a:lnTo>
                  <a:pt x="415636" y="698269"/>
                </a:lnTo>
                <a:cubicBezTo>
                  <a:pt x="418407" y="689956"/>
                  <a:pt x="421824" y="681832"/>
                  <a:pt x="423949" y="673331"/>
                </a:cubicBezTo>
                <a:cubicBezTo>
                  <a:pt x="429491" y="651164"/>
                  <a:pt x="436817" y="629368"/>
                  <a:pt x="440574" y="606829"/>
                </a:cubicBezTo>
                <a:cubicBezTo>
                  <a:pt x="450328" y="548310"/>
                  <a:pt x="443557" y="572943"/>
                  <a:pt x="457200" y="532015"/>
                </a:cubicBezTo>
                <a:cubicBezTo>
                  <a:pt x="464177" y="490148"/>
                  <a:pt x="468325" y="457076"/>
                  <a:pt x="482138" y="415637"/>
                </a:cubicBezTo>
                <a:lnTo>
                  <a:pt x="507076" y="340822"/>
                </a:lnTo>
                <a:lnTo>
                  <a:pt x="515389" y="315884"/>
                </a:lnTo>
                <a:cubicBezTo>
                  <a:pt x="518160" y="307571"/>
                  <a:pt x="521984" y="299538"/>
                  <a:pt x="523702" y="290946"/>
                </a:cubicBezTo>
                <a:cubicBezTo>
                  <a:pt x="526473" y="277091"/>
                  <a:pt x="528837" y="263149"/>
                  <a:pt x="532014" y="249382"/>
                </a:cubicBezTo>
                <a:cubicBezTo>
                  <a:pt x="537152" y="227118"/>
                  <a:pt x="544159" y="205286"/>
                  <a:pt x="548640" y="182880"/>
                </a:cubicBezTo>
                <a:cubicBezTo>
                  <a:pt x="553102" y="160571"/>
                  <a:pt x="561523" y="109523"/>
                  <a:pt x="573578" y="91440"/>
                </a:cubicBezTo>
                <a:cubicBezTo>
                  <a:pt x="598897" y="53461"/>
                  <a:pt x="583140" y="73564"/>
                  <a:pt x="623454" y="33251"/>
                </a:cubicBezTo>
                <a:cubicBezTo>
                  <a:pt x="628996" y="27709"/>
                  <a:pt x="632645" y="19104"/>
                  <a:pt x="640080" y="16626"/>
                </a:cubicBezTo>
                <a:lnTo>
                  <a:pt x="689956" y="0"/>
                </a:lnTo>
                <a:cubicBezTo>
                  <a:pt x="709113" y="3193"/>
                  <a:pt x="744306" y="6394"/>
                  <a:pt x="764771" y="16626"/>
                </a:cubicBezTo>
                <a:cubicBezTo>
                  <a:pt x="785745" y="27113"/>
                  <a:pt x="790870" y="34412"/>
                  <a:pt x="806334" y="49877"/>
                </a:cubicBezTo>
                <a:cubicBezTo>
                  <a:pt x="827229" y="112560"/>
                  <a:pt x="799043" y="35295"/>
                  <a:pt x="831272" y="99753"/>
                </a:cubicBezTo>
                <a:cubicBezTo>
                  <a:pt x="835191" y="107590"/>
                  <a:pt x="835077" y="117177"/>
                  <a:pt x="839585" y="124691"/>
                </a:cubicBezTo>
                <a:cubicBezTo>
                  <a:pt x="843617" y="131412"/>
                  <a:pt x="851508" y="135047"/>
                  <a:pt x="856211" y="141317"/>
                </a:cubicBezTo>
                <a:cubicBezTo>
                  <a:pt x="868200" y="157302"/>
                  <a:pt x="889462" y="191193"/>
                  <a:pt x="889462" y="191193"/>
                </a:cubicBezTo>
                <a:cubicBezTo>
                  <a:pt x="892233" y="199506"/>
                  <a:pt x="893266" y="208617"/>
                  <a:pt x="897774" y="216131"/>
                </a:cubicBezTo>
                <a:cubicBezTo>
                  <a:pt x="901806" y="222852"/>
                  <a:pt x="909504" y="226637"/>
                  <a:pt x="914400" y="232757"/>
                </a:cubicBezTo>
                <a:cubicBezTo>
                  <a:pt x="920641" y="240558"/>
                  <a:pt x="926557" y="248759"/>
                  <a:pt x="931025" y="257695"/>
                </a:cubicBezTo>
                <a:cubicBezTo>
                  <a:pt x="934944" y="265532"/>
                  <a:pt x="935419" y="274796"/>
                  <a:pt x="939338" y="282633"/>
                </a:cubicBezTo>
                <a:cubicBezTo>
                  <a:pt x="943806" y="291569"/>
                  <a:pt x="951905" y="298442"/>
                  <a:pt x="955963" y="307571"/>
                </a:cubicBezTo>
                <a:cubicBezTo>
                  <a:pt x="963081" y="323586"/>
                  <a:pt x="962868" y="342866"/>
                  <a:pt x="972589" y="357448"/>
                </a:cubicBezTo>
                <a:cubicBezTo>
                  <a:pt x="978131" y="365761"/>
                  <a:pt x="985156" y="373257"/>
                  <a:pt x="989214" y="382386"/>
                </a:cubicBezTo>
                <a:cubicBezTo>
                  <a:pt x="989225" y="382411"/>
                  <a:pt x="1009991" y="444718"/>
                  <a:pt x="1014152" y="457200"/>
                </a:cubicBezTo>
                <a:cubicBezTo>
                  <a:pt x="1016923" y="465513"/>
                  <a:pt x="1017605" y="474847"/>
                  <a:pt x="1022465" y="482138"/>
                </a:cubicBezTo>
                <a:lnTo>
                  <a:pt x="1039091" y="507077"/>
                </a:lnTo>
                <a:cubicBezTo>
                  <a:pt x="1059981" y="569752"/>
                  <a:pt x="1031803" y="492504"/>
                  <a:pt x="1064029" y="556953"/>
                </a:cubicBezTo>
                <a:cubicBezTo>
                  <a:pt x="1085613" y="600119"/>
                  <a:pt x="1056493" y="566041"/>
                  <a:pt x="1088967" y="598517"/>
                </a:cubicBezTo>
                <a:cubicBezTo>
                  <a:pt x="1108733" y="657814"/>
                  <a:pt x="1080706" y="586125"/>
                  <a:pt x="1122218" y="648393"/>
                </a:cubicBezTo>
                <a:cubicBezTo>
                  <a:pt x="1165386" y="713145"/>
                  <a:pt x="1095376" y="638174"/>
                  <a:pt x="1147156" y="689957"/>
                </a:cubicBezTo>
                <a:cubicBezTo>
                  <a:pt x="1177474" y="780906"/>
                  <a:pt x="1129122" y="643147"/>
                  <a:pt x="1172094" y="739833"/>
                </a:cubicBezTo>
                <a:cubicBezTo>
                  <a:pt x="1179212" y="755847"/>
                  <a:pt x="1184470" y="772707"/>
                  <a:pt x="1188720" y="789709"/>
                </a:cubicBezTo>
                <a:cubicBezTo>
                  <a:pt x="1191491" y="800793"/>
                  <a:pt x="1194792" y="811757"/>
                  <a:pt x="1197032" y="822960"/>
                </a:cubicBezTo>
                <a:cubicBezTo>
                  <a:pt x="1201785" y="846726"/>
                  <a:pt x="1206971" y="889879"/>
                  <a:pt x="1213658" y="914400"/>
                </a:cubicBezTo>
                <a:cubicBezTo>
                  <a:pt x="1218269" y="931307"/>
                  <a:pt x="1226846" y="947092"/>
                  <a:pt x="1230283" y="964277"/>
                </a:cubicBezTo>
                <a:cubicBezTo>
                  <a:pt x="1235825" y="991986"/>
                  <a:pt x="1237973" y="1020596"/>
                  <a:pt x="1246909" y="1047404"/>
                </a:cubicBezTo>
                <a:lnTo>
                  <a:pt x="1271847" y="1122218"/>
                </a:lnTo>
                <a:cubicBezTo>
                  <a:pt x="1274618" y="1130531"/>
                  <a:pt x="1275299" y="1139866"/>
                  <a:pt x="1280160" y="1147157"/>
                </a:cubicBezTo>
                <a:lnTo>
                  <a:pt x="1313411" y="1197033"/>
                </a:lnTo>
                <a:cubicBezTo>
                  <a:pt x="1334302" y="1259711"/>
                  <a:pt x="1306122" y="1182456"/>
                  <a:pt x="1338349" y="1246909"/>
                </a:cubicBezTo>
                <a:cubicBezTo>
                  <a:pt x="1342268" y="1254747"/>
                  <a:pt x="1342743" y="1264010"/>
                  <a:pt x="1346662" y="1271848"/>
                </a:cubicBezTo>
                <a:cubicBezTo>
                  <a:pt x="1351130" y="1280784"/>
                  <a:pt x="1359230" y="1287657"/>
                  <a:pt x="1363287" y="1296786"/>
                </a:cubicBezTo>
                <a:cubicBezTo>
                  <a:pt x="1370404" y="1312800"/>
                  <a:pt x="1374370" y="1330037"/>
                  <a:pt x="1379912" y="1346662"/>
                </a:cubicBezTo>
                <a:lnTo>
                  <a:pt x="1388225" y="1371600"/>
                </a:lnTo>
                <a:cubicBezTo>
                  <a:pt x="1390996" y="1379913"/>
                  <a:pt x="1391678" y="1389247"/>
                  <a:pt x="1396538" y="1396538"/>
                </a:cubicBezTo>
                <a:cubicBezTo>
                  <a:pt x="1407622" y="1413164"/>
                  <a:pt x="1423470" y="1427459"/>
                  <a:pt x="1429789" y="1446415"/>
                </a:cubicBezTo>
                <a:cubicBezTo>
                  <a:pt x="1432560" y="1454728"/>
                  <a:pt x="1434183" y="1463516"/>
                  <a:pt x="1438102" y="1471353"/>
                </a:cubicBezTo>
                <a:cubicBezTo>
                  <a:pt x="1448588" y="1492325"/>
                  <a:pt x="1455889" y="1497453"/>
                  <a:pt x="1471352" y="1512917"/>
                </a:cubicBezTo>
                <a:cubicBezTo>
                  <a:pt x="1494903" y="1583568"/>
                  <a:pt x="1462056" y="1497422"/>
                  <a:pt x="1496291" y="1554480"/>
                </a:cubicBezTo>
                <a:cubicBezTo>
                  <a:pt x="1528666" y="1608439"/>
                  <a:pt x="1479100" y="1553915"/>
                  <a:pt x="1521229" y="1596044"/>
                </a:cubicBezTo>
                <a:cubicBezTo>
                  <a:pt x="1542124" y="1658727"/>
                  <a:pt x="1513938" y="1581462"/>
                  <a:pt x="1546167" y="1645920"/>
                </a:cubicBezTo>
                <a:cubicBezTo>
                  <a:pt x="1550086" y="1653757"/>
                  <a:pt x="1550561" y="1663021"/>
                  <a:pt x="1554480" y="1670858"/>
                </a:cubicBezTo>
                <a:cubicBezTo>
                  <a:pt x="1564968" y="1691835"/>
                  <a:pt x="1572264" y="1696956"/>
                  <a:pt x="1587731" y="1712422"/>
                </a:cubicBezTo>
                <a:cubicBezTo>
                  <a:pt x="1602166" y="1755730"/>
                  <a:pt x="1586587" y="1721384"/>
                  <a:pt x="1612669" y="1753986"/>
                </a:cubicBezTo>
                <a:cubicBezTo>
                  <a:pt x="1634464" y="1781230"/>
                  <a:pt x="1618296" y="1778924"/>
                  <a:pt x="1637607" y="17789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716189" y="1870076"/>
            <a:ext cx="668108" cy="728476"/>
          </a:xfrm>
          <a:custGeom>
            <a:avLst/>
            <a:gdLst>
              <a:gd name="connsiteX0" fmla="*/ 0 w 1547644"/>
              <a:gd name="connsiteY0" fmla="*/ 0 h 1687484"/>
              <a:gd name="connsiteX1" fmla="*/ 74814 w 1547644"/>
              <a:gd name="connsiteY1" fmla="*/ 58190 h 1687484"/>
              <a:gd name="connsiteX2" fmla="*/ 83127 w 1547644"/>
              <a:gd name="connsiteY2" fmla="*/ 83128 h 1687484"/>
              <a:gd name="connsiteX3" fmla="*/ 116378 w 1547644"/>
              <a:gd name="connsiteY3" fmla="*/ 124691 h 1687484"/>
              <a:gd name="connsiteX4" fmla="*/ 149629 w 1547644"/>
              <a:gd name="connsiteY4" fmla="*/ 191193 h 1687484"/>
              <a:gd name="connsiteX5" fmla="*/ 174567 w 1547644"/>
              <a:gd name="connsiteY5" fmla="*/ 232757 h 1687484"/>
              <a:gd name="connsiteX6" fmla="*/ 182880 w 1547644"/>
              <a:gd name="connsiteY6" fmla="*/ 257695 h 1687484"/>
              <a:gd name="connsiteX7" fmla="*/ 216130 w 1547644"/>
              <a:gd name="connsiteY7" fmla="*/ 299259 h 1687484"/>
              <a:gd name="connsiteX8" fmla="*/ 241069 w 1547644"/>
              <a:gd name="connsiteY8" fmla="*/ 340822 h 1687484"/>
              <a:gd name="connsiteX9" fmla="*/ 266007 w 1547644"/>
              <a:gd name="connsiteY9" fmla="*/ 382386 h 1687484"/>
              <a:gd name="connsiteX10" fmla="*/ 282632 w 1547644"/>
              <a:gd name="connsiteY10" fmla="*/ 432262 h 1687484"/>
              <a:gd name="connsiteX11" fmla="*/ 290945 w 1547644"/>
              <a:gd name="connsiteY11" fmla="*/ 457200 h 1687484"/>
              <a:gd name="connsiteX12" fmla="*/ 307570 w 1547644"/>
              <a:gd name="connsiteY12" fmla="*/ 473826 h 1687484"/>
              <a:gd name="connsiteX13" fmla="*/ 332509 w 1547644"/>
              <a:gd name="connsiteY13" fmla="*/ 515390 h 1687484"/>
              <a:gd name="connsiteX14" fmla="*/ 357447 w 1547644"/>
              <a:gd name="connsiteY14" fmla="*/ 556953 h 1687484"/>
              <a:gd name="connsiteX15" fmla="*/ 374072 w 1547644"/>
              <a:gd name="connsiteY15" fmla="*/ 606830 h 1687484"/>
              <a:gd name="connsiteX16" fmla="*/ 399010 w 1547644"/>
              <a:gd name="connsiteY16" fmla="*/ 656706 h 1687484"/>
              <a:gd name="connsiteX17" fmla="*/ 415636 w 1547644"/>
              <a:gd name="connsiteY17" fmla="*/ 673331 h 1687484"/>
              <a:gd name="connsiteX18" fmla="*/ 448887 w 1547644"/>
              <a:gd name="connsiteY18" fmla="*/ 773084 h 1687484"/>
              <a:gd name="connsiteX19" fmla="*/ 457200 w 1547644"/>
              <a:gd name="connsiteY19" fmla="*/ 798022 h 1687484"/>
              <a:gd name="connsiteX20" fmla="*/ 465512 w 1547644"/>
              <a:gd name="connsiteY20" fmla="*/ 822960 h 1687484"/>
              <a:gd name="connsiteX21" fmla="*/ 482138 w 1547644"/>
              <a:gd name="connsiteY21" fmla="*/ 839586 h 1687484"/>
              <a:gd name="connsiteX22" fmla="*/ 515389 w 1547644"/>
              <a:gd name="connsiteY22" fmla="*/ 906088 h 1687484"/>
              <a:gd name="connsiteX23" fmla="*/ 540327 w 1547644"/>
              <a:gd name="connsiteY23" fmla="*/ 947651 h 1687484"/>
              <a:gd name="connsiteX24" fmla="*/ 548640 w 1547644"/>
              <a:gd name="connsiteY24" fmla="*/ 972590 h 1687484"/>
              <a:gd name="connsiteX25" fmla="*/ 565265 w 1547644"/>
              <a:gd name="connsiteY25" fmla="*/ 997528 h 1687484"/>
              <a:gd name="connsiteX26" fmla="*/ 598516 w 1547644"/>
              <a:gd name="connsiteY26" fmla="*/ 1064030 h 1687484"/>
              <a:gd name="connsiteX27" fmla="*/ 606829 w 1547644"/>
              <a:gd name="connsiteY27" fmla="*/ 1088968 h 1687484"/>
              <a:gd name="connsiteX28" fmla="*/ 623454 w 1547644"/>
              <a:gd name="connsiteY28" fmla="*/ 1113906 h 1687484"/>
              <a:gd name="connsiteX29" fmla="*/ 656705 w 1547644"/>
              <a:gd name="connsiteY29" fmla="*/ 1180408 h 1687484"/>
              <a:gd name="connsiteX30" fmla="*/ 665018 w 1547644"/>
              <a:gd name="connsiteY30" fmla="*/ 1205346 h 1687484"/>
              <a:gd name="connsiteX31" fmla="*/ 698269 w 1547644"/>
              <a:gd name="connsiteY31" fmla="*/ 1246910 h 1687484"/>
              <a:gd name="connsiteX32" fmla="*/ 723207 w 1547644"/>
              <a:gd name="connsiteY32" fmla="*/ 1288473 h 1687484"/>
              <a:gd name="connsiteX33" fmla="*/ 731520 w 1547644"/>
              <a:gd name="connsiteY33" fmla="*/ 1313411 h 1687484"/>
              <a:gd name="connsiteX34" fmla="*/ 748145 w 1547644"/>
              <a:gd name="connsiteY34" fmla="*/ 1330037 h 1687484"/>
              <a:gd name="connsiteX35" fmla="*/ 764770 w 1547644"/>
              <a:gd name="connsiteY35" fmla="*/ 1354975 h 1687484"/>
              <a:gd name="connsiteX36" fmla="*/ 781396 w 1547644"/>
              <a:gd name="connsiteY36" fmla="*/ 1371600 h 1687484"/>
              <a:gd name="connsiteX37" fmla="*/ 798021 w 1547644"/>
              <a:gd name="connsiteY37" fmla="*/ 1396539 h 1687484"/>
              <a:gd name="connsiteX38" fmla="*/ 831272 w 1547644"/>
              <a:gd name="connsiteY38" fmla="*/ 1429790 h 1687484"/>
              <a:gd name="connsiteX39" fmla="*/ 847898 w 1547644"/>
              <a:gd name="connsiteY39" fmla="*/ 1446415 h 1687484"/>
              <a:gd name="connsiteX40" fmla="*/ 881149 w 1547644"/>
              <a:gd name="connsiteY40" fmla="*/ 1487979 h 1687484"/>
              <a:gd name="connsiteX41" fmla="*/ 906087 w 1547644"/>
              <a:gd name="connsiteY41" fmla="*/ 1504604 h 1687484"/>
              <a:gd name="connsiteX42" fmla="*/ 964276 w 1547644"/>
              <a:gd name="connsiteY42" fmla="*/ 1554480 h 1687484"/>
              <a:gd name="connsiteX43" fmla="*/ 989214 w 1547644"/>
              <a:gd name="connsiteY43" fmla="*/ 1562793 h 1687484"/>
              <a:gd name="connsiteX44" fmla="*/ 1030778 w 1547644"/>
              <a:gd name="connsiteY44" fmla="*/ 1596044 h 1687484"/>
              <a:gd name="connsiteX45" fmla="*/ 1047403 w 1547644"/>
              <a:gd name="connsiteY45" fmla="*/ 1612670 h 1687484"/>
              <a:gd name="connsiteX46" fmla="*/ 1097280 w 1547644"/>
              <a:gd name="connsiteY46" fmla="*/ 1629295 h 1687484"/>
              <a:gd name="connsiteX47" fmla="*/ 1122218 w 1547644"/>
              <a:gd name="connsiteY47" fmla="*/ 1637608 h 1687484"/>
              <a:gd name="connsiteX48" fmla="*/ 1197032 w 1547644"/>
              <a:gd name="connsiteY48" fmla="*/ 1662546 h 1687484"/>
              <a:gd name="connsiteX49" fmla="*/ 1221970 w 1547644"/>
              <a:gd name="connsiteY49" fmla="*/ 1670859 h 1687484"/>
              <a:gd name="connsiteX50" fmla="*/ 1296785 w 1547644"/>
              <a:gd name="connsiteY50" fmla="*/ 1687484 h 1687484"/>
              <a:gd name="connsiteX51" fmla="*/ 1429789 w 1547644"/>
              <a:gd name="connsiteY51" fmla="*/ 1670859 h 1687484"/>
              <a:gd name="connsiteX52" fmla="*/ 1454727 w 1547644"/>
              <a:gd name="connsiteY52" fmla="*/ 1662546 h 1687484"/>
              <a:gd name="connsiteX53" fmla="*/ 1496290 w 1547644"/>
              <a:gd name="connsiteY53" fmla="*/ 1629295 h 1687484"/>
              <a:gd name="connsiteX54" fmla="*/ 1546167 w 1547644"/>
              <a:gd name="connsiteY54" fmla="*/ 1604357 h 1687484"/>
              <a:gd name="connsiteX55" fmla="*/ 1546167 w 1547644"/>
              <a:gd name="connsiteY55" fmla="*/ 1587731 h 168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47644" h="1687484">
                <a:moveTo>
                  <a:pt x="0" y="0"/>
                </a:moveTo>
                <a:cubicBezTo>
                  <a:pt x="24938" y="19397"/>
                  <a:pt x="52474" y="35850"/>
                  <a:pt x="74814" y="58190"/>
                </a:cubicBezTo>
                <a:cubicBezTo>
                  <a:pt x="81010" y="64386"/>
                  <a:pt x="79208" y="75291"/>
                  <a:pt x="83127" y="83128"/>
                </a:cubicBezTo>
                <a:cubicBezTo>
                  <a:pt x="93614" y="104103"/>
                  <a:pt x="100913" y="109227"/>
                  <a:pt x="116378" y="124691"/>
                </a:cubicBezTo>
                <a:cubicBezTo>
                  <a:pt x="135481" y="182003"/>
                  <a:pt x="120611" y="162176"/>
                  <a:pt x="149629" y="191193"/>
                </a:cubicBezTo>
                <a:cubicBezTo>
                  <a:pt x="173173" y="261831"/>
                  <a:pt x="140337" y="175709"/>
                  <a:pt x="174567" y="232757"/>
                </a:cubicBezTo>
                <a:cubicBezTo>
                  <a:pt x="179075" y="240271"/>
                  <a:pt x="178961" y="249858"/>
                  <a:pt x="182880" y="257695"/>
                </a:cubicBezTo>
                <a:cubicBezTo>
                  <a:pt x="193366" y="278667"/>
                  <a:pt x="200667" y="283795"/>
                  <a:pt x="216130" y="299259"/>
                </a:cubicBezTo>
                <a:cubicBezTo>
                  <a:pt x="239681" y="369910"/>
                  <a:pt x="206834" y="283764"/>
                  <a:pt x="241069" y="340822"/>
                </a:cubicBezTo>
                <a:cubicBezTo>
                  <a:pt x="273444" y="394781"/>
                  <a:pt x="223878" y="340257"/>
                  <a:pt x="266007" y="382386"/>
                </a:cubicBezTo>
                <a:lnTo>
                  <a:pt x="282632" y="432262"/>
                </a:lnTo>
                <a:cubicBezTo>
                  <a:pt x="285403" y="440575"/>
                  <a:pt x="284749" y="451004"/>
                  <a:pt x="290945" y="457200"/>
                </a:cubicBezTo>
                <a:lnTo>
                  <a:pt x="307570" y="473826"/>
                </a:lnTo>
                <a:cubicBezTo>
                  <a:pt x="331121" y="544476"/>
                  <a:pt x="298274" y="458331"/>
                  <a:pt x="332509" y="515390"/>
                </a:cubicBezTo>
                <a:cubicBezTo>
                  <a:pt x="364880" y="569343"/>
                  <a:pt x="315322" y="514830"/>
                  <a:pt x="357447" y="556953"/>
                </a:cubicBezTo>
                <a:lnTo>
                  <a:pt x="374072" y="606830"/>
                </a:lnTo>
                <a:cubicBezTo>
                  <a:pt x="382851" y="633167"/>
                  <a:pt x="380596" y="633688"/>
                  <a:pt x="399010" y="656706"/>
                </a:cubicBezTo>
                <a:cubicBezTo>
                  <a:pt x="403906" y="662826"/>
                  <a:pt x="410094" y="667789"/>
                  <a:pt x="415636" y="673331"/>
                </a:cubicBezTo>
                <a:lnTo>
                  <a:pt x="448887" y="773084"/>
                </a:lnTo>
                <a:lnTo>
                  <a:pt x="457200" y="798022"/>
                </a:lnTo>
                <a:cubicBezTo>
                  <a:pt x="459971" y="806335"/>
                  <a:pt x="459316" y="816764"/>
                  <a:pt x="465512" y="822960"/>
                </a:cubicBezTo>
                <a:lnTo>
                  <a:pt x="482138" y="839586"/>
                </a:lnTo>
                <a:cubicBezTo>
                  <a:pt x="501241" y="896897"/>
                  <a:pt x="486371" y="877070"/>
                  <a:pt x="515389" y="906088"/>
                </a:cubicBezTo>
                <a:cubicBezTo>
                  <a:pt x="538935" y="976730"/>
                  <a:pt x="506096" y="890601"/>
                  <a:pt x="540327" y="947651"/>
                </a:cubicBezTo>
                <a:cubicBezTo>
                  <a:pt x="544835" y="955165"/>
                  <a:pt x="544721" y="964752"/>
                  <a:pt x="548640" y="972590"/>
                </a:cubicBezTo>
                <a:cubicBezTo>
                  <a:pt x="553108" y="981526"/>
                  <a:pt x="561208" y="988399"/>
                  <a:pt x="565265" y="997528"/>
                </a:cubicBezTo>
                <a:cubicBezTo>
                  <a:pt x="595830" y="1066301"/>
                  <a:pt x="564372" y="1029886"/>
                  <a:pt x="598516" y="1064030"/>
                </a:cubicBezTo>
                <a:cubicBezTo>
                  <a:pt x="601287" y="1072343"/>
                  <a:pt x="602910" y="1081131"/>
                  <a:pt x="606829" y="1088968"/>
                </a:cubicBezTo>
                <a:cubicBezTo>
                  <a:pt x="611297" y="1097904"/>
                  <a:pt x="619396" y="1104777"/>
                  <a:pt x="623454" y="1113906"/>
                </a:cubicBezTo>
                <a:cubicBezTo>
                  <a:pt x="654020" y="1182680"/>
                  <a:pt x="622563" y="1146264"/>
                  <a:pt x="656705" y="1180408"/>
                </a:cubicBezTo>
                <a:cubicBezTo>
                  <a:pt x="659476" y="1188721"/>
                  <a:pt x="661099" y="1197509"/>
                  <a:pt x="665018" y="1205346"/>
                </a:cubicBezTo>
                <a:cubicBezTo>
                  <a:pt x="675505" y="1226320"/>
                  <a:pt x="682805" y="1231446"/>
                  <a:pt x="698269" y="1246910"/>
                </a:cubicBezTo>
                <a:cubicBezTo>
                  <a:pt x="721813" y="1317549"/>
                  <a:pt x="688977" y="1231426"/>
                  <a:pt x="723207" y="1288473"/>
                </a:cubicBezTo>
                <a:cubicBezTo>
                  <a:pt x="727715" y="1295987"/>
                  <a:pt x="727012" y="1305897"/>
                  <a:pt x="731520" y="1313411"/>
                </a:cubicBezTo>
                <a:cubicBezTo>
                  <a:pt x="735552" y="1320131"/>
                  <a:pt x="743249" y="1323917"/>
                  <a:pt x="748145" y="1330037"/>
                </a:cubicBezTo>
                <a:cubicBezTo>
                  <a:pt x="754386" y="1337838"/>
                  <a:pt x="758529" y="1347174"/>
                  <a:pt x="764770" y="1354975"/>
                </a:cubicBezTo>
                <a:cubicBezTo>
                  <a:pt x="769666" y="1361095"/>
                  <a:pt x="776500" y="1365480"/>
                  <a:pt x="781396" y="1371600"/>
                </a:cubicBezTo>
                <a:cubicBezTo>
                  <a:pt x="787637" y="1379402"/>
                  <a:pt x="791519" y="1388953"/>
                  <a:pt x="798021" y="1396539"/>
                </a:cubicBezTo>
                <a:cubicBezTo>
                  <a:pt x="808222" y="1408440"/>
                  <a:pt x="820188" y="1418706"/>
                  <a:pt x="831272" y="1429790"/>
                </a:cubicBezTo>
                <a:cubicBezTo>
                  <a:pt x="836814" y="1435332"/>
                  <a:pt x="843551" y="1439894"/>
                  <a:pt x="847898" y="1446415"/>
                </a:cubicBezTo>
                <a:cubicBezTo>
                  <a:pt x="860243" y="1464932"/>
                  <a:pt x="864227" y="1474442"/>
                  <a:pt x="881149" y="1487979"/>
                </a:cubicBezTo>
                <a:cubicBezTo>
                  <a:pt x="888950" y="1494220"/>
                  <a:pt x="898502" y="1498102"/>
                  <a:pt x="906087" y="1504604"/>
                </a:cubicBezTo>
                <a:cubicBezTo>
                  <a:pt x="934723" y="1529149"/>
                  <a:pt x="933740" y="1539212"/>
                  <a:pt x="964276" y="1554480"/>
                </a:cubicBezTo>
                <a:cubicBezTo>
                  <a:pt x="972113" y="1558399"/>
                  <a:pt x="980901" y="1560022"/>
                  <a:pt x="989214" y="1562793"/>
                </a:cubicBezTo>
                <a:cubicBezTo>
                  <a:pt x="1029362" y="1602941"/>
                  <a:pt x="978340" y="1554093"/>
                  <a:pt x="1030778" y="1596044"/>
                </a:cubicBezTo>
                <a:cubicBezTo>
                  <a:pt x="1036898" y="1600940"/>
                  <a:pt x="1040393" y="1609165"/>
                  <a:pt x="1047403" y="1612670"/>
                </a:cubicBezTo>
                <a:cubicBezTo>
                  <a:pt x="1063078" y="1620507"/>
                  <a:pt x="1080654" y="1623753"/>
                  <a:pt x="1097280" y="1629295"/>
                </a:cubicBezTo>
                <a:lnTo>
                  <a:pt x="1122218" y="1637608"/>
                </a:lnTo>
                <a:lnTo>
                  <a:pt x="1197032" y="1662546"/>
                </a:lnTo>
                <a:cubicBezTo>
                  <a:pt x="1205345" y="1665317"/>
                  <a:pt x="1213378" y="1669141"/>
                  <a:pt x="1221970" y="1670859"/>
                </a:cubicBezTo>
                <a:cubicBezTo>
                  <a:pt x="1274737" y="1681411"/>
                  <a:pt x="1249827" y="1675744"/>
                  <a:pt x="1296785" y="1687484"/>
                </a:cubicBezTo>
                <a:cubicBezTo>
                  <a:pt x="1353553" y="1682323"/>
                  <a:pt x="1380715" y="1683127"/>
                  <a:pt x="1429789" y="1670859"/>
                </a:cubicBezTo>
                <a:cubicBezTo>
                  <a:pt x="1438290" y="1668734"/>
                  <a:pt x="1446414" y="1665317"/>
                  <a:pt x="1454727" y="1662546"/>
                </a:cubicBezTo>
                <a:cubicBezTo>
                  <a:pt x="1470191" y="1647081"/>
                  <a:pt x="1475316" y="1639782"/>
                  <a:pt x="1496290" y="1629295"/>
                </a:cubicBezTo>
                <a:cubicBezTo>
                  <a:pt x="1514975" y="1619953"/>
                  <a:pt x="1531874" y="1623414"/>
                  <a:pt x="1546167" y="1604357"/>
                </a:cubicBezTo>
                <a:cubicBezTo>
                  <a:pt x="1549492" y="1599923"/>
                  <a:pt x="1546167" y="1593273"/>
                  <a:pt x="1546167" y="1587731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ine 15">
            <a:extLst>
              <a:ext uri="{FF2B5EF4-FFF2-40B4-BE49-F238E27FC236}">
                <a16:creationId xmlns:a16="http://schemas.microsoft.com/office/drawing/2014/main" id="{1B3089B2-0A51-3A4E-9122-04190E30E2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14330" y="3060700"/>
            <a:ext cx="238470" cy="52070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5">
            <a:extLst>
              <a:ext uri="{FF2B5EF4-FFF2-40B4-BE49-F238E27FC236}">
                <a16:creationId xmlns:a16="http://schemas.microsoft.com/office/drawing/2014/main" id="{1B3089B2-0A51-3A4E-9122-04190E30E2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90863" y="3060700"/>
            <a:ext cx="914400" cy="25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7385992" y="1746209"/>
            <a:ext cx="666627" cy="772816"/>
          </a:xfrm>
          <a:custGeom>
            <a:avLst/>
            <a:gdLst>
              <a:gd name="connsiteX0" fmla="*/ 0 w 666627"/>
              <a:gd name="connsiteY0" fmla="*/ 0 h 772816"/>
              <a:gd name="connsiteX1" fmla="*/ 53094 w 666627"/>
              <a:gd name="connsiteY1" fmla="*/ 35396 h 772816"/>
              <a:gd name="connsiteX2" fmla="*/ 64893 w 666627"/>
              <a:gd name="connsiteY2" fmla="*/ 53094 h 772816"/>
              <a:gd name="connsiteX3" fmla="*/ 82591 w 666627"/>
              <a:gd name="connsiteY3" fmla="*/ 64893 h 772816"/>
              <a:gd name="connsiteX4" fmla="*/ 106189 w 666627"/>
              <a:gd name="connsiteY4" fmla="*/ 117987 h 772816"/>
              <a:gd name="connsiteX5" fmla="*/ 129786 w 666627"/>
              <a:gd name="connsiteY5" fmla="*/ 171081 h 772816"/>
              <a:gd name="connsiteX6" fmla="*/ 141585 w 666627"/>
              <a:gd name="connsiteY6" fmla="*/ 206477 h 772816"/>
              <a:gd name="connsiteX7" fmla="*/ 153383 w 666627"/>
              <a:gd name="connsiteY7" fmla="*/ 224176 h 772816"/>
              <a:gd name="connsiteX8" fmla="*/ 165182 w 666627"/>
              <a:gd name="connsiteY8" fmla="*/ 259572 h 772816"/>
              <a:gd name="connsiteX9" fmla="*/ 171082 w 666627"/>
              <a:gd name="connsiteY9" fmla="*/ 277270 h 772816"/>
              <a:gd name="connsiteX10" fmla="*/ 182880 w 666627"/>
              <a:gd name="connsiteY10" fmla="*/ 294968 h 772816"/>
              <a:gd name="connsiteX11" fmla="*/ 194679 w 666627"/>
              <a:gd name="connsiteY11" fmla="*/ 330364 h 772816"/>
              <a:gd name="connsiteX12" fmla="*/ 218276 w 666627"/>
              <a:gd name="connsiteY12" fmla="*/ 365760 h 772816"/>
              <a:gd name="connsiteX13" fmla="*/ 241874 w 666627"/>
              <a:gd name="connsiteY13" fmla="*/ 418854 h 772816"/>
              <a:gd name="connsiteX14" fmla="*/ 247773 w 666627"/>
              <a:gd name="connsiteY14" fmla="*/ 436552 h 772816"/>
              <a:gd name="connsiteX15" fmla="*/ 271371 w 666627"/>
              <a:gd name="connsiteY15" fmla="*/ 471948 h 772816"/>
              <a:gd name="connsiteX16" fmla="*/ 277270 w 666627"/>
              <a:gd name="connsiteY16" fmla="*/ 489646 h 772816"/>
              <a:gd name="connsiteX17" fmla="*/ 300867 w 666627"/>
              <a:gd name="connsiteY17" fmla="*/ 525043 h 772816"/>
              <a:gd name="connsiteX18" fmla="*/ 306767 w 666627"/>
              <a:gd name="connsiteY18" fmla="*/ 542741 h 772816"/>
              <a:gd name="connsiteX19" fmla="*/ 330364 w 666627"/>
              <a:gd name="connsiteY19" fmla="*/ 578137 h 772816"/>
              <a:gd name="connsiteX20" fmla="*/ 342163 w 666627"/>
              <a:gd name="connsiteY20" fmla="*/ 595835 h 772816"/>
              <a:gd name="connsiteX21" fmla="*/ 371660 w 666627"/>
              <a:gd name="connsiteY21" fmla="*/ 648929 h 772816"/>
              <a:gd name="connsiteX22" fmla="*/ 383458 w 666627"/>
              <a:gd name="connsiteY22" fmla="*/ 666627 h 772816"/>
              <a:gd name="connsiteX23" fmla="*/ 436553 w 666627"/>
              <a:gd name="connsiteY23" fmla="*/ 713822 h 772816"/>
              <a:gd name="connsiteX24" fmla="*/ 448351 w 666627"/>
              <a:gd name="connsiteY24" fmla="*/ 731520 h 772816"/>
              <a:gd name="connsiteX25" fmla="*/ 483747 w 666627"/>
              <a:gd name="connsiteY25" fmla="*/ 755117 h 772816"/>
              <a:gd name="connsiteX26" fmla="*/ 519143 w 666627"/>
              <a:gd name="connsiteY26" fmla="*/ 772816 h 772816"/>
              <a:gd name="connsiteX27" fmla="*/ 589936 w 666627"/>
              <a:gd name="connsiteY27" fmla="*/ 766916 h 772816"/>
              <a:gd name="connsiteX28" fmla="*/ 625332 w 666627"/>
              <a:gd name="connsiteY28" fmla="*/ 743319 h 772816"/>
              <a:gd name="connsiteX29" fmla="*/ 637131 w 666627"/>
              <a:gd name="connsiteY29" fmla="*/ 725621 h 772816"/>
              <a:gd name="connsiteX30" fmla="*/ 654829 w 666627"/>
              <a:gd name="connsiteY30" fmla="*/ 719721 h 772816"/>
              <a:gd name="connsiteX31" fmla="*/ 660728 w 666627"/>
              <a:gd name="connsiteY31" fmla="*/ 702023 h 772816"/>
              <a:gd name="connsiteX32" fmla="*/ 666627 w 666627"/>
              <a:gd name="connsiteY32" fmla="*/ 707923 h 77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66627" h="772816">
                <a:moveTo>
                  <a:pt x="0" y="0"/>
                </a:moveTo>
                <a:cubicBezTo>
                  <a:pt x="17698" y="11799"/>
                  <a:pt x="36632" y="21927"/>
                  <a:pt x="53094" y="35396"/>
                </a:cubicBezTo>
                <a:cubicBezTo>
                  <a:pt x="58582" y="39886"/>
                  <a:pt x="59879" y="48080"/>
                  <a:pt x="64893" y="53094"/>
                </a:cubicBezTo>
                <a:cubicBezTo>
                  <a:pt x="69907" y="58108"/>
                  <a:pt x="76692" y="60960"/>
                  <a:pt x="82591" y="64893"/>
                </a:cubicBezTo>
                <a:cubicBezTo>
                  <a:pt x="96632" y="107015"/>
                  <a:pt x="87491" y="89941"/>
                  <a:pt x="106189" y="117987"/>
                </a:cubicBezTo>
                <a:cubicBezTo>
                  <a:pt x="120229" y="160109"/>
                  <a:pt x="111088" y="143035"/>
                  <a:pt x="129786" y="171081"/>
                </a:cubicBezTo>
                <a:cubicBezTo>
                  <a:pt x="133719" y="182880"/>
                  <a:pt x="134687" y="196128"/>
                  <a:pt x="141585" y="206477"/>
                </a:cubicBezTo>
                <a:cubicBezTo>
                  <a:pt x="145518" y="212377"/>
                  <a:pt x="150503" y="217697"/>
                  <a:pt x="153383" y="224176"/>
                </a:cubicBezTo>
                <a:cubicBezTo>
                  <a:pt x="158434" y="235541"/>
                  <a:pt x="161249" y="247773"/>
                  <a:pt x="165182" y="259572"/>
                </a:cubicBezTo>
                <a:cubicBezTo>
                  <a:pt x="167149" y="265471"/>
                  <a:pt x="167633" y="272096"/>
                  <a:pt x="171082" y="277270"/>
                </a:cubicBezTo>
                <a:cubicBezTo>
                  <a:pt x="175015" y="283169"/>
                  <a:pt x="180001" y="288489"/>
                  <a:pt x="182880" y="294968"/>
                </a:cubicBezTo>
                <a:cubicBezTo>
                  <a:pt x="187931" y="306333"/>
                  <a:pt x="187780" y="320016"/>
                  <a:pt x="194679" y="330364"/>
                </a:cubicBezTo>
                <a:cubicBezTo>
                  <a:pt x="202545" y="342163"/>
                  <a:pt x="213792" y="352308"/>
                  <a:pt x="218276" y="365760"/>
                </a:cubicBezTo>
                <a:cubicBezTo>
                  <a:pt x="232317" y="407882"/>
                  <a:pt x="223176" y="390808"/>
                  <a:pt x="241874" y="418854"/>
                </a:cubicBezTo>
                <a:cubicBezTo>
                  <a:pt x="243840" y="424753"/>
                  <a:pt x="244753" y="431116"/>
                  <a:pt x="247773" y="436552"/>
                </a:cubicBezTo>
                <a:cubicBezTo>
                  <a:pt x="254660" y="448948"/>
                  <a:pt x="271371" y="471948"/>
                  <a:pt x="271371" y="471948"/>
                </a:cubicBezTo>
                <a:cubicBezTo>
                  <a:pt x="273337" y="477847"/>
                  <a:pt x="274250" y="484210"/>
                  <a:pt x="277270" y="489646"/>
                </a:cubicBezTo>
                <a:cubicBezTo>
                  <a:pt x="284156" y="502042"/>
                  <a:pt x="296382" y="511590"/>
                  <a:pt x="300867" y="525043"/>
                </a:cubicBezTo>
                <a:cubicBezTo>
                  <a:pt x="302834" y="530942"/>
                  <a:pt x="303747" y="537305"/>
                  <a:pt x="306767" y="542741"/>
                </a:cubicBezTo>
                <a:cubicBezTo>
                  <a:pt x="313654" y="555137"/>
                  <a:pt x="322498" y="566338"/>
                  <a:pt x="330364" y="578137"/>
                </a:cubicBezTo>
                <a:lnTo>
                  <a:pt x="342163" y="595835"/>
                </a:lnTo>
                <a:cubicBezTo>
                  <a:pt x="352546" y="626987"/>
                  <a:pt x="344612" y="608357"/>
                  <a:pt x="371660" y="648929"/>
                </a:cubicBezTo>
                <a:cubicBezTo>
                  <a:pt x="375593" y="654828"/>
                  <a:pt x="378445" y="661614"/>
                  <a:pt x="383458" y="666627"/>
                </a:cubicBezTo>
                <a:cubicBezTo>
                  <a:pt x="423868" y="707037"/>
                  <a:pt x="404970" y="692768"/>
                  <a:pt x="436553" y="713822"/>
                </a:cubicBezTo>
                <a:cubicBezTo>
                  <a:pt x="440486" y="719721"/>
                  <a:pt x="443015" y="726851"/>
                  <a:pt x="448351" y="731520"/>
                </a:cubicBezTo>
                <a:cubicBezTo>
                  <a:pt x="459023" y="740858"/>
                  <a:pt x="471948" y="747251"/>
                  <a:pt x="483747" y="755117"/>
                </a:cubicBezTo>
                <a:cubicBezTo>
                  <a:pt x="506620" y="770366"/>
                  <a:pt x="494718" y="764673"/>
                  <a:pt x="519143" y="772816"/>
                </a:cubicBezTo>
                <a:cubicBezTo>
                  <a:pt x="542741" y="770849"/>
                  <a:pt x="567120" y="773254"/>
                  <a:pt x="589936" y="766916"/>
                </a:cubicBezTo>
                <a:cubicBezTo>
                  <a:pt x="603599" y="763121"/>
                  <a:pt x="625332" y="743319"/>
                  <a:pt x="625332" y="743319"/>
                </a:cubicBezTo>
                <a:cubicBezTo>
                  <a:pt x="629265" y="737420"/>
                  <a:pt x="631595" y="730050"/>
                  <a:pt x="637131" y="725621"/>
                </a:cubicBezTo>
                <a:cubicBezTo>
                  <a:pt x="641987" y="721736"/>
                  <a:pt x="650432" y="724118"/>
                  <a:pt x="654829" y="719721"/>
                </a:cubicBezTo>
                <a:cubicBezTo>
                  <a:pt x="659226" y="715324"/>
                  <a:pt x="656331" y="706420"/>
                  <a:pt x="660728" y="702023"/>
                </a:cubicBezTo>
                <a:lnTo>
                  <a:pt x="666627" y="70792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129D3150-70EC-2345-82D2-9EE0476B4A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60" b="1089"/>
          <a:stretch/>
        </p:blipFill>
        <p:spPr bwMode="auto">
          <a:xfrm>
            <a:off x="4456113" y="2996025"/>
            <a:ext cx="564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/>
          <p:cNvSpPr/>
          <p:nvPr/>
        </p:nvSpPr>
        <p:spPr>
          <a:xfrm>
            <a:off x="9035512" y="2286000"/>
            <a:ext cx="100739" cy="89115"/>
          </a:xfrm>
          <a:custGeom>
            <a:avLst/>
            <a:gdLst>
              <a:gd name="connsiteX0" fmla="*/ 0 w 100739"/>
              <a:gd name="connsiteY0" fmla="*/ 11624 h 89115"/>
              <a:gd name="connsiteX1" fmla="*/ 19373 w 100739"/>
              <a:gd name="connsiteY1" fmla="*/ 46495 h 89115"/>
              <a:gd name="connsiteX2" fmla="*/ 27122 w 100739"/>
              <a:gd name="connsiteY2" fmla="*/ 69742 h 89115"/>
              <a:gd name="connsiteX3" fmla="*/ 30996 w 100739"/>
              <a:gd name="connsiteY3" fmla="*/ 81366 h 89115"/>
              <a:gd name="connsiteX4" fmla="*/ 38746 w 100739"/>
              <a:gd name="connsiteY4" fmla="*/ 89115 h 89115"/>
              <a:gd name="connsiteX5" fmla="*/ 54244 w 100739"/>
              <a:gd name="connsiteY5" fmla="*/ 85241 h 89115"/>
              <a:gd name="connsiteX6" fmla="*/ 69742 w 100739"/>
              <a:gd name="connsiteY6" fmla="*/ 61993 h 89115"/>
              <a:gd name="connsiteX7" fmla="*/ 77491 w 100739"/>
              <a:gd name="connsiteY7" fmla="*/ 50369 h 89115"/>
              <a:gd name="connsiteX8" fmla="*/ 85241 w 100739"/>
              <a:gd name="connsiteY8" fmla="*/ 27122 h 89115"/>
              <a:gd name="connsiteX9" fmla="*/ 92990 w 100739"/>
              <a:gd name="connsiteY9" fmla="*/ 15498 h 89115"/>
              <a:gd name="connsiteX10" fmla="*/ 100739 w 100739"/>
              <a:gd name="connsiteY10" fmla="*/ 0 h 89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39" h="89115">
                <a:moveTo>
                  <a:pt x="0" y="11624"/>
                </a:moveTo>
                <a:cubicBezTo>
                  <a:pt x="6458" y="23248"/>
                  <a:pt x="13750" y="34445"/>
                  <a:pt x="19373" y="46495"/>
                </a:cubicBezTo>
                <a:cubicBezTo>
                  <a:pt x="22827" y="53897"/>
                  <a:pt x="24539" y="61993"/>
                  <a:pt x="27122" y="69742"/>
                </a:cubicBezTo>
                <a:cubicBezTo>
                  <a:pt x="28413" y="73617"/>
                  <a:pt x="28108" y="78478"/>
                  <a:pt x="30996" y="81366"/>
                </a:cubicBezTo>
                <a:lnTo>
                  <a:pt x="38746" y="89115"/>
                </a:lnTo>
                <a:cubicBezTo>
                  <a:pt x="43912" y="87824"/>
                  <a:pt x="50237" y="88748"/>
                  <a:pt x="54244" y="85241"/>
                </a:cubicBezTo>
                <a:cubicBezTo>
                  <a:pt x="61253" y="79108"/>
                  <a:pt x="64576" y="69742"/>
                  <a:pt x="69742" y="61993"/>
                </a:cubicBezTo>
                <a:cubicBezTo>
                  <a:pt x="72325" y="58118"/>
                  <a:pt x="76018" y="54787"/>
                  <a:pt x="77491" y="50369"/>
                </a:cubicBezTo>
                <a:cubicBezTo>
                  <a:pt x="80074" y="42620"/>
                  <a:pt x="80710" y="33919"/>
                  <a:pt x="85241" y="27122"/>
                </a:cubicBezTo>
                <a:lnTo>
                  <a:pt x="92990" y="15498"/>
                </a:lnTo>
                <a:cubicBezTo>
                  <a:pt x="97442" y="2142"/>
                  <a:pt x="93976" y="6763"/>
                  <a:pt x="100739" y="0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021461" y="2957925"/>
            <a:ext cx="185737" cy="128175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10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>
            <a:extLst>
              <a:ext uri="{FF2B5EF4-FFF2-40B4-BE49-F238E27FC236}">
                <a16:creationId xmlns:a16="http://schemas.microsoft.com/office/drawing/2014/main" id="{4F855944-C837-1D4D-AE38-A3FFA72A5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531939"/>
            <a:ext cx="304800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A957BB-5202-0C4A-A147-298EA0817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E-k Diagram – Dispersion for Ge, Si, GaAs</a:t>
            </a:r>
          </a:p>
        </p:txBody>
      </p:sp>
      <p:sp>
        <p:nvSpPr>
          <p:cNvPr id="47112" name="Slide Number Placeholder 8">
            <a:extLst>
              <a:ext uri="{FF2B5EF4-FFF2-40B4-BE49-F238E27FC236}">
                <a16:creationId xmlns:a16="http://schemas.microsoft.com/office/drawing/2014/main" id="{8956AFEB-4B21-9C4F-9AE5-12251B2099D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5A56975-CA78-0943-AD1A-8D37E1CB7840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47107" name="Picture 4">
            <a:extLst>
              <a:ext uri="{FF2B5EF4-FFF2-40B4-BE49-F238E27FC236}">
                <a16:creationId xmlns:a16="http://schemas.microsoft.com/office/drawing/2014/main" id="{129D3150-70EC-2345-82D2-9EE0476B4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712788"/>
            <a:ext cx="5645150" cy="39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>
            <a:extLst>
              <a:ext uri="{FF2B5EF4-FFF2-40B4-BE49-F238E27FC236}">
                <a16:creationId xmlns:a16="http://schemas.microsoft.com/office/drawing/2014/main" id="{15223993-B59C-874E-8FA2-5013D899C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3051" y="5884642"/>
            <a:ext cx="6980237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Clr>
                <a:srgbClr val="FF0000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dirty="0">
                <a:latin typeface="Microsoft Sans Serif" pitchFamily="34" charset="0"/>
              </a:rPr>
              <a:t> </a:t>
            </a:r>
            <a:r>
              <a:rPr lang="en-US" sz="2200" dirty="0">
                <a:latin typeface="+mn-lt"/>
              </a:rPr>
              <a:t>3 valence bands (light hole, heavy hole, split-off)</a:t>
            </a:r>
          </a:p>
          <a:p>
            <a:pPr eaLnBrk="1" hangingPunct="1">
              <a:defRPr/>
            </a:pPr>
            <a:r>
              <a:rPr lang="en-US" sz="2200" dirty="0">
                <a:latin typeface="+mn-lt"/>
              </a:rPr>
              <a:t>   valence bands near k=0 is essentially E ~ k</a:t>
            </a:r>
            <a:r>
              <a:rPr lang="en-US" sz="2200" baseline="30000" dirty="0">
                <a:latin typeface="+mn-lt"/>
              </a:rPr>
              <a:t>2</a:t>
            </a:r>
          </a:p>
        </p:txBody>
      </p:sp>
      <p:sp>
        <p:nvSpPr>
          <p:cNvPr id="47109" name="Oval 6">
            <a:extLst>
              <a:ext uri="{FF2B5EF4-FFF2-40B4-BE49-F238E27FC236}">
                <a16:creationId xmlns:a16="http://schemas.microsoft.com/office/drawing/2014/main" id="{04E12D82-5520-1B4C-A716-5D685D562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3663" y="1196975"/>
            <a:ext cx="304800" cy="30480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110" name="Oval 7">
            <a:extLst>
              <a:ext uri="{FF2B5EF4-FFF2-40B4-BE49-F238E27FC236}">
                <a16:creationId xmlns:a16="http://schemas.microsoft.com/office/drawing/2014/main" id="{3EECB4B8-B727-C940-B57E-A7198227E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0225" y="1143000"/>
            <a:ext cx="304800" cy="30480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7111" name="Oval 8">
            <a:extLst>
              <a:ext uri="{FF2B5EF4-FFF2-40B4-BE49-F238E27FC236}">
                <a16:creationId xmlns:a16="http://schemas.microsoft.com/office/drawing/2014/main" id="{0C8F0298-6E1D-1243-A743-E61421850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4225" y="1185863"/>
            <a:ext cx="533400" cy="30480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" name="Freeform 9"/>
          <p:cNvSpPr/>
          <p:nvPr/>
        </p:nvSpPr>
        <p:spPr>
          <a:xfrm>
            <a:off x="5062865" y="2306416"/>
            <a:ext cx="644342" cy="360584"/>
          </a:xfrm>
          <a:custGeom>
            <a:avLst/>
            <a:gdLst>
              <a:gd name="connsiteX0" fmla="*/ 1396539 w 1396539"/>
              <a:gd name="connsiteY0" fmla="*/ 581891 h 781525"/>
              <a:gd name="connsiteX1" fmla="*/ 1354975 w 1396539"/>
              <a:gd name="connsiteY1" fmla="*/ 507076 h 781525"/>
              <a:gd name="connsiteX2" fmla="*/ 1338349 w 1396539"/>
              <a:gd name="connsiteY2" fmla="*/ 490451 h 781525"/>
              <a:gd name="connsiteX3" fmla="*/ 1321724 w 1396539"/>
              <a:gd name="connsiteY3" fmla="*/ 440574 h 781525"/>
              <a:gd name="connsiteX4" fmla="*/ 1305099 w 1396539"/>
              <a:gd name="connsiteY4" fmla="*/ 390698 h 781525"/>
              <a:gd name="connsiteX5" fmla="*/ 1263535 w 1396539"/>
              <a:gd name="connsiteY5" fmla="*/ 266007 h 781525"/>
              <a:gd name="connsiteX6" fmla="*/ 1255222 w 1396539"/>
              <a:gd name="connsiteY6" fmla="*/ 241069 h 781525"/>
              <a:gd name="connsiteX7" fmla="*/ 1246909 w 1396539"/>
              <a:gd name="connsiteY7" fmla="*/ 216131 h 781525"/>
              <a:gd name="connsiteX8" fmla="*/ 1238597 w 1396539"/>
              <a:gd name="connsiteY8" fmla="*/ 182880 h 781525"/>
              <a:gd name="connsiteX9" fmla="*/ 1230284 w 1396539"/>
              <a:gd name="connsiteY9" fmla="*/ 157942 h 781525"/>
              <a:gd name="connsiteX10" fmla="*/ 1213659 w 1396539"/>
              <a:gd name="connsiteY10" fmla="*/ 83127 h 781525"/>
              <a:gd name="connsiteX11" fmla="*/ 1188720 w 1396539"/>
              <a:gd name="connsiteY11" fmla="*/ 24938 h 781525"/>
              <a:gd name="connsiteX12" fmla="*/ 1138844 w 1396539"/>
              <a:gd name="connsiteY12" fmla="*/ 0 h 781525"/>
              <a:gd name="connsiteX13" fmla="*/ 1072342 w 1396539"/>
              <a:gd name="connsiteY13" fmla="*/ 8313 h 781525"/>
              <a:gd name="connsiteX14" fmla="*/ 1022466 w 1396539"/>
              <a:gd name="connsiteY14" fmla="*/ 24938 h 781525"/>
              <a:gd name="connsiteX15" fmla="*/ 1005840 w 1396539"/>
              <a:gd name="connsiteY15" fmla="*/ 41564 h 781525"/>
              <a:gd name="connsiteX16" fmla="*/ 980902 w 1396539"/>
              <a:gd name="connsiteY16" fmla="*/ 58189 h 781525"/>
              <a:gd name="connsiteX17" fmla="*/ 972589 w 1396539"/>
              <a:gd name="connsiteY17" fmla="*/ 83127 h 781525"/>
              <a:gd name="connsiteX18" fmla="*/ 955964 w 1396539"/>
              <a:gd name="connsiteY18" fmla="*/ 99753 h 781525"/>
              <a:gd name="connsiteX19" fmla="*/ 939339 w 1396539"/>
              <a:gd name="connsiteY19" fmla="*/ 124691 h 781525"/>
              <a:gd name="connsiteX20" fmla="*/ 906088 w 1396539"/>
              <a:gd name="connsiteY20" fmla="*/ 157942 h 781525"/>
              <a:gd name="connsiteX21" fmla="*/ 889462 w 1396539"/>
              <a:gd name="connsiteY21" fmla="*/ 174567 h 781525"/>
              <a:gd name="connsiteX22" fmla="*/ 856211 w 1396539"/>
              <a:gd name="connsiteY22" fmla="*/ 216131 h 781525"/>
              <a:gd name="connsiteX23" fmla="*/ 831273 w 1396539"/>
              <a:gd name="connsiteY23" fmla="*/ 232756 h 781525"/>
              <a:gd name="connsiteX24" fmla="*/ 798022 w 1396539"/>
              <a:gd name="connsiteY24" fmla="*/ 266007 h 781525"/>
              <a:gd name="connsiteX25" fmla="*/ 748146 w 1396539"/>
              <a:gd name="connsiteY25" fmla="*/ 290945 h 781525"/>
              <a:gd name="connsiteX26" fmla="*/ 723208 w 1396539"/>
              <a:gd name="connsiteY26" fmla="*/ 299258 h 781525"/>
              <a:gd name="connsiteX27" fmla="*/ 706582 w 1396539"/>
              <a:gd name="connsiteY27" fmla="*/ 315884 h 781525"/>
              <a:gd name="connsiteX28" fmla="*/ 656706 w 1396539"/>
              <a:gd name="connsiteY28" fmla="*/ 349134 h 781525"/>
              <a:gd name="connsiteX29" fmla="*/ 640080 w 1396539"/>
              <a:gd name="connsiteY29" fmla="*/ 365760 h 781525"/>
              <a:gd name="connsiteX30" fmla="*/ 615142 w 1396539"/>
              <a:gd name="connsiteY30" fmla="*/ 382385 h 781525"/>
              <a:gd name="connsiteX31" fmla="*/ 581891 w 1396539"/>
              <a:gd name="connsiteY31" fmla="*/ 415636 h 781525"/>
              <a:gd name="connsiteX32" fmla="*/ 532015 w 1396539"/>
              <a:gd name="connsiteY32" fmla="*/ 465513 h 781525"/>
              <a:gd name="connsiteX33" fmla="*/ 515389 w 1396539"/>
              <a:gd name="connsiteY33" fmla="*/ 482138 h 781525"/>
              <a:gd name="connsiteX34" fmla="*/ 498764 w 1396539"/>
              <a:gd name="connsiteY34" fmla="*/ 498764 h 781525"/>
              <a:gd name="connsiteX35" fmla="*/ 440575 w 1396539"/>
              <a:gd name="connsiteY35" fmla="*/ 548640 h 781525"/>
              <a:gd name="connsiteX36" fmla="*/ 407324 w 1396539"/>
              <a:gd name="connsiteY36" fmla="*/ 590204 h 781525"/>
              <a:gd name="connsiteX37" fmla="*/ 390699 w 1396539"/>
              <a:gd name="connsiteY37" fmla="*/ 615142 h 781525"/>
              <a:gd name="connsiteX38" fmla="*/ 365760 w 1396539"/>
              <a:gd name="connsiteY38" fmla="*/ 631767 h 781525"/>
              <a:gd name="connsiteX39" fmla="*/ 349135 w 1396539"/>
              <a:gd name="connsiteY39" fmla="*/ 648393 h 781525"/>
              <a:gd name="connsiteX40" fmla="*/ 324197 w 1396539"/>
              <a:gd name="connsiteY40" fmla="*/ 665018 h 781525"/>
              <a:gd name="connsiteX41" fmla="*/ 307571 w 1396539"/>
              <a:gd name="connsiteY41" fmla="*/ 681644 h 781525"/>
              <a:gd name="connsiteX42" fmla="*/ 257695 w 1396539"/>
              <a:gd name="connsiteY42" fmla="*/ 706582 h 781525"/>
              <a:gd name="connsiteX43" fmla="*/ 224444 w 1396539"/>
              <a:gd name="connsiteY43" fmla="*/ 739833 h 781525"/>
              <a:gd name="connsiteX44" fmla="*/ 149629 w 1396539"/>
              <a:gd name="connsiteY44" fmla="*/ 764771 h 781525"/>
              <a:gd name="connsiteX45" fmla="*/ 124691 w 1396539"/>
              <a:gd name="connsiteY45" fmla="*/ 773084 h 781525"/>
              <a:gd name="connsiteX46" fmla="*/ 0 w 1396539"/>
              <a:gd name="connsiteY46" fmla="*/ 781396 h 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396539" h="781525">
                <a:moveTo>
                  <a:pt x="1396539" y="581891"/>
                </a:moveTo>
                <a:cubicBezTo>
                  <a:pt x="1382684" y="556953"/>
                  <a:pt x="1370291" y="531144"/>
                  <a:pt x="1354975" y="507076"/>
                </a:cubicBezTo>
                <a:cubicBezTo>
                  <a:pt x="1350767" y="500464"/>
                  <a:pt x="1341854" y="497461"/>
                  <a:pt x="1338349" y="490451"/>
                </a:cubicBezTo>
                <a:cubicBezTo>
                  <a:pt x="1330512" y="474776"/>
                  <a:pt x="1327266" y="457200"/>
                  <a:pt x="1321724" y="440574"/>
                </a:cubicBezTo>
                <a:lnTo>
                  <a:pt x="1305099" y="390698"/>
                </a:lnTo>
                <a:lnTo>
                  <a:pt x="1263535" y="266007"/>
                </a:lnTo>
                <a:lnTo>
                  <a:pt x="1255222" y="241069"/>
                </a:lnTo>
                <a:cubicBezTo>
                  <a:pt x="1252451" y="232756"/>
                  <a:pt x="1249034" y="224632"/>
                  <a:pt x="1246909" y="216131"/>
                </a:cubicBezTo>
                <a:cubicBezTo>
                  <a:pt x="1244138" y="205047"/>
                  <a:pt x="1241736" y="193865"/>
                  <a:pt x="1238597" y="182880"/>
                </a:cubicBezTo>
                <a:cubicBezTo>
                  <a:pt x="1236190" y="174455"/>
                  <a:pt x="1232691" y="166367"/>
                  <a:pt x="1230284" y="157942"/>
                </a:cubicBezTo>
                <a:cubicBezTo>
                  <a:pt x="1220144" y="122455"/>
                  <a:pt x="1222232" y="121708"/>
                  <a:pt x="1213659" y="83127"/>
                </a:cubicBezTo>
                <a:cubicBezTo>
                  <a:pt x="1208208" y="58598"/>
                  <a:pt x="1207062" y="43279"/>
                  <a:pt x="1188720" y="24938"/>
                </a:cubicBezTo>
                <a:cubicBezTo>
                  <a:pt x="1172606" y="8824"/>
                  <a:pt x="1159126" y="6761"/>
                  <a:pt x="1138844" y="0"/>
                </a:cubicBezTo>
                <a:cubicBezTo>
                  <a:pt x="1116677" y="2771"/>
                  <a:pt x="1094186" y="3632"/>
                  <a:pt x="1072342" y="8313"/>
                </a:cubicBezTo>
                <a:cubicBezTo>
                  <a:pt x="1055206" y="11985"/>
                  <a:pt x="1022466" y="24938"/>
                  <a:pt x="1022466" y="24938"/>
                </a:cubicBezTo>
                <a:cubicBezTo>
                  <a:pt x="1016924" y="30480"/>
                  <a:pt x="1011960" y="36668"/>
                  <a:pt x="1005840" y="41564"/>
                </a:cubicBezTo>
                <a:cubicBezTo>
                  <a:pt x="998039" y="47805"/>
                  <a:pt x="987143" y="50388"/>
                  <a:pt x="980902" y="58189"/>
                </a:cubicBezTo>
                <a:cubicBezTo>
                  <a:pt x="975428" y="65031"/>
                  <a:pt x="977097" y="75613"/>
                  <a:pt x="972589" y="83127"/>
                </a:cubicBezTo>
                <a:cubicBezTo>
                  <a:pt x="968557" y="89847"/>
                  <a:pt x="960860" y="93633"/>
                  <a:pt x="955964" y="99753"/>
                </a:cubicBezTo>
                <a:cubicBezTo>
                  <a:pt x="949723" y="107554"/>
                  <a:pt x="945841" y="117106"/>
                  <a:pt x="939339" y="124691"/>
                </a:cubicBezTo>
                <a:cubicBezTo>
                  <a:pt x="929138" y="136592"/>
                  <a:pt x="917172" y="146858"/>
                  <a:pt x="906088" y="157942"/>
                </a:cubicBezTo>
                <a:cubicBezTo>
                  <a:pt x="900546" y="163484"/>
                  <a:pt x="893809" y="168046"/>
                  <a:pt x="889462" y="174567"/>
                </a:cubicBezTo>
                <a:cubicBezTo>
                  <a:pt x="877117" y="193084"/>
                  <a:pt x="873133" y="202594"/>
                  <a:pt x="856211" y="216131"/>
                </a:cubicBezTo>
                <a:cubicBezTo>
                  <a:pt x="848410" y="222372"/>
                  <a:pt x="838858" y="226254"/>
                  <a:pt x="831273" y="232756"/>
                </a:cubicBezTo>
                <a:cubicBezTo>
                  <a:pt x="819372" y="242957"/>
                  <a:pt x="812892" y="261050"/>
                  <a:pt x="798022" y="266007"/>
                </a:cubicBezTo>
                <a:cubicBezTo>
                  <a:pt x="735339" y="286902"/>
                  <a:pt x="812604" y="258716"/>
                  <a:pt x="748146" y="290945"/>
                </a:cubicBezTo>
                <a:cubicBezTo>
                  <a:pt x="740309" y="294864"/>
                  <a:pt x="731521" y="296487"/>
                  <a:pt x="723208" y="299258"/>
                </a:cubicBezTo>
                <a:cubicBezTo>
                  <a:pt x="717666" y="304800"/>
                  <a:pt x="712852" y="311181"/>
                  <a:pt x="706582" y="315884"/>
                </a:cubicBezTo>
                <a:cubicBezTo>
                  <a:pt x="690597" y="327873"/>
                  <a:pt x="670835" y="335005"/>
                  <a:pt x="656706" y="349134"/>
                </a:cubicBezTo>
                <a:cubicBezTo>
                  <a:pt x="651164" y="354676"/>
                  <a:pt x="646200" y="360864"/>
                  <a:pt x="640080" y="365760"/>
                </a:cubicBezTo>
                <a:cubicBezTo>
                  <a:pt x="632279" y="372001"/>
                  <a:pt x="622727" y="375883"/>
                  <a:pt x="615142" y="382385"/>
                </a:cubicBezTo>
                <a:cubicBezTo>
                  <a:pt x="603241" y="392586"/>
                  <a:pt x="592975" y="404552"/>
                  <a:pt x="581891" y="415636"/>
                </a:cubicBezTo>
                <a:lnTo>
                  <a:pt x="532015" y="465513"/>
                </a:lnTo>
                <a:lnTo>
                  <a:pt x="515389" y="482138"/>
                </a:lnTo>
                <a:cubicBezTo>
                  <a:pt x="509847" y="487680"/>
                  <a:pt x="505285" y="494417"/>
                  <a:pt x="498764" y="498764"/>
                </a:cubicBezTo>
                <a:cubicBezTo>
                  <a:pt x="476200" y="513806"/>
                  <a:pt x="456703" y="524449"/>
                  <a:pt x="440575" y="548640"/>
                </a:cubicBezTo>
                <a:cubicBezTo>
                  <a:pt x="389393" y="625411"/>
                  <a:pt x="454711" y="530968"/>
                  <a:pt x="407324" y="590204"/>
                </a:cubicBezTo>
                <a:cubicBezTo>
                  <a:pt x="401083" y="598005"/>
                  <a:pt x="397763" y="608078"/>
                  <a:pt x="390699" y="615142"/>
                </a:cubicBezTo>
                <a:cubicBezTo>
                  <a:pt x="383634" y="622206"/>
                  <a:pt x="373562" y="625526"/>
                  <a:pt x="365760" y="631767"/>
                </a:cubicBezTo>
                <a:cubicBezTo>
                  <a:pt x="359640" y="636663"/>
                  <a:pt x="355255" y="643497"/>
                  <a:pt x="349135" y="648393"/>
                </a:cubicBezTo>
                <a:cubicBezTo>
                  <a:pt x="341334" y="654634"/>
                  <a:pt x="331998" y="658777"/>
                  <a:pt x="324197" y="665018"/>
                </a:cubicBezTo>
                <a:cubicBezTo>
                  <a:pt x="318077" y="669914"/>
                  <a:pt x="313691" y="676748"/>
                  <a:pt x="307571" y="681644"/>
                </a:cubicBezTo>
                <a:cubicBezTo>
                  <a:pt x="284551" y="700060"/>
                  <a:pt x="284034" y="697802"/>
                  <a:pt x="257695" y="706582"/>
                </a:cubicBezTo>
                <a:cubicBezTo>
                  <a:pt x="246611" y="717666"/>
                  <a:pt x="239314" y="734876"/>
                  <a:pt x="224444" y="739833"/>
                </a:cubicBezTo>
                <a:lnTo>
                  <a:pt x="149629" y="764771"/>
                </a:lnTo>
                <a:cubicBezTo>
                  <a:pt x="141316" y="767542"/>
                  <a:pt x="133400" y="772116"/>
                  <a:pt x="124691" y="773084"/>
                </a:cubicBezTo>
                <a:cubicBezTo>
                  <a:pt x="33353" y="783232"/>
                  <a:pt x="74968" y="781396"/>
                  <a:pt x="0" y="781396"/>
                </a:cubicBez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5693855" y="1783375"/>
            <a:ext cx="706945" cy="807425"/>
          </a:xfrm>
          <a:custGeom>
            <a:avLst/>
            <a:gdLst>
              <a:gd name="connsiteX0" fmla="*/ 0 w 1637607"/>
              <a:gd name="connsiteY0" fmla="*/ 1870364 h 1870364"/>
              <a:gd name="connsiteX1" fmla="*/ 83127 w 1637607"/>
              <a:gd name="connsiteY1" fmla="*/ 1828800 h 1870364"/>
              <a:gd name="connsiteX2" fmla="*/ 108065 w 1637607"/>
              <a:gd name="connsiteY2" fmla="*/ 1812175 h 1870364"/>
              <a:gd name="connsiteX3" fmla="*/ 124691 w 1637607"/>
              <a:gd name="connsiteY3" fmla="*/ 1762298 h 1870364"/>
              <a:gd name="connsiteX4" fmla="*/ 149629 w 1637607"/>
              <a:gd name="connsiteY4" fmla="*/ 1687484 h 1870364"/>
              <a:gd name="connsiteX5" fmla="*/ 157942 w 1637607"/>
              <a:gd name="connsiteY5" fmla="*/ 1662546 h 1870364"/>
              <a:gd name="connsiteX6" fmla="*/ 166254 w 1637607"/>
              <a:gd name="connsiteY6" fmla="*/ 1587731 h 1870364"/>
              <a:gd name="connsiteX7" fmla="*/ 174567 w 1637607"/>
              <a:gd name="connsiteY7" fmla="*/ 1546168 h 1870364"/>
              <a:gd name="connsiteX8" fmla="*/ 182880 w 1637607"/>
              <a:gd name="connsiteY8" fmla="*/ 1521229 h 1870364"/>
              <a:gd name="connsiteX9" fmla="*/ 191192 w 1637607"/>
              <a:gd name="connsiteY9" fmla="*/ 1487978 h 1870364"/>
              <a:gd name="connsiteX10" fmla="*/ 199505 w 1637607"/>
              <a:gd name="connsiteY10" fmla="*/ 1446415 h 1870364"/>
              <a:gd name="connsiteX11" fmla="*/ 207818 w 1637607"/>
              <a:gd name="connsiteY11" fmla="*/ 1421477 h 1870364"/>
              <a:gd name="connsiteX12" fmla="*/ 232756 w 1637607"/>
              <a:gd name="connsiteY12" fmla="*/ 1338349 h 1870364"/>
              <a:gd name="connsiteX13" fmla="*/ 257694 w 1637607"/>
              <a:gd name="connsiteY13" fmla="*/ 1263535 h 1870364"/>
              <a:gd name="connsiteX14" fmla="*/ 266007 w 1637607"/>
              <a:gd name="connsiteY14" fmla="*/ 1238597 h 1870364"/>
              <a:gd name="connsiteX15" fmla="*/ 274320 w 1637607"/>
              <a:gd name="connsiteY15" fmla="*/ 1213658 h 1870364"/>
              <a:gd name="connsiteX16" fmla="*/ 299258 w 1637607"/>
              <a:gd name="connsiteY16" fmla="*/ 1072342 h 1870364"/>
              <a:gd name="connsiteX17" fmla="*/ 332509 w 1637607"/>
              <a:gd name="connsiteY17" fmla="*/ 972589 h 1870364"/>
              <a:gd name="connsiteX18" fmla="*/ 349134 w 1637607"/>
              <a:gd name="connsiteY18" fmla="*/ 922713 h 1870364"/>
              <a:gd name="connsiteX19" fmla="*/ 357447 w 1637607"/>
              <a:gd name="connsiteY19" fmla="*/ 872837 h 1870364"/>
              <a:gd name="connsiteX20" fmla="*/ 374072 w 1637607"/>
              <a:gd name="connsiteY20" fmla="*/ 822960 h 1870364"/>
              <a:gd name="connsiteX21" fmla="*/ 407323 w 1637607"/>
              <a:gd name="connsiteY21" fmla="*/ 723208 h 1870364"/>
              <a:gd name="connsiteX22" fmla="*/ 415636 w 1637607"/>
              <a:gd name="connsiteY22" fmla="*/ 698269 h 1870364"/>
              <a:gd name="connsiteX23" fmla="*/ 423949 w 1637607"/>
              <a:gd name="connsiteY23" fmla="*/ 673331 h 1870364"/>
              <a:gd name="connsiteX24" fmla="*/ 440574 w 1637607"/>
              <a:gd name="connsiteY24" fmla="*/ 606829 h 1870364"/>
              <a:gd name="connsiteX25" fmla="*/ 457200 w 1637607"/>
              <a:gd name="connsiteY25" fmla="*/ 532015 h 1870364"/>
              <a:gd name="connsiteX26" fmla="*/ 482138 w 1637607"/>
              <a:gd name="connsiteY26" fmla="*/ 415637 h 1870364"/>
              <a:gd name="connsiteX27" fmla="*/ 507076 w 1637607"/>
              <a:gd name="connsiteY27" fmla="*/ 340822 h 1870364"/>
              <a:gd name="connsiteX28" fmla="*/ 515389 w 1637607"/>
              <a:gd name="connsiteY28" fmla="*/ 315884 h 1870364"/>
              <a:gd name="connsiteX29" fmla="*/ 523702 w 1637607"/>
              <a:gd name="connsiteY29" fmla="*/ 290946 h 1870364"/>
              <a:gd name="connsiteX30" fmla="*/ 532014 w 1637607"/>
              <a:gd name="connsiteY30" fmla="*/ 249382 h 1870364"/>
              <a:gd name="connsiteX31" fmla="*/ 548640 w 1637607"/>
              <a:gd name="connsiteY31" fmla="*/ 182880 h 1870364"/>
              <a:gd name="connsiteX32" fmla="*/ 573578 w 1637607"/>
              <a:gd name="connsiteY32" fmla="*/ 91440 h 1870364"/>
              <a:gd name="connsiteX33" fmla="*/ 623454 w 1637607"/>
              <a:gd name="connsiteY33" fmla="*/ 33251 h 1870364"/>
              <a:gd name="connsiteX34" fmla="*/ 640080 w 1637607"/>
              <a:gd name="connsiteY34" fmla="*/ 16626 h 1870364"/>
              <a:gd name="connsiteX35" fmla="*/ 689956 w 1637607"/>
              <a:gd name="connsiteY35" fmla="*/ 0 h 1870364"/>
              <a:gd name="connsiteX36" fmla="*/ 764771 w 1637607"/>
              <a:gd name="connsiteY36" fmla="*/ 16626 h 1870364"/>
              <a:gd name="connsiteX37" fmla="*/ 806334 w 1637607"/>
              <a:gd name="connsiteY37" fmla="*/ 49877 h 1870364"/>
              <a:gd name="connsiteX38" fmla="*/ 831272 w 1637607"/>
              <a:gd name="connsiteY38" fmla="*/ 99753 h 1870364"/>
              <a:gd name="connsiteX39" fmla="*/ 839585 w 1637607"/>
              <a:gd name="connsiteY39" fmla="*/ 124691 h 1870364"/>
              <a:gd name="connsiteX40" fmla="*/ 856211 w 1637607"/>
              <a:gd name="connsiteY40" fmla="*/ 141317 h 1870364"/>
              <a:gd name="connsiteX41" fmla="*/ 889462 w 1637607"/>
              <a:gd name="connsiteY41" fmla="*/ 191193 h 1870364"/>
              <a:gd name="connsiteX42" fmla="*/ 897774 w 1637607"/>
              <a:gd name="connsiteY42" fmla="*/ 216131 h 1870364"/>
              <a:gd name="connsiteX43" fmla="*/ 914400 w 1637607"/>
              <a:gd name="connsiteY43" fmla="*/ 232757 h 1870364"/>
              <a:gd name="connsiteX44" fmla="*/ 931025 w 1637607"/>
              <a:gd name="connsiteY44" fmla="*/ 257695 h 1870364"/>
              <a:gd name="connsiteX45" fmla="*/ 939338 w 1637607"/>
              <a:gd name="connsiteY45" fmla="*/ 282633 h 1870364"/>
              <a:gd name="connsiteX46" fmla="*/ 955963 w 1637607"/>
              <a:gd name="connsiteY46" fmla="*/ 307571 h 1870364"/>
              <a:gd name="connsiteX47" fmla="*/ 972589 w 1637607"/>
              <a:gd name="connsiteY47" fmla="*/ 357448 h 1870364"/>
              <a:gd name="connsiteX48" fmla="*/ 989214 w 1637607"/>
              <a:gd name="connsiteY48" fmla="*/ 382386 h 1870364"/>
              <a:gd name="connsiteX49" fmla="*/ 1014152 w 1637607"/>
              <a:gd name="connsiteY49" fmla="*/ 457200 h 1870364"/>
              <a:gd name="connsiteX50" fmla="*/ 1022465 w 1637607"/>
              <a:gd name="connsiteY50" fmla="*/ 482138 h 1870364"/>
              <a:gd name="connsiteX51" fmla="*/ 1039091 w 1637607"/>
              <a:gd name="connsiteY51" fmla="*/ 507077 h 1870364"/>
              <a:gd name="connsiteX52" fmla="*/ 1064029 w 1637607"/>
              <a:gd name="connsiteY52" fmla="*/ 556953 h 1870364"/>
              <a:gd name="connsiteX53" fmla="*/ 1088967 w 1637607"/>
              <a:gd name="connsiteY53" fmla="*/ 598517 h 1870364"/>
              <a:gd name="connsiteX54" fmla="*/ 1122218 w 1637607"/>
              <a:gd name="connsiteY54" fmla="*/ 648393 h 1870364"/>
              <a:gd name="connsiteX55" fmla="*/ 1147156 w 1637607"/>
              <a:gd name="connsiteY55" fmla="*/ 689957 h 1870364"/>
              <a:gd name="connsiteX56" fmla="*/ 1172094 w 1637607"/>
              <a:gd name="connsiteY56" fmla="*/ 739833 h 1870364"/>
              <a:gd name="connsiteX57" fmla="*/ 1188720 w 1637607"/>
              <a:gd name="connsiteY57" fmla="*/ 789709 h 1870364"/>
              <a:gd name="connsiteX58" fmla="*/ 1197032 w 1637607"/>
              <a:gd name="connsiteY58" fmla="*/ 822960 h 1870364"/>
              <a:gd name="connsiteX59" fmla="*/ 1213658 w 1637607"/>
              <a:gd name="connsiteY59" fmla="*/ 914400 h 1870364"/>
              <a:gd name="connsiteX60" fmla="*/ 1230283 w 1637607"/>
              <a:gd name="connsiteY60" fmla="*/ 964277 h 1870364"/>
              <a:gd name="connsiteX61" fmla="*/ 1246909 w 1637607"/>
              <a:gd name="connsiteY61" fmla="*/ 1047404 h 1870364"/>
              <a:gd name="connsiteX62" fmla="*/ 1271847 w 1637607"/>
              <a:gd name="connsiteY62" fmla="*/ 1122218 h 1870364"/>
              <a:gd name="connsiteX63" fmla="*/ 1280160 w 1637607"/>
              <a:gd name="connsiteY63" fmla="*/ 1147157 h 1870364"/>
              <a:gd name="connsiteX64" fmla="*/ 1313411 w 1637607"/>
              <a:gd name="connsiteY64" fmla="*/ 1197033 h 1870364"/>
              <a:gd name="connsiteX65" fmla="*/ 1338349 w 1637607"/>
              <a:gd name="connsiteY65" fmla="*/ 1246909 h 1870364"/>
              <a:gd name="connsiteX66" fmla="*/ 1346662 w 1637607"/>
              <a:gd name="connsiteY66" fmla="*/ 1271848 h 1870364"/>
              <a:gd name="connsiteX67" fmla="*/ 1363287 w 1637607"/>
              <a:gd name="connsiteY67" fmla="*/ 1296786 h 1870364"/>
              <a:gd name="connsiteX68" fmla="*/ 1379912 w 1637607"/>
              <a:gd name="connsiteY68" fmla="*/ 1346662 h 1870364"/>
              <a:gd name="connsiteX69" fmla="*/ 1388225 w 1637607"/>
              <a:gd name="connsiteY69" fmla="*/ 1371600 h 1870364"/>
              <a:gd name="connsiteX70" fmla="*/ 1396538 w 1637607"/>
              <a:gd name="connsiteY70" fmla="*/ 1396538 h 1870364"/>
              <a:gd name="connsiteX71" fmla="*/ 1429789 w 1637607"/>
              <a:gd name="connsiteY71" fmla="*/ 1446415 h 1870364"/>
              <a:gd name="connsiteX72" fmla="*/ 1438102 w 1637607"/>
              <a:gd name="connsiteY72" fmla="*/ 1471353 h 1870364"/>
              <a:gd name="connsiteX73" fmla="*/ 1471352 w 1637607"/>
              <a:gd name="connsiteY73" fmla="*/ 1512917 h 1870364"/>
              <a:gd name="connsiteX74" fmla="*/ 1496291 w 1637607"/>
              <a:gd name="connsiteY74" fmla="*/ 1554480 h 1870364"/>
              <a:gd name="connsiteX75" fmla="*/ 1521229 w 1637607"/>
              <a:gd name="connsiteY75" fmla="*/ 1596044 h 1870364"/>
              <a:gd name="connsiteX76" fmla="*/ 1546167 w 1637607"/>
              <a:gd name="connsiteY76" fmla="*/ 1645920 h 1870364"/>
              <a:gd name="connsiteX77" fmla="*/ 1554480 w 1637607"/>
              <a:gd name="connsiteY77" fmla="*/ 1670858 h 1870364"/>
              <a:gd name="connsiteX78" fmla="*/ 1587731 w 1637607"/>
              <a:gd name="connsiteY78" fmla="*/ 1712422 h 1870364"/>
              <a:gd name="connsiteX79" fmla="*/ 1612669 w 1637607"/>
              <a:gd name="connsiteY79" fmla="*/ 1753986 h 1870364"/>
              <a:gd name="connsiteX80" fmla="*/ 1637607 w 1637607"/>
              <a:gd name="connsiteY80" fmla="*/ 1778924 h 187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637607" h="1870364">
                <a:moveTo>
                  <a:pt x="0" y="1870364"/>
                </a:moveTo>
                <a:cubicBezTo>
                  <a:pt x="27709" y="1856509"/>
                  <a:pt x="55850" y="1843487"/>
                  <a:pt x="83127" y="1828800"/>
                </a:cubicBezTo>
                <a:cubicBezTo>
                  <a:pt x="91923" y="1824063"/>
                  <a:pt x="102770" y="1820647"/>
                  <a:pt x="108065" y="1812175"/>
                </a:cubicBezTo>
                <a:cubicBezTo>
                  <a:pt x="117353" y="1797314"/>
                  <a:pt x="119149" y="1778924"/>
                  <a:pt x="124691" y="1762298"/>
                </a:cubicBezTo>
                <a:lnTo>
                  <a:pt x="149629" y="1687484"/>
                </a:lnTo>
                <a:lnTo>
                  <a:pt x="157942" y="1662546"/>
                </a:lnTo>
                <a:cubicBezTo>
                  <a:pt x="160713" y="1637608"/>
                  <a:pt x="162706" y="1612571"/>
                  <a:pt x="166254" y="1587731"/>
                </a:cubicBezTo>
                <a:cubicBezTo>
                  <a:pt x="168252" y="1573744"/>
                  <a:pt x="171140" y="1559875"/>
                  <a:pt x="174567" y="1546168"/>
                </a:cubicBezTo>
                <a:cubicBezTo>
                  <a:pt x="176692" y="1537667"/>
                  <a:pt x="180473" y="1529655"/>
                  <a:pt x="182880" y="1521229"/>
                </a:cubicBezTo>
                <a:cubicBezTo>
                  <a:pt x="186018" y="1510244"/>
                  <a:pt x="188714" y="1499131"/>
                  <a:pt x="191192" y="1487978"/>
                </a:cubicBezTo>
                <a:cubicBezTo>
                  <a:pt x="194257" y="1474186"/>
                  <a:pt x="196078" y="1460122"/>
                  <a:pt x="199505" y="1446415"/>
                </a:cubicBezTo>
                <a:cubicBezTo>
                  <a:pt x="201630" y="1437914"/>
                  <a:pt x="205411" y="1429902"/>
                  <a:pt x="207818" y="1421477"/>
                </a:cubicBezTo>
                <a:cubicBezTo>
                  <a:pt x="232947" y="1333529"/>
                  <a:pt x="193244" y="1456888"/>
                  <a:pt x="232756" y="1338349"/>
                </a:cubicBezTo>
                <a:lnTo>
                  <a:pt x="257694" y="1263535"/>
                </a:lnTo>
                <a:lnTo>
                  <a:pt x="266007" y="1238597"/>
                </a:lnTo>
                <a:lnTo>
                  <a:pt x="274320" y="1213658"/>
                </a:lnTo>
                <a:cubicBezTo>
                  <a:pt x="281000" y="1153536"/>
                  <a:pt x="280330" y="1129126"/>
                  <a:pt x="299258" y="1072342"/>
                </a:cubicBezTo>
                <a:lnTo>
                  <a:pt x="332509" y="972589"/>
                </a:lnTo>
                <a:cubicBezTo>
                  <a:pt x="332511" y="972582"/>
                  <a:pt x="349133" y="922721"/>
                  <a:pt x="349134" y="922713"/>
                </a:cubicBezTo>
                <a:cubicBezTo>
                  <a:pt x="351905" y="906088"/>
                  <a:pt x="353359" y="889188"/>
                  <a:pt x="357447" y="872837"/>
                </a:cubicBezTo>
                <a:cubicBezTo>
                  <a:pt x="361697" y="855835"/>
                  <a:pt x="368530" y="839586"/>
                  <a:pt x="374072" y="822960"/>
                </a:cubicBezTo>
                <a:lnTo>
                  <a:pt x="407323" y="723208"/>
                </a:lnTo>
                <a:lnTo>
                  <a:pt x="415636" y="698269"/>
                </a:lnTo>
                <a:cubicBezTo>
                  <a:pt x="418407" y="689956"/>
                  <a:pt x="421824" y="681832"/>
                  <a:pt x="423949" y="673331"/>
                </a:cubicBezTo>
                <a:cubicBezTo>
                  <a:pt x="429491" y="651164"/>
                  <a:pt x="436817" y="629368"/>
                  <a:pt x="440574" y="606829"/>
                </a:cubicBezTo>
                <a:cubicBezTo>
                  <a:pt x="450328" y="548310"/>
                  <a:pt x="443557" y="572943"/>
                  <a:pt x="457200" y="532015"/>
                </a:cubicBezTo>
                <a:cubicBezTo>
                  <a:pt x="464177" y="490148"/>
                  <a:pt x="468325" y="457076"/>
                  <a:pt x="482138" y="415637"/>
                </a:cubicBezTo>
                <a:lnTo>
                  <a:pt x="507076" y="340822"/>
                </a:lnTo>
                <a:lnTo>
                  <a:pt x="515389" y="315884"/>
                </a:lnTo>
                <a:cubicBezTo>
                  <a:pt x="518160" y="307571"/>
                  <a:pt x="521984" y="299538"/>
                  <a:pt x="523702" y="290946"/>
                </a:cubicBezTo>
                <a:cubicBezTo>
                  <a:pt x="526473" y="277091"/>
                  <a:pt x="528837" y="263149"/>
                  <a:pt x="532014" y="249382"/>
                </a:cubicBezTo>
                <a:cubicBezTo>
                  <a:pt x="537152" y="227118"/>
                  <a:pt x="544159" y="205286"/>
                  <a:pt x="548640" y="182880"/>
                </a:cubicBezTo>
                <a:cubicBezTo>
                  <a:pt x="553102" y="160571"/>
                  <a:pt x="561523" y="109523"/>
                  <a:pt x="573578" y="91440"/>
                </a:cubicBezTo>
                <a:cubicBezTo>
                  <a:pt x="598897" y="53461"/>
                  <a:pt x="583140" y="73564"/>
                  <a:pt x="623454" y="33251"/>
                </a:cubicBezTo>
                <a:cubicBezTo>
                  <a:pt x="628996" y="27709"/>
                  <a:pt x="632645" y="19104"/>
                  <a:pt x="640080" y="16626"/>
                </a:cubicBezTo>
                <a:lnTo>
                  <a:pt x="689956" y="0"/>
                </a:lnTo>
                <a:cubicBezTo>
                  <a:pt x="709113" y="3193"/>
                  <a:pt x="744306" y="6394"/>
                  <a:pt x="764771" y="16626"/>
                </a:cubicBezTo>
                <a:cubicBezTo>
                  <a:pt x="785745" y="27113"/>
                  <a:pt x="790870" y="34412"/>
                  <a:pt x="806334" y="49877"/>
                </a:cubicBezTo>
                <a:cubicBezTo>
                  <a:pt x="827229" y="112560"/>
                  <a:pt x="799043" y="35295"/>
                  <a:pt x="831272" y="99753"/>
                </a:cubicBezTo>
                <a:cubicBezTo>
                  <a:pt x="835191" y="107590"/>
                  <a:pt x="835077" y="117177"/>
                  <a:pt x="839585" y="124691"/>
                </a:cubicBezTo>
                <a:cubicBezTo>
                  <a:pt x="843617" y="131412"/>
                  <a:pt x="851508" y="135047"/>
                  <a:pt x="856211" y="141317"/>
                </a:cubicBezTo>
                <a:cubicBezTo>
                  <a:pt x="868200" y="157302"/>
                  <a:pt x="889462" y="191193"/>
                  <a:pt x="889462" y="191193"/>
                </a:cubicBezTo>
                <a:cubicBezTo>
                  <a:pt x="892233" y="199506"/>
                  <a:pt x="893266" y="208617"/>
                  <a:pt x="897774" y="216131"/>
                </a:cubicBezTo>
                <a:cubicBezTo>
                  <a:pt x="901806" y="222852"/>
                  <a:pt x="909504" y="226637"/>
                  <a:pt x="914400" y="232757"/>
                </a:cubicBezTo>
                <a:cubicBezTo>
                  <a:pt x="920641" y="240558"/>
                  <a:pt x="926557" y="248759"/>
                  <a:pt x="931025" y="257695"/>
                </a:cubicBezTo>
                <a:cubicBezTo>
                  <a:pt x="934944" y="265532"/>
                  <a:pt x="935419" y="274796"/>
                  <a:pt x="939338" y="282633"/>
                </a:cubicBezTo>
                <a:cubicBezTo>
                  <a:pt x="943806" y="291569"/>
                  <a:pt x="951905" y="298442"/>
                  <a:pt x="955963" y="307571"/>
                </a:cubicBezTo>
                <a:cubicBezTo>
                  <a:pt x="963081" y="323586"/>
                  <a:pt x="962868" y="342866"/>
                  <a:pt x="972589" y="357448"/>
                </a:cubicBezTo>
                <a:cubicBezTo>
                  <a:pt x="978131" y="365761"/>
                  <a:pt x="985156" y="373257"/>
                  <a:pt x="989214" y="382386"/>
                </a:cubicBezTo>
                <a:cubicBezTo>
                  <a:pt x="989225" y="382411"/>
                  <a:pt x="1009991" y="444718"/>
                  <a:pt x="1014152" y="457200"/>
                </a:cubicBezTo>
                <a:cubicBezTo>
                  <a:pt x="1016923" y="465513"/>
                  <a:pt x="1017605" y="474847"/>
                  <a:pt x="1022465" y="482138"/>
                </a:cubicBezTo>
                <a:lnTo>
                  <a:pt x="1039091" y="507077"/>
                </a:lnTo>
                <a:cubicBezTo>
                  <a:pt x="1059981" y="569752"/>
                  <a:pt x="1031803" y="492504"/>
                  <a:pt x="1064029" y="556953"/>
                </a:cubicBezTo>
                <a:cubicBezTo>
                  <a:pt x="1085613" y="600119"/>
                  <a:pt x="1056493" y="566041"/>
                  <a:pt x="1088967" y="598517"/>
                </a:cubicBezTo>
                <a:cubicBezTo>
                  <a:pt x="1108733" y="657814"/>
                  <a:pt x="1080706" y="586125"/>
                  <a:pt x="1122218" y="648393"/>
                </a:cubicBezTo>
                <a:cubicBezTo>
                  <a:pt x="1165386" y="713145"/>
                  <a:pt x="1095376" y="638174"/>
                  <a:pt x="1147156" y="689957"/>
                </a:cubicBezTo>
                <a:cubicBezTo>
                  <a:pt x="1177474" y="780906"/>
                  <a:pt x="1129122" y="643147"/>
                  <a:pt x="1172094" y="739833"/>
                </a:cubicBezTo>
                <a:cubicBezTo>
                  <a:pt x="1179212" y="755847"/>
                  <a:pt x="1184470" y="772707"/>
                  <a:pt x="1188720" y="789709"/>
                </a:cubicBezTo>
                <a:cubicBezTo>
                  <a:pt x="1191491" y="800793"/>
                  <a:pt x="1194792" y="811757"/>
                  <a:pt x="1197032" y="822960"/>
                </a:cubicBezTo>
                <a:cubicBezTo>
                  <a:pt x="1201785" y="846726"/>
                  <a:pt x="1206971" y="889879"/>
                  <a:pt x="1213658" y="914400"/>
                </a:cubicBezTo>
                <a:cubicBezTo>
                  <a:pt x="1218269" y="931307"/>
                  <a:pt x="1226846" y="947092"/>
                  <a:pt x="1230283" y="964277"/>
                </a:cubicBezTo>
                <a:cubicBezTo>
                  <a:pt x="1235825" y="991986"/>
                  <a:pt x="1237973" y="1020596"/>
                  <a:pt x="1246909" y="1047404"/>
                </a:cubicBezTo>
                <a:lnTo>
                  <a:pt x="1271847" y="1122218"/>
                </a:lnTo>
                <a:cubicBezTo>
                  <a:pt x="1274618" y="1130531"/>
                  <a:pt x="1275299" y="1139866"/>
                  <a:pt x="1280160" y="1147157"/>
                </a:cubicBezTo>
                <a:lnTo>
                  <a:pt x="1313411" y="1197033"/>
                </a:lnTo>
                <a:cubicBezTo>
                  <a:pt x="1334302" y="1259711"/>
                  <a:pt x="1306122" y="1182456"/>
                  <a:pt x="1338349" y="1246909"/>
                </a:cubicBezTo>
                <a:cubicBezTo>
                  <a:pt x="1342268" y="1254747"/>
                  <a:pt x="1342743" y="1264010"/>
                  <a:pt x="1346662" y="1271848"/>
                </a:cubicBezTo>
                <a:cubicBezTo>
                  <a:pt x="1351130" y="1280784"/>
                  <a:pt x="1359230" y="1287657"/>
                  <a:pt x="1363287" y="1296786"/>
                </a:cubicBezTo>
                <a:cubicBezTo>
                  <a:pt x="1370404" y="1312800"/>
                  <a:pt x="1374370" y="1330037"/>
                  <a:pt x="1379912" y="1346662"/>
                </a:cubicBezTo>
                <a:lnTo>
                  <a:pt x="1388225" y="1371600"/>
                </a:lnTo>
                <a:cubicBezTo>
                  <a:pt x="1390996" y="1379913"/>
                  <a:pt x="1391678" y="1389247"/>
                  <a:pt x="1396538" y="1396538"/>
                </a:cubicBezTo>
                <a:cubicBezTo>
                  <a:pt x="1407622" y="1413164"/>
                  <a:pt x="1423470" y="1427459"/>
                  <a:pt x="1429789" y="1446415"/>
                </a:cubicBezTo>
                <a:cubicBezTo>
                  <a:pt x="1432560" y="1454728"/>
                  <a:pt x="1434183" y="1463516"/>
                  <a:pt x="1438102" y="1471353"/>
                </a:cubicBezTo>
                <a:cubicBezTo>
                  <a:pt x="1448588" y="1492325"/>
                  <a:pt x="1455889" y="1497453"/>
                  <a:pt x="1471352" y="1512917"/>
                </a:cubicBezTo>
                <a:cubicBezTo>
                  <a:pt x="1494903" y="1583568"/>
                  <a:pt x="1462056" y="1497422"/>
                  <a:pt x="1496291" y="1554480"/>
                </a:cubicBezTo>
                <a:cubicBezTo>
                  <a:pt x="1528666" y="1608439"/>
                  <a:pt x="1479100" y="1553915"/>
                  <a:pt x="1521229" y="1596044"/>
                </a:cubicBezTo>
                <a:cubicBezTo>
                  <a:pt x="1542124" y="1658727"/>
                  <a:pt x="1513938" y="1581462"/>
                  <a:pt x="1546167" y="1645920"/>
                </a:cubicBezTo>
                <a:cubicBezTo>
                  <a:pt x="1550086" y="1653757"/>
                  <a:pt x="1550561" y="1663021"/>
                  <a:pt x="1554480" y="1670858"/>
                </a:cubicBezTo>
                <a:cubicBezTo>
                  <a:pt x="1564968" y="1691835"/>
                  <a:pt x="1572264" y="1696956"/>
                  <a:pt x="1587731" y="1712422"/>
                </a:cubicBezTo>
                <a:cubicBezTo>
                  <a:pt x="1602166" y="1755730"/>
                  <a:pt x="1586587" y="1721384"/>
                  <a:pt x="1612669" y="1753986"/>
                </a:cubicBezTo>
                <a:cubicBezTo>
                  <a:pt x="1634464" y="1781230"/>
                  <a:pt x="1618296" y="1778924"/>
                  <a:pt x="1637607" y="1778924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716189" y="1870076"/>
            <a:ext cx="668108" cy="728476"/>
          </a:xfrm>
          <a:custGeom>
            <a:avLst/>
            <a:gdLst>
              <a:gd name="connsiteX0" fmla="*/ 0 w 1547644"/>
              <a:gd name="connsiteY0" fmla="*/ 0 h 1687484"/>
              <a:gd name="connsiteX1" fmla="*/ 74814 w 1547644"/>
              <a:gd name="connsiteY1" fmla="*/ 58190 h 1687484"/>
              <a:gd name="connsiteX2" fmla="*/ 83127 w 1547644"/>
              <a:gd name="connsiteY2" fmla="*/ 83128 h 1687484"/>
              <a:gd name="connsiteX3" fmla="*/ 116378 w 1547644"/>
              <a:gd name="connsiteY3" fmla="*/ 124691 h 1687484"/>
              <a:gd name="connsiteX4" fmla="*/ 149629 w 1547644"/>
              <a:gd name="connsiteY4" fmla="*/ 191193 h 1687484"/>
              <a:gd name="connsiteX5" fmla="*/ 174567 w 1547644"/>
              <a:gd name="connsiteY5" fmla="*/ 232757 h 1687484"/>
              <a:gd name="connsiteX6" fmla="*/ 182880 w 1547644"/>
              <a:gd name="connsiteY6" fmla="*/ 257695 h 1687484"/>
              <a:gd name="connsiteX7" fmla="*/ 216130 w 1547644"/>
              <a:gd name="connsiteY7" fmla="*/ 299259 h 1687484"/>
              <a:gd name="connsiteX8" fmla="*/ 241069 w 1547644"/>
              <a:gd name="connsiteY8" fmla="*/ 340822 h 1687484"/>
              <a:gd name="connsiteX9" fmla="*/ 266007 w 1547644"/>
              <a:gd name="connsiteY9" fmla="*/ 382386 h 1687484"/>
              <a:gd name="connsiteX10" fmla="*/ 282632 w 1547644"/>
              <a:gd name="connsiteY10" fmla="*/ 432262 h 1687484"/>
              <a:gd name="connsiteX11" fmla="*/ 290945 w 1547644"/>
              <a:gd name="connsiteY11" fmla="*/ 457200 h 1687484"/>
              <a:gd name="connsiteX12" fmla="*/ 307570 w 1547644"/>
              <a:gd name="connsiteY12" fmla="*/ 473826 h 1687484"/>
              <a:gd name="connsiteX13" fmla="*/ 332509 w 1547644"/>
              <a:gd name="connsiteY13" fmla="*/ 515390 h 1687484"/>
              <a:gd name="connsiteX14" fmla="*/ 357447 w 1547644"/>
              <a:gd name="connsiteY14" fmla="*/ 556953 h 1687484"/>
              <a:gd name="connsiteX15" fmla="*/ 374072 w 1547644"/>
              <a:gd name="connsiteY15" fmla="*/ 606830 h 1687484"/>
              <a:gd name="connsiteX16" fmla="*/ 399010 w 1547644"/>
              <a:gd name="connsiteY16" fmla="*/ 656706 h 1687484"/>
              <a:gd name="connsiteX17" fmla="*/ 415636 w 1547644"/>
              <a:gd name="connsiteY17" fmla="*/ 673331 h 1687484"/>
              <a:gd name="connsiteX18" fmla="*/ 448887 w 1547644"/>
              <a:gd name="connsiteY18" fmla="*/ 773084 h 1687484"/>
              <a:gd name="connsiteX19" fmla="*/ 457200 w 1547644"/>
              <a:gd name="connsiteY19" fmla="*/ 798022 h 1687484"/>
              <a:gd name="connsiteX20" fmla="*/ 465512 w 1547644"/>
              <a:gd name="connsiteY20" fmla="*/ 822960 h 1687484"/>
              <a:gd name="connsiteX21" fmla="*/ 482138 w 1547644"/>
              <a:gd name="connsiteY21" fmla="*/ 839586 h 1687484"/>
              <a:gd name="connsiteX22" fmla="*/ 515389 w 1547644"/>
              <a:gd name="connsiteY22" fmla="*/ 906088 h 1687484"/>
              <a:gd name="connsiteX23" fmla="*/ 540327 w 1547644"/>
              <a:gd name="connsiteY23" fmla="*/ 947651 h 1687484"/>
              <a:gd name="connsiteX24" fmla="*/ 548640 w 1547644"/>
              <a:gd name="connsiteY24" fmla="*/ 972590 h 1687484"/>
              <a:gd name="connsiteX25" fmla="*/ 565265 w 1547644"/>
              <a:gd name="connsiteY25" fmla="*/ 997528 h 1687484"/>
              <a:gd name="connsiteX26" fmla="*/ 598516 w 1547644"/>
              <a:gd name="connsiteY26" fmla="*/ 1064030 h 1687484"/>
              <a:gd name="connsiteX27" fmla="*/ 606829 w 1547644"/>
              <a:gd name="connsiteY27" fmla="*/ 1088968 h 1687484"/>
              <a:gd name="connsiteX28" fmla="*/ 623454 w 1547644"/>
              <a:gd name="connsiteY28" fmla="*/ 1113906 h 1687484"/>
              <a:gd name="connsiteX29" fmla="*/ 656705 w 1547644"/>
              <a:gd name="connsiteY29" fmla="*/ 1180408 h 1687484"/>
              <a:gd name="connsiteX30" fmla="*/ 665018 w 1547644"/>
              <a:gd name="connsiteY30" fmla="*/ 1205346 h 1687484"/>
              <a:gd name="connsiteX31" fmla="*/ 698269 w 1547644"/>
              <a:gd name="connsiteY31" fmla="*/ 1246910 h 1687484"/>
              <a:gd name="connsiteX32" fmla="*/ 723207 w 1547644"/>
              <a:gd name="connsiteY32" fmla="*/ 1288473 h 1687484"/>
              <a:gd name="connsiteX33" fmla="*/ 731520 w 1547644"/>
              <a:gd name="connsiteY33" fmla="*/ 1313411 h 1687484"/>
              <a:gd name="connsiteX34" fmla="*/ 748145 w 1547644"/>
              <a:gd name="connsiteY34" fmla="*/ 1330037 h 1687484"/>
              <a:gd name="connsiteX35" fmla="*/ 764770 w 1547644"/>
              <a:gd name="connsiteY35" fmla="*/ 1354975 h 1687484"/>
              <a:gd name="connsiteX36" fmla="*/ 781396 w 1547644"/>
              <a:gd name="connsiteY36" fmla="*/ 1371600 h 1687484"/>
              <a:gd name="connsiteX37" fmla="*/ 798021 w 1547644"/>
              <a:gd name="connsiteY37" fmla="*/ 1396539 h 1687484"/>
              <a:gd name="connsiteX38" fmla="*/ 831272 w 1547644"/>
              <a:gd name="connsiteY38" fmla="*/ 1429790 h 1687484"/>
              <a:gd name="connsiteX39" fmla="*/ 847898 w 1547644"/>
              <a:gd name="connsiteY39" fmla="*/ 1446415 h 1687484"/>
              <a:gd name="connsiteX40" fmla="*/ 881149 w 1547644"/>
              <a:gd name="connsiteY40" fmla="*/ 1487979 h 1687484"/>
              <a:gd name="connsiteX41" fmla="*/ 906087 w 1547644"/>
              <a:gd name="connsiteY41" fmla="*/ 1504604 h 1687484"/>
              <a:gd name="connsiteX42" fmla="*/ 964276 w 1547644"/>
              <a:gd name="connsiteY42" fmla="*/ 1554480 h 1687484"/>
              <a:gd name="connsiteX43" fmla="*/ 989214 w 1547644"/>
              <a:gd name="connsiteY43" fmla="*/ 1562793 h 1687484"/>
              <a:gd name="connsiteX44" fmla="*/ 1030778 w 1547644"/>
              <a:gd name="connsiteY44" fmla="*/ 1596044 h 1687484"/>
              <a:gd name="connsiteX45" fmla="*/ 1047403 w 1547644"/>
              <a:gd name="connsiteY45" fmla="*/ 1612670 h 1687484"/>
              <a:gd name="connsiteX46" fmla="*/ 1097280 w 1547644"/>
              <a:gd name="connsiteY46" fmla="*/ 1629295 h 1687484"/>
              <a:gd name="connsiteX47" fmla="*/ 1122218 w 1547644"/>
              <a:gd name="connsiteY47" fmla="*/ 1637608 h 1687484"/>
              <a:gd name="connsiteX48" fmla="*/ 1197032 w 1547644"/>
              <a:gd name="connsiteY48" fmla="*/ 1662546 h 1687484"/>
              <a:gd name="connsiteX49" fmla="*/ 1221970 w 1547644"/>
              <a:gd name="connsiteY49" fmla="*/ 1670859 h 1687484"/>
              <a:gd name="connsiteX50" fmla="*/ 1296785 w 1547644"/>
              <a:gd name="connsiteY50" fmla="*/ 1687484 h 1687484"/>
              <a:gd name="connsiteX51" fmla="*/ 1429789 w 1547644"/>
              <a:gd name="connsiteY51" fmla="*/ 1670859 h 1687484"/>
              <a:gd name="connsiteX52" fmla="*/ 1454727 w 1547644"/>
              <a:gd name="connsiteY52" fmla="*/ 1662546 h 1687484"/>
              <a:gd name="connsiteX53" fmla="*/ 1496290 w 1547644"/>
              <a:gd name="connsiteY53" fmla="*/ 1629295 h 1687484"/>
              <a:gd name="connsiteX54" fmla="*/ 1546167 w 1547644"/>
              <a:gd name="connsiteY54" fmla="*/ 1604357 h 1687484"/>
              <a:gd name="connsiteX55" fmla="*/ 1546167 w 1547644"/>
              <a:gd name="connsiteY55" fmla="*/ 1587731 h 168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47644" h="1687484">
                <a:moveTo>
                  <a:pt x="0" y="0"/>
                </a:moveTo>
                <a:cubicBezTo>
                  <a:pt x="24938" y="19397"/>
                  <a:pt x="52474" y="35850"/>
                  <a:pt x="74814" y="58190"/>
                </a:cubicBezTo>
                <a:cubicBezTo>
                  <a:pt x="81010" y="64386"/>
                  <a:pt x="79208" y="75291"/>
                  <a:pt x="83127" y="83128"/>
                </a:cubicBezTo>
                <a:cubicBezTo>
                  <a:pt x="93614" y="104103"/>
                  <a:pt x="100913" y="109227"/>
                  <a:pt x="116378" y="124691"/>
                </a:cubicBezTo>
                <a:cubicBezTo>
                  <a:pt x="135481" y="182003"/>
                  <a:pt x="120611" y="162176"/>
                  <a:pt x="149629" y="191193"/>
                </a:cubicBezTo>
                <a:cubicBezTo>
                  <a:pt x="173173" y="261831"/>
                  <a:pt x="140337" y="175709"/>
                  <a:pt x="174567" y="232757"/>
                </a:cubicBezTo>
                <a:cubicBezTo>
                  <a:pt x="179075" y="240271"/>
                  <a:pt x="178961" y="249858"/>
                  <a:pt x="182880" y="257695"/>
                </a:cubicBezTo>
                <a:cubicBezTo>
                  <a:pt x="193366" y="278667"/>
                  <a:pt x="200667" y="283795"/>
                  <a:pt x="216130" y="299259"/>
                </a:cubicBezTo>
                <a:cubicBezTo>
                  <a:pt x="239681" y="369910"/>
                  <a:pt x="206834" y="283764"/>
                  <a:pt x="241069" y="340822"/>
                </a:cubicBezTo>
                <a:cubicBezTo>
                  <a:pt x="273444" y="394781"/>
                  <a:pt x="223878" y="340257"/>
                  <a:pt x="266007" y="382386"/>
                </a:cubicBezTo>
                <a:lnTo>
                  <a:pt x="282632" y="432262"/>
                </a:lnTo>
                <a:cubicBezTo>
                  <a:pt x="285403" y="440575"/>
                  <a:pt x="284749" y="451004"/>
                  <a:pt x="290945" y="457200"/>
                </a:cubicBezTo>
                <a:lnTo>
                  <a:pt x="307570" y="473826"/>
                </a:lnTo>
                <a:cubicBezTo>
                  <a:pt x="331121" y="544476"/>
                  <a:pt x="298274" y="458331"/>
                  <a:pt x="332509" y="515390"/>
                </a:cubicBezTo>
                <a:cubicBezTo>
                  <a:pt x="364880" y="569343"/>
                  <a:pt x="315322" y="514830"/>
                  <a:pt x="357447" y="556953"/>
                </a:cubicBezTo>
                <a:lnTo>
                  <a:pt x="374072" y="606830"/>
                </a:lnTo>
                <a:cubicBezTo>
                  <a:pt x="382851" y="633167"/>
                  <a:pt x="380596" y="633688"/>
                  <a:pt x="399010" y="656706"/>
                </a:cubicBezTo>
                <a:cubicBezTo>
                  <a:pt x="403906" y="662826"/>
                  <a:pt x="410094" y="667789"/>
                  <a:pt x="415636" y="673331"/>
                </a:cubicBezTo>
                <a:lnTo>
                  <a:pt x="448887" y="773084"/>
                </a:lnTo>
                <a:lnTo>
                  <a:pt x="457200" y="798022"/>
                </a:lnTo>
                <a:cubicBezTo>
                  <a:pt x="459971" y="806335"/>
                  <a:pt x="459316" y="816764"/>
                  <a:pt x="465512" y="822960"/>
                </a:cubicBezTo>
                <a:lnTo>
                  <a:pt x="482138" y="839586"/>
                </a:lnTo>
                <a:cubicBezTo>
                  <a:pt x="501241" y="896897"/>
                  <a:pt x="486371" y="877070"/>
                  <a:pt x="515389" y="906088"/>
                </a:cubicBezTo>
                <a:cubicBezTo>
                  <a:pt x="538935" y="976730"/>
                  <a:pt x="506096" y="890601"/>
                  <a:pt x="540327" y="947651"/>
                </a:cubicBezTo>
                <a:cubicBezTo>
                  <a:pt x="544835" y="955165"/>
                  <a:pt x="544721" y="964752"/>
                  <a:pt x="548640" y="972590"/>
                </a:cubicBezTo>
                <a:cubicBezTo>
                  <a:pt x="553108" y="981526"/>
                  <a:pt x="561208" y="988399"/>
                  <a:pt x="565265" y="997528"/>
                </a:cubicBezTo>
                <a:cubicBezTo>
                  <a:pt x="595830" y="1066301"/>
                  <a:pt x="564372" y="1029886"/>
                  <a:pt x="598516" y="1064030"/>
                </a:cubicBezTo>
                <a:cubicBezTo>
                  <a:pt x="601287" y="1072343"/>
                  <a:pt x="602910" y="1081131"/>
                  <a:pt x="606829" y="1088968"/>
                </a:cubicBezTo>
                <a:cubicBezTo>
                  <a:pt x="611297" y="1097904"/>
                  <a:pt x="619396" y="1104777"/>
                  <a:pt x="623454" y="1113906"/>
                </a:cubicBezTo>
                <a:cubicBezTo>
                  <a:pt x="654020" y="1182680"/>
                  <a:pt x="622563" y="1146264"/>
                  <a:pt x="656705" y="1180408"/>
                </a:cubicBezTo>
                <a:cubicBezTo>
                  <a:pt x="659476" y="1188721"/>
                  <a:pt x="661099" y="1197509"/>
                  <a:pt x="665018" y="1205346"/>
                </a:cubicBezTo>
                <a:cubicBezTo>
                  <a:pt x="675505" y="1226320"/>
                  <a:pt x="682805" y="1231446"/>
                  <a:pt x="698269" y="1246910"/>
                </a:cubicBezTo>
                <a:cubicBezTo>
                  <a:pt x="721813" y="1317549"/>
                  <a:pt x="688977" y="1231426"/>
                  <a:pt x="723207" y="1288473"/>
                </a:cubicBezTo>
                <a:cubicBezTo>
                  <a:pt x="727715" y="1295987"/>
                  <a:pt x="727012" y="1305897"/>
                  <a:pt x="731520" y="1313411"/>
                </a:cubicBezTo>
                <a:cubicBezTo>
                  <a:pt x="735552" y="1320131"/>
                  <a:pt x="743249" y="1323917"/>
                  <a:pt x="748145" y="1330037"/>
                </a:cubicBezTo>
                <a:cubicBezTo>
                  <a:pt x="754386" y="1337838"/>
                  <a:pt x="758529" y="1347174"/>
                  <a:pt x="764770" y="1354975"/>
                </a:cubicBezTo>
                <a:cubicBezTo>
                  <a:pt x="769666" y="1361095"/>
                  <a:pt x="776500" y="1365480"/>
                  <a:pt x="781396" y="1371600"/>
                </a:cubicBezTo>
                <a:cubicBezTo>
                  <a:pt x="787637" y="1379402"/>
                  <a:pt x="791519" y="1388953"/>
                  <a:pt x="798021" y="1396539"/>
                </a:cubicBezTo>
                <a:cubicBezTo>
                  <a:pt x="808222" y="1408440"/>
                  <a:pt x="820188" y="1418706"/>
                  <a:pt x="831272" y="1429790"/>
                </a:cubicBezTo>
                <a:cubicBezTo>
                  <a:pt x="836814" y="1435332"/>
                  <a:pt x="843551" y="1439894"/>
                  <a:pt x="847898" y="1446415"/>
                </a:cubicBezTo>
                <a:cubicBezTo>
                  <a:pt x="860243" y="1464932"/>
                  <a:pt x="864227" y="1474442"/>
                  <a:pt x="881149" y="1487979"/>
                </a:cubicBezTo>
                <a:cubicBezTo>
                  <a:pt x="888950" y="1494220"/>
                  <a:pt x="898502" y="1498102"/>
                  <a:pt x="906087" y="1504604"/>
                </a:cubicBezTo>
                <a:cubicBezTo>
                  <a:pt x="934723" y="1529149"/>
                  <a:pt x="933740" y="1539212"/>
                  <a:pt x="964276" y="1554480"/>
                </a:cubicBezTo>
                <a:cubicBezTo>
                  <a:pt x="972113" y="1558399"/>
                  <a:pt x="980901" y="1560022"/>
                  <a:pt x="989214" y="1562793"/>
                </a:cubicBezTo>
                <a:cubicBezTo>
                  <a:pt x="1029362" y="1602941"/>
                  <a:pt x="978340" y="1554093"/>
                  <a:pt x="1030778" y="1596044"/>
                </a:cubicBezTo>
                <a:cubicBezTo>
                  <a:pt x="1036898" y="1600940"/>
                  <a:pt x="1040393" y="1609165"/>
                  <a:pt x="1047403" y="1612670"/>
                </a:cubicBezTo>
                <a:cubicBezTo>
                  <a:pt x="1063078" y="1620507"/>
                  <a:pt x="1080654" y="1623753"/>
                  <a:pt x="1097280" y="1629295"/>
                </a:cubicBezTo>
                <a:lnTo>
                  <a:pt x="1122218" y="1637608"/>
                </a:lnTo>
                <a:lnTo>
                  <a:pt x="1197032" y="1662546"/>
                </a:lnTo>
                <a:cubicBezTo>
                  <a:pt x="1205345" y="1665317"/>
                  <a:pt x="1213378" y="1669141"/>
                  <a:pt x="1221970" y="1670859"/>
                </a:cubicBezTo>
                <a:cubicBezTo>
                  <a:pt x="1274737" y="1681411"/>
                  <a:pt x="1249827" y="1675744"/>
                  <a:pt x="1296785" y="1687484"/>
                </a:cubicBezTo>
                <a:cubicBezTo>
                  <a:pt x="1353553" y="1682323"/>
                  <a:pt x="1380715" y="1683127"/>
                  <a:pt x="1429789" y="1670859"/>
                </a:cubicBezTo>
                <a:cubicBezTo>
                  <a:pt x="1438290" y="1668734"/>
                  <a:pt x="1446414" y="1665317"/>
                  <a:pt x="1454727" y="1662546"/>
                </a:cubicBezTo>
                <a:cubicBezTo>
                  <a:pt x="1470191" y="1647081"/>
                  <a:pt x="1475316" y="1639782"/>
                  <a:pt x="1496290" y="1629295"/>
                </a:cubicBezTo>
                <a:cubicBezTo>
                  <a:pt x="1514975" y="1619953"/>
                  <a:pt x="1531874" y="1623414"/>
                  <a:pt x="1546167" y="1604357"/>
                </a:cubicBezTo>
                <a:cubicBezTo>
                  <a:pt x="1549492" y="1599923"/>
                  <a:pt x="1546167" y="1593273"/>
                  <a:pt x="1546167" y="1587731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ine 15">
            <a:extLst>
              <a:ext uri="{FF2B5EF4-FFF2-40B4-BE49-F238E27FC236}">
                <a16:creationId xmlns:a16="http://schemas.microsoft.com/office/drawing/2014/main" id="{1B3089B2-0A51-3A4E-9122-04190E30E2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14330" y="3060700"/>
            <a:ext cx="238470" cy="52070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5">
            <a:extLst>
              <a:ext uri="{FF2B5EF4-FFF2-40B4-BE49-F238E27FC236}">
                <a16:creationId xmlns:a16="http://schemas.microsoft.com/office/drawing/2014/main" id="{1B3089B2-0A51-3A4E-9122-04190E30E2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90863" y="3060700"/>
            <a:ext cx="914400" cy="25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7385992" y="1746209"/>
            <a:ext cx="666627" cy="772816"/>
          </a:xfrm>
          <a:custGeom>
            <a:avLst/>
            <a:gdLst>
              <a:gd name="connsiteX0" fmla="*/ 0 w 666627"/>
              <a:gd name="connsiteY0" fmla="*/ 0 h 772816"/>
              <a:gd name="connsiteX1" fmla="*/ 53094 w 666627"/>
              <a:gd name="connsiteY1" fmla="*/ 35396 h 772816"/>
              <a:gd name="connsiteX2" fmla="*/ 64893 w 666627"/>
              <a:gd name="connsiteY2" fmla="*/ 53094 h 772816"/>
              <a:gd name="connsiteX3" fmla="*/ 82591 w 666627"/>
              <a:gd name="connsiteY3" fmla="*/ 64893 h 772816"/>
              <a:gd name="connsiteX4" fmla="*/ 106189 w 666627"/>
              <a:gd name="connsiteY4" fmla="*/ 117987 h 772816"/>
              <a:gd name="connsiteX5" fmla="*/ 129786 w 666627"/>
              <a:gd name="connsiteY5" fmla="*/ 171081 h 772816"/>
              <a:gd name="connsiteX6" fmla="*/ 141585 w 666627"/>
              <a:gd name="connsiteY6" fmla="*/ 206477 h 772816"/>
              <a:gd name="connsiteX7" fmla="*/ 153383 w 666627"/>
              <a:gd name="connsiteY7" fmla="*/ 224176 h 772816"/>
              <a:gd name="connsiteX8" fmla="*/ 165182 w 666627"/>
              <a:gd name="connsiteY8" fmla="*/ 259572 h 772816"/>
              <a:gd name="connsiteX9" fmla="*/ 171082 w 666627"/>
              <a:gd name="connsiteY9" fmla="*/ 277270 h 772816"/>
              <a:gd name="connsiteX10" fmla="*/ 182880 w 666627"/>
              <a:gd name="connsiteY10" fmla="*/ 294968 h 772816"/>
              <a:gd name="connsiteX11" fmla="*/ 194679 w 666627"/>
              <a:gd name="connsiteY11" fmla="*/ 330364 h 772816"/>
              <a:gd name="connsiteX12" fmla="*/ 218276 w 666627"/>
              <a:gd name="connsiteY12" fmla="*/ 365760 h 772816"/>
              <a:gd name="connsiteX13" fmla="*/ 241874 w 666627"/>
              <a:gd name="connsiteY13" fmla="*/ 418854 h 772816"/>
              <a:gd name="connsiteX14" fmla="*/ 247773 w 666627"/>
              <a:gd name="connsiteY14" fmla="*/ 436552 h 772816"/>
              <a:gd name="connsiteX15" fmla="*/ 271371 w 666627"/>
              <a:gd name="connsiteY15" fmla="*/ 471948 h 772816"/>
              <a:gd name="connsiteX16" fmla="*/ 277270 w 666627"/>
              <a:gd name="connsiteY16" fmla="*/ 489646 h 772816"/>
              <a:gd name="connsiteX17" fmla="*/ 300867 w 666627"/>
              <a:gd name="connsiteY17" fmla="*/ 525043 h 772816"/>
              <a:gd name="connsiteX18" fmla="*/ 306767 w 666627"/>
              <a:gd name="connsiteY18" fmla="*/ 542741 h 772816"/>
              <a:gd name="connsiteX19" fmla="*/ 330364 w 666627"/>
              <a:gd name="connsiteY19" fmla="*/ 578137 h 772816"/>
              <a:gd name="connsiteX20" fmla="*/ 342163 w 666627"/>
              <a:gd name="connsiteY20" fmla="*/ 595835 h 772816"/>
              <a:gd name="connsiteX21" fmla="*/ 371660 w 666627"/>
              <a:gd name="connsiteY21" fmla="*/ 648929 h 772816"/>
              <a:gd name="connsiteX22" fmla="*/ 383458 w 666627"/>
              <a:gd name="connsiteY22" fmla="*/ 666627 h 772816"/>
              <a:gd name="connsiteX23" fmla="*/ 436553 w 666627"/>
              <a:gd name="connsiteY23" fmla="*/ 713822 h 772816"/>
              <a:gd name="connsiteX24" fmla="*/ 448351 w 666627"/>
              <a:gd name="connsiteY24" fmla="*/ 731520 h 772816"/>
              <a:gd name="connsiteX25" fmla="*/ 483747 w 666627"/>
              <a:gd name="connsiteY25" fmla="*/ 755117 h 772816"/>
              <a:gd name="connsiteX26" fmla="*/ 519143 w 666627"/>
              <a:gd name="connsiteY26" fmla="*/ 772816 h 772816"/>
              <a:gd name="connsiteX27" fmla="*/ 589936 w 666627"/>
              <a:gd name="connsiteY27" fmla="*/ 766916 h 772816"/>
              <a:gd name="connsiteX28" fmla="*/ 625332 w 666627"/>
              <a:gd name="connsiteY28" fmla="*/ 743319 h 772816"/>
              <a:gd name="connsiteX29" fmla="*/ 637131 w 666627"/>
              <a:gd name="connsiteY29" fmla="*/ 725621 h 772816"/>
              <a:gd name="connsiteX30" fmla="*/ 654829 w 666627"/>
              <a:gd name="connsiteY30" fmla="*/ 719721 h 772816"/>
              <a:gd name="connsiteX31" fmla="*/ 660728 w 666627"/>
              <a:gd name="connsiteY31" fmla="*/ 702023 h 772816"/>
              <a:gd name="connsiteX32" fmla="*/ 666627 w 666627"/>
              <a:gd name="connsiteY32" fmla="*/ 707923 h 77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66627" h="772816">
                <a:moveTo>
                  <a:pt x="0" y="0"/>
                </a:moveTo>
                <a:cubicBezTo>
                  <a:pt x="17698" y="11799"/>
                  <a:pt x="36632" y="21927"/>
                  <a:pt x="53094" y="35396"/>
                </a:cubicBezTo>
                <a:cubicBezTo>
                  <a:pt x="58582" y="39886"/>
                  <a:pt x="59879" y="48080"/>
                  <a:pt x="64893" y="53094"/>
                </a:cubicBezTo>
                <a:cubicBezTo>
                  <a:pt x="69907" y="58108"/>
                  <a:pt x="76692" y="60960"/>
                  <a:pt x="82591" y="64893"/>
                </a:cubicBezTo>
                <a:cubicBezTo>
                  <a:pt x="96632" y="107015"/>
                  <a:pt x="87491" y="89941"/>
                  <a:pt x="106189" y="117987"/>
                </a:cubicBezTo>
                <a:cubicBezTo>
                  <a:pt x="120229" y="160109"/>
                  <a:pt x="111088" y="143035"/>
                  <a:pt x="129786" y="171081"/>
                </a:cubicBezTo>
                <a:cubicBezTo>
                  <a:pt x="133719" y="182880"/>
                  <a:pt x="134687" y="196128"/>
                  <a:pt x="141585" y="206477"/>
                </a:cubicBezTo>
                <a:cubicBezTo>
                  <a:pt x="145518" y="212377"/>
                  <a:pt x="150503" y="217697"/>
                  <a:pt x="153383" y="224176"/>
                </a:cubicBezTo>
                <a:cubicBezTo>
                  <a:pt x="158434" y="235541"/>
                  <a:pt x="161249" y="247773"/>
                  <a:pt x="165182" y="259572"/>
                </a:cubicBezTo>
                <a:cubicBezTo>
                  <a:pt x="167149" y="265471"/>
                  <a:pt x="167633" y="272096"/>
                  <a:pt x="171082" y="277270"/>
                </a:cubicBezTo>
                <a:cubicBezTo>
                  <a:pt x="175015" y="283169"/>
                  <a:pt x="180001" y="288489"/>
                  <a:pt x="182880" y="294968"/>
                </a:cubicBezTo>
                <a:cubicBezTo>
                  <a:pt x="187931" y="306333"/>
                  <a:pt x="187780" y="320016"/>
                  <a:pt x="194679" y="330364"/>
                </a:cubicBezTo>
                <a:cubicBezTo>
                  <a:pt x="202545" y="342163"/>
                  <a:pt x="213792" y="352308"/>
                  <a:pt x="218276" y="365760"/>
                </a:cubicBezTo>
                <a:cubicBezTo>
                  <a:pt x="232317" y="407882"/>
                  <a:pt x="223176" y="390808"/>
                  <a:pt x="241874" y="418854"/>
                </a:cubicBezTo>
                <a:cubicBezTo>
                  <a:pt x="243840" y="424753"/>
                  <a:pt x="244753" y="431116"/>
                  <a:pt x="247773" y="436552"/>
                </a:cubicBezTo>
                <a:cubicBezTo>
                  <a:pt x="254660" y="448948"/>
                  <a:pt x="271371" y="471948"/>
                  <a:pt x="271371" y="471948"/>
                </a:cubicBezTo>
                <a:cubicBezTo>
                  <a:pt x="273337" y="477847"/>
                  <a:pt x="274250" y="484210"/>
                  <a:pt x="277270" y="489646"/>
                </a:cubicBezTo>
                <a:cubicBezTo>
                  <a:pt x="284156" y="502042"/>
                  <a:pt x="296382" y="511590"/>
                  <a:pt x="300867" y="525043"/>
                </a:cubicBezTo>
                <a:cubicBezTo>
                  <a:pt x="302834" y="530942"/>
                  <a:pt x="303747" y="537305"/>
                  <a:pt x="306767" y="542741"/>
                </a:cubicBezTo>
                <a:cubicBezTo>
                  <a:pt x="313654" y="555137"/>
                  <a:pt x="322498" y="566338"/>
                  <a:pt x="330364" y="578137"/>
                </a:cubicBezTo>
                <a:lnTo>
                  <a:pt x="342163" y="595835"/>
                </a:lnTo>
                <a:cubicBezTo>
                  <a:pt x="352546" y="626987"/>
                  <a:pt x="344612" y="608357"/>
                  <a:pt x="371660" y="648929"/>
                </a:cubicBezTo>
                <a:cubicBezTo>
                  <a:pt x="375593" y="654828"/>
                  <a:pt x="378445" y="661614"/>
                  <a:pt x="383458" y="666627"/>
                </a:cubicBezTo>
                <a:cubicBezTo>
                  <a:pt x="423868" y="707037"/>
                  <a:pt x="404970" y="692768"/>
                  <a:pt x="436553" y="713822"/>
                </a:cubicBezTo>
                <a:cubicBezTo>
                  <a:pt x="440486" y="719721"/>
                  <a:pt x="443015" y="726851"/>
                  <a:pt x="448351" y="731520"/>
                </a:cubicBezTo>
                <a:cubicBezTo>
                  <a:pt x="459023" y="740858"/>
                  <a:pt x="471948" y="747251"/>
                  <a:pt x="483747" y="755117"/>
                </a:cubicBezTo>
                <a:cubicBezTo>
                  <a:pt x="506620" y="770366"/>
                  <a:pt x="494718" y="764673"/>
                  <a:pt x="519143" y="772816"/>
                </a:cubicBezTo>
                <a:cubicBezTo>
                  <a:pt x="542741" y="770849"/>
                  <a:pt x="567120" y="773254"/>
                  <a:pt x="589936" y="766916"/>
                </a:cubicBezTo>
                <a:cubicBezTo>
                  <a:pt x="603599" y="763121"/>
                  <a:pt x="625332" y="743319"/>
                  <a:pt x="625332" y="743319"/>
                </a:cubicBezTo>
                <a:cubicBezTo>
                  <a:pt x="629265" y="737420"/>
                  <a:pt x="631595" y="730050"/>
                  <a:pt x="637131" y="725621"/>
                </a:cubicBezTo>
                <a:cubicBezTo>
                  <a:pt x="641987" y="721736"/>
                  <a:pt x="650432" y="724118"/>
                  <a:pt x="654829" y="719721"/>
                </a:cubicBezTo>
                <a:cubicBezTo>
                  <a:pt x="659226" y="715324"/>
                  <a:pt x="656331" y="706420"/>
                  <a:pt x="660728" y="702023"/>
                </a:cubicBezTo>
                <a:lnTo>
                  <a:pt x="666627" y="70792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15223993-B59C-874E-8FA2-5013D899C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6364" y="4838700"/>
            <a:ext cx="6980237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Clr>
                <a:srgbClr val="FF0000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000" dirty="0">
                <a:latin typeface="Microsoft Sans Serif" pitchFamily="34" charset="0"/>
              </a:rPr>
              <a:t> </a:t>
            </a:r>
            <a:r>
              <a:rPr lang="en-US" sz="2200" dirty="0">
                <a:latin typeface="+mn-lt"/>
              </a:rPr>
              <a:t>Minima may not be at zone center </a:t>
            </a:r>
          </a:p>
          <a:p>
            <a:pPr eaLnBrk="1" hangingPunct="1">
              <a:buClr>
                <a:srgbClr val="FF0000"/>
              </a:buClr>
              <a:buSzPct val="125000"/>
              <a:buFont typeface="Wingdings" pitchFamily="2" charset="2"/>
              <a:buChar char="§"/>
              <a:defRPr/>
            </a:pPr>
            <a:r>
              <a:rPr lang="en-US" sz="2200" dirty="0">
                <a:latin typeface="+mn-lt"/>
              </a:rPr>
              <a:t>(</a:t>
            </a:r>
            <a:r>
              <a:rPr lang="en-US" sz="2200" dirty="0" err="1">
                <a:latin typeface="+mn-lt"/>
              </a:rPr>
              <a:t>Ge</a:t>
            </a:r>
            <a:r>
              <a:rPr lang="en-US" sz="2200" dirty="0">
                <a:latin typeface="+mn-lt"/>
              </a:rPr>
              <a:t>: 8 L valleys, Si: 6 X valleys, and </a:t>
            </a:r>
            <a:r>
              <a:rPr lang="en-US" sz="2200" dirty="0" err="1">
                <a:latin typeface="+mn-lt"/>
              </a:rPr>
              <a:t>GaAs</a:t>
            </a:r>
            <a:r>
              <a:rPr lang="en-US" sz="2200" dirty="0">
                <a:latin typeface="+mn-lt"/>
              </a:rPr>
              <a:t>: </a:t>
            </a:r>
            <a:r>
              <a:rPr lang="en-US" sz="2200" dirty="0">
                <a:latin typeface="Symbol" pitchFamily="18" charset="2"/>
              </a:rPr>
              <a:t>G</a:t>
            </a:r>
            <a:r>
              <a:rPr lang="en-US" sz="2200" dirty="0">
                <a:latin typeface="+mn-lt"/>
              </a:rPr>
              <a:t> valleys)</a:t>
            </a:r>
          </a:p>
        </p:txBody>
      </p:sp>
      <p:sp>
        <p:nvSpPr>
          <p:cNvPr id="17" name="Freeform 16"/>
          <p:cNvSpPr/>
          <p:nvPr/>
        </p:nvSpPr>
        <p:spPr>
          <a:xfrm>
            <a:off x="9035512" y="2286000"/>
            <a:ext cx="100739" cy="89115"/>
          </a:xfrm>
          <a:custGeom>
            <a:avLst/>
            <a:gdLst>
              <a:gd name="connsiteX0" fmla="*/ 0 w 100739"/>
              <a:gd name="connsiteY0" fmla="*/ 11624 h 89115"/>
              <a:gd name="connsiteX1" fmla="*/ 19373 w 100739"/>
              <a:gd name="connsiteY1" fmla="*/ 46495 h 89115"/>
              <a:gd name="connsiteX2" fmla="*/ 27122 w 100739"/>
              <a:gd name="connsiteY2" fmla="*/ 69742 h 89115"/>
              <a:gd name="connsiteX3" fmla="*/ 30996 w 100739"/>
              <a:gd name="connsiteY3" fmla="*/ 81366 h 89115"/>
              <a:gd name="connsiteX4" fmla="*/ 38746 w 100739"/>
              <a:gd name="connsiteY4" fmla="*/ 89115 h 89115"/>
              <a:gd name="connsiteX5" fmla="*/ 54244 w 100739"/>
              <a:gd name="connsiteY5" fmla="*/ 85241 h 89115"/>
              <a:gd name="connsiteX6" fmla="*/ 69742 w 100739"/>
              <a:gd name="connsiteY6" fmla="*/ 61993 h 89115"/>
              <a:gd name="connsiteX7" fmla="*/ 77491 w 100739"/>
              <a:gd name="connsiteY7" fmla="*/ 50369 h 89115"/>
              <a:gd name="connsiteX8" fmla="*/ 85241 w 100739"/>
              <a:gd name="connsiteY8" fmla="*/ 27122 h 89115"/>
              <a:gd name="connsiteX9" fmla="*/ 92990 w 100739"/>
              <a:gd name="connsiteY9" fmla="*/ 15498 h 89115"/>
              <a:gd name="connsiteX10" fmla="*/ 100739 w 100739"/>
              <a:gd name="connsiteY10" fmla="*/ 0 h 89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39" h="89115">
                <a:moveTo>
                  <a:pt x="0" y="11624"/>
                </a:moveTo>
                <a:cubicBezTo>
                  <a:pt x="6458" y="23248"/>
                  <a:pt x="13750" y="34445"/>
                  <a:pt x="19373" y="46495"/>
                </a:cubicBezTo>
                <a:cubicBezTo>
                  <a:pt x="22827" y="53897"/>
                  <a:pt x="24539" y="61993"/>
                  <a:pt x="27122" y="69742"/>
                </a:cubicBezTo>
                <a:cubicBezTo>
                  <a:pt x="28413" y="73617"/>
                  <a:pt x="28108" y="78478"/>
                  <a:pt x="30996" y="81366"/>
                </a:cubicBezTo>
                <a:lnTo>
                  <a:pt x="38746" y="89115"/>
                </a:lnTo>
                <a:cubicBezTo>
                  <a:pt x="43912" y="87824"/>
                  <a:pt x="50237" y="88748"/>
                  <a:pt x="54244" y="85241"/>
                </a:cubicBezTo>
                <a:cubicBezTo>
                  <a:pt x="61253" y="79108"/>
                  <a:pt x="64576" y="69742"/>
                  <a:pt x="69742" y="61993"/>
                </a:cubicBezTo>
                <a:cubicBezTo>
                  <a:pt x="72325" y="58118"/>
                  <a:pt x="76018" y="54787"/>
                  <a:pt x="77491" y="50369"/>
                </a:cubicBezTo>
                <a:cubicBezTo>
                  <a:pt x="80074" y="42620"/>
                  <a:pt x="80710" y="33919"/>
                  <a:pt x="85241" y="27122"/>
                </a:cubicBezTo>
                <a:lnTo>
                  <a:pt x="92990" y="15498"/>
                </a:lnTo>
                <a:cubicBezTo>
                  <a:pt x="97442" y="2142"/>
                  <a:pt x="93976" y="6763"/>
                  <a:pt x="100739" y="0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021461" y="2957925"/>
            <a:ext cx="185737" cy="128175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49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Slide Number Placeholder 4">
            <a:extLst>
              <a:ext uri="{FF2B5EF4-FFF2-40B4-BE49-F238E27FC236}">
                <a16:creationId xmlns:a16="http://schemas.microsoft.com/office/drawing/2014/main" id="{E5BA5866-AE8A-4C4F-8AB9-6F6ECF0293A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83CE65-08EB-AF4F-BF27-14FF0B5AA6C5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48130" name="Picture 3">
            <a:extLst>
              <a:ext uri="{FF2B5EF4-FFF2-40B4-BE49-F238E27FC236}">
                <a16:creationId xmlns:a16="http://schemas.microsoft.com/office/drawing/2014/main" id="{7AD572BD-D91C-3A44-9D82-DD0C52512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507" y="1519238"/>
            <a:ext cx="4581525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88F80C-DA1B-E443-9CA7-9889BA5A8751}"/>
              </a:ext>
            </a:extLst>
          </p:cNvPr>
          <p:cNvSpPr txBox="1"/>
          <p:nvPr/>
        </p:nvSpPr>
        <p:spPr>
          <a:xfrm>
            <a:off x="7013806" y="2133600"/>
            <a:ext cx="3882794" cy="26776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Direct </a:t>
            </a:r>
            <a:r>
              <a:rPr lang="en-US" dirty="0" err="1">
                <a:latin typeface="+mn-lt"/>
              </a:rPr>
              <a:t>bandgap</a:t>
            </a:r>
            <a:r>
              <a:rPr lang="en-US" dirty="0">
                <a:latin typeface="+mn-lt"/>
              </a:rPr>
              <a:t> material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>
                <a:latin typeface="+mn-lt"/>
              </a:rPr>
              <a:t>Zone-edge gaps </a:t>
            </a:r>
            <a:r>
              <a:rPr lang="en-US" dirty="0"/>
              <a:t>(L</a:t>
            </a:r>
            <a:r>
              <a:rPr lang="en-US" baseline="-25000" dirty="0"/>
              <a:t>6</a:t>
            </a:r>
            <a:r>
              <a:rPr lang="en-US" dirty="0"/>
              <a:t>-</a:t>
            </a:r>
            <a:r>
              <a:rPr lang="en-US" dirty="0">
                <a:latin typeface="Symbol" pitchFamily="18" charset="2"/>
              </a:rPr>
              <a:t>G</a:t>
            </a:r>
            <a:r>
              <a:rPr lang="en-US" baseline="-25000" dirty="0"/>
              <a:t>8</a:t>
            </a:r>
            <a:r>
              <a:rPr lang="en-US" dirty="0"/>
              <a:t>,</a:t>
            </a:r>
          </a:p>
          <a:p>
            <a:pPr>
              <a:defRPr/>
            </a:pPr>
            <a:r>
              <a:rPr lang="en-US" dirty="0"/>
              <a:t>X</a:t>
            </a:r>
            <a:r>
              <a:rPr lang="en-US" baseline="-25000" dirty="0"/>
              <a:t>6</a:t>
            </a:r>
            <a:r>
              <a:rPr lang="en-US" dirty="0"/>
              <a:t>-</a:t>
            </a:r>
            <a:r>
              <a:rPr lang="en-US" dirty="0">
                <a:latin typeface="Symbol" pitchFamily="18" charset="2"/>
              </a:rPr>
              <a:t>G</a:t>
            </a:r>
            <a:r>
              <a:rPr lang="en-US" baseline="-25000" dirty="0"/>
              <a:t>8</a:t>
            </a:r>
            <a:r>
              <a:rPr lang="en-US" dirty="0"/>
              <a:t>) </a:t>
            </a:r>
            <a:r>
              <a:rPr lang="en-US" dirty="0">
                <a:latin typeface="+mn-lt"/>
              </a:rPr>
              <a:t>close to direct gap</a:t>
            </a:r>
            <a:r>
              <a:rPr lang="en-US" dirty="0"/>
              <a:t> 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>
                <a:latin typeface="+mn-lt"/>
              </a:rPr>
              <a:t>Has important implications </a:t>
            </a:r>
          </a:p>
          <a:p>
            <a:pPr>
              <a:defRPr/>
            </a:pPr>
            <a:r>
              <a:rPr lang="en-US" dirty="0">
                <a:latin typeface="+mn-lt"/>
              </a:rPr>
              <a:t>For transport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4173B8-C40A-8141-B057-5F3CF7DF9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E-k diagram for GaAs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7C699E56-1EF7-E446-ACF5-C73E8F1CC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13" y="990600"/>
            <a:ext cx="1891973" cy="171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461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7877" name="Picture 4" descr="BW_FIG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0400" y="2400300"/>
            <a:ext cx="4038600" cy="287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7878" name="Group 5"/>
          <p:cNvGrpSpPr>
            <a:grpSpLocks/>
          </p:cNvGrpSpPr>
          <p:nvPr/>
        </p:nvGrpSpPr>
        <p:grpSpPr bwMode="auto">
          <a:xfrm>
            <a:off x="4902200" y="1644650"/>
            <a:ext cx="5181600" cy="1403350"/>
            <a:chOff x="2016" y="556"/>
            <a:chExt cx="3264" cy="884"/>
          </a:xfrm>
        </p:grpSpPr>
        <p:pic>
          <p:nvPicPr>
            <p:cNvPr id="2767879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2" y="556"/>
              <a:ext cx="912" cy="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4087" y="566"/>
              <a:ext cx="1193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latin typeface="+mn-lt"/>
                </a:rPr>
                <a:t>Poly-crystalline</a:t>
              </a:r>
            </a:p>
            <a:p>
              <a:pPr>
                <a:defRPr/>
              </a:pPr>
              <a:r>
                <a:rPr lang="en-US" sz="2000" dirty="0">
                  <a:latin typeface="+mn-lt"/>
                </a:rPr>
                <a:t>Thin Film </a:t>
              </a:r>
            </a:p>
            <a:p>
              <a:pPr>
                <a:defRPr/>
              </a:pPr>
              <a:r>
                <a:rPr lang="en-US" sz="2000" dirty="0">
                  <a:latin typeface="+mn-lt"/>
                </a:rPr>
                <a:t>Transistors</a:t>
              </a:r>
              <a:endParaRPr lang="en-US" dirty="0">
                <a:latin typeface="+mn-lt"/>
              </a:endParaRPr>
            </a:p>
          </p:txBody>
        </p:sp>
        <p:sp>
          <p:nvSpPr>
            <p:cNvPr id="2767881" name="Line 8"/>
            <p:cNvSpPr>
              <a:spLocks noChangeShapeType="1"/>
            </p:cNvSpPr>
            <p:nvPr/>
          </p:nvSpPr>
          <p:spPr bwMode="auto">
            <a:xfrm flipV="1">
              <a:off x="2016" y="1008"/>
              <a:ext cx="72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7882" name="Group 9"/>
          <p:cNvGrpSpPr>
            <a:grpSpLocks/>
          </p:cNvGrpSpPr>
          <p:nvPr/>
        </p:nvGrpSpPr>
        <p:grpSpPr bwMode="auto">
          <a:xfrm>
            <a:off x="4835526" y="4552951"/>
            <a:ext cx="4660901" cy="1425575"/>
            <a:chOff x="1968" y="2784"/>
            <a:chExt cx="2936" cy="898"/>
          </a:xfrm>
        </p:grpSpPr>
        <p:pic>
          <p:nvPicPr>
            <p:cNvPr id="2767883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32" y="2784"/>
              <a:ext cx="912" cy="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4032" y="2928"/>
              <a:ext cx="87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latin typeface="+mn-lt"/>
                </a:rPr>
                <a:t>Crystalline</a:t>
              </a:r>
            </a:p>
          </p:txBody>
        </p:sp>
        <p:sp>
          <p:nvSpPr>
            <p:cNvPr id="2767885" name="Line 12"/>
            <p:cNvSpPr>
              <a:spLocks noChangeShapeType="1"/>
            </p:cNvSpPr>
            <p:nvPr/>
          </p:nvSpPr>
          <p:spPr bwMode="auto">
            <a:xfrm>
              <a:off x="1968" y="3024"/>
              <a:ext cx="76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7886" name="Group 13"/>
          <p:cNvGrpSpPr>
            <a:grpSpLocks/>
          </p:cNvGrpSpPr>
          <p:nvPr/>
        </p:nvGrpSpPr>
        <p:grpSpPr bwMode="auto">
          <a:xfrm>
            <a:off x="5816601" y="3038475"/>
            <a:ext cx="3857625" cy="1519238"/>
            <a:chOff x="2592" y="1632"/>
            <a:chExt cx="2430" cy="957"/>
          </a:xfrm>
        </p:grpSpPr>
        <p:pic>
          <p:nvPicPr>
            <p:cNvPr id="2767887" name="Picture 1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88" y="1632"/>
              <a:ext cx="1056" cy="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4080" y="1728"/>
              <a:ext cx="942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latin typeface="+mn-lt"/>
                </a:rPr>
                <a:t>Amorphous</a:t>
              </a:r>
            </a:p>
            <a:p>
              <a:pPr>
                <a:defRPr/>
              </a:pPr>
              <a:r>
                <a:rPr lang="en-US" sz="2000" dirty="0">
                  <a:latin typeface="+mn-lt"/>
                </a:rPr>
                <a:t>Oxides</a:t>
              </a:r>
            </a:p>
          </p:txBody>
        </p:sp>
        <p:sp>
          <p:nvSpPr>
            <p:cNvPr id="2767889" name="Line 16"/>
            <p:cNvSpPr>
              <a:spLocks noChangeShapeType="1"/>
            </p:cNvSpPr>
            <p:nvPr/>
          </p:nvSpPr>
          <p:spPr bwMode="auto">
            <a:xfrm>
              <a:off x="2592" y="21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B48C44AC-8602-DD49-B589-6541DFF60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Arrangement of Atoms</a:t>
            </a:r>
          </a:p>
        </p:txBody>
      </p:sp>
    </p:spTree>
    <p:extLst>
      <p:ext uri="{BB962C8B-B14F-4D97-AF65-F5344CB8AC3E}">
        <p14:creationId xmlns:p14="http://schemas.microsoft.com/office/powerpoint/2010/main" val="108080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 flipV="1">
            <a:off x="5616576" y="1806575"/>
            <a:ext cx="3375025" cy="947738"/>
          </a:xfrm>
          <a:custGeom>
            <a:avLst/>
            <a:gdLst>
              <a:gd name="connsiteX0" fmla="*/ 0 w 3374571"/>
              <a:gd name="connsiteY0" fmla="*/ 10886 h 838200"/>
              <a:gd name="connsiteX1" fmla="*/ 1034143 w 3374571"/>
              <a:gd name="connsiteY1" fmla="*/ 10886 h 838200"/>
              <a:gd name="connsiteX2" fmla="*/ 1055914 w 3374571"/>
              <a:gd name="connsiteY2" fmla="*/ 108858 h 838200"/>
              <a:gd name="connsiteX3" fmla="*/ 2296886 w 3374571"/>
              <a:gd name="connsiteY3" fmla="*/ 108858 h 838200"/>
              <a:gd name="connsiteX4" fmla="*/ 2296886 w 3374571"/>
              <a:gd name="connsiteY4" fmla="*/ 10886 h 838200"/>
              <a:gd name="connsiteX5" fmla="*/ 3374571 w 3374571"/>
              <a:gd name="connsiteY5" fmla="*/ 0 h 838200"/>
              <a:gd name="connsiteX6" fmla="*/ 3374571 w 3374571"/>
              <a:gd name="connsiteY6" fmla="*/ 805543 h 838200"/>
              <a:gd name="connsiteX7" fmla="*/ 21771 w 3374571"/>
              <a:gd name="connsiteY7" fmla="*/ 838200 h 838200"/>
              <a:gd name="connsiteX8" fmla="*/ 0 w 3374571"/>
              <a:gd name="connsiteY8" fmla="*/ 10886 h 838200"/>
              <a:gd name="connsiteX0" fmla="*/ 0 w 3374571"/>
              <a:gd name="connsiteY0" fmla="*/ 10886 h 947057"/>
              <a:gd name="connsiteX1" fmla="*/ 1034143 w 3374571"/>
              <a:gd name="connsiteY1" fmla="*/ 10886 h 947057"/>
              <a:gd name="connsiteX2" fmla="*/ 1055914 w 3374571"/>
              <a:gd name="connsiteY2" fmla="*/ 108858 h 947057"/>
              <a:gd name="connsiteX3" fmla="*/ 2296886 w 3374571"/>
              <a:gd name="connsiteY3" fmla="*/ 108858 h 947057"/>
              <a:gd name="connsiteX4" fmla="*/ 2296886 w 3374571"/>
              <a:gd name="connsiteY4" fmla="*/ 10886 h 947057"/>
              <a:gd name="connsiteX5" fmla="*/ 3374571 w 3374571"/>
              <a:gd name="connsiteY5" fmla="*/ 0 h 947057"/>
              <a:gd name="connsiteX6" fmla="*/ 3374571 w 3374571"/>
              <a:gd name="connsiteY6" fmla="*/ 947057 h 947057"/>
              <a:gd name="connsiteX7" fmla="*/ 21771 w 3374571"/>
              <a:gd name="connsiteY7" fmla="*/ 838200 h 947057"/>
              <a:gd name="connsiteX8" fmla="*/ 0 w 3374571"/>
              <a:gd name="connsiteY8" fmla="*/ 10886 h 94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74571" h="947057">
                <a:moveTo>
                  <a:pt x="0" y="10886"/>
                </a:moveTo>
                <a:lnTo>
                  <a:pt x="1034143" y="10886"/>
                </a:lnTo>
                <a:lnTo>
                  <a:pt x="1055914" y="108858"/>
                </a:lnTo>
                <a:lnTo>
                  <a:pt x="2296886" y="108858"/>
                </a:lnTo>
                <a:lnTo>
                  <a:pt x="2296886" y="10886"/>
                </a:lnTo>
                <a:lnTo>
                  <a:pt x="3374571" y="0"/>
                </a:lnTo>
                <a:lnTo>
                  <a:pt x="3374571" y="947057"/>
                </a:lnTo>
                <a:lnTo>
                  <a:pt x="21771" y="838200"/>
                </a:lnTo>
                <a:lnTo>
                  <a:pt x="0" y="1088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5638801" y="3451225"/>
            <a:ext cx="3375025" cy="946150"/>
          </a:xfrm>
          <a:custGeom>
            <a:avLst/>
            <a:gdLst>
              <a:gd name="connsiteX0" fmla="*/ 0 w 3374571"/>
              <a:gd name="connsiteY0" fmla="*/ 10886 h 838200"/>
              <a:gd name="connsiteX1" fmla="*/ 1034143 w 3374571"/>
              <a:gd name="connsiteY1" fmla="*/ 10886 h 838200"/>
              <a:gd name="connsiteX2" fmla="*/ 1055914 w 3374571"/>
              <a:gd name="connsiteY2" fmla="*/ 108858 h 838200"/>
              <a:gd name="connsiteX3" fmla="*/ 2296886 w 3374571"/>
              <a:gd name="connsiteY3" fmla="*/ 108858 h 838200"/>
              <a:gd name="connsiteX4" fmla="*/ 2296886 w 3374571"/>
              <a:gd name="connsiteY4" fmla="*/ 10886 h 838200"/>
              <a:gd name="connsiteX5" fmla="*/ 3374571 w 3374571"/>
              <a:gd name="connsiteY5" fmla="*/ 0 h 838200"/>
              <a:gd name="connsiteX6" fmla="*/ 3374571 w 3374571"/>
              <a:gd name="connsiteY6" fmla="*/ 805543 h 838200"/>
              <a:gd name="connsiteX7" fmla="*/ 21771 w 3374571"/>
              <a:gd name="connsiteY7" fmla="*/ 838200 h 838200"/>
              <a:gd name="connsiteX8" fmla="*/ 0 w 3374571"/>
              <a:gd name="connsiteY8" fmla="*/ 10886 h 838200"/>
              <a:gd name="connsiteX0" fmla="*/ 0 w 3374571"/>
              <a:gd name="connsiteY0" fmla="*/ 10886 h 947057"/>
              <a:gd name="connsiteX1" fmla="*/ 1034143 w 3374571"/>
              <a:gd name="connsiteY1" fmla="*/ 10886 h 947057"/>
              <a:gd name="connsiteX2" fmla="*/ 1055914 w 3374571"/>
              <a:gd name="connsiteY2" fmla="*/ 108858 h 947057"/>
              <a:gd name="connsiteX3" fmla="*/ 2296886 w 3374571"/>
              <a:gd name="connsiteY3" fmla="*/ 108858 h 947057"/>
              <a:gd name="connsiteX4" fmla="*/ 2296886 w 3374571"/>
              <a:gd name="connsiteY4" fmla="*/ 10886 h 947057"/>
              <a:gd name="connsiteX5" fmla="*/ 3374571 w 3374571"/>
              <a:gd name="connsiteY5" fmla="*/ 0 h 947057"/>
              <a:gd name="connsiteX6" fmla="*/ 3374571 w 3374571"/>
              <a:gd name="connsiteY6" fmla="*/ 947057 h 947057"/>
              <a:gd name="connsiteX7" fmla="*/ 21771 w 3374571"/>
              <a:gd name="connsiteY7" fmla="*/ 838200 h 947057"/>
              <a:gd name="connsiteX8" fmla="*/ 0 w 3374571"/>
              <a:gd name="connsiteY8" fmla="*/ 10886 h 94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74571" h="947057">
                <a:moveTo>
                  <a:pt x="0" y="10886"/>
                </a:moveTo>
                <a:lnTo>
                  <a:pt x="1034143" y="10886"/>
                </a:lnTo>
                <a:lnTo>
                  <a:pt x="1055914" y="108858"/>
                </a:lnTo>
                <a:lnTo>
                  <a:pt x="2296886" y="108858"/>
                </a:lnTo>
                <a:lnTo>
                  <a:pt x="2296886" y="10886"/>
                </a:lnTo>
                <a:lnTo>
                  <a:pt x="3374571" y="0"/>
                </a:lnTo>
                <a:lnTo>
                  <a:pt x="3374571" y="947057"/>
                </a:lnTo>
                <a:lnTo>
                  <a:pt x="21771" y="838200"/>
                </a:lnTo>
                <a:lnTo>
                  <a:pt x="0" y="10886"/>
                </a:lnTo>
                <a:close/>
              </a:path>
            </a:pathLst>
          </a:custGeom>
          <a:solidFill>
            <a:srgbClr val="99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pic>
        <p:nvPicPr>
          <p:cNvPr id="276890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139951"/>
            <a:ext cx="2108200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17"/>
          <p:cNvSpPr>
            <a:spLocks noChangeShapeType="1"/>
          </p:cNvSpPr>
          <p:nvPr/>
        </p:nvSpPr>
        <p:spPr bwMode="auto">
          <a:xfrm>
            <a:off x="2489200" y="2755900"/>
            <a:ext cx="2260600" cy="482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2517776" y="5113338"/>
            <a:ext cx="6581775" cy="461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latin typeface="Comic Sans MS" pitchFamily="66" charset="0"/>
              </a:rPr>
              <a:t>Isotropic bandgap and increase in scattering</a:t>
            </a:r>
          </a:p>
        </p:txBody>
      </p:sp>
      <p:sp>
        <p:nvSpPr>
          <p:cNvPr id="8" name="Freeform 30"/>
          <p:cNvSpPr>
            <a:spLocks/>
          </p:cNvSpPr>
          <p:nvPr/>
        </p:nvSpPr>
        <p:spPr bwMode="auto">
          <a:xfrm>
            <a:off x="5600700" y="2654300"/>
            <a:ext cx="3416300" cy="114300"/>
          </a:xfrm>
          <a:custGeom>
            <a:avLst/>
            <a:gdLst>
              <a:gd name="T0" fmla="*/ 0 w 2152"/>
              <a:gd name="T1" fmla="*/ 72 h 72"/>
              <a:gd name="T2" fmla="*/ 656 w 2152"/>
              <a:gd name="T3" fmla="*/ 72 h 72"/>
              <a:gd name="T4" fmla="*/ 656 w 2152"/>
              <a:gd name="T5" fmla="*/ 0 h 72"/>
              <a:gd name="T6" fmla="*/ 1432 w 2152"/>
              <a:gd name="T7" fmla="*/ 0 h 72"/>
              <a:gd name="T8" fmla="*/ 1432 w 2152"/>
              <a:gd name="T9" fmla="*/ 64 h 72"/>
              <a:gd name="T10" fmla="*/ 2152 w 2152"/>
              <a:gd name="T11" fmla="*/ 64 h 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52"/>
              <a:gd name="T19" fmla="*/ 0 h 72"/>
              <a:gd name="T20" fmla="*/ 2152 w 2152"/>
              <a:gd name="T21" fmla="*/ 72 h 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52" h="72">
                <a:moveTo>
                  <a:pt x="0" y="72"/>
                </a:moveTo>
                <a:lnTo>
                  <a:pt x="656" y="72"/>
                </a:lnTo>
                <a:lnTo>
                  <a:pt x="656" y="0"/>
                </a:lnTo>
                <a:lnTo>
                  <a:pt x="1432" y="0"/>
                </a:lnTo>
                <a:lnTo>
                  <a:pt x="1432" y="64"/>
                </a:lnTo>
                <a:lnTo>
                  <a:pt x="2152" y="64"/>
                </a:ln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31"/>
          <p:cNvSpPr>
            <a:spLocks/>
          </p:cNvSpPr>
          <p:nvPr/>
        </p:nvSpPr>
        <p:spPr bwMode="auto">
          <a:xfrm flipV="1">
            <a:off x="5626100" y="3454400"/>
            <a:ext cx="3390900" cy="101600"/>
          </a:xfrm>
          <a:custGeom>
            <a:avLst/>
            <a:gdLst/>
            <a:ahLst/>
            <a:cxnLst>
              <a:cxn ang="0">
                <a:pos x="0" y="56"/>
              </a:cxn>
              <a:cxn ang="0">
                <a:pos x="656" y="56"/>
              </a:cxn>
              <a:cxn ang="0">
                <a:pos x="656" y="0"/>
              </a:cxn>
              <a:cxn ang="0">
                <a:pos x="1448" y="0"/>
              </a:cxn>
              <a:cxn ang="0">
                <a:pos x="1448" y="64"/>
              </a:cxn>
              <a:cxn ang="0">
                <a:pos x="2136" y="64"/>
              </a:cxn>
            </a:cxnLst>
            <a:rect l="0" t="0" r="r" b="b"/>
            <a:pathLst>
              <a:path w="2136" h="64">
                <a:moveTo>
                  <a:pt x="0" y="56"/>
                </a:moveTo>
                <a:lnTo>
                  <a:pt x="656" y="56"/>
                </a:lnTo>
                <a:lnTo>
                  <a:pt x="656" y="0"/>
                </a:lnTo>
                <a:lnTo>
                  <a:pt x="1448" y="0"/>
                </a:lnTo>
                <a:lnTo>
                  <a:pt x="1448" y="64"/>
                </a:lnTo>
                <a:lnTo>
                  <a:pt x="2136" y="64"/>
                </a:lnTo>
              </a:path>
            </a:pathLst>
          </a:custGeom>
          <a:noFill/>
          <a:ln w="2857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738930-7A09-7D48-A301-DA2265253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Poly-crystalline material </a:t>
            </a:r>
          </a:p>
        </p:txBody>
      </p:sp>
    </p:spTree>
    <p:extLst>
      <p:ext uri="{BB962C8B-B14F-4D97-AF65-F5344CB8AC3E}">
        <p14:creationId xmlns:p14="http://schemas.microsoft.com/office/powerpoint/2010/main" val="3618456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992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6" y="3503613"/>
            <a:ext cx="1370013" cy="1649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76992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2838" y="1711325"/>
            <a:ext cx="1166812" cy="1282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962151" y="5430839"/>
            <a:ext cx="8295861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omic Sans MS" pitchFamily="66" charset="0"/>
              </a:rPr>
              <a:t>Periodicity is sufficient, but not necessary for bandgap. </a:t>
            </a:r>
          </a:p>
          <a:p>
            <a:pPr eaLnBrk="0" hangingPunct="0"/>
            <a:r>
              <a:rPr lang="en-US">
                <a:latin typeface="Comic Sans MS" pitchFamily="66" charset="0"/>
              </a:rPr>
              <a:t>Many amorphous material show full isotropic bandgap</a:t>
            </a:r>
          </a:p>
        </p:txBody>
      </p:sp>
      <p:pic>
        <p:nvPicPr>
          <p:cNvPr id="276992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875088" y="1774825"/>
            <a:ext cx="1941512" cy="3194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769929" name="Text Box 9"/>
          <p:cNvSpPr txBox="1">
            <a:spLocks noChangeArrowheads="1"/>
          </p:cNvSpPr>
          <p:nvPr/>
        </p:nvSpPr>
        <p:spPr bwMode="auto">
          <a:xfrm rot="-5400000">
            <a:off x="2034382" y="3148807"/>
            <a:ext cx="21780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800"/>
              <a:t>PRB, 4, 2508, 1971</a:t>
            </a:r>
          </a:p>
        </p:txBody>
      </p:sp>
      <p:sp>
        <p:nvSpPr>
          <p:cNvPr id="2769930" name="Line 10"/>
          <p:cNvSpPr>
            <a:spLocks noChangeShapeType="1"/>
          </p:cNvSpPr>
          <p:nvPr/>
        </p:nvSpPr>
        <p:spPr bwMode="auto">
          <a:xfrm flipH="1">
            <a:off x="5892800" y="43434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9931" name="Line 11"/>
          <p:cNvSpPr>
            <a:spLocks noChangeShapeType="1"/>
          </p:cNvSpPr>
          <p:nvPr/>
        </p:nvSpPr>
        <p:spPr bwMode="auto">
          <a:xfrm flipH="1" flipV="1">
            <a:off x="5892800" y="2082800"/>
            <a:ext cx="1168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 rot="16200000">
            <a:off x="7482833" y="3214172"/>
            <a:ext cx="371127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1800" dirty="0" err="1">
                <a:latin typeface="+mn-lt"/>
              </a:rPr>
              <a:t>Edagawa</a:t>
            </a:r>
            <a:r>
              <a:rPr lang="en-US" sz="1800" dirty="0">
                <a:latin typeface="+mn-lt"/>
              </a:rPr>
              <a:t>, PRL, 100,013901, 2008</a:t>
            </a:r>
          </a:p>
        </p:txBody>
      </p:sp>
      <p:pic>
        <p:nvPicPr>
          <p:cNvPr id="2769933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60639" y="1047751"/>
            <a:ext cx="1227137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AD1F3CF-ABA9-534D-9290-8570F5FE1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Band-structure and Periodicity</a:t>
            </a:r>
          </a:p>
        </p:txBody>
      </p:sp>
    </p:spTree>
    <p:extLst>
      <p:ext uri="{BB962C8B-B14F-4D97-AF65-F5344CB8AC3E}">
        <p14:creationId xmlns:p14="http://schemas.microsoft.com/office/powerpoint/2010/main" val="471339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10.1 E(k) diagrams in specific crystal directions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10.2 Constant Energy Surfaces – Effective Mass Tensor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10.3 Density of States Effective Mass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10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in Real Materials (Si, Ge, GaAs)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46084" y="5327092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31389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3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A6204527-ABE0-CF41-A8F9-F6FD2EF92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830745"/>
            <a:ext cx="2759893" cy="267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01BA5087-540C-454D-BDB9-68C2E1A98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243" y="1229945"/>
            <a:ext cx="1663077" cy="150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28D1093-AC29-7547-8D61-10C1CCD5AE51}"/>
              </a:ext>
            </a:extLst>
          </p:cNvPr>
          <p:cNvSpPr/>
          <p:nvPr/>
        </p:nvSpPr>
        <p:spPr>
          <a:xfrm rot="16200000">
            <a:off x="-440558" y="3508920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A70706E6-3F87-2A44-AB64-D8E94DC6A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4975" y="3429000"/>
            <a:ext cx="2759893" cy="1849413"/>
          </a:xfrm>
          <a:prstGeom prst="rect">
            <a:avLst/>
          </a:prstGeom>
        </p:spPr>
      </p:pic>
      <p:sp>
        <p:nvSpPr>
          <p:cNvPr id="37" name="AutoShape 5">
            <a:extLst>
              <a:ext uri="{FF2B5EF4-FFF2-40B4-BE49-F238E27FC236}">
                <a16:creationId xmlns:a16="http://schemas.microsoft.com/office/drawing/2014/main" id="{E1D77620-9BB6-FC48-A1F5-DACA2FBBB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9590" y="779055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413712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10.1 E(k) diagrams in specific crystal directions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10.2 Constant Energy Surfaces – Effective Mass Tensor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10.3 Density of States Effective Mass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10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in Real Materials (Si, Ge, GaAs)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46084" y="5327092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31389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3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A6204527-ABE0-CF41-A8F9-F6FD2EF92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830745"/>
            <a:ext cx="2759893" cy="267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01BA5087-540C-454D-BDB9-68C2E1A98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243" y="1229945"/>
            <a:ext cx="1663077" cy="150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28D1093-AC29-7547-8D61-10C1CCD5AE51}"/>
              </a:ext>
            </a:extLst>
          </p:cNvPr>
          <p:cNvSpPr/>
          <p:nvPr/>
        </p:nvSpPr>
        <p:spPr>
          <a:xfrm rot="16200000">
            <a:off x="-440558" y="3508920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3FBD475-406B-284D-8836-3CD6B3AC5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5585528"/>
            <a:ext cx="1619880" cy="110789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70706E6-3F87-2A44-AB64-D8E94DC6A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4975" y="3429000"/>
            <a:ext cx="2759893" cy="184941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7704204-071E-794B-A8DE-EA2CAD9AAD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139" y="3429000"/>
            <a:ext cx="1485271" cy="2288353"/>
          </a:xfrm>
          <a:prstGeom prst="rect">
            <a:avLst/>
          </a:prstGeom>
        </p:spPr>
      </p:pic>
      <p:sp>
        <p:nvSpPr>
          <p:cNvPr id="13" name="AutoShape 5">
            <a:extLst>
              <a:ext uri="{FF2B5EF4-FFF2-40B4-BE49-F238E27FC236}">
                <a16:creationId xmlns:a16="http://schemas.microsoft.com/office/drawing/2014/main" id="{6DC22EB4-1A74-7649-96E2-D36B49183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3779" y="2912944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3316696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10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Bandstructure in Real Materials (Si, Ge, GaAs)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6DBA0B47-2299-584A-AA9D-FC16EE3CC9F7}"/>
              </a:ext>
            </a:extLst>
          </p:cNvPr>
          <p:cNvSpPr txBox="1">
            <a:spLocks/>
          </p:cNvSpPr>
          <p:nvPr/>
        </p:nvSpPr>
        <p:spPr bwMode="auto">
          <a:xfrm>
            <a:off x="533400" y="1905000"/>
            <a:ext cx="11125200" cy="14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200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10.2 Constant Energy Surfaces – Effective Mass Tensor</a:t>
            </a:r>
          </a:p>
        </p:txBody>
      </p:sp>
    </p:spTree>
    <p:extLst>
      <p:ext uri="{BB962C8B-B14F-4D97-AF65-F5344CB8AC3E}">
        <p14:creationId xmlns:p14="http://schemas.microsoft.com/office/powerpoint/2010/main" val="2624600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10.1 E(k) diagrams in specific crystal directions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10.2 Constant Energy Surfaces – Effective Mass Tensor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10.3 Density of States Effective Mass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10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in Real Materials (Si, Ge, GaAs)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46084" y="5327092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31389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3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A6204527-ABE0-CF41-A8F9-F6FD2EF92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830745"/>
            <a:ext cx="2759893" cy="267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01BA5087-540C-454D-BDB9-68C2E1A98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243" y="1229945"/>
            <a:ext cx="1663077" cy="150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28D1093-AC29-7547-8D61-10C1CCD5AE51}"/>
              </a:ext>
            </a:extLst>
          </p:cNvPr>
          <p:cNvSpPr/>
          <p:nvPr/>
        </p:nvSpPr>
        <p:spPr>
          <a:xfrm rot="16200000">
            <a:off x="-440558" y="3508920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3FBD475-406B-284D-8836-3CD6B3AC5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5585528"/>
            <a:ext cx="1619880" cy="110789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70706E6-3F87-2A44-AB64-D8E94DC6A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4975" y="3429000"/>
            <a:ext cx="2759893" cy="184941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7704204-071E-794B-A8DE-EA2CAD9AAD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139" y="3429000"/>
            <a:ext cx="1485271" cy="2288353"/>
          </a:xfrm>
          <a:prstGeom prst="rect">
            <a:avLst/>
          </a:prstGeom>
        </p:spPr>
      </p:pic>
      <p:sp>
        <p:nvSpPr>
          <p:cNvPr id="13" name="AutoShape 5">
            <a:extLst>
              <a:ext uri="{FF2B5EF4-FFF2-40B4-BE49-F238E27FC236}">
                <a16:creationId xmlns:a16="http://schemas.microsoft.com/office/drawing/2014/main" id="{6DC22EB4-1A74-7649-96E2-D36B49183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3779" y="2912944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4159684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9" name="Slide Number Placeholder 7">
            <a:extLst>
              <a:ext uri="{FF2B5EF4-FFF2-40B4-BE49-F238E27FC236}">
                <a16:creationId xmlns:a16="http://schemas.microsoft.com/office/drawing/2014/main" id="{960256B3-65C1-5649-A4F6-A2CE92435C5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DB26F9-F6EA-294D-9A0D-51941F30608A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49154" name="Picture 3" descr="crust1">
            <a:extLst>
              <a:ext uri="{FF2B5EF4-FFF2-40B4-BE49-F238E27FC236}">
                <a16:creationId xmlns:a16="http://schemas.microsoft.com/office/drawing/2014/main" id="{F31C22DF-EC5A-D048-8595-045E180B8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50" y="2255839"/>
            <a:ext cx="3265488" cy="326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C0F76F99-6FE6-4640-8197-804C59FEF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9326" y="5648326"/>
            <a:ext cx="21110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latin typeface="+mn-lt"/>
              </a:rPr>
              <a:t>Density (</a:t>
            </a:r>
            <a:r>
              <a:rPr lang="en-US" dirty="0" err="1">
                <a:latin typeface="+mn-lt"/>
              </a:rPr>
              <a:t>x,y,z</a:t>
            </a:r>
            <a:r>
              <a:rPr lang="en-US" dirty="0">
                <a:latin typeface="+mn-lt"/>
              </a:rPr>
              <a:t>)</a:t>
            </a:r>
          </a:p>
        </p:txBody>
      </p:sp>
      <p:sp>
        <p:nvSpPr>
          <p:cNvPr id="49156" name="Text Box 7">
            <a:extLst>
              <a:ext uri="{FF2B5EF4-FFF2-40B4-BE49-F238E27FC236}">
                <a16:creationId xmlns:a16="http://schemas.microsoft.com/office/drawing/2014/main" id="{CF3EF6A8-09AA-DA40-9986-696425937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8276" y="2751138"/>
            <a:ext cx="3355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Contours of density ….</a:t>
            </a:r>
          </a:p>
        </p:txBody>
      </p:sp>
      <p:sp>
        <p:nvSpPr>
          <p:cNvPr id="49157" name="Oval 8">
            <a:extLst>
              <a:ext uri="{FF2B5EF4-FFF2-40B4-BE49-F238E27FC236}">
                <a16:creationId xmlns:a16="http://schemas.microsoft.com/office/drawing/2014/main" id="{8BCD2CDC-4415-F34A-A272-C38850250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9013" y="3362325"/>
            <a:ext cx="1117600" cy="1117600"/>
          </a:xfrm>
          <a:prstGeom prst="ellipse">
            <a:avLst/>
          </a:prstGeom>
          <a:gradFill rotWithShape="1">
            <a:gsLst>
              <a:gs pos="0">
                <a:srgbClr val="FF9933"/>
              </a:gs>
              <a:gs pos="100000">
                <a:srgbClr val="764718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73FB4D4D-9C00-7E4A-8AE7-965C70F2E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62000"/>
            <a:ext cx="1895475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948E64-716F-5746-99E0-8AE8C4EDD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Analogy for E-k Diagram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8D23E6-CF8F-2D43-829E-14AFDBF9ED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656"/>
          <a:stretch/>
        </p:blipFill>
        <p:spPr>
          <a:xfrm>
            <a:off x="9678009" y="747939"/>
            <a:ext cx="1781314" cy="27899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AACAC1-A3E6-8A47-9E07-E7963992D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4645" y="3168527"/>
            <a:ext cx="1851775" cy="12664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C19146-D88A-6041-8D36-5EB53F2081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7900" y="3467598"/>
            <a:ext cx="246380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703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169CDE22-5C6F-6C41-AB45-69479854E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202"/>
          <a:stretch/>
        </p:blipFill>
        <p:spPr bwMode="auto">
          <a:xfrm>
            <a:off x="4953000" y="737552"/>
            <a:ext cx="2952943" cy="538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Slide Number Placeholder 8">
            <a:extLst>
              <a:ext uri="{FF2B5EF4-FFF2-40B4-BE49-F238E27FC236}">
                <a16:creationId xmlns:a16="http://schemas.microsoft.com/office/drawing/2014/main" id="{AF23E1F8-A10D-E646-A36B-ED374195D8B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A89AA7-85C1-D845-AE01-BD0AF56DF8C4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52226" name="Picture 3">
            <a:extLst>
              <a:ext uri="{FF2B5EF4-FFF2-40B4-BE49-F238E27FC236}">
                <a16:creationId xmlns:a16="http://schemas.microsoft.com/office/drawing/2014/main" id="{24FBB454-6867-B449-8323-A3633353A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123" y="2065963"/>
            <a:ext cx="3024188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4">
            <a:extLst>
              <a:ext uri="{FF2B5EF4-FFF2-40B4-BE49-F238E27FC236}">
                <a16:creationId xmlns:a16="http://schemas.microsoft.com/office/drawing/2014/main" id="{6AC6EDAE-8346-654D-8C0C-7179E6B0D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867" y="1984206"/>
            <a:ext cx="3505200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1D1D63E-3551-1340-B8C5-BB406BCD5B89}"/>
              </a:ext>
            </a:extLst>
          </p:cNvPr>
          <p:cNvSpPr/>
          <p:nvPr/>
        </p:nvSpPr>
        <p:spPr>
          <a:xfrm>
            <a:off x="5658738" y="3276600"/>
            <a:ext cx="431800" cy="228600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0E760C-4ABF-B54C-B6AE-B2F186B1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valleys (8 halves) inside BZ for Germanium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B4BE4B7-8B3D-DC41-B86F-C6ECF5531BBA}"/>
              </a:ext>
            </a:extLst>
          </p:cNvPr>
          <p:cNvSpPr/>
          <p:nvPr/>
        </p:nvSpPr>
        <p:spPr>
          <a:xfrm rot="19805898">
            <a:off x="9411312" y="3288762"/>
            <a:ext cx="477525" cy="282824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D1D63E-3551-1340-B8C5-BB406BCD5B89}"/>
              </a:ext>
            </a:extLst>
          </p:cNvPr>
          <p:cNvSpPr/>
          <p:nvPr/>
        </p:nvSpPr>
        <p:spPr>
          <a:xfrm>
            <a:off x="3322728" y="4191000"/>
            <a:ext cx="258672" cy="228600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B4BE4B7-8B3D-DC41-B86F-C6ECF5531BBA}"/>
              </a:ext>
            </a:extLst>
          </p:cNvPr>
          <p:cNvSpPr/>
          <p:nvPr/>
        </p:nvSpPr>
        <p:spPr>
          <a:xfrm rot="3716782">
            <a:off x="9195248" y="4294623"/>
            <a:ext cx="685886" cy="282824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77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0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6" name="Slide Number Placeholder 10">
            <a:extLst>
              <a:ext uri="{FF2B5EF4-FFF2-40B4-BE49-F238E27FC236}">
                <a16:creationId xmlns:a16="http://schemas.microsoft.com/office/drawing/2014/main" id="{ED36D7EF-CD78-8542-A18B-731FBB120A1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C1D564-4775-5B43-9AE1-A841995D6632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50178" name="Picture 3">
            <a:extLst>
              <a:ext uri="{FF2B5EF4-FFF2-40B4-BE49-F238E27FC236}">
                <a16:creationId xmlns:a16="http://schemas.microsoft.com/office/drawing/2014/main" id="{9AE9220E-E592-B244-BF18-4360BCC5E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5" y="3033713"/>
            <a:ext cx="6611938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5">
            <a:extLst>
              <a:ext uri="{FF2B5EF4-FFF2-40B4-BE49-F238E27FC236}">
                <a16:creationId xmlns:a16="http://schemas.microsoft.com/office/drawing/2014/main" id="{698928AF-05B5-C64D-80DB-36E84981A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5" y="5802314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Microsoft Sans Serif" panose="020B0604020202020204" pitchFamily="34" charset="0"/>
            </a:endParaRPr>
          </a:p>
        </p:txBody>
      </p:sp>
      <p:sp>
        <p:nvSpPr>
          <p:cNvPr id="50185" name="Text Box 11">
            <a:extLst>
              <a:ext uri="{FF2B5EF4-FFF2-40B4-BE49-F238E27FC236}">
                <a16:creationId xmlns:a16="http://schemas.microsoft.com/office/drawing/2014/main" id="{3EBA37B1-20EA-4F4A-8DCA-B830F7F07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0" y="6003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Microsoft Sans Serif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D1A9A0-CB91-C24A-8081-2F59566E6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Constant-E surface for Conduction Band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7E6FB70-E1DA-F441-8A4E-17178C5F2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0" y="897492"/>
            <a:ext cx="7086739" cy="5012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697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77E6FB70-E1DA-F441-8A4E-17178C5F2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0" t="36825" r="12452" b="46452"/>
          <a:stretch/>
        </p:blipFill>
        <p:spPr bwMode="auto">
          <a:xfrm>
            <a:off x="8292721" y="1765782"/>
            <a:ext cx="735636" cy="735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6" name="Slide Number Placeholder 10">
            <a:extLst>
              <a:ext uri="{FF2B5EF4-FFF2-40B4-BE49-F238E27FC236}">
                <a16:creationId xmlns:a16="http://schemas.microsoft.com/office/drawing/2014/main" id="{ED36D7EF-CD78-8542-A18B-731FBB120A1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C1D564-4775-5B43-9AE1-A841995D6632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50178" name="Picture 3">
            <a:extLst>
              <a:ext uri="{FF2B5EF4-FFF2-40B4-BE49-F238E27FC236}">
                <a16:creationId xmlns:a16="http://schemas.microsoft.com/office/drawing/2014/main" id="{9AE9220E-E592-B244-BF18-4360BCC5E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5" y="3033713"/>
            <a:ext cx="6611938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5">
            <a:extLst>
              <a:ext uri="{FF2B5EF4-FFF2-40B4-BE49-F238E27FC236}">
                <a16:creationId xmlns:a16="http://schemas.microsoft.com/office/drawing/2014/main" id="{698928AF-05B5-C64D-80DB-36E84981A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5" y="5802314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Microsoft Sans Serif" panose="020B0604020202020204" pitchFamily="34" charset="0"/>
            </a:endParaRPr>
          </a:p>
        </p:txBody>
      </p:sp>
      <p:sp>
        <p:nvSpPr>
          <p:cNvPr id="50185" name="Text Box 11">
            <a:extLst>
              <a:ext uri="{FF2B5EF4-FFF2-40B4-BE49-F238E27FC236}">
                <a16:creationId xmlns:a16="http://schemas.microsoft.com/office/drawing/2014/main" id="{3EBA37B1-20EA-4F4A-8DCA-B830F7F07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0" y="6003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Microsoft Sans Serif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D1A9A0-CB91-C24A-8081-2F59566E6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Constant-E surface for Conduction Band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7E6FB70-E1DA-F441-8A4E-17178C5F2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64" b="46452"/>
          <a:stretch/>
        </p:blipFill>
        <p:spPr bwMode="auto">
          <a:xfrm>
            <a:off x="2508250" y="1574268"/>
            <a:ext cx="7086739" cy="106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3D3724E-9235-E944-A910-0580E6441016}"/>
              </a:ext>
            </a:extLst>
          </p:cNvPr>
          <p:cNvSpPr/>
          <p:nvPr/>
        </p:nvSpPr>
        <p:spPr>
          <a:xfrm>
            <a:off x="3124200" y="2291263"/>
            <a:ext cx="431800" cy="228600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8DDC1F-0CBD-8B4F-A29B-4F50CDFC69B9}"/>
              </a:ext>
            </a:extLst>
          </p:cNvPr>
          <p:cNvSpPr/>
          <p:nvPr/>
        </p:nvSpPr>
        <p:spPr>
          <a:xfrm rot="20138939">
            <a:off x="4428695" y="3922519"/>
            <a:ext cx="578664" cy="152430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DC45291-8700-054B-A936-6C0595D321E5}"/>
              </a:ext>
            </a:extLst>
          </p:cNvPr>
          <p:cNvSpPr/>
          <p:nvPr/>
        </p:nvSpPr>
        <p:spPr>
          <a:xfrm>
            <a:off x="6705600" y="2133600"/>
            <a:ext cx="355600" cy="129060"/>
          </a:xfrm>
          <a:prstGeom prst="ellipse">
            <a:avLst/>
          </a:prstGeom>
          <a:solidFill>
            <a:srgbClr val="99FF66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3C173DC-6D3F-F149-9D31-352000CBA2E8}"/>
              </a:ext>
            </a:extLst>
          </p:cNvPr>
          <p:cNvSpPr/>
          <p:nvPr/>
        </p:nvSpPr>
        <p:spPr>
          <a:xfrm rot="16429415">
            <a:off x="5790716" y="3861099"/>
            <a:ext cx="478760" cy="164099"/>
          </a:xfrm>
          <a:prstGeom prst="ellipse">
            <a:avLst/>
          </a:prstGeom>
          <a:solidFill>
            <a:srgbClr val="99FF66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2CFD87C-BDFA-A242-92C7-311B0384E4FA}"/>
              </a:ext>
            </a:extLst>
          </p:cNvPr>
          <p:cNvSpPr/>
          <p:nvPr/>
        </p:nvSpPr>
        <p:spPr>
          <a:xfrm>
            <a:off x="8226494" y="1969530"/>
            <a:ext cx="203200" cy="228600"/>
          </a:xfrm>
          <a:prstGeom prst="ellipse">
            <a:avLst/>
          </a:prstGeom>
          <a:solidFill>
            <a:srgbClr val="FF00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06C38AE-7E3D-1D47-B640-55B6C21A41A7}"/>
              </a:ext>
            </a:extLst>
          </p:cNvPr>
          <p:cNvSpPr/>
          <p:nvPr/>
        </p:nvSpPr>
        <p:spPr>
          <a:xfrm>
            <a:off x="7696200" y="4078177"/>
            <a:ext cx="590036" cy="570023"/>
          </a:xfrm>
          <a:prstGeom prst="ellipse">
            <a:avLst/>
          </a:prstGeom>
          <a:solidFill>
            <a:srgbClr val="FF00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26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6" name="Slide Number Placeholder 10">
            <a:extLst>
              <a:ext uri="{FF2B5EF4-FFF2-40B4-BE49-F238E27FC236}">
                <a16:creationId xmlns:a16="http://schemas.microsoft.com/office/drawing/2014/main" id="{ED36D7EF-CD78-8542-A18B-731FBB120A1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C1D564-4775-5B43-9AE1-A841995D6632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50178" name="Picture 3">
            <a:extLst>
              <a:ext uri="{FF2B5EF4-FFF2-40B4-BE49-F238E27FC236}">
                <a16:creationId xmlns:a16="http://schemas.microsoft.com/office/drawing/2014/main" id="{9AE9220E-E592-B244-BF18-4360BCC5E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5" y="3033713"/>
            <a:ext cx="6611938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5">
            <a:extLst>
              <a:ext uri="{FF2B5EF4-FFF2-40B4-BE49-F238E27FC236}">
                <a16:creationId xmlns:a16="http://schemas.microsoft.com/office/drawing/2014/main" id="{698928AF-05B5-C64D-80DB-36E84981A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5" y="5802314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Microsoft Sans Serif" panose="020B0604020202020204" pitchFamily="34" charset="0"/>
            </a:endParaRPr>
          </a:p>
        </p:txBody>
      </p:sp>
      <p:sp>
        <p:nvSpPr>
          <p:cNvPr id="50182" name="AutoShape 8">
            <a:extLst>
              <a:ext uri="{FF2B5EF4-FFF2-40B4-BE49-F238E27FC236}">
                <a16:creationId xmlns:a16="http://schemas.microsoft.com/office/drawing/2014/main" id="{E889DDE3-4305-B344-B4F6-B1DABA0027C3}"/>
              </a:ext>
            </a:extLst>
          </p:cNvPr>
          <p:cNvSpPr>
            <a:spLocks/>
          </p:cNvSpPr>
          <p:nvPr/>
        </p:nvSpPr>
        <p:spPr bwMode="auto">
          <a:xfrm rot="5400000" flipV="1">
            <a:off x="4354513" y="1328738"/>
            <a:ext cx="304800" cy="3276600"/>
          </a:xfrm>
          <a:prstGeom prst="leftBrace">
            <a:avLst>
              <a:gd name="adj1" fmla="val 8958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0183" name="Line 9">
            <a:extLst>
              <a:ext uri="{FF2B5EF4-FFF2-40B4-BE49-F238E27FC236}">
                <a16:creationId xmlns:a16="http://schemas.microsoft.com/office/drawing/2014/main" id="{4E36F8C9-1D91-BD44-8599-126E64379E57}"/>
              </a:ext>
            </a:extLst>
          </p:cNvPr>
          <p:cNvSpPr>
            <a:spLocks noChangeShapeType="1"/>
          </p:cNvSpPr>
          <p:nvPr/>
        </p:nvSpPr>
        <p:spPr bwMode="auto">
          <a:xfrm>
            <a:off x="7861300" y="26193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0184" name="Picture 10">
            <a:extLst>
              <a:ext uri="{FF2B5EF4-FFF2-40B4-BE49-F238E27FC236}">
                <a16:creationId xmlns:a16="http://schemas.microsoft.com/office/drawing/2014/main" id="{D0B01321-22C5-9247-AE1F-487AD3210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92226"/>
            <a:ext cx="1981200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5" name="Text Box 11">
            <a:extLst>
              <a:ext uri="{FF2B5EF4-FFF2-40B4-BE49-F238E27FC236}">
                <a16:creationId xmlns:a16="http://schemas.microsoft.com/office/drawing/2014/main" id="{3EBA37B1-20EA-4F4A-8DCA-B830F7F07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0" y="6003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Microsoft Sans Serif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D1A9A0-CB91-C24A-8081-2F59566E6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Constant-E surface for Conduction Band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B446491-0255-0048-9533-2C76482611CB}"/>
              </a:ext>
            </a:extLst>
          </p:cNvPr>
          <p:cNvSpPr/>
          <p:nvPr/>
        </p:nvSpPr>
        <p:spPr>
          <a:xfrm rot="20138939">
            <a:off x="4428695" y="3922519"/>
            <a:ext cx="578664" cy="152430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1DE176-C7A2-DF48-92E0-05E36C6C404B}"/>
              </a:ext>
            </a:extLst>
          </p:cNvPr>
          <p:cNvSpPr/>
          <p:nvPr/>
        </p:nvSpPr>
        <p:spPr>
          <a:xfrm rot="16429415">
            <a:off x="5790716" y="3861099"/>
            <a:ext cx="478760" cy="164099"/>
          </a:xfrm>
          <a:prstGeom prst="ellipse">
            <a:avLst/>
          </a:prstGeom>
          <a:solidFill>
            <a:srgbClr val="99FF66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9AF91E2-C26D-9442-852E-74ACBD0D4F6A}"/>
              </a:ext>
            </a:extLst>
          </p:cNvPr>
          <p:cNvSpPr/>
          <p:nvPr/>
        </p:nvSpPr>
        <p:spPr>
          <a:xfrm>
            <a:off x="7696200" y="4078177"/>
            <a:ext cx="590036" cy="570023"/>
          </a:xfrm>
          <a:prstGeom prst="ellipse">
            <a:avLst/>
          </a:prstGeom>
          <a:solidFill>
            <a:srgbClr val="FF00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5" name="Object 8">
            <a:extLst>
              <a:ext uri="{FF2B5EF4-FFF2-40B4-BE49-F238E27FC236}">
                <a16:creationId xmlns:a16="http://schemas.microsoft.com/office/drawing/2014/main" id="{045F8E8A-6021-4448-9ED6-84E25841F9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523319"/>
              </p:ext>
            </p:extLst>
          </p:nvPr>
        </p:nvGraphicFramePr>
        <p:xfrm>
          <a:off x="7158038" y="1771651"/>
          <a:ext cx="32178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394900" imgH="5562600" progId="Equation.DSMT4">
                  <p:embed/>
                </p:oleObj>
              </mc:Choice>
              <mc:Fallback>
                <p:oleObj name="Equation" r:id="rId4" imgW="35394900" imgH="5562600" progId="Equation.DSMT4">
                  <p:embed/>
                  <p:pic>
                    <p:nvPicPr>
                      <p:cNvPr id="8" name="Object 8">
                        <a:extLst>
                          <a:ext uri="{FF2B5EF4-FFF2-40B4-BE49-F238E27FC236}">
                            <a16:creationId xmlns:a16="http://schemas.microsoft.com/office/drawing/2014/main" id="{045F8E8A-6021-4448-9ED6-84E25841F9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8038" y="1771651"/>
                        <a:ext cx="3217862" cy="504825"/>
                      </a:xfrm>
                      <a:prstGeom prst="rect">
                        <a:avLst/>
                      </a:prstGeom>
                      <a:solidFill>
                        <a:srgbClr val="CCFF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4">
            <a:extLst>
              <a:ext uri="{FF2B5EF4-FFF2-40B4-BE49-F238E27FC236}">
                <a16:creationId xmlns:a16="http://schemas.microsoft.com/office/drawing/2014/main" id="{77E6FB70-E1DA-F441-8A4E-17178C5F2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4" t="32264" r="78038" b="46452"/>
          <a:stretch/>
        </p:blipFill>
        <p:spPr bwMode="auto">
          <a:xfrm>
            <a:off x="954794" y="3479619"/>
            <a:ext cx="1112334" cy="1415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77E6FB70-E1DA-F441-8A4E-17178C5F2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0" t="36825" r="12452" b="46452"/>
          <a:stretch/>
        </p:blipFill>
        <p:spPr bwMode="auto">
          <a:xfrm>
            <a:off x="10297665" y="3643267"/>
            <a:ext cx="1248239" cy="1248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Object 7">
            <a:extLst>
              <a:ext uri="{FF2B5EF4-FFF2-40B4-BE49-F238E27FC236}">
                <a16:creationId xmlns:a16="http://schemas.microsoft.com/office/drawing/2014/main" id="{53F679F5-2AD2-6C40-A743-8144DA3EF6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159884"/>
              </p:ext>
            </p:extLst>
          </p:nvPr>
        </p:nvGraphicFramePr>
        <p:xfrm>
          <a:off x="1752600" y="1771650"/>
          <a:ext cx="33940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8036500" imgH="5562600" progId="Equation.DSMT4">
                  <p:embed/>
                </p:oleObj>
              </mc:Choice>
              <mc:Fallback>
                <p:oleObj name="Equation" r:id="rId7" imgW="38036500" imgH="5562600" progId="Equation.DSMT4">
                  <p:embed/>
                  <p:pic>
                    <p:nvPicPr>
                      <p:cNvPr id="51204" name="Object 7">
                        <a:extLst>
                          <a:ext uri="{FF2B5EF4-FFF2-40B4-BE49-F238E27FC236}">
                            <a16:creationId xmlns:a16="http://schemas.microsoft.com/office/drawing/2014/main" id="{53F679F5-2AD2-6C40-A743-8144DA3EF6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771650"/>
                        <a:ext cx="3394075" cy="495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0751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F8C03-96A0-8644-9420-62EE499A5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E-surface and Effective Mass Tensor</a:t>
            </a:r>
          </a:p>
        </p:txBody>
      </p:sp>
      <p:sp>
        <p:nvSpPr>
          <p:cNvPr id="51214" name="Slide Number Placeholder 15">
            <a:extLst>
              <a:ext uri="{FF2B5EF4-FFF2-40B4-BE49-F238E27FC236}">
                <a16:creationId xmlns:a16="http://schemas.microsoft.com/office/drawing/2014/main" id="{E51E92BA-EE98-7445-A769-25DDB45DB84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779055-CE8C-7A4E-A0C5-179CF6449CB0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55F9835F-7EE4-404F-9DCC-FCD21AAD2B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76875" y="3270251"/>
          <a:ext cx="173355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21900" imgH="10820400" progId="Equation.DSMT4">
                  <p:embed/>
                </p:oleObj>
              </mc:Choice>
              <mc:Fallback>
                <p:oleObj name="Equation" r:id="rId2" imgW="22821900" imgH="10820400" progId="Equation.DSMT4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55F9835F-7EE4-404F-9DCC-FCD21AAD2B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6875" y="3270251"/>
                        <a:ext cx="1733550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E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3" name="Text Box 5">
            <a:extLst>
              <a:ext uri="{FF2B5EF4-FFF2-40B4-BE49-F238E27FC236}">
                <a16:creationId xmlns:a16="http://schemas.microsoft.com/office/drawing/2014/main" id="{7F68F0CD-B361-0042-9DAF-C8B792E6D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5" y="5656264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Microsoft Sans Serif" panose="020B0604020202020204" pitchFamily="34" charset="0"/>
            </a:endParaRPr>
          </a:p>
        </p:txBody>
      </p:sp>
      <p:graphicFrame>
        <p:nvGraphicFramePr>
          <p:cNvPr id="51204" name="Object 7">
            <a:extLst>
              <a:ext uri="{FF2B5EF4-FFF2-40B4-BE49-F238E27FC236}">
                <a16:creationId xmlns:a16="http://schemas.microsoft.com/office/drawing/2014/main" id="{53F679F5-2AD2-6C40-A743-8144DA3EF6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92326" y="1771650"/>
          <a:ext cx="33940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036500" imgH="5562600" progId="Equation.DSMT4">
                  <p:embed/>
                </p:oleObj>
              </mc:Choice>
              <mc:Fallback>
                <p:oleObj name="Equation" r:id="rId4" imgW="38036500" imgH="5562600" progId="Equation.DSMT4">
                  <p:embed/>
                  <p:pic>
                    <p:nvPicPr>
                      <p:cNvPr id="51204" name="Object 7">
                        <a:extLst>
                          <a:ext uri="{FF2B5EF4-FFF2-40B4-BE49-F238E27FC236}">
                            <a16:creationId xmlns:a16="http://schemas.microsoft.com/office/drawing/2014/main" id="{53F679F5-2AD2-6C40-A743-8144DA3EF6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2326" y="1771650"/>
                        <a:ext cx="339407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E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>
            <a:extLst>
              <a:ext uri="{FF2B5EF4-FFF2-40B4-BE49-F238E27FC236}">
                <a16:creationId xmlns:a16="http://schemas.microsoft.com/office/drawing/2014/main" id="{045F8E8A-6021-4448-9ED6-84E25841F9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58038" y="1771651"/>
          <a:ext cx="32178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394900" imgH="5562600" progId="Equation.DSMT4">
                  <p:embed/>
                </p:oleObj>
              </mc:Choice>
              <mc:Fallback>
                <p:oleObj name="Equation" r:id="rId6" imgW="35394900" imgH="5562600" progId="Equation.DSMT4">
                  <p:embed/>
                  <p:pic>
                    <p:nvPicPr>
                      <p:cNvPr id="8" name="Object 8">
                        <a:extLst>
                          <a:ext uri="{FF2B5EF4-FFF2-40B4-BE49-F238E27FC236}">
                            <a16:creationId xmlns:a16="http://schemas.microsoft.com/office/drawing/2014/main" id="{045F8E8A-6021-4448-9ED6-84E25841F9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8038" y="1771651"/>
                        <a:ext cx="3217862" cy="504825"/>
                      </a:xfrm>
                      <a:prstGeom prst="rect">
                        <a:avLst/>
                      </a:prstGeom>
                      <a:solidFill>
                        <a:srgbClr val="CCFF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6" name="Text Box 11">
            <a:extLst>
              <a:ext uri="{FF2B5EF4-FFF2-40B4-BE49-F238E27FC236}">
                <a16:creationId xmlns:a16="http://schemas.microsoft.com/office/drawing/2014/main" id="{10818668-FDDF-A44B-B8C3-D78874144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0" y="56261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Microsoft Sans Serif" panose="020B0604020202020204" pitchFamily="34" charset="0"/>
            </a:endParaRPr>
          </a:p>
        </p:txBody>
      </p:sp>
      <p:graphicFrame>
        <p:nvGraphicFramePr>
          <p:cNvPr id="10" name="Object 10">
            <a:extLst>
              <a:ext uri="{FF2B5EF4-FFF2-40B4-BE49-F238E27FC236}">
                <a16:creationId xmlns:a16="http://schemas.microsoft.com/office/drawing/2014/main" id="{BCBB5DA6-B603-CB41-9584-2ABCBEB2AA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62738" y="5491163"/>
          <a:ext cx="4005262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6172100" imgH="10236200" progId="Equation.DSMT4">
                  <p:embed/>
                </p:oleObj>
              </mc:Choice>
              <mc:Fallback>
                <p:oleObj name="Equation" r:id="rId8" imgW="56172100" imgH="10236200" progId="Equation.DSMT4">
                  <p:embed/>
                  <p:pic>
                    <p:nvPicPr>
                      <p:cNvPr id="10" name="Object 10">
                        <a:extLst>
                          <a:ext uri="{FF2B5EF4-FFF2-40B4-BE49-F238E27FC236}">
                            <a16:creationId xmlns:a16="http://schemas.microsoft.com/office/drawing/2014/main" id="{BCBB5DA6-B603-CB41-9584-2ABCBEB2AA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2738" y="5491163"/>
                        <a:ext cx="4005262" cy="728662"/>
                      </a:xfrm>
                      <a:prstGeom prst="rect">
                        <a:avLst/>
                      </a:prstGeom>
                      <a:solidFill>
                        <a:srgbClr val="CCFF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1">
            <a:extLst>
              <a:ext uri="{FF2B5EF4-FFF2-40B4-BE49-F238E27FC236}">
                <a16:creationId xmlns:a16="http://schemas.microsoft.com/office/drawing/2014/main" id="{C2613638-3682-104F-BD35-4090C5B5C1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3239" y="5465763"/>
          <a:ext cx="4689475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3195200" imgH="10528300" progId="Equation.DSMT4">
                  <p:embed/>
                </p:oleObj>
              </mc:Choice>
              <mc:Fallback>
                <p:oleObj name="Equation" r:id="rId10" imgW="63195200" imgH="10528300" progId="Equation.DSMT4">
                  <p:embed/>
                  <p:pic>
                    <p:nvPicPr>
                      <p:cNvPr id="11" name="Object 11">
                        <a:extLst>
                          <a:ext uri="{FF2B5EF4-FFF2-40B4-BE49-F238E27FC236}">
                            <a16:creationId xmlns:a16="http://schemas.microsoft.com/office/drawing/2014/main" id="{C2613638-3682-104F-BD35-4090C5B5C10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3239" y="5465763"/>
                        <a:ext cx="4689475" cy="779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E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CEC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Line 18">
            <a:extLst>
              <a:ext uri="{FF2B5EF4-FFF2-40B4-BE49-F238E27FC236}">
                <a16:creationId xmlns:a16="http://schemas.microsoft.com/office/drawing/2014/main" id="{B6881C18-8E34-A543-B441-15FB8BB2B3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6176" y="2524125"/>
            <a:ext cx="1800225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9">
            <a:extLst>
              <a:ext uri="{FF2B5EF4-FFF2-40B4-BE49-F238E27FC236}">
                <a16:creationId xmlns:a16="http://schemas.microsoft.com/office/drawing/2014/main" id="{6483005C-C9D3-614D-A8CC-8042E2A9D2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25864" y="4430713"/>
            <a:ext cx="1838325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1">
            <a:extLst>
              <a:ext uri="{FF2B5EF4-FFF2-40B4-BE49-F238E27FC236}">
                <a16:creationId xmlns:a16="http://schemas.microsoft.com/office/drawing/2014/main" id="{0EE265EA-5ACD-B949-8AE8-B93BC866DE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48450" y="2390775"/>
            <a:ext cx="17526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2">
            <a:extLst>
              <a:ext uri="{FF2B5EF4-FFF2-40B4-BE49-F238E27FC236}">
                <a16:creationId xmlns:a16="http://schemas.microsoft.com/office/drawing/2014/main" id="{D345DE38-7824-B042-A287-2FA4C58A64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97663" y="4411663"/>
            <a:ext cx="2247900" cy="1085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1280" name="Rectangle 16">
            <a:extLst>
              <a:ext uri="{FF2B5EF4-FFF2-40B4-BE49-F238E27FC236}">
                <a16:creationId xmlns:a16="http://schemas.microsoft.com/office/drawing/2014/main" id="{455C3275-E49A-834B-92EE-A136429F8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0" y="6219825"/>
            <a:ext cx="3473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/>
              <a:t>Offdiagonal</a:t>
            </a:r>
            <a:r>
              <a:rPr lang="en-US" altLang="en-US" sz="1800" dirty="0"/>
              <a:t> Elements=0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=&gt; Force and movement aligned</a:t>
            </a: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77E6FB70-E1DA-F441-8A4E-17178C5F2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4" t="32264" r="78038" b="46452"/>
          <a:stretch/>
        </p:blipFill>
        <p:spPr bwMode="auto">
          <a:xfrm>
            <a:off x="954794" y="3479619"/>
            <a:ext cx="1112334" cy="1415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77E6FB70-E1DA-F441-8A4E-17178C5F2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0" t="36825" r="12452" b="46452"/>
          <a:stretch/>
        </p:blipFill>
        <p:spPr bwMode="auto">
          <a:xfrm>
            <a:off x="10297665" y="3643267"/>
            <a:ext cx="1248239" cy="1248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6B446491-0255-0048-9533-2C76482611CB}"/>
              </a:ext>
            </a:extLst>
          </p:cNvPr>
          <p:cNvSpPr/>
          <p:nvPr/>
        </p:nvSpPr>
        <p:spPr>
          <a:xfrm>
            <a:off x="2384478" y="4022085"/>
            <a:ext cx="1255670" cy="330765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9AF91E2-C26D-9442-852E-74ACBD0D4F6A}"/>
              </a:ext>
            </a:extLst>
          </p:cNvPr>
          <p:cNvSpPr/>
          <p:nvPr/>
        </p:nvSpPr>
        <p:spPr>
          <a:xfrm>
            <a:off x="8980488" y="3389094"/>
            <a:ext cx="1182221" cy="1142122"/>
          </a:xfrm>
          <a:prstGeom prst="ellipse">
            <a:avLst/>
          </a:prstGeom>
          <a:solidFill>
            <a:srgbClr val="FF00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455C3275-E49A-834B-92EE-A136429F8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5358" y="6199200"/>
            <a:ext cx="165942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1 heavy mass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2 light masses</a:t>
            </a: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455C3275-E49A-834B-92EE-A136429F8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170" y="4390285"/>
            <a:ext cx="15183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Ge: 8 valleys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Si: 6 valleys</a:t>
            </a:r>
          </a:p>
        </p:txBody>
      </p:sp>
    </p:spTree>
    <p:extLst>
      <p:ext uri="{BB962C8B-B14F-4D97-AF65-F5344CB8AC3E}">
        <p14:creationId xmlns:p14="http://schemas.microsoft.com/office/powerpoint/2010/main" val="1260190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128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6F4C5-79F4-984E-A010-78BA3EFE7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E-surface for Valence Band</a:t>
            </a:r>
          </a:p>
        </p:txBody>
      </p:sp>
      <p:sp>
        <p:nvSpPr>
          <p:cNvPr id="53257" name="Slide Number Placeholder 9">
            <a:extLst>
              <a:ext uri="{FF2B5EF4-FFF2-40B4-BE49-F238E27FC236}">
                <a16:creationId xmlns:a16="http://schemas.microsoft.com/office/drawing/2014/main" id="{73044C83-3FBE-8F49-867E-8B8AA867AB4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F53C34-7EA2-AC45-8EDB-A0C51AD354E7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53253" name="Picture 4">
            <a:extLst>
              <a:ext uri="{FF2B5EF4-FFF2-40B4-BE49-F238E27FC236}">
                <a16:creationId xmlns:a16="http://schemas.microsoft.com/office/drawing/2014/main" id="{3F07A32F-6E59-9F46-AC9D-33954F871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75" b="5740"/>
          <a:stretch>
            <a:fillRect/>
          </a:stretch>
        </p:blipFill>
        <p:spPr bwMode="auto">
          <a:xfrm>
            <a:off x="1533526" y="703264"/>
            <a:ext cx="2924175" cy="506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DE520FD-BBC6-CC4D-8F2A-762FBB02FA79}"/>
              </a:ext>
            </a:extLst>
          </p:cNvPr>
          <p:cNvSpPr/>
          <p:nvPr/>
        </p:nvSpPr>
        <p:spPr>
          <a:xfrm>
            <a:off x="3013075" y="3513139"/>
            <a:ext cx="433388" cy="320675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18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6F4C5-79F4-984E-A010-78BA3EFE7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E-surface for Valence Band</a:t>
            </a:r>
          </a:p>
        </p:txBody>
      </p:sp>
      <p:sp>
        <p:nvSpPr>
          <p:cNvPr id="53257" name="Slide Number Placeholder 9">
            <a:extLst>
              <a:ext uri="{FF2B5EF4-FFF2-40B4-BE49-F238E27FC236}">
                <a16:creationId xmlns:a16="http://schemas.microsoft.com/office/drawing/2014/main" id="{73044C83-3FBE-8F49-867E-8B8AA867AB4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F53C34-7EA2-AC45-8EDB-A0C51AD354E7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2573317" name="Picture 3">
            <a:extLst>
              <a:ext uri="{FF2B5EF4-FFF2-40B4-BE49-F238E27FC236}">
                <a16:creationId xmlns:a16="http://schemas.microsoft.com/office/drawing/2014/main" id="{D18AD7DE-A9AA-8048-8977-A7FFDF964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1" y="734444"/>
            <a:ext cx="3124200" cy="287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3251" name="Object 6">
            <a:extLst>
              <a:ext uri="{FF2B5EF4-FFF2-40B4-BE49-F238E27FC236}">
                <a16:creationId xmlns:a16="http://schemas.microsoft.com/office/drawing/2014/main" id="{2C1586A3-F5AA-6F43-B28B-63E351B36B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809045"/>
              </p:ext>
            </p:extLst>
          </p:nvPr>
        </p:nvGraphicFramePr>
        <p:xfrm>
          <a:off x="685800" y="5645151"/>
          <a:ext cx="792480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1970900" imgH="6146800" progId="Equation.3">
                  <p:embed/>
                </p:oleObj>
              </mc:Choice>
              <mc:Fallback>
                <p:oleObj name="Equation" r:id="rId3" imgW="71970900" imgH="6146800" progId="Equation.3">
                  <p:embed/>
                  <p:pic>
                    <p:nvPicPr>
                      <p:cNvPr id="53251" name="Object 6">
                        <a:extLst>
                          <a:ext uri="{FF2B5EF4-FFF2-40B4-BE49-F238E27FC236}">
                            <a16:creationId xmlns:a16="http://schemas.microsoft.com/office/drawing/2014/main" id="{2C1586A3-F5AA-6F43-B28B-63E351B36B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645151"/>
                        <a:ext cx="792480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6">
            <a:extLst>
              <a:ext uri="{FF2B5EF4-FFF2-40B4-BE49-F238E27FC236}">
                <a16:creationId xmlns:a16="http://schemas.microsoft.com/office/drawing/2014/main" id="{22AA87B5-A354-D546-A70B-ECD867D9B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6403975"/>
            <a:ext cx="6917406" cy="36933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800" dirty="0">
                <a:latin typeface="+mn-lt"/>
              </a:rPr>
              <a:t>Si:     A=4.29, B=0.68, C=4.87;      </a:t>
            </a:r>
            <a:r>
              <a:rPr lang="en-US" sz="1800" dirty="0" err="1">
                <a:latin typeface="+mn-lt"/>
              </a:rPr>
              <a:t>Ge</a:t>
            </a:r>
            <a:r>
              <a:rPr lang="en-US" sz="1800" dirty="0">
                <a:latin typeface="+mn-lt"/>
              </a:rPr>
              <a:t>:  A=13.38, B=8.48, C=13.15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DE520FD-BBC6-CC4D-8F2A-762FBB02FA79}"/>
              </a:ext>
            </a:extLst>
          </p:cNvPr>
          <p:cNvSpPr/>
          <p:nvPr/>
        </p:nvSpPr>
        <p:spPr>
          <a:xfrm>
            <a:off x="3013075" y="3513139"/>
            <a:ext cx="433388" cy="320675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77E48E1-4D5A-F045-B812-FD9616593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0" t="50687" r="61575" b="5740"/>
          <a:stretch>
            <a:fillRect/>
          </a:stretch>
        </p:blipFill>
        <p:spPr bwMode="auto">
          <a:xfrm>
            <a:off x="1533525" y="778430"/>
            <a:ext cx="5381625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8">
            <a:extLst>
              <a:ext uri="{FF2B5EF4-FFF2-40B4-BE49-F238E27FC236}">
                <a16:creationId xmlns:a16="http://schemas.microsoft.com/office/drawing/2014/main" id="{9C290DF7-421B-9940-B9E2-569B6FAFC0E0}"/>
              </a:ext>
            </a:extLst>
          </p:cNvPr>
          <p:cNvSpPr/>
          <p:nvPr/>
        </p:nvSpPr>
        <p:spPr>
          <a:xfrm>
            <a:off x="3790951" y="971551"/>
            <a:ext cx="957263" cy="708025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455C3275-E49A-834B-92EE-A136429F8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0279" y="3872288"/>
            <a:ext cx="21297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3 bands: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HH – Heavy Hole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LH – Light Hole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SO – Split-off band</a:t>
            </a: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455C3275-E49A-834B-92EE-A136429F8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2979" y="3507918"/>
            <a:ext cx="29418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HH and LH are NOT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Isotropic</a:t>
            </a:r>
            <a:br>
              <a:rPr lang="en-US" altLang="en-US" sz="1800" dirty="0"/>
            </a:br>
            <a:r>
              <a:rPr lang="en-US" altLang="en-US" sz="1800" dirty="0"/>
              <a:t>=&gt; NOT spheres</a:t>
            </a:r>
            <a:br>
              <a:rPr lang="en-US" altLang="en-US" sz="1800" dirty="0"/>
            </a:br>
            <a:r>
              <a:rPr lang="en-US" altLang="en-US" sz="1800" dirty="0"/>
              <a:t>=&gt; strong spatial variations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455C3275-E49A-834B-92EE-A136429F8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2631" y="4754014"/>
            <a:ext cx="206979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Rotated substrate </a:t>
            </a:r>
            <a:br>
              <a:rPr lang="en-US" altLang="en-US" sz="1800" dirty="0"/>
            </a:br>
            <a:r>
              <a:rPr lang="en-US" altLang="en-US" sz="1800" dirty="0"/>
              <a:t>technology at 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Robert C. Bowen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Enhanced PMOS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9AF91E2-C26D-9442-852E-74ACBD0D4F6A}"/>
              </a:ext>
            </a:extLst>
          </p:cNvPr>
          <p:cNvSpPr/>
          <p:nvPr/>
        </p:nvSpPr>
        <p:spPr>
          <a:xfrm>
            <a:off x="6866965" y="1530838"/>
            <a:ext cx="1182221" cy="1142122"/>
          </a:xfrm>
          <a:prstGeom prst="ellipse">
            <a:avLst/>
          </a:prstGeom>
          <a:solidFill>
            <a:srgbClr val="FF00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667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  <p:bldP spid="13" grpId="0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10.1 E(k) diagrams in specific crystal directions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10.2 Constant Energy Surfaces – Effective Mass Tensor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10.3 Density of States Effective Mass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10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in Real Materials (Si, Ge, GaAs)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46084" y="5327092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31389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3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A6204527-ABE0-CF41-A8F9-F6FD2EF92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830745"/>
            <a:ext cx="2759893" cy="267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01BA5087-540C-454D-BDB9-68C2E1A98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243" y="1229945"/>
            <a:ext cx="1663077" cy="150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16D216E9-4AFF-5643-8AF7-249FD26B8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012" y="3386630"/>
            <a:ext cx="3687763" cy="165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AA1D9192-6ADE-DE49-8724-92D9B9327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133" y="4297610"/>
            <a:ext cx="2371725" cy="2185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28D1093-AC29-7547-8D61-10C1CCD5AE51}"/>
              </a:ext>
            </a:extLst>
          </p:cNvPr>
          <p:cNvSpPr/>
          <p:nvPr/>
        </p:nvSpPr>
        <p:spPr>
          <a:xfrm rot="16200000">
            <a:off x="-440558" y="3508920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  Segment</a:t>
            </a:r>
          </a:p>
        </p:txBody>
      </p:sp>
      <p:sp>
        <p:nvSpPr>
          <p:cNvPr id="31" name="AutoShape 5">
            <a:extLst>
              <a:ext uri="{FF2B5EF4-FFF2-40B4-BE49-F238E27FC236}">
                <a16:creationId xmlns:a16="http://schemas.microsoft.com/office/drawing/2014/main" id="{C55E2F6F-2111-6442-9E5C-1BCD091F8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3779" y="2912944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graphicFrame>
        <p:nvGraphicFramePr>
          <p:cNvPr id="32" name="Object 5">
            <a:extLst>
              <a:ext uri="{FF2B5EF4-FFF2-40B4-BE49-F238E27FC236}">
                <a16:creationId xmlns:a16="http://schemas.microsoft.com/office/drawing/2014/main" id="{5EA87E1A-3688-BF41-B5AF-57BD370246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046902"/>
              </p:ext>
            </p:extLst>
          </p:nvPr>
        </p:nvGraphicFramePr>
        <p:xfrm>
          <a:off x="3581400" y="3616906"/>
          <a:ext cx="1947084" cy="92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2821900" imgH="10820400" progId="Equation.DSMT4">
                  <p:embed/>
                </p:oleObj>
              </mc:Choice>
              <mc:Fallback>
                <p:oleObj name="Equation" r:id="rId7" imgW="22821900" imgH="10820400" progId="Equation.DSMT4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55F9835F-7EE4-404F-9DCC-FCD21AAD2B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616906"/>
                        <a:ext cx="1947084" cy="92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657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10.1 E(k) diagrams in specific crystal directions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10.2 Constant Energy Surfaces – Effective Mass Tensor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10.3 Density of States Effective Mass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10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in Real Materials (Si, Ge, GaAs)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46084" y="5327092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31389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3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A6204527-ABE0-CF41-A8F9-F6FD2EF92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830745"/>
            <a:ext cx="2759893" cy="267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01BA5087-540C-454D-BDB9-68C2E1A98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243" y="1229945"/>
            <a:ext cx="1663077" cy="150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16D216E9-4AFF-5643-8AF7-249FD26B8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012" y="3386630"/>
            <a:ext cx="3687763" cy="165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AA1D9192-6ADE-DE49-8724-92D9B9327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133" y="4297610"/>
            <a:ext cx="2371725" cy="2185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24">
            <a:extLst>
              <a:ext uri="{FF2B5EF4-FFF2-40B4-BE49-F238E27FC236}">
                <a16:creationId xmlns:a16="http://schemas.microsoft.com/office/drawing/2014/main" id="{52242F5E-1262-DB4A-8344-8E04D03098CD}"/>
              </a:ext>
            </a:extLst>
          </p:cNvPr>
          <p:cNvGrpSpPr>
            <a:grpSpLocks/>
          </p:cNvGrpSpPr>
          <p:nvPr/>
        </p:nvGrpSpPr>
        <p:grpSpPr bwMode="auto">
          <a:xfrm>
            <a:off x="5098014" y="5080454"/>
            <a:ext cx="1898186" cy="1260627"/>
            <a:chOff x="6465112" y="1754191"/>
            <a:chExt cx="2288363" cy="1519241"/>
          </a:xfrm>
        </p:grpSpPr>
        <p:sp>
          <p:nvSpPr>
            <p:cNvPr id="16" name="Line 20">
              <a:extLst>
                <a:ext uri="{FF2B5EF4-FFF2-40B4-BE49-F238E27FC236}">
                  <a16:creationId xmlns:a16="http://schemas.microsoft.com/office/drawing/2014/main" id="{7DA169F1-C002-4044-8435-306FBCB1AC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65112" y="2562225"/>
              <a:ext cx="504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" name="Group 29">
              <a:extLst>
                <a:ext uri="{FF2B5EF4-FFF2-40B4-BE49-F238E27FC236}">
                  <a16:creationId xmlns:a16="http://schemas.microsoft.com/office/drawing/2014/main" id="{DF04B9C1-0157-0B4B-8C52-661F70163D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62775" y="1754191"/>
              <a:ext cx="1790700" cy="1519241"/>
              <a:chOff x="2802" y="585"/>
              <a:chExt cx="1128" cy="957"/>
            </a:xfrm>
          </p:grpSpPr>
          <p:sp>
            <p:nvSpPr>
              <p:cNvPr id="18" name="Oval 16">
                <a:extLst>
                  <a:ext uri="{FF2B5EF4-FFF2-40B4-BE49-F238E27FC236}">
                    <a16:creationId xmlns:a16="http://schemas.microsoft.com/office/drawing/2014/main" id="{3D9CD222-B183-114D-8991-9A246177A5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8" y="918"/>
                <a:ext cx="738" cy="336"/>
              </a:xfrm>
              <a:prstGeom prst="ellipse">
                <a:avLst/>
              </a:prstGeom>
              <a:gradFill rotWithShape="1">
                <a:gsLst>
                  <a:gs pos="0">
                    <a:srgbClr val="66FF33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9" name="Line 17">
                <a:extLst>
                  <a:ext uri="{FF2B5EF4-FFF2-40B4-BE49-F238E27FC236}">
                    <a16:creationId xmlns:a16="http://schemas.microsoft.com/office/drawing/2014/main" id="{AE4980BB-71FD-4942-9B88-EEC8BA06FE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75" y="585"/>
                <a:ext cx="0" cy="34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8">
                <a:extLst>
                  <a:ext uri="{FF2B5EF4-FFF2-40B4-BE49-F238E27FC236}">
                    <a16:creationId xmlns:a16="http://schemas.microsoft.com/office/drawing/2014/main" id="{6FC45504-11EC-FE4A-88E7-43DF4E318E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02" y="1176"/>
                <a:ext cx="288" cy="34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19">
                <a:extLst>
                  <a:ext uri="{FF2B5EF4-FFF2-40B4-BE49-F238E27FC236}">
                    <a16:creationId xmlns:a16="http://schemas.microsoft.com/office/drawing/2014/main" id="{E842946E-5D9E-8C4F-8997-D56BD6C34E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1080"/>
                <a:ext cx="426" cy="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21">
                <a:extLst>
                  <a:ext uri="{FF2B5EF4-FFF2-40B4-BE49-F238E27FC236}">
                    <a16:creationId xmlns:a16="http://schemas.microsoft.com/office/drawing/2014/main" id="{B32B1BF9-5FEC-8846-8C29-3EA8D1E3C0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4" y="1242"/>
                <a:ext cx="0" cy="3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3" name="Group 30">
            <a:extLst>
              <a:ext uri="{FF2B5EF4-FFF2-40B4-BE49-F238E27FC236}">
                <a16:creationId xmlns:a16="http://schemas.microsoft.com/office/drawing/2014/main" id="{1FB48CA7-34B6-F04B-B3EB-1904FFC97B8B}"/>
              </a:ext>
            </a:extLst>
          </p:cNvPr>
          <p:cNvGrpSpPr>
            <a:grpSpLocks/>
          </p:cNvGrpSpPr>
          <p:nvPr/>
        </p:nvGrpSpPr>
        <p:grpSpPr bwMode="auto">
          <a:xfrm>
            <a:off x="6556408" y="5528877"/>
            <a:ext cx="1580724" cy="1391037"/>
            <a:chOff x="4171" y="1153"/>
            <a:chExt cx="1200" cy="1056"/>
          </a:xfrm>
        </p:grpSpPr>
        <p:sp>
          <p:nvSpPr>
            <p:cNvPr id="24" name="Oval 22">
              <a:extLst>
                <a:ext uri="{FF2B5EF4-FFF2-40B4-BE49-F238E27FC236}">
                  <a16:creationId xmlns:a16="http://schemas.microsoft.com/office/drawing/2014/main" id="{77E1F066-CB43-8D4C-9E70-AC942F834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" y="1441"/>
              <a:ext cx="514" cy="462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tx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tx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Line 23">
              <a:extLst>
                <a:ext uri="{FF2B5EF4-FFF2-40B4-BE49-F238E27FC236}">
                  <a16:creationId xmlns:a16="http://schemas.microsoft.com/office/drawing/2014/main" id="{A159AA84-53CD-4C4E-912C-BAD8BFEE67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1" y="1153"/>
              <a:ext cx="0" cy="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E4ADF2B0-D4A9-7443-BA80-AE38B76E12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3" y="1783"/>
              <a:ext cx="288" cy="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5">
              <a:extLst>
                <a:ext uri="{FF2B5EF4-FFF2-40B4-BE49-F238E27FC236}">
                  <a16:creationId xmlns:a16="http://schemas.microsoft.com/office/drawing/2014/main" id="{16B4EBA4-9610-6742-A8C9-7E284AB395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5" y="1693"/>
              <a:ext cx="426" cy="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6">
              <a:extLst>
                <a:ext uri="{FF2B5EF4-FFF2-40B4-BE49-F238E27FC236}">
                  <a16:creationId xmlns:a16="http://schemas.microsoft.com/office/drawing/2014/main" id="{BE85A1B7-CA7F-3147-90C5-A30FFEB568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1" y="1699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7">
              <a:extLst>
                <a:ext uri="{FF2B5EF4-FFF2-40B4-BE49-F238E27FC236}">
                  <a16:creationId xmlns:a16="http://schemas.microsoft.com/office/drawing/2014/main" id="{F1E790C7-FA0E-9840-BF74-41B09BDE19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3" y="1909"/>
              <a:ext cx="0" cy="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28D1093-AC29-7547-8D61-10C1CCD5AE51}"/>
              </a:ext>
            </a:extLst>
          </p:cNvPr>
          <p:cNvSpPr/>
          <p:nvPr/>
        </p:nvSpPr>
        <p:spPr>
          <a:xfrm rot="16200000">
            <a:off x="-440558" y="3508920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   Segment</a:t>
            </a:r>
          </a:p>
        </p:txBody>
      </p:sp>
      <p:sp>
        <p:nvSpPr>
          <p:cNvPr id="31" name="AutoShape 5">
            <a:extLst>
              <a:ext uri="{FF2B5EF4-FFF2-40B4-BE49-F238E27FC236}">
                <a16:creationId xmlns:a16="http://schemas.microsoft.com/office/drawing/2014/main" id="{C55E2F6F-2111-6442-9E5C-1BCD091F8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2177" y="4886016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graphicFrame>
        <p:nvGraphicFramePr>
          <p:cNvPr id="32" name="Object 5">
            <a:extLst>
              <a:ext uri="{FF2B5EF4-FFF2-40B4-BE49-F238E27FC236}">
                <a16:creationId xmlns:a16="http://schemas.microsoft.com/office/drawing/2014/main" id="{5EA87E1A-3688-BF41-B5AF-57BD370246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3616906"/>
          <a:ext cx="1947084" cy="92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2821900" imgH="10820400" progId="Equation.DSMT4">
                  <p:embed/>
                </p:oleObj>
              </mc:Choice>
              <mc:Fallback>
                <p:oleObj name="Equation" r:id="rId7" imgW="22821900" imgH="10820400" progId="Equation.DSMT4">
                  <p:embed/>
                  <p:pic>
                    <p:nvPicPr>
                      <p:cNvPr id="32" name="Object 5">
                        <a:extLst>
                          <a:ext uri="{FF2B5EF4-FFF2-40B4-BE49-F238E27FC236}">
                            <a16:creationId xmlns:a16="http://schemas.microsoft.com/office/drawing/2014/main" id="{5EA87E1A-3688-BF41-B5AF-57BD370246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616906"/>
                        <a:ext cx="1947084" cy="92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5802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10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Bandstructure in Real Materials (Si, Ge, GaAs)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6DBA0B47-2299-584A-AA9D-FC16EE3CC9F7}"/>
              </a:ext>
            </a:extLst>
          </p:cNvPr>
          <p:cNvSpPr txBox="1">
            <a:spLocks/>
          </p:cNvSpPr>
          <p:nvPr/>
        </p:nvSpPr>
        <p:spPr bwMode="auto">
          <a:xfrm>
            <a:off x="533400" y="1905000"/>
            <a:ext cx="11125200" cy="14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200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10.3 Density of States Effective Mass</a:t>
            </a:r>
          </a:p>
        </p:txBody>
      </p:sp>
    </p:spTree>
    <p:extLst>
      <p:ext uri="{BB962C8B-B14F-4D97-AF65-F5344CB8AC3E}">
        <p14:creationId xmlns:p14="http://schemas.microsoft.com/office/powerpoint/2010/main" val="1359680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10.1 E(k) diagrams in specific crystal directions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10.2 Constant Energy Surfaces – Effective Mass Tensor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10.3 Density of States Effective Mass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10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in Real Materials (Si, Ge, GaAs)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46084" y="5327092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8" y="6431389"/>
            <a:ext cx="2349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3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A6204527-ABE0-CF41-A8F9-F6FD2EF92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830745"/>
            <a:ext cx="2759893" cy="267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01BA5087-540C-454D-BDB9-68C2E1A98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243" y="1229945"/>
            <a:ext cx="1663077" cy="150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16D216E9-4AFF-5643-8AF7-249FD26B8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012" y="3386630"/>
            <a:ext cx="3687763" cy="165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AA1D9192-6ADE-DE49-8724-92D9B9327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133" y="4297610"/>
            <a:ext cx="2371725" cy="2185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24">
            <a:extLst>
              <a:ext uri="{FF2B5EF4-FFF2-40B4-BE49-F238E27FC236}">
                <a16:creationId xmlns:a16="http://schemas.microsoft.com/office/drawing/2014/main" id="{52242F5E-1262-DB4A-8344-8E04D03098CD}"/>
              </a:ext>
            </a:extLst>
          </p:cNvPr>
          <p:cNvGrpSpPr>
            <a:grpSpLocks/>
          </p:cNvGrpSpPr>
          <p:nvPr/>
        </p:nvGrpSpPr>
        <p:grpSpPr bwMode="auto">
          <a:xfrm>
            <a:off x="5098014" y="5080454"/>
            <a:ext cx="1898186" cy="1260627"/>
            <a:chOff x="6465112" y="1754191"/>
            <a:chExt cx="2288363" cy="1519241"/>
          </a:xfrm>
        </p:grpSpPr>
        <p:sp>
          <p:nvSpPr>
            <p:cNvPr id="16" name="Line 20">
              <a:extLst>
                <a:ext uri="{FF2B5EF4-FFF2-40B4-BE49-F238E27FC236}">
                  <a16:creationId xmlns:a16="http://schemas.microsoft.com/office/drawing/2014/main" id="{7DA169F1-C002-4044-8435-306FBCB1AC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65112" y="2562225"/>
              <a:ext cx="504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" name="Group 29">
              <a:extLst>
                <a:ext uri="{FF2B5EF4-FFF2-40B4-BE49-F238E27FC236}">
                  <a16:creationId xmlns:a16="http://schemas.microsoft.com/office/drawing/2014/main" id="{DF04B9C1-0157-0B4B-8C52-661F70163D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62775" y="1754191"/>
              <a:ext cx="1790700" cy="1519241"/>
              <a:chOff x="2802" y="585"/>
              <a:chExt cx="1128" cy="957"/>
            </a:xfrm>
          </p:grpSpPr>
          <p:sp>
            <p:nvSpPr>
              <p:cNvPr id="18" name="Oval 16">
                <a:extLst>
                  <a:ext uri="{FF2B5EF4-FFF2-40B4-BE49-F238E27FC236}">
                    <a16:creationId xmlns:a16="http://schemas.microsoft.com/office/drawing/2014/main" id="{3D9CD222-B183-114D-8991-9A246177A5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8" y="918"/>
                <a:ext cx="738" cy="336"/>
              </a:xfrm>
              <a:prstGeom prst="ellipse">
                <a:avLst/>
              </a:prstGeom>
              <a:gradFill rotWithShape="1">
                <a:gsLst>
                  <a:gs pos="0">
                    <a:srgbClr val="66FF33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9" name="Line 17">
                <a:extLst>
                  <a:ext uri="{FF2B5EF4-FFF2-40B4-BE49-F238E27FC236}">
                    <a16:creationId xmlns:a16="http://schemas.microsoft.com/office/drawing/2014/main" id="{AE4980BB-71FD-4942-9B88-EEC8BA06FE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75" y="585"/>
                <a:ext cx="0" cy="34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8">
                <a:extLst>
                  <a:ext uri="{FF2B5EF4-FFF2-40B4-BE49-F238E27FC236}">
                    <a16:creationId xmlns:a16="http://schemas.microsoft.com/office/drawing/2014/main" id="{6FC45504-11EC-FE4A-88E7-43DF4E318E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02" y="1176"/>
                <a:ext cx="288" cy="34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19">
                <a:extLst>
                  <a:ext uri="{FF2B5EF4-FFF2-40B4-BE49-F238E27FC236}">
                    <a16:creationId xmlns:a16="http://schemas.microsoft.com/office/drawing/2014/main" id="{E842946E-5D9E-8C4F-8997-D56BD6C34E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1080"/>
                <a:ext cx="426" cy="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21">
                <a:extLst>
                  <a:ext uri="{FF2B5EF4-FFF2-40B4-BE49-F238E27FC236}">
                    <a16:creationId xmlns:a16="http://schemas.microsoft.com/office/drawing/2014/main" id="{B32B1BF9-5FEC-8846-8C29-3EA8D1E3C0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4" y="1242"/>
                <a:ext cx="0" cy="3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3" name="Group 30">
            <a:extLst>
              <a:ext uri="{FF2B5EF4-FFF2-40B4-BE49-F238E27FC236}">
                <a16:creationId xmlns:a16="http://schemas.microsoft.com/office/drawing/2014/main" id="{1FB48CA7-34B6-F04B-B3EB-1904FFC97B8B}"/>
              </a:ext>
            </a:extLst>
          </p:cNvPr>
          <p:cNvGrpSpPr>
            <a:grpSpLocks/>
          </p:cNvGrpSpPr>
          <p:nvPr/>
        </p:nvGrpSpPr>
        <p:grpSpPr bwMode="auto">
          <a:xfrm>
            <a:off x="6556408" y="5528877"/>
            <a:ext cx="1580724" cy="1391037"/>
            <a:chOff x="4171" y="1153"/>
            <a:chExt cx="1200" cy="1056"/>
          </a:xfrm>
        </p:grpSpPr>
        <p:sp>
          <p:nvSpPr>
            <p:cNvPr id="24" name="Oval 22">
              <a:extLst>
                <a:ext uri="{FF2B5EF4-FFF2-40B4-BE49-F238E27FC236}">
                  <a16:creationId xmlns:a16="http://schemas.microsoft.com/office/drawing/2014/main" id="{77E1F066-CB43-8D4C-9E70-AC942F834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" y="1441"/>
              <a:ext cx="514" cy="462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tx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tx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Line 23">
              <a:extLst>
                <a:ext uri="{FF2B5EF4-FFF2-40B4-BE49-F238E27FC236}">
                  <a16:creationId xmlns:a16="http://schemas.microsoft.com/office/drawing/2014/main" id="{A159AA84-53CD-4C4E-912C-BAD8BFEE67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1" y="1153"/>
              <a:ext cx="0" cy="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E4ADF2B0-D4A9-7443-BA80-AE38B76E12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3" y="1783"/>
              <a:ext cx="288" cy="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5">
              <a:extLst>
                <a:ext uri="{FF2B5EF4-FFF2-40B4-BE49-F238E27FC236}">
                  <a16:creationId xmlns:a16="http://schemas.microsoft.com/office/drawing/2014/main" id="{16B4EBA4-9610-6742-A8C9-7E284AB395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5" y="1693"/>
              <a:ext cx="426" cy="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6">
              <a:extLst>
                <a:ext uri="{FF2B5EF4-FFF2-40B4-BE49-F238E27FC236}">
                  <a16:creationId xmlns:a16="http://schemas.microsoft.com/office/drawing/2014/main" id="{BE85A1B7-CA7F-3147-90C5-A30FFEB568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1" y="1699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7">
              <a:extLst>
                <a:ext uri="{FF2B5EF4-FFF2-40B4-BE49-F238E27FC236}">
                  <a16:creationId xmlns:a16="http://schemas.microsoft.com/office/drawing/2014/main" id="{F1E790C7-FA0E-9840-BF74-41B09BDE19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3" y="1909"/>
              <a:ext cx="0" cy="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28D1093-AC29-7547-8D61-10C1CCD5AE51}"/>
              </a:ext>
            </a:extLst>
          </p:cNvPr>
          <p:cNvSpPr/>
          <p:nvPr/>
        </p:nvSpPr>
        <p:spPr>
          <a:xfrm rot="16200000">
            <a:off x="-440558" y="3508920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1" name="AutoShape 5">
            <a:extLst>
              <a:ext uri="{FF2B5EF4-FFF2-40B4-BE49-F238E27FC236}">
                <a16:creationId xmlns:a16="http://schemas.microsoft.com/office/drawing/2014/main" id="{C55E2F6F-2111-6442-9E5C-1BCD091F8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2177" y="4886016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graphicFrame>
        <p:nvGraphicFramePr>
          <p:cNvPr id="32" name="Object 5">
            <a:extLst>
              <a:ext uri="{FF2B5EF4-FFF2-40B4-BE49-F238E27FC236}">
                <a16:creationId xmlns:a16="http://schemas.microsoft.com/office/drawing/2014/main" id="{5EA87E1A-3688-BF41-B5AF-57BD370246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3616906"/>
          <a:ext cx="1947084" cy="92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2821900" imgH="10820400" progId="Equation.DSMT4">
                  <p:embed/>
                </p:oleObj>
              </mc:Choice>
              <mc:Fallback>
                <p:oleObj name="Equation" r:id="rId7" imgW="22821900" imgH="10820400" progId="Equation.DSMT4">
                  <p:embed/>
                  <p:pic>
                    <p:nvPicPr>
                      <p:cNvPr id="32" name="Object 5">
                        <a:extLst>
                          <a:ext uri="{FF2B5EF4-FFF2-40B4-BE49-F238E27FC236}">
                            <a16:creationId xmlns:a16="http://schemas.microsoft.com/office/drawing/2014/main" id="{5EA87E1A-3688-BF41-B5AF-57BD370246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616906"/>
                        <a:ext cx="1947084" cy="92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4676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>
            <a:extLst>
              <a:ext uri="{FF2B5EF4-FFF2-40B4-BE49-F238E27FC236}">
                <a16:creationId xmlns:a16="http://schemas.microsoft.com/office/drawing/2014/main" id="{169CDE22-5C6F-6C41-AB45-69479854E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3" t="25020" r="4889" b="28265"/>
          <a:stretch/>
        </p:blipFill>
        <p:spPr bwMode="auto">
          <a:xfrm>
            <a:off x="7385756" y="3151188"/>
            <a:ext cx="25971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DF871B-8033-2947-A453-8C1826CAA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of States of GaAs: Conduction/Valence Bands</a:t>
            </a:r>
          </a:p>
        </p:txBody>
      </p:sp>
      <p:sp>
        <p:nvSpPr>
          <p:cNvPr id="63519" name="Slide Number Placeholder 36">
            <a:extLst>
              <a:ext uri="{FF2B5EF4-FFF2-40B4-BE49-F238E27FC236}">
                <a16:creationId xmlns:a16="http://schemas.microsoft.com/office/drawing/2014/main" id="{3B5C5857-22E7-954F-B046-D0924169158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C21AE4-0303-C743-9331-BEC0728B2DD1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63490" name="Line 63">
            <a:extLst>
              <a:ext uri="{FF2B5EF4-FFF2-40B4-BE49-F238E27FC236}">
                <a16:creationId xmlns:a16="http://schemas.microsoft.com/office/drawing/2014/main" id="{A33EE401-020F-6F46-9D7B-EB2E83AD8F1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23669" y="1457325"/>
            <a:ext cx="9525" cy="171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1" name="Line 64">
            <a:extLst>
              <a:ext uri="{FF2B5EF4-FFF2-40B4-BE49-F238E27FC236}">
                <a16:creationId xmlns:a16="http://schemas.microsoft.com/office/drawing/2014/main" id="{87FB2D9B-578B-5A40-9415-ED3CA89DECD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4519" y="2286000"/>
            <a:ext cx="1685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" name="Object 6">
            <a:extLst>
              <a:ext uri="{FF2B5EF4-FFF2-40B4-BE49-F238E27FC236}">
                <a16:creationId xmlns:a16="http://schemas.microsoft.com/office/drawing/2014/main" id="{15028F98-0F1D-B541-91F1-E2C25EF907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4833766"/>
              </p:ext>
            </p:extLst>
          </p:nvPr>
        </p:nvGraphicFramePr>
        <p:xfrm>
          <a:off x="945269" y="4032251"/>
          <a:ext cx="3546475" cy="231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3002200" imgH="28092400" progId="Equation.DSMT4">
                  <p:embed/>
                </p:oleObj>
              </mc:Choice>
              <mc:Fallback>
                <p:oleObj name="Equation" r:id="rId3" imgW="43002200" imgH="28092400" progId="Equation.DSMT4">
                  <p:embed/>
                  <p:pic>
                    <p:nvPicPr>
                      <p:cNvPr id="8" name="Object 6">
                        <a:extLst>
                          <a:ext uri="{FF2B5EF4-FFF2-40B4-BE49-F238E27FC236}">
                            <a16:creationId xmlns:a16="http://schemas.microsoft.com/office/drawing/2014/main" id="{15028F98-0F1D-B541-91F1-E2C25EF907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269" y="4032251"/>
                        <a:ext cx="3546475" cy="231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val 62">
            <a:extLst>
              <a:ext uri="{FF2B5EF4-FFF2-40B4-BE49-F238E27FC236}">
                <a16:creationId xmlns:a16="http://schemas.microsoft.com/office/drawing/2014/main" id="{7177189D-DFD2-0B49-8EB0-D7FA0B8BC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6969" y="2038350"/>
            <a:ext cx="561975" cy="552450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3494" name="Oval 65">
            <a:extLst>
              <a:ext uri="{FF2B5EF4-FFF2-40B4-BE49-F238E27FC236}">
                <a16:creationId xmlns:a16="http://schemas.microsoft.com/office/drawing/2014/main" id="{406D18C1-FA25-7542-9311-88881145B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7469" y="1400175"/>
            <a:ext cx="200025" cy="889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5" name="Oval 66">
            <a:extLst>
              <a:ext uri="{FF2B5EF4-FFF2-40B4-BE49-F238E27FC236}">
                <a16:creationId xmlns:a16="http://schemas.microsoft.com/office/drawing/2014/main" id="{413710F4-D68F-A04C-9003-54E02736F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481" y="3106738"/>
            <a:ext cx="200025" cy="889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6" name="Oval 67">
            <a:extLst>
              <a:ext uri="{FF2B5EF4-FFF2-40B4-BE49-F238E27FC236}">
                <a16:creationId xmlns:a16="http://schemas.microsoft.com/office/drawing/2014/main" id="{552DA2FB-202A-FB4E-8895-7D4154AC3FF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677731" y="2297113"/>
            <a:ext cx="200025" cy="889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7" name="Oval 69">
            <a:extLst>
              <a:ext uri="{FF2B5EF4-FFF2-40B4-BE49-F238E27FC236}">
                <a16:creationId xmlns:a16="http://schemas.microsoft.com/office/drawing/2014/main" id="{DCA35076-C313-A446-820A-2142E1CEE86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993393" y="2251076"/>
            <a:ext cx="200025" cy="889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8" name="Freeform 70">
            <a:extLst>
              <a:ext uri="{FF2B5EF4-FFF2-40B4-BE49-F238E27FC236}">
                <a16:creationId xmlns:a16="http://schemas.microsoft.com/office/drawing/2014/main" id="{4ADB22F7-ABC7-774F-B9CA-B91213EA6D13}"/>
              </a:ext>
            </a:extLst>
          </p:cNvPr>
          <p:cNvSpPr>
            <a:spLocks/>
          </p:cNvSpPr>
          <p:nvPr/>
        </p:nvSpPr>
        <p:spPr bwMode="auto">
          <a:xfrm>
            <a:off x="4771144" y="1209676"/>
            <a:ext cx="2352675" cy="466725"/>
          </a:xfrm>
          <a:custGeom>
            <a:avLst/>
            <a:gdLst>
              <a:gd name="T0" fmla="*/ 0 w 1482"/>
              <a:gd name="T1" fmla="*/ 0 h 294"/>
              <a:gd name="T2" fmla="*/ 2147483646 w 1482"/>
              <a:gd name="T3" fmla="*/ 0 h 294"/>
              <a:gd name="T4" fmla="*/ 2147483646 w 1482"/>
              <a:gd name="T5" fmla="*/ 2147483646 h 294"/>
              <a:gd name="T6" fmla="*/ 2147483646 w 1482"/>
              <a:gd name="T7" fmla="*/ 2147483646 h 294"/>
              <a:gd name="T8" fmla="*/ 0 w 1482"/>
              <a:gd name="T9" fmla="*/ 0 h 2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82"/>
              <a:gd name="T16" fmla="*/ 0 h 294"/>
              <a:gd name="T17" fmla="*/ 1482 w 1482"/>
              <a:gd name="T18" fmla="*/ 294 h 2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82" h="294">
                <a:moveTo>
                  <a:pt x="0" y="0"/>
                </a:moveTo>
                <a:lnTo>
                  <a:pt x="1062" y="0"/>
                </a:lnTo>
                <a:lnTo>
                  <a:pt x="1482" y="282"/>
                </a:lnTo>
                <a:lnTo>
                  <a:pt x="414" y="294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9" name="Freeform 71">
            <a:extLst>
              <a:ext uri="{FF2B5EF4-FFF2-40B4-BE49-F238E27FC236}">
                <a16:creationId xmlns:a16="http://schemas.microsoft.com/office/drawing/2014/main" id="{1A6D5C3F-44FA-DA42-BEF1-8A547E681D49}"/>
              </a:ext>
            </a:extLst>
          </p:cNvPr>
          <p:cNvSpPr>
            <a:spLocks/>
          </p:cNvSpPr>
          <p:nvPr/>
        </p:nvSpPr>
        <p:spPr bwMode="auto">
          <a:xfrm>
            <a:off x="4723519" y="1209676"/>
            <a:ext cx="695325" cy="2181225"/>
          </a:xfrm>
          <a:custGeom>
            <a:avLst/>
            <a:gdLst>
              <a:gd name="T0" fmla="*/ 2147483646 w 438"/>
              <a:gd name="T1" fmla="*/ 0 h 1374"/>
              <a:gd name="T2" fmla="*/ 0 w 438"/>
              <a:gd name="T3" fmla="*/ 2147483646 h 1374"/>
              <a:gd name="T4" fmla="*/ 2147483646 w 438"/>
              <a:gd name="T5" fmla="*/ 2147483646 h 1374"/>
              <a:gd name="T6" fmla="*/ 2147483646 w 438"/>
              <a:gd name="T7" fmla="*/ 2147483646 h 1374"/>
              <a:gd name="T8" fmla="*/ 2147483646 w 438"/>
              <a:gd name="T9" fmla="*/ 0 h 13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8"/>
              <a:gd name="T16" fmla="*/ 0 h 1374"/>
              <a:gd name="T17" fmla="*/ 438 w 438"/>
              <a:gd name="T18" fmla="*/ 1374 h 137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8" h="1374">
                <a:moveTo>
                  <a:pt x="6" y="0"/>
                </a:moveTo>
                <a:lnTo>
                  <a:pt x="0" y="1086"/>
                </a:lnTo>
                <a:lnTo>
                  <a:pt x="438" y="1374"/>
                </a:lnTo>
                <a:lnTo>
                  <a:pt x="438" y="282"/>
                </a:lnTo>
                <a:lnTo>
                  <a:pt x="6" y="0"/>
                </a:ln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0" name="Rectangle 73">
            <a:extLst>
              <a:ext uri="{FF2B5EF4-FFF2-40B4-BE49-F238E27FC236}">
                <a16:creationId xmlns:a16="http://schemas.microsoft.com/office/drawing/2014/main" id="{31F062BA-CDEA-C44D-92F8-1D559BC65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4630" y="1220789"/>
            <a:ext cx="1714500" cy="172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501" name="Freeform 74">
            <a:extLst>
              <a:ext uri="{FF2B5EF4-FFF2-40B4-BE49-F238E27FC236}">
                <a16:creationId xmlns:a16="http://schemas.microsoft.com/office/drawing/2014/main" id="{16A64F99-7450-0D4C-B847-8543287D3268}"/>
              </a:ext>
            </a:extLst>
          </p:cNvPr>
          <p:cNvSpPr>
            <a:spLocks/>
          </p:cNvSpPr>
          <p:nvPr/>
        </p:nvSpPr>
        <p:spPr bwMode="auto">
          <a:xfrm>
            <a:off x="4763206" y="2935289"/>
            <a:ext cx="2409825" cy="466725"/>
          </a:xfrm>
          <a:custGeom>
            <a:avLst/>
            <a:gdLst>
              <a:gd name="T0" fmla="*/ 0 w 1518"/>
              <a:gd name="T1" fmla="*/ 0 h 294"/>
              <a:gd name="T2" fmla="*/ 2147483646 w 1518"/>
              <a:gd name="T3" fmla="*/ 2147483646 h 294"/>
              <a:gd name="T4" fmla="*/ 2147483646 w 1518"/>
              <a:gd name="T5" fmla="*/ 2147483646 h 294"/>
              <a:gd name="T6" fmla="*/ 2147483646 w 1518"/>
              <a:gd name="T7" fmla="*/ 2147483646 h 294"/>
              <a:gd name="T8" fmla="*/ 0 w 1518"/>
              <a:gd name="T9" fmla="*/ 0 h 2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8"/>
              <a:gd name="T16" fmla="*/ 0 h 294"/>
              <a:gd name="T17" fmla="*/ 1518 w 1518"/>
              <a:gd name="T18" fmla="*/ 294 h 2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8" h="294">
                <a:moveTo>
                  <a:pt x="0" y="0"/>
                </a:moveTo>
                <a:lnTo>
                  <a:pt x="1092" y="12"/>
                </a:lnTo>
                <a:lnTo>
                  <a:pt x="1518" y="288"/>
                </a:lnTo>
                <a:lnTo>
                  <a:pt x="414" y="294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3502" name="Object 16">
            <a:extLst>
              <a:ext uri="{FF2B5EF4-FFF2-40B4-BE49-F238E27FC236}">
                <a16:creationId xmlns:a16="http://schemas.microsoft.com/office/drawing/2014/main" id="{4B2AA92D-8282-3C49-8EB7-8CB6863B01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563817"/>
              </p:ext>
            </p:extLst>
          </p:nvPr>
        </p:nvGraphicFramePr>
        <p:xfrm>
          <a:off x="957968" y="1612901"/>
          <a:ext cx="3613150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8620700" imgH="11112500" progId="Equation.DSMT4">
                  <p:embed/>
                </p:oleObj>
              </mc:Choice>
              <mc:Fallback>
                <p:oleObj name="Equation" r:id="rId5" imgW="38620700" imgH="11112500" progId="Equation.DSMT4">
                  <p:embed/>
                  <p:pic>
                    <p:nvPicPr>
                      <p:cNvPr id="63502" name="Object 16">
                        <a:extLst>
                          <a:ext uri="{FF2B5EF4-FFF2-40B4-BE49-F238E27FC236}">
                            <a16:creationId xmlns:a16="http://schemas.microsoft.com/office/drawing/2014/main" id="{4B2AA92D-8282-3C49-8EB7-8CB6863B01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968" y="1612901"/>
                        <a:ext cx="3613150" cy="103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3503" name="Picture 3">
            <a:extLst>
              <a:ext uri="{FF2B5EF4-FFF2-40B4-BE49-F238E27FC236}">
                <a16:creationId xmlns:a16="http://schemas.microsoft.com/office/drawing/2014/main" id="{074C6C8C-298A-D549-BF0E-A4B347A8C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144" y="3025775"/>
            <a:ext cx="2935287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9D216354-5FE9-694E-9B44-8F052111542A}"/>
              </a:ext>
            </a:extLst>
          </p:cNvPr>
          <p:cNvSpPr/>
          <p:nvPr/>
        </p:nvSpPr>
        <p:spPr>
          <a:xfrm>
            <a:off x="8325555" y="3844926"/>
            <a:ext cx="433388" cy="320675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B756A0A-CE40-F64C-95B8-494A2518AE89}"/>
              </a:ext>
            </a:extLst>
          </p:cNvPr>
          <p:cNvSpPr/>
          <p:nvPr/>
        </p:nvSpPr>
        <p:spPr>
          <a:xfrm>
            <a:off x="8325555" y="4606926"/>
            <a:ext cx="433388" cy="320675"/>
          </a:xfrm>
          <a:prstGeom prst="ellipse">
            <a:avLst/>
          </a:prstGeom>
          <a:solidFill>
            <a:srgbClr val="FFFF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Line 63">
            <a:extLst>
              <a:ext uri="{FF2B5EF4-FFF2-40B4-BE49-F238E27FC236}">
                <a16:creationId xmlns:a16="http://schemas.microsoft.com/office/drawing/2014/main" id="{9D35C6D7-283C-9C41-99FC-2B3D7E1366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5894" y="4527550"/>
            <a:ext cx="9525" cy="171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64">
            <a:extLst>
              <a:ext uri="{FF2B5EF4-FFF2-40B4-BE49-F238E27FC236}">
                <a16:creationId xmlns:a16="http://schemas.microsoft.com/office/drawing/2014/main" id="{4BAD25F9-B31D-E144-90F8-3CC8136B68A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6744" y="5356225"/>
            <a:ext cx="1685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Oval 62">
            <a:extLst>
              <a:ext uri="{FF2B5EF4-FFF2-40B4-BE49-F238E27FC236}">
                <a16:creationId xmlns:a16="http://schemas.microsoft.com/office/drawing/2014/main" id="{C591BA48-8908-5B4B-8B0F-258FE4D6B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9018" y="4986339"/>
            <a:ext cx="850900" cy="782637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" name="Oval 65">
            <a:extLst>
              <a:ext uri="{FF2B5EF4-FFF2-40B4-BE49-F238E27FC236}">
                <a16:creationId xmlns:a16="http://schemas.microsoft.com/office/drawing/2014/main" id="{331E6DD0-7CE5-4945-AAB3-5205A0023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9694" y="4470400"/>
            <a:ext cx="200025" cy="889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" name="Oval 66">
            <a:extLst>
              <a:ext uri="{FF2B5EF4-FFF2-40B4-BE49-F238E27FC236}">
                <a16:creationId xmlns:a16="http://schemas.microsoft.com/office/drawing/2014/main" id="{CE585158-CCE0-964A-A7F1-F808E3D71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706" y="6176963"/>
            <a:ext cx="200025" cy="889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Oval 67">
            <a:extLst>
              <a:ext uri="{FF2B5EF4-FFF2-40B4-BE49-F238E27FC236}">
                <a16:creationId xmlns:a16="http://schemas.microsoft.com/office/drawing/2014/main" id="{6F0F01F8-1CEB-5142-9895-D6CACC44242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699956" y="5367338"/>
            <a:ext cx="200025" cy="889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" name="Oval 69">
            <a:extLst>
              <a:ext uri="{FF2B5EF4-FFF2-40B4-BE49-F238E27FC236}">
                <a16:creationId xmlns:a16="http://schemas.microsoft.com/office/drawing/2014/main" id="{D0CE5C91-0F62-524D-937B-C42906182E5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15618" y="5321301"/>
            <a:ext cx="200025" cy="889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2" name="Freeform 70">
            <a:extLst>
              <a:ext uri="{FF2B5EF4-FFF2-40B4-BE49-F238E27FC236}">
                <a16:creationId xmlns:a16="http://schemas.microsoft.com/office/drawing/2014/main" id="{F261A211-FD78-3D40-8661-414885C6E516}"/>
              </a:ext>
            </a:extLst>
          </p:cNvPr>
          <p:cNvSpPr>
            <a:spLocks/>
          </p:cNvSpPr>
          <p:nvPr/>
        </p:nvSpPr>
        <p:spPr bwMode="auto">
          <a:xfrm>
            <a:off x="4793369" y="4279901"/>
            <a:ext cx="2352675" cy="466725"/>
          </a:xfrm>
          <a:custGeom>
            <a:avLst/>
            <a:gdLst>
              <a:gd name="T0" fmla="*/ 0 w 1482"/>
              <a:gd name="T1" fmla="*/ 0 h 294"/>
              <a:gd name="T2" fmla="*/ 2147483646 w 1482"/>
              <a:gd name="T3" fmla="*/ 0 h 294"/>
              <a:gd name="T4" fmla="*/ 2147483646 w 1482"/>
              <a:gd name="T5" fmla="*/ 2147483646 h 294"/>
              <a:gd name="T6" fmla="*/ 2147483646 w 1482"/>
              <a:gd name="T7" fmla="*/ 2147483646 h 294"/>
              <a:gd name="T8" fmla="*/ 0 w 1482"/>
              <a:gd name="T9" fmla="*/ 0 h 2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82"/>
              <a:gd name="T16" fmla="*/ 0 h 294"/>
              <a:gd name="T17" fmla="*/ 1482 w 1482"/>
              <a:gd name="T18" fmla="*/ 294 h 2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82" h="294">
                <a:moveTo>
                  <a:pt x="0" y="0"/>
                </a:moveTo>
                <a:lnTo>
                  <a:pt x="1062" y="0"/>
                </a:lnTo>
                <a:lnTo>
                  <a:pt x="1482" y="282"/>
                </a:lnTo>
                <a:lnTo>
                  <a:pt x="414" y="294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Freeform 71">
            <a:extLst>
              <a:ext uri="{FF2B5EF4-FFF2-40B4-BE49-F238E27FC236}">
                <a16:creationId xmlns:a16="http://schemas.microsoft.com/office/drawing/2014/main" id="{48433301-0552-FC4E-8427-4BAFD59AAD82}"/>
              </a:ext>
            </a:extLst>
          </p:cNvPr>
          <p:cNvSpPr>
            <a:spLocks/>
          </p:cNvSpPr>
          <p:nvPr/>
        </p:nvSpPr>
        <p:spPr bwMode="auto">
          <a:xfrm>
            <a:off x="4745744" y="4279901"/>
            <a:ext cx="695325" cy="2181225"/>
          </a:xfrm>
          <a:custGeom>
            <a:avLst/>
            <a:gdLst>
              <a:gd name="T0" fmla="*/ 2147483646 w 438"/>
              <a:gd name="T1" fmla="*/ 0 h 1374"/>
              <a:gd name="T2" fmla="*/ 0 w 438"/>
              <a:gd name="T3" fmla="*/ 2147483646 h 1374"/>
              <a:gd name="T4" fmla="*/ 2147483646 w 438"/>
              <a:gd name="T5" fmla="*/ 2147483646 h 1374"/>
              <a:gd name="T6" fmla="*/ 2147483646 w 438"/>
              <a:gd name="T7" fmla="*/ 2147483646 h 1374"/>
              <a:gd name="T8" fmla="*/ 2147483646 w 438"/>
              <a:gd name="T9" fmla="*/ 0 h 13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8"/>
              <a:gd name="T16" fmla="*/ 0 h 1374"/>
              <a:gd name="T17" fmla="*/ 438 w 438"/>
              <a:gd name="T18" fmla="*/ 1374 h 137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8" h="1374">
                <a:moveTo>
                  <a:pt x="6" y="0"/>
                </a:moveTo>
                <a:lnTo>
                  <a:pt x="0" y="1086"/>
                </a:lnTo>
                <a:lnTo>
                  <a:pt x="438" y="1374"/>
                </a:lnTo>
                <a:lnTo>
                  <a:pt x="438" y="282"/>
                </a:lnTo>
                <a:lnTo>
                  <a:pt x="6" y="0"/>
                </a:ln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72">
            <a:extLst>
              <a:ext uri="{FF2B5EF4-FFF2-40B4-BE49-F238E27FC236}">
                <a16:creationId xmlns:a16="http://schemas.microsoft.com/office/drawing/2014/main" id="{F721A904-5323-AE41-9BC0-2D2525460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1543" y="4727576"/>
            <a:ext cx="1714500" cy="172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" name="Rectangle 73">
            <a:extLst>
              <a:ext uri="{FF2B5EF4-FFF2-40B4-BE49-F238E27FC236}">
                <a16:creationId xmlns:a16="http://schemas.microsoft.com/office/drawing/2014/main" id="{D14C8EA6-B8E9-7D41-9B5C-EF7DE5A4E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6855" y="4291014"/>
            <a:ext cx="1714500" cy="172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" name="Freeform 74">
            <a:extLst>
              <a:ext uri="{FF2B5EF4-FFF2-40B4-BE49-F238E27FC236}">
                <a16:creationId xmlns:a16="http://schemas.microsoft.com/office/drawing/2014/main" id="{3FDB89A1-322E-2747-B932-6CFFA5F8B4F1}"/>
              </a:ext>
            </a:extLst>
          </p:cNvPr>
          <p:cNvSpPr>
            <a:spLocks/>
          </p:cNvSpPr>
          <p:nvPr/>
        </p:nvSpPr>
        <p:spPr bwMode="auto">
          <a:xfrm>
            <a:off x="4785431" y="6005514"/>
            <a:ext cx="2409825" cy="466725"/>
          </a:xfrm>
          <a:custGeom>
            <a:avLst/>
            <a:gdLst>
              <a:gd name="T0" fmla="*/ 0 w 1518"/>
              <a:gd name="T1" fmla="*/ 0 h 294"/>
              <a:gd name="T2" fmla="*/ 2147483646 w 1518"/>
              <a:gd name="T3" fmla="*/ 2147483646 h 294"/>
              <a:gd name="T4" fmla="*/ 2147483646 w 1518"/>
              <a:gd name="T5" fmla="*/ 2147483646 h 294"/>
              <a:gd name="T6" fmla="*/ 2147483646 w 1518"/>
              <a:gd name="T7" fmla="*/ 2147483646 h 294"/>
              <a:gd name="T8" fmla="*/ 0 w 1518"/>
              <a:gd name="T9" fmla="*/ 0 h 2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8"/>
              <a:gd name="T16" fmla="*/ 0 h 294"/>
              <a:gd name="T17" fmla="*/ 1518 w 1518"/>
              <a:gd name="T18" fmla="*/ 294 h 2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8" h="294">
                <a:moveTo>
                  <a:pt x="0" y="0"/>
                </a:moveTo>
                <a:lnTo>
                  <a:pt x="1092" y="12"/>
                </a:lnTo>
                <a:lnTo>
                  <a:pt x="1518" y="288"/>
                </a:lnTo>
                <a:lnTo>
                  <a:pt x="414" y="294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18" name="Rectangle 72">
            <a:extLst>
              <a:ext uri="{FF2B5EF4-FFF2-40B4-BE49-F238E27FC236}">
                <a16:creationId xmlns:a16="http://schemas.microsoft.com/office/drawing/2014/main" id="{A47C3D61-9B39-6A47-8D4E-58CC4A342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9318" y="1657351"/>
            <a:ext cx="1714500" cy="1724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9CE33286-5FFA-7346-BF28-43F57CB137D2}"/>
                  </a:ext>
                </a:extLst>
              </p:cNvPr>
              <p:cNvSpPr txBox="1"/>
              <p:nvPr/>
            </p:nvSpPr>
            <p:spPr bwMode="auto">
              <a:xfrm>
                <a:off x="152400" y="727236"/>
                <a:ext cx="3391606" cy="75572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ctr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∝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rad>
                    </m:oMath>
                  </m:oMathPara>
                </a14:m>
                <a:endParaRPr lang="en-US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9CE33286-5FFA-7346-BF28-43F57CB13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727236"/>
                <a:ext cx="3391606" cy="75572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">
            <a:extLst>
              <a:ext uri="{FF2B5EF4-FFF2-40B4-BE49-F238E27FC236}">
                <a16:creationId xmlns:a16="http://schemas.microsoft.com/office/drawing/2014/main" id="{AA1D9192-6ADE-DE49-8724-92D9B9327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4177" y="4836376"/>
            <a:ext cx="1497857" cy="1380005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432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169CDE22-5C6F-6C41-AB45-69479854E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202"/>
          <a:stretch/>
        </p:blipFill>
        <p:spPr bwMode="auto">
          <a:xfrm>
            <a:off x="4953000" y="737552"/>
            <a:ext cx="2952943" cy="538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Slide Number Placeholder 8">
            <a:extLst>
              <a:ext uri="{FF2B5EF4-FFF2-40B4-BE49-F238E27FC236}">
                <a16:creationId xmlns:a16="http://schemas.microsoft.com/office/drawing/2014/main" id="{AF23E1F8-A10D-E646-A36B-ED374195D8B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A89AA7-85C1-D845-AE01-BD0AF56DF8C4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pic>
        <p:nvPicPr>
          <p:cNvPr id="52226" name="Picture 3">
            <a:extLst>
              <a:ext uri="{FF2B5EF4-FFF2-40B4-BE49-F238E27FC236}">
                <a16:creationId xmlns:a16="http://schemas.microsoft.com/office/drawing/2014/main" id="{24FBB454-6867-B449-8323-A3633353A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123" y="2065963"/>
            <a:ext cx="3024188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4">
            <a:extLst>
              <a:ext uri="{FF2B5EF4-FFF2-40B4-BE49-F238E27FC236}">
                <a16:creationId xmlns:a16="http://schemas.microsoft.com/office/drawing/2014/main" id="{6AC6EDAE-8346-654D-8C0C-7179E6B0D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867" y="1984206"/>
            <a:ext cx="3505200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1D1D63E-3551-1340-B8C5-BB406BCD5B89}"/>
              </a:ext>
            </a:extLst>
          </p:cNvPr>
          <p:cNvSpPr/>
          <p:nvPr/>
        </p:nvSpPr>
        <p:spPr>
          <a:xfrm>
            <a:off x="5658738" y="3276600"/>
            <a:ext cx="431800" cy="228600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0E760C-4ABF-B54C-B6AE-B2F186B1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valleys (8 halves) inside BZ for Germanium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B4BE4B7-8B3D-DC41-B86F-C6ECF5531BBA}"/>
              </a:ext>
            </a:extLst>
          </p:cNvPr>
          <p:cNvSpPr/>
          <p:nvPr/>
        </p:nvSpPr>
        <p:spPr>
          <a:xfrm rot="19805898">
            <a:off x="9411312" y="3288762"/>
            <a:ext cx="477525" cy="282824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0" name="Group 24">
            <a:extLst>
              <a:ext uri="{FF2B5EF4-FFF2-40B4-BE49-F238E27FC236}">
                <a16:creationId xmlns:a16="http://schemas.microsoft.com/office/drawing/2014/main" id="{5D11FFF6-D5C2-4148-9958-553EEC157F9B}"/>
              </a:ext>
            </a:extLst>
          </p:cNvPr>
          <p:cNvGrpSpPr>
            <a:grpSpLocks/>
          </p:cNvGrpSpPr>
          <p:nvPr/>
        </p:nvGrpSpPr>
        <p:grpSpPr bwMode="auto">
          <a:xfrm rot="19435116">
            <a:off x="10361578" y="2221527"/>
            <a:ext cx="1701800" cy="1130202"/>
            <a:chOff x="6465112" y="1754191"/>
            <a:chExt cx="2288363" cy="1519241"/>
          </a:xfrm>
        </p:grpSpPr>
        <p:sp>
          <p:nvSpPr>
            <p:cNvPr id="12" name="Line 20">
              <a:extLst>
                <a:ext uri="{FF2B5EF4-FFF2-40B4-BE49-F238E27FC236}">
                  <a16:creationId xmlns:a16="http://schemas.microsoft.com/office/drawing/2014/main" id="{37C02A95-3F38-904B-BE80-518ED51846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65112" y="2562225"/>
              <a:ext cx="504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" name="Group 29">
              <a:extLst>
                <a:ext uri="{FF2B5EF4-FFF2-40B4-BE49-F238E27FC236}">
                  <a16:creationId xmlns:a16="http://schemas.microsoft.com/office/drawing/2014/main" id="{DEB356C9-2B6A-CC46-BA2C-553D9E2E1D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62775" y="1754191"/>
              <a:ext cx="1790700" cy="1519241"/>
              <a:chOff x="2802" y="585"/>
              <a:chExt cx="1128" cy="957"/>
            </a:xfrm>
          </p:grpSpPr>
          <p:sp>
            <p:nvSpPr>
              <p:cNvPr id="14" name="Oval 16">
                <a:extLst>
                  <a:ext uri="{FF2B5EF4-FFF2-40B4-BE49-F238E27FC236}">
                    <a16:creationId xmlns:a16="http://schemas.microsoft.com/office/drawing/2014/main" id="{A6D4A70A-46C5-6646-85B0-676DF7BF88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8" y="918"/>
                <a:ext cx="738" cy="336"/>
              </a:xfrm>
              <a:prstGeom prst="ellipse">
                <a:avLst/>
              </a:prstGeom>
              <a:gradFill rotWithShape="1">
                <a:gsLst>
                  <a:gs pos="0">
                    <a:srgbClr val="66FF33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5" name="Line 17">
                <a:extLst>
                  <a:ext uri="{FF2B5EF4-FFF2-40B4-BE49-F238E27FC236}">
                    <a16:creationId xmlns:a16="http://schemas.microsoft.com/office/drawing/2014/main" id="{4F66B10B-03BC-A748-90AE-6E9DF3187A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75" y="585"/>
                <a:ext cx="0" cy="34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8">
                <a:extLst>
                  <a:ext uri="{FF2B5EF4-FFF2-40B4-BE49-F238E27FC236}">
                    <a16:creationId xmlns:a16="http://schemas.microsoft.com/office/drawing/2014/main" id="{F936610B-2CFF-4243-A7FF-D7F9199A03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02" y="1176"/>
                <a:ext cx="288" cy="34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9">
                <a:extLst>
                  <a:ext uri="{FF2B5EF4-FFF2-40B4-BE49-F238E27FC236}">
                    <a16:creationId xmlns:a16="http://schemas.microsoft.com/office/drawing/2014/main" id="{2C129033-6CAD-9542-B7F7-45F37782BD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1080"/>
                <a:ext cx="426" cy="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21">
                <a:extLst>
                  <a:ext uri="{FF2B5EF4-FFF2-40B4-BE49-F238E27FC236}">
                    <a16:creationId xmlns:a16="http://schemas.microsoft.com/office/drawing/2014/main" id="{979C7C02-5219-4C44-BFE6-D80E146329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4" y="1242"/>
                <a:ext cx="0" cy="3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4827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BF6FF-3E36-3840-99E3-711E78964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Ellipsoidal Bands and DOS Effective Mass</a:t>
            </a:r>
          </a:p>
        </p:txBody>
      </p:sp>
      <p:sp>
        <p:nvSpPr>
          <p:cNvPr id="65559" name="Slide Number Placeholder 36">
            <a:extLst>
              <a:ext uri="{FF2B5EF4-FFF2-40B4-BE49-F238E27FC236}">
                <a16:creationId xmlns:a16="http://schemas.microsoft.com/office/drawing/2014/main" id="{2A841AED-2A8A-7849-BFD4-670509992D2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4B1C44-A3B5-F345-AD9D-0E9E128240C0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EF8C564C-E0C8-AE49-9425-BAE5A5A4F331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2036764" y="1104900"/>
          <a:ext cx="3627437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599100" imgH="10528300" progId="Equation.DSMT4">
                  <p:embed/>
                </p:oleObj>
              </mc:Choice>
              <mc:Fallback>
                <p:oleObj name="Equation" r:id="rId2" imgW="43599100" imgH="10528300" progId="Equation.DSMT4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EF8C564C-E0C8-AE49-9425-BAE5A5A4F331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6764" y="1104900"/>
                        <a:ext cx="3627437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112B9231-288E-1E44-BE39-5FAE56FB71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9726" y="1987551"/>
          <a:ext cx="6226175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0162400" imgH="16383000" progId="Equation.DSMT4">
                  <p:embed/>
                </p:oleObj>
              </mc:Choice>
              <mc:Fallback>
                <p:oleObj name="Equation" r:id="rId4" imgW="80162400" imgH="16383000" progId="Equation.DSMT4">
                  <p:embed/>
                  <p:pic>
                    <p:nvPicPr>
                      <p:cNvPr id="6" name="Object 6">
                        <a:extLst>
                          <a:ext uri="{FF2B5EF4-FFF2-40B4-BE49-F238E27FC236}">
                            <a16:creationId xmlns:a16="http://schemas.microsoft.com/office/drawing/2014/main" id="{112B9231-288E-1E44-BE39-5FAE56FB71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9726" y="1987551"/>
                        <a:ext cx="6226175" cy="127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1E852899-71A4-D548-939F-DA870C2C9F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33575" y="3744913"/>
          <a:ext cx="2349500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327100" imgH="9944100" progId="Equation.DSMT4">
                  <p:embed/>
                </p:oleObj>
              </mc:Choice>
              <mc:Fallback>
                <p:oleObj name="Equation" r:id="rId6" imgW="26327100" imgH="9944100" progId="Equation.DSMT4">
                  <p:embed/>
                  <p:pic>
                    <p:nvPicPr>
                      <p:cNvPr id="7" name="Object 7">
                        <a:extLst>
                          <a:ext uri="{FF2B5EF4-FFF2-40B4-BE49-F238E27FC236}">
                            <a16:creationId xmlns:a16="http://schemas.microsoft.com/office/drawing/2014/main" id="{1E852899-71A4-D548-939F-DA870C2C9F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3575" y="3744913"/>
                        <a:ext cx="2349500" cy="88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>
            <a:extLst>
              <a:ext uri="{FF2B5EF4-FFF2-40B4-BE49-F238E27FC236}">
                <a16:creationId xmlns:a16="http://schemas.microsoft.com/office/drawing/2014/main" id="{23CE4CEF-271C-4248-9A48-EB033B0B09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6125" y="5070475"/>
          <a:ext cx="6762750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0591600" imgH="14046200" progId="Equation.DSMT4">
                  <p:embed/>
                </p:oleObj>
              </mc:Choice>
              <mc:Fallback>
                <p:oleObj name="Equation" r:id="rId8" imgW="110591600" imgH="14046200" progId="Equation.DSMT4">
                  <p:embed/>
                  <p:pic>
                    <p:nvPicPr>
                      <p:cNvPr id="8" name="Object 8">
                        <a:extLst>
                          <a:ext uri="{FF2B5EF4-FFF2-40B4-BE49-F238E27FC236}">
                            <a16:creationId xmlns:a16="http://schemas.microsoft.com/office/drawing/2014/main" id="{23CE4CEF-271C-4248-9A48-EB033B0B09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25" y="5070475"/>
                        <a:ext cx="6762750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9733865E-EAE5-0248-BBEC-940CF0774B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33613" y="5964239"/>
          <a:ext cx="2493962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0137100" imgH="7315200" progId="Equation.DSMT4">
                  <p:embed/>
                </p:oleObj>
              </mc:Choice>
              <mc:Fallback>
                <p:oleObj name="Equation" r:id="rId10" imgW="30137100" imgH="7315200" progId="Equation.DSMT4">
                  <p:embed/>
                  <p:pic>
                    <p:nvPicPr>
                      <p:cNvPr id="9" name="Object 9">
                        <a:extLst>
                          <a:ext uri="{FF2B5EF4-FFF2-40B4-BE49-F238E27FC236}">
                            <a16:creationId xmlns:a16="http://schemas.microsoft.com/office/drawing/2014/main" id="{9733865E-EAE5-0248-BBEC-940CF0774B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3613" y="5964239"/>
                        <a:ext cx="2493962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5543" name="Group 24">
            <a:extLst>
              <a:ext uri="{FF2B5EF4-FFF2-40B4-BE49-F238E27FC236}">
                <a16:creationId xmlns:a16="http://schemas.microsoft.com/office/drawing/2014/main" id="{3B9CE41E-5446-AD4D-9F26-10D0088189D6}"/>
              </a:ext>
            </a:extLst>
          </p:cNvPr>
          <p:cNvGrpSpPr>
            <a:grpSpLocks/>
          </p:cNvGrpSpPr>
          <p:nvPr/>
        </p:nvGrpSpPr>
        <p:grpSpPr bwMode="auto">
          <a:xfrm>
            <a:off x="7975600" y="1103314"/>
            <a:ext cx="2287588" cy="1519237"/>
            <a:chOff x="6465112" y="1754191"/>
            <a:chExt cx="2288363" cy="1519241"/>
          </a:xfrm>
        </p:grpSpPr>
        <p:sp>
          <p:nvSpPr>
            <p:cNvPr id="65566" name="Line 20">
              <a:extLst>
                <a:ext uri="{FF2B5EF4-FFF2-40B4-BE49-F238E27FC236}">
                  <a16:creationId xmlns:a16="http://schemas.microsoft.com/office/drawing/2014/main" id="{7FA9B929-59BC-5144-B93D-5DB516BE9C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65112" y="2562225"/>
              <a:ext cx="504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5567" name="Group 29">
              <a:extLst>
                <a:ext uri="{FF2B5EF4-FFF2-40B4-BE49-F238E27FC236}">
                  <a16:creationId xmlns:a16="http://schemas.microsoft.com/office/drawing/2014/main" id="{15951730-C93C-A145-A6DA-B3778406AC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62775" y="1754191"/>
              <a:ext cx="1790700" cy="1519241"/>
              <a:chOff x="2802" y="585"/>
              <a:chExt cx="1128" cy="957"/>
            </a:xfrm>
          </p:grpSpPr>
          <p:sp>
            <p:nvSpPr>
              <p:cNvPr id="65568" name="Oval 16">
                <a:extLst>
                  <a:ext uri="{FF2B5EF4-FFF2-40B4-BE49-F238E27FC236}">
                    <a16:creationId xmlns:a16="http://schemas.microsoft.com/office/drawing/2014/main" id="{2CD99030-34A7-994A-8EA3-060F97CEB9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8" y="918"/>
                <a:ext cx="738" cy="336"/>
              </a:xfrm>
              <a:prstGeom prst="ellipse">
                <a:avLst/>
              </a:prstGeom>
              <a:gradFill rotWithShape="1">
                <a:gsLst>
                  <a:gs pos="0">
                    <a:srgbClr val="66FF33"/>
                  </a:gs>
                  <a:gs pos="100000">
                    <a:schemeClr val="bg1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65569" name="Line 17">
                <a:extLst>
                  <a:ext uri="{FF2B5EF4-FFF2-40B4-BE49-F238E27FC236}">
                    <a16:creationId xmlns:a16="http://schemas.microsoft.com/office/drawing/2014/main" id="{9687BDFA-9888-B54F-A7E6-8CD6355BEE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75" y="585"/>
                <a:ext cx="0" cy="34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0" name="Line 18">
                <a:extLst>
                  <a:ext uri="{FF2B5EF4-FFF2-40B4-BE49-F238E27FC236}">
                    <a16:creationId xmlns:a16="http://schemas.microsoft.com/office/drawing/2014/main" id="{371869DC-378C-0B4D-A95B-7F2655094E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02" y="1176"/>
                <a:ext cx="288" cy="34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1" name="Line 19">
                <a:extLst>
                  <a:ext uri="{FF2B5EF4-FFF2-40B4-BE49-F238E27FC236}">
                    <a16:creationId xmlns:a16="http://schemas.microsoft.com/office/drawing/2014/main" id="{C477B170-3EDC-CB4E-885B-82889E2669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1080"/>
                <a:ext cx="426" cy="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72" name="Line 21">
                <a:extLst>
                  <a:ext uri="{FF2B5EF4-FFF2-40B4-BE49-F238E27FC236}">
                    <a16:creationId xmlns:a16="http://schemas.microsoft.com/office/drawing/2014/main" id="{99BE5E1A-F7C4-184B-944C-C7D460E19C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4" y="1242"/>
                <a:ext cx="0" cy="3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" name="Group 30">
            <a:extLst>
              <a:ext uri="{FF2B5EF4-FFF2-40B4-BE49-F238E27FC236}">
                <a16:creationId xmlns:a16="http://schemas.microsoft.com/office/drawing/2014/main" id="{4FDBD644-269B-444A-90BC-8099BD1653D7}"/>
              </a:ext>
            </a:extLst>
          </p:cNvPr>
          <p:cNvGrpSpPr>
            <a:grpSpLocks/>
          </p:cNvGrpSpPr>
          <p:nvPr/>
        </p:nvGrpSpPr>
        <p:grpSpPr bwMode="auto">
          <a:xfrm>
            <a:off x="8242300" y="3367088"/>
            <a:ext cx="1905000" cy="1676400"/>
            <a:chOff x="4171" y="1153"/>
            <a:chExt cx="1200" cy="1056"/>
          </a:xfrm>
        </p:grpSpPr>
        <p:sp>
          <p:nvSpPr>
            <p:cNvPr id="18" name="Oval 22">
              <a:extLst>
                <a:ext uri="{FF2B5EF4-FFF2-40B4-BE49-F238E27FC236}">
                  <a16:creationId xmlns:a16="http://schemas.microsoft.com/office/drawing/2014/main" id="{46AB1D3A-3778-284A-99BF-BD545B44E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" y="1441"/>
              <a:ext cx="514" cy="462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tx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tx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5561" name="Line 23">
              <a:extLst>
                <a:ext uri="{FF2B5EF4-FFF2-40B4-BE49-F238E27FC236}">
                  <a16:creationId xmlns:a16="http://schemas.microsoft.com/office/drawing/2014/main" id="{6FE17816-E073-7143-A3F3-340F45BB08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1" y="1153"/>
              <a:ext cx="0" cy="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62" name="Line 24">
              <a:extLst>
                <a:ext uri="{FF2B5EF4-FFF2-40B4-BE49-F238E27FC236}">
                  <a16:creationId xmlns:a16="http://schemas.microsoft.com/office/drawing/2014/main" id="{5D7B33D2-38FE-D04F-9ED6-7000FEF9D0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3" y="1783"/>
              <a:ext cx="288" cy="3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63" name="Line 25">
              <a:extLst>
                <a:ext uri="{FF2B5EF4-FFF2-40B4-BE49-F238E27FC236}">
                  <a16:creationId xmlns:a16="http://schemas.microsoft.com/office/drawing/2014/main" id="{0DE34421-E588-9643-82AA-7A445EE427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5" y="1693"/>
              <a:ext cx="426" cy="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64" name="Line 26">
              <a:extLst>
                <a:ext uri="{FF2B5EF4-FFF2-40B4-BE49-F238E27FC236}">
                  <a16:creationId xmlns:a16="http://schemas.microsoft.com/office/drawing/2014/main" id="{910330B2-19FA-164B-8724-449BF25946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1" y="1699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65" name="Line 27">
              <a:extLst>
                <a:ext uri="{FF2B5EF4-FFF2-40B4-BE49-F238E27FC236}">
                  <a16:creationId xmlns:a16="http://schemas.microsoft.com/office/drawing/2014/main" id="{81877FD1-842C-414C-B142-C483FC614C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3" y="1909"/>
              <a:ext cx="0" cy="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Text Box 28">
            <a:extLst>
              <a:ext uri="{FF2B5EF4-FFF2-40B4-BE49-F238E27FC236}">
                <a16:creationId xmlns:a16="http://schemas.microsoft.com/office/drawing/2014/main" id="{B8FB8AF5-7C03-9A4C-85CF-DDBE2EA2D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6204" y="2984501"/>
            <a:ext cx="255050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Transform into 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0E576C-573B-7A47-8EAE-58D854712FDA}"/>
              </a:ext>
            </a:extLst>
          </p:cNvPr>
          <p:cNvSpPr txBox="1"/>
          <p:nvPr/>
        </p:nvSpPr>
        <p:spPr>
          <a:xfrm>
            <a:off x="9911592" y="1809751"/>
            <a:ext cx="4523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k</a:t>
            </a:r>
            <a:r>
              <a:rPr lang="en-US" baseline="-25000" dirty="0">
                <a:latin typeface="+mn-lt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37AD37-ECBA-F944-AF2F-957F3B615AD4}"/>
              </a:ext>
            </a:extLst>
          </p:cNvPr>
          <p:cNvSpPr txBox="1"/>
          <p:nvPr/>
        </p:nvSpPr>
        <p:spPr>
          <a:xfrm>
            <a:off x="9029735" y="930276"/>
            <a:ext cx="4523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k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32153D-3B2B-C94E-AEFE-50D9908EA95B}"/>
              </a:ext>
            </a:extLst>
          </p:cNvPr>
          <p:cNvSpPr txBox="1"/>
          <p:nvPr/>
        </p:nvSpPr>
        <p:spPr>
          <a:xfrm>
            <a:off x="8230429" y="2341564"/>
            <a:ext cx="4523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k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854EC4-A90F-8F47-AB9C-E7FC78F141B0}"/>
              </a:ext>
            </a:extLst>
          </p:cNvPr>
          <p:cNvSpPr txBox="1"/>
          <p:nvPr/>
        </p:nvSpPr>
        <p:spPr>
          <a:xfrm>
            <a:off x="5743947" y="1525588"/>
            <a:ext cx="218842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n-lt"/>
              </a:rPr>
              <a:t>E=const. ellipsoid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08F025B5-01A9-7242-9883-C4E12B59ED3A}"/>
              </a:ext>
            </a:extLst>
          </p:cNvPr>
          <p:cNvSpPr/>
          <p:nvPr/>
        </p:nvSpPr>
        <p:spPr>
          <a:xfrm>
            <a:off x="9415464" y="1230314"/>
            <a:ext cx="236537" cy="541337"/>
          </a:xfrm>
          <a:custGeom>
            <a:avLst/>
            <a:gdLst>
              <a:gd name="connsiteX0" fmla="*/ 237067 w 237067"/>
              <a:gd name="connsiteY0" fmla="*/ 0 h 541867"/>
              <a:gd name="connsiteX1" fmla="*/ 67734 w 237067"/>
              <a:gd name="connsiteY1" fmla="*/ 191911 h 541867"/>
              <a:gd name="connsiteX2" fmla="*/ 191911 w 237067"/>
              <a:gd name="connsiteY2" fmla="*/ 293511 h 541867"/>
              <a:gd name="connsiteX3" fmla="*/ 0 w 237067"/>
              <a:gd name="connsiteY3" fmla="*/ 541867 h 541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067" h="541867">
                <a:moveTo>
                  <a:pt x="237067" y="0"/>
                </a:moveTo>
                <a:cubicBezTo>
                  <a:pt x="156163" y="71496"/>
                  <a:pt x="75260" y="142993"/>
                  <a:pt x="67734" y="191911"/>
                </a:cubicBezTo>
                <a:cubicBezTo>
                  <a:pt x="60208" y="240830"/>
                  <a:pt x="203200" y="235185"/>
                  <a:pt x="191911" y="293511"/>
                </a:cubicBezTo>
                <a:cubicBezTo>
                  <a:pt x="180622" y="351837"/>
                  <a:pt x="90311" y="446852"/>
                  <a:pt x="0" y="541867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166344-3079-C547-AD18-FE3DDB9467E4}"/>
              </a:ext>
            </a:extLst>
          </p:cNvPr>
          <p:cNvSpPr txBox="1"/>
          <p:nvPr/>
        </p:nvSpPr>
        <p:spPr>
          <a:xfrm>
            <a:off x="9404278" y="801689"/>
            <a:ext cx="129554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dirty="0">
                <a:latin typeface="+mn-lt"/>
              </a:rPr>
              <a:t>const. E</a:t>
            </a:r>
          </a:p>
        </p:txBody>
      </p:sp>
      <p:graphicFrame>
        <p:nvGraphicFramePr>
          <p:cNvPr id="2316295" name="Object 32">
            <a:extLst>
              <a:ext uri="{FF2B5EF4-FFF2-40B4-BE49-F238E27FC236}">
                <a16:creationId xmlns:a16="http://schemas.microsoft.com/office/drawing/2014/main" id="{C856031D-7AF1-C248-8917-B3D2C62054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35463" y="3744914"/>
          <a:ext cx="1147762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877800" imgH="9067800" progId="Equation.DSMT4">
                  <p:embed/>
                </p:oleObj>
              </mc:Choice>
              <mc:Fallback>
                <p:oleObj name="Equation" r:id="rId12" imgW="12877800" imgH="9067800" progId="Equation.DSMT4">
                  <p:embed/>
                  <p:pic>
                    <p:nvPicPr>
                      <p:cNvPr id="2316295" name="Object 32">
                        <a:extLst>
                          <a:ext uri="{FF2B5EF4-FFF2-40B4-BE49-F238E27FC236}">
                            <a16:creationId xmlns:a16="http://schemas.microsoft.com/office/drawing/2014/main" id="{C856031D-7AF1-C248-8917-B3D2C62054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5463" y="3744914"/>
                        <a:ext cx="1147762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6296" name="Object 33">
            <a:extLst>
              <a:ext uri="{FF2B5EF4-FFF2-40B4-BE49-F238E27FC236}">
                <a16:creationId xmlns:a16="http://schemas.microsoft.com/office/drawing/2014/main" id="{EC52767F-E8B1-5B41-8A58-67CF867057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55788" y="3078163"/>
          <a:ext cx="419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686300" imgH="4686300" progId="Equation.DSMT4">
                  <p:embed/>
                </p:oleObj>
              </mc:Choice>
              <mc:Fallback>
                <p:oleObj name="Equation" r:id="rId14" imgW="4686300" imgH="4686300" progId="Equation.DSMT4">
                  <p:embed/>
                  <p:pic>
                    <p:nvPicPr>
                      <p:cNvPr id="2316296" name="Object 33">
                        <a:extLst>
                          <a:ext uri="{FF2B5EF4-FFF2-40B4-BE49-F238E27FC236}">
                            <a16:creationId xmlns:a16="http://schemas.microsoft.com/office/drawing/2014/main" id="{EC52767F-E8B1-5B41-8A58-67CF867057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788" y="3078163"/>
                        <a:ext cx="4191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6297" name="Object 34">
            <a:extLst>
              <a:ext uri="{FF2B5EF4-FFF2-40B4-BE49-F238E27FC236}">
                <a16:creationId xmlns:a16="http://schemas.microsoft.com/office/drawing/2014/main" id="{4C6CEBE6-2C1D-E640-90C7-0999EB6CC4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46751" y="3244850"/>
          <a:ext cx="4175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4686300" imgH="5270500" progId="Equation.DSMT4">
                  <p:embed/>
                </p:oleObj>
              </mc:Choice>
              <mc:Fallback>
                <p:oleObj name="Equation" r:id="rId16" imgW="4686300" imgH="5270500" progId="Equation.DSMT4">
                  <p:embed/>
                  <p:pic>
                    <p:nvPicPr>
                      <p:cNvPr id="2316297" name="Object 34">
                        <a:extLst>
                          <a:ext uri="{FF2B5EF4-FFF2-40B4-BE49-F238E27FC236}">
                            <a16:creationId xmlns:a16="http://schemas.microsoft.com/office/drawing/2014/main" id="{4C6CEBE6-2C1D-E640-90C7-0999EB6CC4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1" y="3244850"/>
                        <a:ext cx="417513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D30AC7D-4506-6845-8C5C-12AB9BF333C3}"/>
              </a:ext>
            </a:extLst>
          </p:cNvPr>
          <p:cNvCxnSpPr/>
          <p:nvPr/>
        </p:nvCxnSpPr>
        <p:spPr>
          <a:xfrm rot="10800000">
            <a:off x="5395913" y="3138489"/>
            <a:ext cx="361950" cy="225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2036C71-E77C-6842-AABC-4C7FC2593413}"/>
              </a:ext>
            </a:extLst>
          </p:cNvPr>
          <p:cNvCxnSpPr/>
          <p:nvPr/>
        </p:nvCxnSpPr>
        <p:spPr>
          <a:xfrm flipV="1">
            <a:off x="6016626" y="3149601"/>
            <a:ext cx="327025" cy="2714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33D1748-4205-3B46-9F60-437B160488FD}"/>
              </a:ext>
            </a:extLst>
          </p:cNvPr>
          <p:cNvCxnSpPr/>
          <p:nvPr/>
        </p:nvCxnSpPr>
        <p:spPr>
          <a:xfrm flipV="1">
            <a:off x="2224088" y="3138488"/>
            <a:ext cx="349250" cy="214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4854" name="Rectangle 38">
            <a:extLst>
              <a:ext uri="{FF2B5EF4-FFF2-40B4-BE49-F238E27FC236}">
                <a16:creationId xmlns:a16="http://schemas.microsoft.com/office/drawing/2014/main" id="{7F8DD74E-518D-4546-BDA5-DAAEF6178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0" y="6161088"/>
            <a:ext cx="43524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N</a:t>
            </a:r>
            <a:r>
              <a:rPr lang="en-US" altLang="en-US" sz="2000" baseline="-25000"/>
              <a:t>el</a:t>
            </a:r>
            <a:r>
              <a:rPr lang="en-US" altLang="en-US" sz="2000"/>
              <a:t> is number of equivalent ellipsoids</a:t>
            </a:r>
          </a:p>
        </p:txBody>
      </p:sp>
    </p:spTree>
    <p:extLst>
      <p:ext uri="{BB962C8B-B14F-4D97-AF65-F5344CB8AC3E}">
        <p14:creationId xmlns:p14="http://schemas.microsoft.com/office/powerpoint/2010/main" val="2765658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16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9" grpId="0" animBg="1"/>
      <p:bldP spid="259485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EE959-CCCB-454C-9194-CC166149D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 Effective Mass for Conduction Band </a:t>
            </a:r>
          </a:p>
        </p:txBody>
      </p:sp>
      <p:sp>
        <p:nvSpPr>
          <p:cNvPr id="66578" name="Slide Number Placeholder 18">
            <a:extLst>
              <a:ext uri="{FF2B5EF4-FFF2-40B4-BE49-F238E27FC236}">
                <a16:creationId xmlns:a16="http://schemas.microsoft.com/office/drawing/2014/main" id="{EF8D4E6F-38D5-1E4E-9821-6EBA91547D9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0A43F5-EBBF-4543-B4E3-FD02766A5BB9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003E4B5-4F91-9E48-9A6E-724ACCCDF6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08725" y="1204914"/>
          <a:ext cx="3367088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968700" imgH="7315200" progId="Equation.DSMT4">
                  <p:embed/>
                </p:oleObj>
              </mc:Choice>
              <mc:Fallback>
                <p:oleObj name="Equation" r:id="rId3" imgW="28968700" imgH="73152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003E4B5-4F91-9E48-9A6E-724ACCCDF6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8725" y="1204914"/>
                        <a:ext cx="3367088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EFB6559-0774-7A4A-AB72-677D2B358603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6203951" y="2230438"/>
          <a:ext cx="391477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1541700" imgH="11112500" progId="Equation.DSMT4">
                  <p:embed/>
                </p:oleObj>
              </mc:Choice>
              <mc:Fallback>
                <p:oleObj name="Equation" r:id="rId5" imgW="41541700" imgH="1111250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5EFB6559-0774-7A4A-AB72-677D2B358603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3951" y="2230438"/>
                        <a:ext cx="3914775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4" name="Object 6">
            <a:extLst>
              <a:ext uri="{FF2B5EF4-FFF2-40B4-BE49-F238E27FC236}">
                <a16:creationId xmlns:a16="http://schemas.microsoft.com/office/drawing/2014/main" id="{D06BE882-7CFC-9448-A743-C241536939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51026" y="1203326"/>
          <a:ext cx="3414713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9260800" imgH="7315200" progId="Equation.DSMT4">
                  <p:embed/>
                </p:oleObj>
              </mc:Choice>
              <mc:Fallback>
                <p:oleObj name="Equation" r:id="rId7" imgW="29260800" imgH="7315200" progId="Equation.DSMT4">
                  <p:embed/>
                  <p:pic>
                    <p:nvPicPr>
                      <p:cNvPr id="66564" name="Object 6">
                        <a:extLst>
                          <a:ext uri="{FF2B5EF4-FFF2-40B4-BE49-F238E27FC236}">
                            <a16:creationId xmlns:a16="http://schemas.microsoft.com/office/drawing/2014/main" id="{D06BE882-7CFC-9448-A743-C241536939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6" y="1203326"/>
                        <a:ext cx="3414713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5" name="Object 7">
            <a:extLst>
              <a:ext uri="{FF2B5EF4-FFF2-40B4-BE49-F238E27FC236}">
                <a16:creationId xmlns:a16="http://schemas.microsoft.com/office/drawing/2014/main" id="{648BD80F-23BC-BE4D-B0F9-664C3CC6F5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11338" y="2214563"/>
          <a:ext cx="4032250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1541700" imgH="11112500" progId="Equation.DSMT4">
                  <p:embed/>
                </p:oleObj>
              </mc:Choice>
              <mc:Fallback>
                <p:oleObj name="Equation" r:id="rId9" imgW="41541700" imgH="11112500" progId="Equation.DSMT4">
                  <p:embed/>
                  <p:pic>
                    <p:nvPicPr>
                      <p:cNvPr id="66565" name="Object 7">
                        <a:extLst>
                          <a:ext uri="{FF2B5EF4-FFF2-40B4-BE49-F238E27FC236}">
                            <a16:creationId xmlns:a16="http://schemas.microsoft.com/office/drawing/2014/main" id="{648BD80F-23BC-BE4D-B0F9-664C3CC6F5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1338" y="2214563"/>
                        <a:ext cx="4032250" cy="1077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95848" name="Picture 13">
            <a:extLst>
              <a:ext uri="{FF2B5EF4-FFF2-40B4-BE49-F238E27FC236}">
                <a16:creationId xmlns:a16="http://schemas.microsoft.com/office/drawing/2014/main" id="{19E2CF58-D7C2-AD43-B542-6BC51D927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98" r="31761" b="10104"/>
          <a:stretch>
            <a:fillRect/>
          </a:stretch>
        </p:blipFill>
        <p:spPr bwMode="auto">
          <a:xfrm>
            <a:off x="5500688" y="3629026"/>
            <a:ext cx="1979612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7" name="Freeform 15">
            <a:extLst>
              <a:ext uri="{FF2B5EF4-FFF2-40B4-BE49-F238E27FC236}">
                <a16:creationId xmlns:a16="http://schemas.microsoft.com/office/drawing/2014/main" id="{0D80B55D-3DCA-7542-8204-274350525167}"/>
              </a:ext>
            </a:extLst>
          </p:cNvPr>
          <p:cNvSpPr>
            <a:spLocks/>
          </p:cNvSpPr>
          <p:nvPr/>
        </p:nvSpPr>
        <p:spPr bwMode="auto">
          <a:xfrm>
            <a:off x="7065963" y="3768725"/>
            <a:ext cx="57150" cy="666750"/>
          </a:xfrm>
          <a:custGeom>
            <a:avLst/>
            <a:gdLst>
              <a:gd name="T0" fmla="*/ 0 w 36"/>
              <a:gd name="T1" fmla="*/ 0 h 420"/>
              <a:gd name="T2" fmla="*/ 0 w 36"/>
              <a:gd name="T3" fmla="*/ 2147483646 h 420"/>
              <a:gd name="T4" fmla="*/ 2147483646 w 36"/>
              <a:gd name="T5" fmla="*/ 2147483646 h 420"/>
              <a:gd name="T6" fmla="*/ 2147483646 w 36"/>
              <a:gd name="T7" fmla="*/ 2147483646 h 420"/>
              <a:gd name="T8" fmla="*/ 0 w 36"/>
              <a:gd name="T9" fmla="*/ 0 h 4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"/>
              <a:gd name="T16" fmla="*/ 0 h 420"/>
              <a:gd name="T17" fmla="*/ 36 w 36"/>
              <a:gd name="T18" fmla="*/ 420 h 4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" h="420">
                <a:moveTo>
                  <a:pt x="0" y="0"/>
                </a:moveTo>
                <a:lnTo>
                  <a:pt x="0" y="420"/>
                </a:lnTo>
                <a:lnTo>
                  <a:pt x="36" y="420"/>
                </a:lnTo>
                <a:lnTo>
                  <a:pt x="36" y="3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68" name="Freeform 16">
            <a:extLst>
              <a:ext uri="{FF2B5EF4-FFF2-40B4-BE49-F238E27FC236}">
                <a16:creationId xmlns:a16="http://schemas.microsoft.com/office/drawing/2014/main" id="{2C6A5208-9D98-4546-AF14-CAF396D6FBE3}"/>
              </a:ext>
            </a:extLst>
          </p:cNvPr>
          <p:cNvSpPr>
            <a:spLocks/>
          </p:cNvSpPr>
          <p:nvPr/>
        </p:nvSpPr>
        <p:spPr bwMode="auto">
          <a:xfrm>
            <a:off x="7077075" y="4741863"/>
            <a:ext cx="57150" cy="666750"/>
          </a:xfrm>
          <a:custGeom>
            <a:avLst/>
            <a:gdLst>
              <a:gd name="T0" fmla="*/ 0 w 36"/>
              <a:gd name="T1" fmla="*/ 0 h 420"/>
              <a:gd name="T2" fmla="*/ 0 w 36"/>
              <a:gd name="T3" fmla="*/ 2147483646 h 420"/>
              <a:gd name="T4" fmla="*/ 2147483646 w 36"/>
              <a:gd name="T5" fmla="*/ 2147483646 h 420"/>
              <a:gd name="T6" fmla="*/ 2147483646 w 36"/>
              <a:gd name="T7" fmla="*/ 2147483646 h 420"/>
              <a:gd name="T8" fmla="*/ 0 w 36"/>
              <a:gd name="T9" fmla="*/ 0 h 4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"/>
              <a:gd name="T16" fmla="*/ 0 h 420"/>
              <a:gd name="T17" fmla="*/ 36 w 36"/>
              <a:gd name="T18" fmla="*/ 420 h 4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" h="420">
                <a:moveTo>
                  <a:pt x="0" y="0"/>
                </a:moveTo>
                <a:lnTo>
                  <a:pt x="0" y="420"/>
                </a:lnTo>
                <a:lnTo>
                  <a:pt x="36" y="420"/>
                </a:lnTo>
                <a:lnTo>
                  <a:pt x="36" y="3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15387EE0-A706-5646-95DC-23348F7DD25D}"/>
              </a:ext>
            </a:extLst>
          </p:cNvPr>
          <p:cNvSpPr/>
          <p:nvPr/>
        </p:nvSpPr>
        <p:spPr>
          <a:xfrm>
            <a:off x="7854950" y="3768726"/>
            <a:ext cx="749300" cy="498475"/>
          </a:xfrm>
          <a:custGeom>
            <a:avLst/>
            <a:gdLst>
              <a:gd name="connsiteX0" fmla="*/ 41564 w 748146"/>
              <a:gd name="connsiteY0" fmla="*/ 41564 h 498764"/>
              <a:gd name="connsiteX1" fmla="*/ 748146 w 748146"/>
              <a:gd name="connsiteY1" fmla="*/ 498764 h 498764"/>
              <a:gd name="connsiteX2" fmla="*/ 748146 w 748146"/>
              <a:gd name="connsiteY2" fmla="*/ 0 h 498764"/>
              <a:gd name="connsiteX3" fmla="*/ 0 w 748146"/>
              <a:gd name="connsiteY3" fmla="*/ 0 h 498764"/>
              <a:gd name="connsiteX4" fmla="*/ 41564 w 748146"/>
              <a:gd name="connsiteY4" fmla="*/ 41564 h 49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146" h="498764">
                <a:moveTo>
                  <a:pt x="41564" y="41564"/>
                </a:moveTo>
                <a:lnTo>
                  <a:pt x="748146" y="498764"/>
                </a:lnTo>
                <a:lnTo>
                  <a:pt x="748146" y="0"/>
                </a:lnTo>
                <a:lnTo>
                  <a:pt x="0" y="0"/>
                </a:lnTo>
                <a:lnTo>
                  <a:pt x="41564" y="4156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F8DB85-DA05-9D4A-A780-23B69563BB16}"/>
              </a:ext>
            </a:extLst>
          </p:cNvPr>
          <p:cNvCxnSpPr/>
          <p:nvPr/>
        </p:nvCxnSpPr>
        <p:spPr>
          <a:xfrm rot="5400000">
            <a:off x="4711700" y="2273300"/>
            <a:ext cx="2217738" cy="14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C7CDCBA-F277-DE4E-A3D8-50EB6B2966D3}"/>
              </a:ext>
            </a:extLst>
          </p:cNvPr>
          <p:cNvCxnSpPr/>
          <p:nvPr/>
        </p:nvCxnSpPr>
        <p:spPr>
          <a:xfrm flipV="1">
            <a:off x="6899276" y="3197226"/>
            <a:ext cx="931863" cy="460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F1099E7-AA1D-B64C-B630-045877D79975}"/>
              </a:ext>
            </a:extLst>
          </p:cNvPr>
          <p:cNvCxnSpPr/>
          <p:nvPr/>
        </p:nvCxnSpPr>
        <p:spPr>
          <a:xfrm rot="16200000" flipV="1">
            <a:off x="3482182" y="3459957"/>
            <a:ext cx="517525" cy="1539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4">
            <a:extLst>
              <a:ext uri="{FF2B5EF4-FFF2-40B4-BE49-F238E27FC236}">
                <a16:creationId xmlns:a16="http://schemas.microsoft.com/office/drawing/2014/main" id="{EA5A97CD-DC88-0540-B07E-3525D7632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3055" r="31963" b="5875"/>
          <a:stretch>
            <a:fillRect/>
          </a:stretch>
        </p:blipFill>
        <p:spPr bwMode="auto">
          <a:xfrm>
            <a:off x="7727950" y="3567114"/>
            <a:ext cx="294005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618DDF34-7605-4B45-BBBF-92B6C2B474C4}"/>
              </a:ext>
            </a:extLst>
          </p:cNvPr>
          <p:cNvSpPr/>
          <p:nvPr/>
        </p:nvSpPr>
        <p:spPr>
          <a:xfrm>
            <a:off x="7969251" y="4929188"/>
            <a:ext cx="290513" cy="222250"/>
          </a:xfrm>
          <a:prstGeom prst="ellipse">
            <a:avLst/>
          </a:prstGeom>
          <a:solidFill>
            <a:srgbClr val="4F81BD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59B1291-02F1-9049-81AE-959885C806EF}"/>
              </a:ext>
            </a:extLst>
          </p:cNvPr>
          <p:cNvSpPr/>
          <p:nvPr/>
        </p:nvSpPr>
        <p:spPr>
          <a:xfrm>
            <a:off x="10240964" y="4768850"/>
            <a:ext cx="288925" cy="223838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6577" name="Picture 13">
            <a:extLst>
              <a:ext uri="{FF2B5EF4-FFF2-40B4-BE49-F238E27FC236}">
                <a16:creationId xmlns:a16="http://schemas.microsoft.com/office/drawing/2014/main" id="{12F30ACD-9327-AE44-996A-C4F28BF96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91" b="10104"/>
          <a:stretch>
            <a:fillRect/>
          </a:stretch>
        </p:blipFill>
        <p:spPr bwMode="auto">
          <a:xfrm>
            <a:off x="2967038" y="3621088"/>
            <a:ext cx="2552700" cy="26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5915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3D4D1473-947F-8646-8FA7-1318A978A65A}"/>
              </a:ext>
            </a:extLst>
          </p:cNvPr>
          <p:cNvSpPr txBox="1">
            <a:spLocks/>
          </p:cNvSpPr>
          <p:nvPr/>
        </p:nvSpPr>
        <p:spPr>
          <a:xfrm>
            <a:off x="541121" y="757467"/>
            <a:ext cx="11108964" cy="1989874"/>
          </a:xfrm>
          <a:prstGeom prst="rect">
            <a:avLst/>
          </a:prstGeom>
        </p:spPr>
        <p:txBody>
          <a:bodyPr/>
          <a:lstStyle>
            <a:lvl1pPr marL="1698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kern="0" dirty="0"/>
              <a:t>10.1 E(k) diagrams in specific crystal directions</a:t>
            </a:r>
          </a:p>
          <a:p>
            <a:pPr lvl="1"/>
            <a:endParaRPr lang="en-US" sz="1100" kern="0" dirty="0"/>
          </a:p>
          <a:p>
            <a:r>
              <a:rPr lang="en-US" sz="2400" kern="0" dirty="0"/>
              <a:t>10.2 Constant Energy Surfaces – Effective Mass Tensor</a:t>
            </a:r>
            <a:endParaRPr lang="en-US" sz="2000" kern="0" dirty="0"/>
          </a:p>
          <a:p>
            <a:pPr lvl="1"/>
            <a:endParaRPr lang="en-US" sz="1100" kern="0" dirty="0"/>
          </a:p>
          <a:p>
            <a:r>
              <a:rPr lang="en-US" sz="2400" kern="0" dirty="0"/>
              <a:t>10.3 Density of States Effective Mass</a:t>
            </a:r>
          </a:p>
          <a:p>
            <a:endParaRPr lang="en-US" sz="2400" kern="0" dirty="0"/>
          </a:p>
          <a:p>
            <a:endParaRPr lang="en-US" sz="2400" kern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7AEFF7-BD23-C04C-B242-6C93392A2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10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in Real Materials (Si, Ge, GaAs)</a:t>
            </a:r>
            <a:endParaRPr lang="en-US" dirty="0"/>
          </a:p>
        </p:txBody>
      </p:sp>
      <p:sp>
        <p:nvSpPr>
          <p:cNvPr id="68611" name="Slide Number Placeholder 3">
            <a:extLst>
              <a:ext uri="{FF2B5EF4-FFF2-40B4-BE49-F238E27FC236}">
                <a16:creationId xmlns:a16="http://schemas.microsoft.com/office/drawing/2014/main" id="{691C5B6E-3155-7548-A493-72B39B18ED0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F3EF7F-A3B9-F243-A65D-E0AAD1957694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68610" name="Text Box 3">
            <a:extLst>
              <a:ext uri="{FF2B5EF4-FFF2-40B4-BE49-F238E27FC236}">
                <a16:creationId xmlns:a16="http://schemas.microsoft.com/office/drawing/2014/main" id="{AEB2E05E-C1CC-4A43-8B9A-70720B021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2948623"/>
            <a:ext cx="884079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AutoNum type="arabicParenR"/>
            </a:pPr>
            <a:r>
              <a:rPr lang="en-US" altLang="en-US" sz="2400" dirty="0">
                <a:latin typeface="Calibri" panose="020F0502020204030204" pitchFamily="34" charset="0"/>
              </a:rPr>
              <a:t>E-k diagrams emerge from the solution of Schrödinger’s Eq.</a:t>
            </a:r>
          </a:p>
          <a:p>
            <a:pPr>
              <a:spcBef>
                <a:spcPct val="0"/>
              </a:spcBef>
              <a:buFontTx/>
              <a:buAutoNum type="arabicParenR"/>
            </a:pPr>
            <a:r>
              <a:rPr lang="en-US" altLang="en-US" sz="2400" dirty="0">
                <a:latin typeface="Calibri" panose="020F0502020204030204" pitchFamily="34" charset="0"/>
              </a:rPr>
              <a:t>E-k diagrams at which energy an electron with a specific crystal momentum </a:t>
            </a:r>
            <a:r>
              <a:rPr lang="en-US" altLang="en-US" sz="2400" b="1" i="1" dirty="0">
                <a:latin typeface="Calibri" panose="020F0502020204030204" pitchFamily="34" charset="0"/>
              </a:rPr>
              <a:t>can</a:t>
            </a:r>
            <a:r>
              <a:rPr lang="en-US" altLang="en-US" sz="2400" dirty="0">
                <a:latin typeface="Calibri" panose="020F0502020204030204" pitchFamily="34" charset="0"/>
              </a:rPr>
              <a:t> reside. </a:t>
            </a:r>
          </a:p>
          <a:p>
            <a:pPr>
              <a:spcBef>
                <a:spcPct val="0"/>
              </a:spcBef>
              <a:buFontTx/>
              <a:buAutoNum type="arabicParenR"/>
            </a:pPr>
            <a:r>
              <a:rPr lang="en-US" altLang="en-US" sz="2400" dirty="0">
                <a:latin typeface="Calibri" panose="020F0502020204030204" pitchFamily="34" charset="0"/>
              </a:rPr>
              <a:t>E-k diagrams depend on the underlying crystal symmetry</a:t>
            </a:r>
          </a:p>
          <a:p>
            <a:pPr>
              <a:spcBef>
                <a:spcPct val="0"/>
              </a:spcBef>
              <a:buFontTx/>
              <a:buAutoNum type="arabicParenR"/>
            </a:pPr>
            <a:r>
              <a:rPr lang="en-US" altLang="en-US" sz="2400" dirty="0">
                <a:latin typeface="Calibri" panose="020F0502020204030204" pitchFamily="34" charset="0"/>
              </a:rPr>
              <a:t>Only a fraction of the available states are occupied. The number of available states change with energy. </a:t>
            </a:r>
          </a:p>
          <a:p>
            <a:pPr>
              <a:spcBef>
                <a:spcPct val="0"/>
              </a:spcBef>
              <a:buFontTx/>
              <a:buAutoNum type="arabicParenR"/>
            </a:pPr>
            <a:r>
              <a:rPr lang="en-US" altLang="en-US" sz="2400" dirty="0">
                <a:latin typeface="Calibri" panose="020F0502020204030204" pitchFamily="34" charset="0"/>
              </a:rPr>
              <a:t>DOS of g(E) describes the number of available states in a small energy window around energy E</a:t>
            </a:r>
          </a:p>
          <a:p>
            <a:pPr>
              <a:spcBef>
                <a:spcPct val="0"/>
              </a:spcBef>
              <a:buFontTx/>
              <a:buAutoNum type="arabicParenR"/>
            </a:pPr>
            <a:r>
              <a:rPr lang="en-US" altLang="en-US" sz="2400" dirty="0">
                <a:latin typeface="Calibri" panose="020F0502020204030204" pitchFamily="34" charset="0"/>
              </a:rPr>
              <a:t>DOS is an important and useful characteristic of a material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0B87B2E-AF79-3443-80CE-5008D70470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9023318"/>
              </p:ext>
            </p:extLst>
          </p:nvPr>
        </p:nvGraphicFramePr>
        <p:xfrm>
          <a:off x="6095603" y="2319220"/>
          <a:ext cx="2304831" cy="5835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968700" imgH="7315200" progId="Equation.DSMT4">
                  <p:embed/>
                </p:oleObj>
              </mc:Choice>
              <mc:Fallback>
                <p:oleObj name="Equation" r:id="rId2" imgW="28968700" imgH="73152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003E4B5-4F91-9E48-9A6E-724ACCCDF6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5603" y="2319220"/>
                        <a:ext cx="2304831" cy="5835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C1EDF58F-CAB6-CF43-81F7-51185697A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3055" r="31963" b="5875"/>
          <a:stretch>
            <a:fillRect/>
          </a:stretch>
        </p:blipFill>
        <p:spPr bwMode="auto">
          <a:xfrm>
            <a:off x="9144000" y="3641725"/>
            <a:ext cx="294005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0208794-B7AF-C44D-BD39-68DA3CAD4F6B}"/>
              </a:ext>
            </a:extLst>
          </p:cNvPr>
          <p:cNvSpPr/>
          <p:nvPr/>
        </p:nvSpPr>
        <p:spPr>
          <a:xfrm>
            <a:off x="9385301" y="5003799"/>
            <a:ext cx="290513" cy="222250"/>
          </a:xfrm>
          <a:prstGeom prst="ellipse">
            <a:avLst/>
          </a:prstGeom>
          <a:solidFill>
            <a:srgbClr val="4F81BD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B1ADCF3-C833-2748-8895-07B725558782}"/>
              </a:ext>
            </a:extLst>
          </p:cNvPr>
          <p:cNvSpPr/>
          <p:nvPr/>
        </p:nvSpPr>
        <p:spPr>
          <a:xfrm>
            <a:off x="11657014" y="4843461"/>
            <a:ext cx="288925" cy="223838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F408C93C-E671-0748-B66D-7931A9DB6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271" y="779231"/>
            <a:ext cx="1663077" cy="150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0A7489B3-E94F-A540-AEC4-794351B9F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577" y="2419737"/>
            <a:ext cx="2358467" cy="105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DCC54F1-A02A-8C44-B874-A4089DE2A2CD}"/>
              </a:ext>
            </a:extLst>
          </p:cNvPr>
          <p:cNvSpPr/>
          <p:nvPr/>
        </p:nvSpPr>
        <p:spPr>
          <a:xfrm rot="16200000">
            <a:off x="-53479" y="839627"/>
            <a:ext cx="588305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DED3E3B-D3F8-A245-882C-16D29ADB37D9}"/>
              </a:ext>
            </a:extLst>
          </p:cNvPr>
          <p:cNvSpPr/>
          <p:nvPr/>
        </p:nvSpPr>
        <p:spPr>
          <a:xfrm rot="16200000">
            <a:off x="-53479" y="1546721"/>
            <a:ext cx="588305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2B1D0E2-66EB-9645-ADA6-DE1597E205A7}"/>
              </a:ext>
            </a:extLst>
          </p:cNvPr>
          <p:cNvSpPr/>
          <p:nvPr/>
        </p:nvSpPr>
        <p:spPr>
          <a:xfrm rot="16200000">
            <a:off x="-53479" y="2211227"/>
            <a:ext cx="588305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Video</a:t>
            </a:r>
          </a:p>
        </p:txBody>
      </p:sp>
      <p:graphicFrame>
        <p:nvGraphicFramePr>
          <p:cNvPr id="32" name="Object 5">
            <a:extLst>
              <a:ext uri="{FF2B5EF4-FFF2-40B4-BE49-F238E27FC236}">
                <a16:creationId xmlns:a16="http://schemas.microsoft.com/office/drawing/2014/main" id="{00EA164B-A10E-3940-B919-E9A898805A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188029"/>
              </p:ext>
            </p:extLst>
          </p:nvPr>
        </p:nvGraphicFramePr>
        <p:xfrm>
          <a:off x="8381570" y="1733903"/>
          <a:ext cx="1394780" cy="662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2821900" imgH="10820400" progId="Equation.DSMT4">
                  <p:embed/>
                </p:oleObj>
              </mc:Choice>
              <mc:Fallback>
                <p:oleObj name="Equation" r:id="rId7" imgW="22821900" imgH="10820400" progId="Equation.DSMT4">
                  <p:embed/>
                  <p:pic>
                    <p:nvPicPr>
                      <p:cNvPr id="32" name="Object 5">
                        <a:extLst>
                          <a:ext uri="{FF2B5EF4-FFF2-40B4-BE49-F238E27FC236}">
                            <a16:creationId xmlns:a16="http://schemas.microsoft.com/office/drawing/2014/main" id="{5EA87E1A-3688-BF41-B5AF-57BD370246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1570" y="1733903"/>
                        <a:ext cx="1394780" cy="662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5123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3253</TotalTime>
  <Words>1075</Words>
  <Application>Microsoft Office PowerPoint</Application>
  <PresentationFormat>Widescreen</PresentationFormat>
  <Paragraphs>243</Paragraphs>
  <Slides>33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6" baseType="lpstr">
      <vt:lpstr>ＭＳ Ｐゴシック</vt:lpstr>
      <vt:lpstr>Arial</vt:lpstr>
      <vt:lpstr>Calibri</vt:lpstr>
      <vt:lpstr>Cambria Math</vt:lpstr>
      <vt:lpstr>Comic Sans MS</vt:lpstr>
      <vt:lpstr>Microsoft Sans Serif</vt:lpstr>
      <vt:lpstr>Symbol</vt:lpstr>
      <vt:lpstr>Times New Roman</vt:lpstr>
      <vt:lpstr>Trebuchet MS</vt:lpstr>
      <vt:lpstr>Wingdings</vt:lpstr>
      <vt:lpstr>Wingdings 3</vt:lpstr>
      <vt:lpstr>6_nanoHUB-v2</vt:lpstr>
      <vt:lpstr>Equation</vt:lpstr>
      <vt:lpstr>Section 10 Bandstructure in Real Materials (Si, Ge, GaAs)</vt:lpstr>
      <vt:lpstr>Section 10 Bandstructure in Real Materials (Si, Ge, GaAs)</vt:lpstr>
      <vt:lpstr>Analogy for E-k Diagram: 4D info through  2D Plots</vt:lpstr>
      <vt:lpstr>E-k along G-X Direction</vt:lpstr>
      <vt:lpstr>E-k along G-X Direction</vt:lpstr>
      <vt:lpstr>E-k along G-X Direction</vt:lpstr>
      <vt:lpstr>E-k Diagram – Dispersion for Ge, Si, GaAs</vt:lpstr>
      <vt:lpstr>E-k Diagram – Dispersion for Ge, Si, GaAs</vt:lpstr>
      <vt:lpstr>E-k diagram for GaAs</vt:lpstr>
      <vt:lpstr>Arrangement of Atoms</vt:lpstr>
      <vt:lpstr>Poly-crystalline material </vt:lpstr>
      <vt:lpstr>Band-structure and Periodicity</vt:lpstr>
      <vt:lpstr>Section 10 Bandstructure in Real Materials (Si, Ge, GaAs)</vt:lpstr>
      <vt:lpstr>Section 10 Bandstructure in Real Materials (Si, Ge, GaAs)</vt:lpstr>
      <vt:lpstr>Section 10 Bandstructure in Real Materials (Si, Ge, GaAs)</vt:lpstr>
      <vt:lpstr>Section 10 Bandstructure in Real Materials (Si, Ge, GaAs)</vt:lpstr>
      <vt:lpstr>Analogy for E-k Diagram</vt:lpstr>
      <vt:lpstr>Four valleys (8 halves) inside BZ for Germanium</vt:lpstr>
      <vt:lpstr>Constant-E surface for Conduction Band</vt:lpstr>
      <vt:lpstr>Constant-E surface for Conduction Band</vt:lpstr>
      <vt:lpstr>Constant-E surface for Conduction Band</vt:lpstr>
      <vt:lpstr>Constant E-surface and Effective Mass Tensor</vt:lpstr>
      <vt:lpstr>Constant E-surface for Valence Band</vt:lpstr>
      <vt:lpstr>Constant E-surface for Valence Band</vt:lpstr>
      <vt:lpstr>Section 10 Bandstructure in Real Materials (Si, Ge, GaAs)</vt:lpstr>
      <vt:lpstr>Section 10 Bandstructure in Real Materials (Si, Ge, GaAs)</vt:lpstr>
      <vt:lpstr>Section 10 Bandstructure in Real Materials (Si, Ge, GaAs)</vt:lpstr>
      <vt:lpstr>Section 10 Bandstructure in Real Materials (Si, Ge, GaAs)</vt:lpstr>
      <vt:lpstr>Density of States of GaAs: Conduction/Valence Bands</vt:lpstr>
      <vt:lpstr>Four valleys (8 halves) inside BZ for Germanium</vt:lpstr>
      <vt:lpstr>Ellipsoidal Bands and DOS Effective Mass</vt:lpstr>
      <vt:lpstr>DOS Effective Mass for Conduction Band </vt:lpstr>
      <vt:lpstr>Section 10 Bandstructure in Real Materials (Si, Ge, GaAs)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82</cp:revision>
  <cp:lastPrinted>2012-01-17T05:18:23Z</cp:lastPrinted>
  <dcterms:created xsi:type="dcterms:W3CDTF">2020-06-16T22:10:56Z</dcterms:created>
  <dcterms:modified xsi:type="dcterms:W3CDTF">2026-09-07T00:17:31Z</dcterms:modified>
</cp:coreProperties>
</file>