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18"/>
  </p:notesMasterIdLst>
  <p:handoutMasterIdLst>
    <p:handoutMasterId r:id="rId19"/>
  </p:handoutMasterIdLst>
  <p:sldIdLst>
    <p:sldId id="875" r:id="rId2"/>
    <p:sldId id="900" r:id="rId3"/>
    <p:sldId id="879" r:id="rId4"/>
    <p:sldId id="920" r:id="rId5"/>
    <p:sldId id="914" r:id="rId6"/>
    <p:sldId id="916" r:id="rId7"/>
    <p:sldId id="915" r:id="rId8"/>
    <p:sldId id="917" r:id="rId9"/>
    <p:sldId id="839" r:id="rId10"/>
    <p:sldId id="840" r:id="rId11"/>
    <p:sldId id="913" r:id="rId12"/>
    <p:sldId id="842" r:id="rId13"/>
    <p:sldId id="843" r:id="rId14"/>
    <p:sldId id="844" r:id="rId15"/>
    <p:sldId id="845" r:id="rId16"/>
    <p:sldId id="918" r:id="rId17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FF"/>
    <a:srgbClr val="FFCB66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50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547" y="-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9.emf"/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2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emf"/><Relationship Id="rId5" Type="http://schemas.openxmlformats.org/officeDocument/2006/relationships/image" Target="../media/image12.emf"/><Relationship Id="rId15" Type="http://schemas.openxmlformats.org/officeDocument/2006/relationships/image" Target="../media/image10.emf"/><Relationship Id="rId10" Type="http://schemas.openxmlformats.org/officeDocument/2006/relationships/oleObject" Target="../embeddings/oleObject1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1.emf"/><Relationship Id="rId18" Type="http://schemas.openxmlformats.org/officeDocument/2006/relationships/oleObject" Target="../embeddings/oleObject7.bin"/><Relationship Id="rId3" Type="http://schemas.openxmlformats.org/officeDocument/2006/relationships/image" Target="../media/image15.emf"/><Relationship Id="rId21" Type="http://schemas.openxmlformats.org/officeDocument/2006/relationships/image" Target="../media/image8.emf"/><Relationship Id="rId7" Type="http://schemas.openxmlformats.org/officeDocument/2006/relationships/image" Target="../media/image17.emf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13.emf"/><Relationship Id="rId25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9.emf"/><Relationship Id="rId24" Type="http://schemas.openxmlformats.org/officeDocument/2006/relationships/oleObject" Target="../embeddings/oleObject3.bin"/><Relationship Id="rId5" Type="http://schemas.openxmlformats.org/officeDocument/2006/relationships/image" Target="../media/image16.emf"/><Relationship Id="rId15" Type="http://schemas.openxmlformats.org/officeDocument/2006/relationships/image" Target="../media/image12.emf"/><Relationship Id="rId23" Type="http://schemas.openxmlformats.org/officeDocument/2006/relationships/image" Target="../media/image9.e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14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8.emf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2.bin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2.emf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oleObject" Target="../embeddings/oleObject13.bin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28.png"/><Relationship Id="rId5" Type="http://schemas.openxmlformats.org/officeDocument/2006/relationships/image" Target="../media/image10.emf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1.png"/><Relationship Id="rId3" Type="http://schemas.openxmlformats.org/officeDocument/2006/relationships/image" Target="../media/image22.emf"/><Relationship Id="rId21" Type="http://schemas.openxmlformats.org/officeDocument/2006/relationships/image" Target="../media/image34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45.png"/><Relationship Id="rId2" Type="http://schemas.openxmlformats.org/officeDocument/2006/relationships/oleObject" Target="../embeddings/oleObject13.bin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37.png"/><Relationship Id="rId24" Type="http://schemas.openxmlformats.org/officeDocument/2006/relationships/image" Target="../media/image44.png"/><Relationship Id="rId5" Type="http://schemas.openxmlformats.org/officeDocument/2006/relationships/image" Target="../media/image10.emf"/><Relationship Id="rId15" Type="http://schemas.openxmlformats.org/officeDocument/2006/relationships/image" Target="../media/image40.png"/><Relationship Id="rId23" Type="http://schemas.openxmlformats.org/officeDocument/2006/relationships/image" Target="../media/image43.png"/><Relationship Id="rId10" Type="http://schemas.openxmlformats.org/officeDocument/2006/relationships/image" Target="../media/image36.png"/><Relationship Id="rId19" Type="http://schemas.openxmlformats.org/officeDocument/2006/relationships/image" Target="../media/image32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4.png"/><Relationship Id="rId14" Type="http://schemas.openxmlformats.org/officeDocument/2006/relationships/image" Target="../media/image39.png"/><Relationship Id="rId22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5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57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56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30.e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48.png"/><Relationship Id="rId3" Type="http://schemas.openxmlformats.org/officeDocument/2006/relationships/image" Target="../media/image31.emf"/><Relationship Id="rId7" Type="http://schemas.openxmlformats.org/officeDocument/2006/relationships/image" Target="../media/image24.emf"/><Relationship Id="rId12" Type="http://schemas.openxmlformats.org/officeDocument/2006/relationships/image" Target="../media/image47.png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46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0.png"/><Relationship Id="rId7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emf"/><Relationship Id="rId10" Type="http://schemas.openxmlformats.org/officeDocument/2006/relationships/image" Target="../media/image36.emf"/><Relationship Id="rId4" Type="http://schemas.openxmlformats.org/officeDocument/2006/relationships/image" Target="../media/image34.emf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9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Constant Energy Surfaces &amp; Density of States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9</a:t>
            </a:r>
            <a:br>
              <a:rPr lang="en-US" dirty="0"/>
            </a:br>
            <a:r>
              <a:rPr lang="en-US" dirty="0"/>
              <a:t>Constant Energy Surfaces &amp; Density of States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4713704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Some fundamental methods</a:t>
            </a:r>
          </a:p>
          <a:p>
            <a:r>
              <a:rPr lang="en-US" sz="2400" dirty="0"/>
              <a:t>9.1 Constant Energy Surfaces</a:t>
            </a:r>
          </a:p>
          <a:p>
            <a:r>
              <a:rPr lang="en-US" sz="2400" dirty="0"/>
              <a:t>9.2 Density of States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10C0FA-174A-E644-851A-12E6FEB937E0}"/>
              </a:ext>
            </a:extLst>
          </p:cNvPr>
          <p:cNvGrpSpPr/>
          <p:nvPr/>
        </p:nvGrpSpPr>
        <p:grpSpPr>
          <a:xfrm>
            <a:off x="8873285" y="887413"/>
            <a:ext cx="2959564" cy="5210176"/>
            <a:chOff x="8873285" y="887413"/>
            <a:chExt cx="2959564" cy="5210176"/>
          </a:xfrm>
        </p:grpSpPr>
        <p:sp>
          <p:nvSpPr>
            <p:cNvPr id="55" name="Oval 81">
              <a:extLst>
                <a:ext uri="{FF2B5EF4-FFF2-40B4-BE49-F238E27FC236}">
                  <a16:creationId xmlns:a16="http://schemas.microsoft.com/office/drawing/2014/main" id="{A90DB573-0B7B-3146-B0CA-4637C17E8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49069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57" name="Line 34">
              <a:extLst>
                <a:ext uri="{FF2B5EF4-FFF2-40B4-BE49-F238E27FC236}">
                  <a16:creationId xmlns:a16="http://schemas.microsoft.com/office/drawing/2014/main" id="{FCC38F88-2133-0E4B-A82A-7014F98FBD0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10166304" y="3812381"/>
              <a:ext cx="0" cy="25860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35">
              <a:extLst>
                <a:ext uri="{FF2B5EF4-FFF2-40B4-BE49-F238E27FC236}">
                  <a16:creationId xmlns:a16="http://schemas.microsoft.com/office/drawing/2014/main" id="{D523C2D3-8836-914F-A1F1-FA6634A3B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89485" y="4808538"/>
              <a:ext cx="3433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</a:p>
          </p:txBody>
        </p:sp>
        <p:graphicFrame>
          <p:nvGraphicFramePr>
            <p:cNvPr id="61" name="Object 9">
              <a:extLst>
                <a:ext uri="{FF2B5EF4-FFF2-40B4-BE49-F238E27FC236}">
                  <a16:creationId xmlns:a16="http://schemas.microsoft.com/office/drawing/2014/main" id="{9372BAA3-1B24-EC4C-BED0-98C26201FDC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9503672"/>
                </p:ext>
              </p:extLst>
            </p:nvPr>
          </p:nvGraphicFramePr>
          <p:xfrm>
            <a:off x="10853432" y="5098005"/>
            <a:ext cx="466725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7315200" imgH="9067800" progId="Equation.DSMT4">
                    <p:embed/>
                  </p:oleObj>
                </mc:Choice>
                <mc:Fallback>
                  <p:oleObj name="Equation" r:id="rId3" imgW="7315200" imgH="9067800" progId="Equation.DSMT4">
                    <p:embed/>
                    <p:pic>
                      <p:nvPicPr>
                        <p:cNvPr id="61" name="Object 9">
                          <a:extLst>
                            <a:ext uri="{FF2B5EF4-FFF2-40B4-BE49-F238E27FC236}">
                              <a16:creationId xmlns:a16="http://schemas.microsoft.com/office/drawing/2014/main" id="{9372BAA3-1B24-EC4C-BED0-98C26201FD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3432" y="5098005"/>
                          <a:ext cx="466725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10">
              <a:extLst>
                <a:ext uri="{FF2B5EF4-FFF2-40B4-BE49-F238E27FC236}">
                  <a16:creationId xmlns:a16="http://schemas.microsoft.com/office/drawing/2014/main" id="{07F3E47C-E017-FD48-B1DF-C0960A3FE63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39363513"/>
                </p:ext>
              </p:extLst>
            </p:nvPr>
          </p:nvGraphicFramePr>
          <p:xfrm>
            <a:off x="9277044" y="4735512"/>
            <a:ext cx="657226" cy="1236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9944100" imgH="18719800" progId="Equation.DSMT4">
                    <p:embed/>
                  </p:oleObj>
                </mc:Choice>
                <mc:Fallback>
                  <p:oleObj name="Equation" r:id="rId5" imgW="9944100" imgH="18719800" progId="Equation.DSMT4">
                    <p:embed/>
                    <p:pic>
                      <p:nvPicPr>
                        <p:cNvPr id="63" name="Object 10">
                          <a:extLst>
                            <a:ext uri="{FF2B5EF4-FFF2-40B4-BE49-F238E27FC236}">
                              <a16:creationId xmlns:a16="http://schemas.microsoft.com/office/drawing/2014/main" id="{07F3E47C-E017-FD48-B1DF-C0960A3FE63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77044" y="4735512"/>
                          <a:ext cx="657226" cy="1236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" name="Line 49">
              <a:extLst>
                <a:ext uri="{FF2B5EF4-FFF2-40B4-BE49-F238E27FC236}">
                  <a16:creationId xmlns:a16="http://schemas.microsoft.com/office/drawing/2014/main" id="{DB2E4D11-009A-6649-9683-0C6F048C40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8398" y="5238750"/>
              <a:ext cx="8472" cy="2793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50">
              <a:extLst>
                <a:ext uri="{FF2B5EF4-FFF2-40B4-BE49-F238E27FC236}">
                  <a16:creationId xmlns:a16="http://schemas.microsoft.com/office/drawing/2014/main" id="{C6DC327D-B2E5-314F-8ABE-AA96752AA9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5998" y="5238750"/>
              <a:ext cx="3048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 Box 100">
              <a:extLst>
                <a:ext uri="{FF2B5EF4-FFF2-40B4-BE49-F238E27FC236}">
                  <a16:creationId xmlns:a16="http://schemas.microsoft.com/office/drawing/2014/main" id="{E050CB6B-7D4E-D840-89F3-CE3EB06B0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7048" y="887413"/>
              <a:ext cx="4042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68" name="Line 5">
              <a:extLst>
                <a:ext uri="{FF2B5EF4-FFF2-40B4-BE49-F238E27FC236}">
                  <a16:creationId xmlns:a16="http://schemas.microsoft.com/office/drawing/2014/main" id="{29A2167D-7A3E-7444-99BF-1588176554A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8157323" y="2997200"/>
              <a:ext cx="4195763" cy="206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Oval 53">
              <a:extLst>
                <a:ext uri="{FF2B5EF4-FFF2-40B4-BE49-F238E27FC236}">
                  <a16:creationId xmlns:a16="http://schemas.microsoft.com/office/drawing/2014/main" id="{1F63884F-9E98-BC41-B085-A890F70FB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2185" y="49482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2" name="Oval 54">
              <a:extLst>
                <a:ext uri="{FF2B5EF4-FFF2-40B4-BE49-F238E27FC236}">
                  <a16:creationId xmlns:a16="http://schemas.microsoft.com/office/drawing/2014/main" id="{CBF95DE2-52CB-474A-817E-59743C06D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2185" y="40973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3" name="Oval 55">
              <a:extLst>
                <a:ext uri="{FF2B5EF4-FFF2-40B4-BE49-F238E27FC236}">
                  <a16:creationId xmlns:a16="http://schemas.microsoft.com/office/drawing/2014/main" id="{A41F1D58-351F-CA4E-B152-EFCFB52BF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7898" y="3868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4" name="Oval 56">
              <a:extLst>
                <a:ext uri="{FF2B5EF4-FFF2-40B4-BE49-F238E27FC236}">
                  <a16:creationId xmlns:a16="http://schemas.microsoft.com/office/drawing/2014/main" id="{1E5FD74D-4CC7-8942-802D-6754528F6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9485" y="16716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5" name="Oval 57">
              <a:extLst>
                <a:ext uri="{FF2B5EF4-FFF2-40B4-BE49-F238E27FC236}">
                  <a16:creationId xmlns:a16="http://schemas.microsoft.com/office/drawing/2014/main" id="{E4625641-369E-5448-89D5-351006281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492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6" name="Oval 58">
              <a:extLst>
                <a:ext uri="{FF2B5EF4-FFF2-40B4-BE49-F238E27FC236}">
                  <a16:creationId xmlns:a16="http://schemas.microsoft.com/office/drawing/2014/main" id="{A942D968-AD96-BB49-B073-52D536973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4173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7" name="Oval 59">
              <a:extLst>
                <a:ext uri="{FF2B5EF4-FFF2-40B4-BE49-F238E27FC236}">
                  <a16:creationId xmlns:a16="http://schemas.microsoft.com/office/drawing/2014/main" id="{946132EF-9611-D843-91F4-E8FAFAD99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36401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8" name="Oval 60">
              <a:extLst>
                <a:ext uri="{FF2B5EF4-FFF2-40B4-BE49-F238E27FC236}">
                  <a16:creationId xmlns:a16="http://schemas.microsoft.com/office/drawing/2014/main" id="{B3A54CDE-8775-0E49-B76E-6A22F9793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7448" y="19542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32103DF3-F62D-6F4F-9FB8-9267C48BE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43385" y="1290637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Oval 62">
              <a:extLst>
                <a:ext uri="{FF2B5EF4-FFF2-40B4-BE49-F238E27FC236}">
                  <a16:creationId xmlns:a16="http://schemas.microsoft.com/office/drawing/2014/main" id="{77E7BF30-36B7-5A4D-AE96-F6B21D76A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0685" y="4884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1" name="Oval 63">
              <a:extLst>
                <a:ext uri="{FF2B5EF4-FFF2-40B4-BE49-F238E27FC236}">
                  <a16:creationId xmlns:a16="http://schemas.microsoft.com/office/drawing/2014/main" id="{68D37694-5366-E049-A5C9-32DB5452C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0685" y="4427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2" name="Oval 64">
              <a:extLst>
                <a:ext uri="{FF2B5EF4-FFF2-40B4-BE49-F238E27FC236}">
                  <a16:creationId xmlns:a16="http://schemas.microsoft.com/office/drawing/2014/main" id="{2A0BA40D-6F2B-6A49-A813-12547E3E2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5285" y="3360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3" name="Oval 65">
              <a:extLst>
                <a:ext uri="{FF2B5EF4-FFF2-40B4-BE49-F238E27FC236}">
                  <a16:creationId xmlns:a16="http://schemas.microsoft.com/office/drawing/2014/main" id="{7522DF83-24A5-BF48-A40B-50B655CAD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3698" y="25860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4" name="Oval 66">
              <a:extLst>
                <a:ext uri="{FF2B5EF4-FFF2-40B4-BE49-F238E27FC236}">
                  <a16:creationId xmlns:a16="http://schemas.microsoft.com/office/drawing/2014/main" id="{FC2897BF-CAF6-9F4A-B462-BC1E965B6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492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5" name="Oval 67">
              <a:extLst>
                <a:ext uri="{FF2B5EF4-FFF2-40B4-BE49-F238E27FC236}">
                  <a16:creationId xmlns:a16="http://schemas.microsoft.com/office/drawing/2014/main" id="{05498202-3B94-F245-80C3-F6E47F742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4160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6" name="Oval 68">
              <a:extLst>
                <a:ext uri="{FF2B5EF4-FFF2-40B4-BE49-F238E27FC236}">
                  <a16:creationId xmlns:a16="http://schemas.microsoft.com/office/drawing/2014/main" id="{B5C9E7CD-5BBD-3142-A02A-04662D7E6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365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7" name="Oval 69">
              <a:extLst>
                <a:ext uri="{FF2B5EF4-FFF2-40B4-BE49-F238E27FC236}">
                  <a16:creationId xmlns:a16="http://schemas.microsoft.com/office/drawing/2014/main" id="{D46692E8-DC8A-504E-ABF1-0CA15F3CD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19510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FFC621E0-72E5-CD4F-83EC-F61DEF4FE5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71785" y="1290637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Oval 71">
              <a:extLst>
                <a:ext uri="{FF2B5EF4-FFF2-40B4-BE49-F238E27FC236}">
                  <a16:creationId xmlns:a16="http://schemas.microsoft.com/office/drawing/2014/main" id="{A8F5793E-1490-9A46-A263-034D91F68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85" y="4884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0" name="Oval 72">
              <a:extLst>
                <a:ext uri="{FF2B5EF4-FFF2-40B4-BE49-F238E27FC236}">
                  <a16:creationId xmlns:a16="http://schemas.microsoft.com/office/drawing/2014/main" id="{86077D33-B11B-4A4E-BA0B-374A825BF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85" y="4427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1" name="Oval 73">
              <a:extLst>
                <a:ext uri="{FF2B5EF4-FFF2-40B4-BE49-F238E27FC236}">
                  <a16:creationId xmlns:a16="http://schemas.microsoft.com/office/drawing/2014/main" id="{9BD8C478-D4E7-5441-80E4-5E98D678B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3685" y="3360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2" name="Oval 74">
              <a:extLst>
                <a:ext uri="{FF2B5EF4-FFF2-40B4-BE49-F238E27FC236}">
                  <a16:creationId xmlns:a16="http://schemas.microsoft.com/office/drawing/2014/main" id="{E3EFF9D7-6800-3047-A578-2522639CF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0035" y="25733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3" name="Oval 77">
              <a:extLst>
                <a:ext uri="{FF2B5EF4-FFF2-40B4-BE49-F238E27FC236}">
                  <a16:creationId xmlns:a16="http://schemas.microsoft.com/office/drawing/2014/main" id="{B4B12059-7C57-4144-8F27-678618CFA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49006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4" name="Oval 78">
              <a:extLst>
                <a:ext uri="{FF2B5EF4-FFF2-40B4-BE49-F238E27FC236}">
                  <a16:creationId xmlns:a16="http://schemas.microsoft.com/office/drawing/2014/main" id="{0B31A9B5-DE5A-DD49-9357-33C26F1A5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42973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5" name="Oval 79">
              <a:extLst>
                <a:ext uri="{FF2B5EF4-FFF2-40B4-BE49-F238E27FC236}">
                  <a16:creationId xmlns:a16="http://schemas.microsoft.com/office/drawing/2014/main" id="{8D81216D-F81A-104F-B431-0C8A62238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34337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6" name="Oval 80">
              <a:extLst>
                <a:ext uri="{FF2B5EF4-FFF2-40B4-BE49-F238E27FC236}">
                  <a16:creationId xmlns:a16="http://schemas.microsoft.com/office/drawing/2014/main" id="{E695A346-2575-AD4F-8C05-290DEA53B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5410" y="2327275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7" name="Oval 82">
              <a:extLst>
                <a:ext uri="{FF2B5EF4-FFF2-40B4-BE49-F238E27FC236}">
                  <a16:creationId xmlns:a16="http://schemas.microsoft.com/office/drawing/2014/main" id="{686861D3-C025-E643-B66F-D3E667B74C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42656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8" name="Oval 83">
              <a:extLst>
                <a:ext uri="{FF2B5EF4-FFF2-40B4-BE49-F238E27FC236}">
                  <a16:creationId xmlns:a16="http://schemas.microsoft.com/office/drawing/2014/main" id="{48303389-D562-7C40-95EC-0FC4150E9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34718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9" name="Oval 84">
              <a:extLst>
                <a:ext uri="{FF2B5EF4-FFF2-40B4-BE49-F238E27FC236}">
                  <a16:creationId xmlns:a16="http://schemas.microsoft.com/office/drawing/2014/main" id="{0E2C64CF-3CCC-0744-91DF-A600F3453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22844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0" name="Freeform 88">
              <a:extLst>
                <a:ext uri="{FF2B5EF4-FFF2-40B4-BE49-F238E27FC236}">
                  <a16:creationId xmlns:a16="http://schemas.microsoft.com/office/drawing/2014/main" id="{4B6DB8C3-0050-EA48-A721-EC0A867DD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960" y="3395662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89">
              <a:extLst>
                <a:ext uri="{FF2B5EF4-FFF2-40B4-BE49-F238E27FC236}">
                  <a16:creationId xmlns:a16="http://schemas.microsoft.com/office/drawing/2014/main" id="{49EA3FC0-BB43-F24D-8826-013B0A8F8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6548" y="1701800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90">
              <a:extLst>
                <a:ext uri="{FF2B5EF4-FFF2-40B4-BE49-F238E27FC236}">
                  <a16:creationId xmlns:a16="http://schemas.microsoft.com/office/drawing/2014/main" id="{C82AE8DF-BE92-BF4F-984D-E1D210285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35" y="4121151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75">
              <a:extLst>
                <a:ext uri="{FF2B5EF4-FFF2-40B4-BE49-F238E27FC236}">
                  <a16:creationId xmlns:a16="http://schemas.microsoft.com/office/drawing/2014/main" id="{95CF6B90-6F1E-BB48-AED9-A2D796E40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35" y="4910137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4" name="Object 38">
              <a:extLst>
                <a:ext uri="{FF2B5EF4-FFF2-40B4-BE49-F238E27FC236}">
                  <a16:creationId xmlns:a16="http://schemas.microsoft.com/office/drawing/2014/main" id="{AFD45ADE-D8C1-2D4B-9959-EC078A513A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5476388"/>
                </p:ext>
              </p:extLst>
            </p:nvPr>
          </p:nvGraphicFramePr>
          <p:xfrm>
            <a:off x="10077403" y="5578476"/>
            <a:ext cx="766763" cy="519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462000" imgH="9067800" progId="Equation.DSMT4">
                    <p:embed/>
                  </p:oleObj>
                </mc:Choice>
                <mc:Fallback>
                  <p:oleObj name="Equation" r:id="rId7" imgW="13462000" imgH="9067800" progId="Equation.DSMT4">
                    <p:embed/>
                    <p:pic>
                      <p:nvPicPr>
                        <p:cNvPr id="49" name="Object 38">
                          <a:extLst>
                            <a:ext uri="{FF2B5EF4-FFF2-40B4-BE49-F238E27FC236}">
                              <a16:creationId xmlns:a16="http://schemas.microsoft.com/office/drawing/2014/main" id="{9D6F93A8-E768-F944-9D75-6F7045046D8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77403" y="5578476"/>
                          <a:ext cx="766763" cy="519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72619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B510-D097-C342-A45A-2B5F1E7AF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Brillouin Zone and </a:t>
            </a:r>
            <a:r>
              <a:rPr lang="en-US" altLang="en-US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Bandstructure</a:t>
            </a:r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for 1D Solids</a:t>
            </a:r>
            <a:endParaRPr lang="en-US" dirty="0"/>
          </a:p>
        </p:txBody>
      </p:sp>
      <p:sp>
        <p:nvSpPr>
          <p:cNvPr id="24605" name="Slide Number Placeholder 75">
            <a:extLst>
              <a:ext uri="{FF2B5EF4-FFF2-40B4-BE49-F238E27FC236}">
                <a16:creationId xmlns:a16="http://schemas.microsoft.com/office/drawing/2014/main" id="{04CDDB4E-DA24-E541-A9E3-F5332B3BC88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9CEB4E-BEC8-3845-BF33-1C236AD4AB47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94" name="Text Box 8">
            <a:extLst>
              <a:ext uri="{FF2B5EF4-FFF2-40B4-BE49-F238E27FC236}">
                <a16:creationId xmlns:a16="http://schemas.microsoft.com/office/drawing/2014/main" id="{807420BB-8948-2B44-A38D-94CF7BDE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653" y="1295400"/>
            <a:ext cx="1744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n-lt"/>
              </a:rPr>
              <a:t>Real-space</a:t>
            </a:r>
          </a:p>
        </p:txBody>
      </p:sp>
      <p:sp>
        <p:nvSpPr>
          <p:cNvPr id="95" name="Text Box 9">
            <a:extLst>
              <a:ext uri="{FF2B5EF4-FFF2-40B4-BE49-F238E27FC236}">
                <a16:creationId xmlns:a16="http://schemas.microsoft.com/office/drawing/2014/main" id="{040E9B19-3788-A94E-BDC6-2B7AC8498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460" y="2707922"/>
            <a:ext cx="1096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n-lt"/>
              </a:rPr>
              <a:t>1</a:t>
            </a:r>
            <a:r>
              <a:rPr lang="en-US" baseline="30000" dirty="0">
                <a:latin typeface="+mn-lt"/>
              </a:rPr>
              <a:t>st</a:t>
            </a:r>
            <a:r>
              <a:rPr lang="en-US" dirty="0">
                <a:latin typeface="+mn-lt"/>
              </a:rPr>
              <a:t> B-Z</a:t>
            </a:r>
          </a:p>
        </p:txBody>
      </p:sp>
      <p:sp>
        <p:nvSpPr>
          <p:cNvPr id="96" name="Text Box 18">
            <a:extLst>
              <a:ext uri="{FF2B5EF4-FFF2-40B4-BE49-F238E27FC236}">
                <a16:creationId xmlns:a16="http://schemas.microsoft.com/office/drawing/2014/main" id="{4F5C0F96-364C-194B-9FBC-89303E1B1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496" y="4111272"/>
            <a:ext cx="1912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+mn-lt"/>
              </a:rPr>
              <a:t> diagram</a:t>
            </a:r>
          </a:p>
        </p:txBody>
      </p:sp>
      <p:sp>
        <p:nvSpPr>
          <p:cNvPr id="111" name="Line 14">
            <a:extLst>
              <a:ext uri="{FF2B5EF4-FFF2-40B4-BE49-F238E27FC236}">
                <a16:creationId xmlns:a16="http://schemas.microsoft.com/office/drawing/2014/main" id="{2F6E65E2-7C89-5140-9FAE-CBFD9EAE9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2384" y="1378248"/>
            <a:ext cx="500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" name="Rectangle 46">
            <a:extLst>
              <a:ext uri="{FF2B5EF4-FFF2-40B4-BE49-F238E27FC236}">
                <a16:creationId xmlns:a16="http://schemas.microsoft.com/office/drawing/2014/main" id="{4198AB13-DF19-3F44-BA51-932198FEE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072" y="1444923"/>
            <a:ext cx="460375" cy="1920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" name="Group 4"/>
          <p:cNvGrpSpPr/>
          <p:nvPr/>
        </p:nvGrpSpPr>
        <p:grpSpPr>
          <a:xfrm>
            <a:off x="596853" y="2575561"/>
            <a:ext cx="2812098" cy="747862"/>
            <a:chOff x="464036" y="2583788"/>
            <a:chExt cx="3267695" cy="869026"/>
          </a:xfrm>
        </p:grpSpPr>
        <p:sp>
          <p:nvSpPr>
            <p:cNvPr id="104" name="Line 10">
              <a:extLst>
                <a:ext uri="{FF2B5EF4-FFF2-40B4-BE49-F238E27FC236}">
                  <a16:creationId xmlns:a16="http://schemas.microsoft.com/office/drawing/2014/main" id="{1E365B06-21AD-0B4D-BA1C-F2533DC84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8024" y="2838451"/>
              <a:ext cx="27273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11">
              <a:extLst>
                <a:ext uri="{FF2B5EF4-FFF2-40B4-BE49-F238E27FC236}">
                  <a16:creationId xmlns:a16="http://schemas.microsoft.com/office/drawing/2014/main" id="{D322B470-8EA1-2D42-B1D4-443C07A0F7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1111" y="275590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2">
              <a:extLst>
                <a:ext uri="{FF2B5EF4-FFF2-40B4-BE49-F238E27FC236}">
                  <a16:creationId xmlns:a16="http://schemas.microsoft.com/office/drawing/2014/main" id="{297A8CF1-72DC-D049-841A-408246B281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4473" y="275590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13">
              <a:extLst>
                <a:ext uri="{FF2B5EF4-FFF2-40B4-BE49-F238E27FC236}">
                  <a16:creationId xmlns:a16="http://schemas.microsoft.com/office/drawing/2014/main" id="{B85C0DAB-D51A-A44F-A7B4-9F8DBB3B92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536" y="275590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4" name="Object 113">
              <a:extLst>
                <a:ext uri="{FF2B5EF4-FFF2-40B4-BE49-F238E27FC236}">
                  <a16:creationId xmlns:a16="http://schemas.microsoft.com/office/drawing/2014/main" id="{EEFAB2A7-E54D-1347-884C-58E473FFE83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6415068"/>
                </p:ext>
              </p:extLst>
            </p:nvPr>
          </p:nvGraphicFramePr>
          <p:xfrm>
            <a:off x="2346812" y="2900364"/>
            <a:ext cx="230187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797300" imgH="9067800" progId="Equation.DSMT4">
                    <p:embed/>
                  </p:oleObj>
                </mc:Choice>
                <mc:Fallback>
                  <p:oleObj name="Equation" r:id="rId2" imgW="3797300" imgH="9067800" progId="Equation.DSMT4">
                    <p:embed/>
                    <p:pic>
                      <p:nvPicPr>
                        <p:cNvPr id="18" name="Object 17">
                          <a:extLst>
                            <a:ext uri="{FF2B5EF4-FFF2-40B4-BE49-F238E27FC236}">
                              <a16:creationId xmlns:a16="http://schemas.microsoft.com/office/drawing/2014/main" id="{EEFAB2A7-E54D-1347-884C-58E473FFE83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6812" y="2900364"/>
                          <a:ext cx="230187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>
              <a:extLst>
                <a:ext uri="{FF2B5EF4-FFF2-40B4-BE49-F238E27FC236}">
                  <a16:creationId xmlns:a16="http://schemas.microsoft.com/office/drawing/2014/main" id="{3DF66089-505A-E447-A78F-1ABB1488579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7933014"/>
                </p:ext>
              </p:extLst>
            </p:nvPr>
          </p:nvGraphicFramePr>
          <p:xfrm>
            <a:off x="1149837" y="2889252"/>
            <a:ext cx="390525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438900" imgH="9067800" progId="Equation.DSMT4">
                    <p:embed/>
                  </p:oleObj>
                </mc:Choice>
                <mc:Fallback>
                  <p:oleObj name="Equation" r:id="rId4" imgW="6438900" imgH="9067800" progId="Equation.DSMT4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3DF66089-505A-E447-A78F-1ABB1488579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9837" y="2889252"/>
                          <a:ext cx="390525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6" name="Text Box 19">
              <a:extLst>
                <a:ext uri="{FF2B5EF4-FFF2-40B4-BE49-F238E27FC236}">
                  <a16:creationId xmlns:a16="http://schemas.microsoft.com/office/drawing/2014/main" id="{4612F581-9E91-AA47-BD65-C2D377F88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5481" y="2583788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Times New Roman" panose="02020603050405020304" pitchFamily="18" charset="0"/>
                </a:rPr>
                <a:t>x</a:t>
              </a:r>
              <a:endParaRPr lang="en-US" altLang="en-US" sz="2400" i="1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24" name="Line 47">
              <a:extLst>
                <a:ext uri="{FF2B5EF4-FFF2-40B4-BE49-F238E27FC236}">
                  <a16:creationId xmlns:a16="http://schemas.microsoft.com/office/drawing/2014/main" id="{6D73BE2B-DEC2-F448-A464-CEC53ABC0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5161" y="276225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5" name="Object 23">
              <a:extLst>
                <a:ext uri="{FF2B5EF4-FFF2-40B4-BE49-F238E27FC236}">
                  <a16:creationId xmlns:a16="http://schemas.microsoft.com/office/drawing/2014/main" id="{8B6E6D3F-E865-EB42-905E-65F3C12B815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965427"/>
                </p:ext>
              </p:extLst>
            </p:nvPr>
          </p:nvGraphicFramePr>
          <p:xfrm>
            <a:off x="2946886" y="2876552"/>
            <a:ext cx="334962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562600" imgH="9067800" progId="Equation.DSMT4">
                    <p:embed/>
                  </p:oleObj>
                </mc:Choice>
                <mc:Fallback>
                  <p:oleObj name="Equation" r:id="rId6" imgW="5562600" imgH="9067800" progId="Equation.DSMT4">
                    <p:embed/>
                    <p:pic>
                      <p:nvPicPr>
                        <p:cNvPr id="23573" name="Object 23">
                          <a:extLst>
                            <a:ext uri="{FF2B5EF4-FFF2-40B4-BE49-F238E27FC236}">
                              <a16:creationId xmlns:a16="http://schemas.microsoft.com/office/drawing/2014/main" id="{8B6E6D3F-E865-EB42-905E-65F3C12B815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6886" y="2876552"/>
                          <a:ext cx="334962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7" name="Object 24">
              <a:extLst>
                <a:ext uri="{FF2B5EF4-FFF2-40B4-BE49-F238E27FC236}">
                  <a16:creationId xmlns:a16="http://schemas.microsoft.com/office/drawing/2014/main" id="{DC95A0D9-C7CF-7045-BE7F-32640F6DB51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0462139"/>
                </p:ext>
              </p:extLst>
            </p:nvPr>
          </p:nvGraphicFramePr>
          <p:xfrm>
            <a:off x="464036" y="2905127"/>
            <a:ext cx="495300" cy="547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191500" imgH="9067800" progId="Equation.DSMT4">
                    <p:embed/>
                  </p:oleObj>
                </mc:Choice>
                <mc:Fallback>
                  <p:oleObj name="Equation" r:id="rId8" imgW="8191500" imgH="9067800" progId="Equation.DSMT4">
                    <p:embed/>
                    <p:pic>
                      <p:nvPicPr>
                        <p:cNvPr id="23574" name="Object 24">
                          <a:extLst>
                            <a:ext uri="{FF2B5EF4-FFF2-40B4-BE49-F238E27FC236}">
                              <a16:creationId xmlns:a16="http://schemas.microsoft.com/office/drawing/2014/main" id="{DC95A0D9-C7CF-7045-BE7F-32640F6DB51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036" y="2905127"/>
                          <a:ext cx="495300" cy="547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8" name="Line 50">
              <a:extLst>
                <a:ext uri="{FF2B5EF4-FFF2-40B4-BE49-F238E27FC236}">
                  <a16:creationId xmlns:a16="http://schemas.microsoft.com/office/drawing/2014/main" id="{2274731F-711B-5841-9C59-B6A93FA39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211" y="276225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Rectangle 103">
              <a:extLst>
                <a:ext uri="{FF2B5EF4-FFF2-40B4-BE49-F238E27FC236}">
                  <a16:creationId xmlns:a16="http://schemas.microsoft.com/office/drawing/2014/main" id="{FB516110-EAF9-9E4D-9C61-60062062F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5586" y="2744768"/>
              <a:ext cx="1025519" cy="177800"/>
            </a:xfrm>
            <a:prstGeom prst="rect">
              <a:avLst/>
            </a:prstGeom>
            <a:solidFill>
              <a:srgbClr val="99FF66">
                <a:alpha val="2705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1F6C6FE-DA32-8B47-ADC7-7448296BB3F6}"/>
              </a:ext>
            </a:extLst>
          </p:cNvPr>
          <p:cNvGrpSpPr/>
          <p:nvPr/>
        </p:nvGrpSpPr>
        <p:grpSpPr>
          <a:xfrm>
            <a:off x="1092200" y="1485557"/>
            <a:ext cx="1727200" cy="115888"/>
            <a:chOff x="5367338" y="1736725"/>
            <a:chExt cx="1727200" cy="115888"/>
          </a:xfrm>
        </p:grpSpPr>
        <p:sp>
          <p:nvSpPr>
            <p:cNvPr id="131" name="Line 3">
              <a:extLst>
                <a:ext uri="{FF2B5EF4-FFF2-40B4-BE49-F238E27FC236}">
                  <a16:creationId xmlns:a16="http://schemas.microsoft.com/office/drawing/2014/main" id="{4C3B43C8-7662-3E4A-B333-FD0F69B93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Rectangle 4">
              <a:extLst>
                <a:ext uri="{FF2B5EF4-FFF2-40B4-BE49-F238E27FC236}">
                  <a16:creationId xmlns:a16="http://schemas.microsoft.com/office/drawing/2014/main" id="{2D35E21D-453D-7D44-86D3-2D3593F20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" name="Rectangle 5">
              <a:extLst>
                <a:ext uri="{FF2B5EF4-FFF2-40B4-BE49-F238E27FC236}">
                  <a16:creationId xmlns:a16="http://schemas.microsoft.com/office/drawing/2014/main" id="{D842CE7C-C39D-CD4D-B1F2-4EA7BCB2D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4" name="Rectangle 6">
              <a:extLst>
                <a:ext uri="{FF2B5EF4-FFF2-40B4-BE49-F238E27FC236}">
                  <a16:creationId xmlns:a16="http://schemas.microsoft.com/office/drawing/2014/main" id="{62F69AB9-929B-9544-A8C8-86C786D0A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5" name="Rectangle 7">
              <a:extLst>
                <a:ext uri="{FF2B5EF4-FFF2-40B4-BE49-F238E27FC236}">
                  <a16:creationId xmlns:a16="http://schemas.microsoft.com/office/drawing/2014/main" id="{5968EB40-0801-6644-BAF0-71F069DA1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4BFFA8F-D4E9-2746-80ED-ABCB000E3669}"/>
              </a:ext>
            </a:extLst>
          </p:cNvPr>
          <p:cNvGrpSpPr/>
          <p:nvPr/>
        </p:nvGrpSpPr>
        <p:grpSpPr>
          <a:xfrm>
            <a:off x="1092200" y="1485557"/>
            <a:ext cx="1727200" cy="115888"/>
            <a:chOff x="5367338" y="1736725"/>
            <a:chExt cx="1727200" cy="115888"/>
          </a:xfrm>
        </p:grpSpPr>
        <p:sp>
          <p:nvSpPr>
            <p:cNvPr id="137" name="Line 3">
              <a:extLst>
                <a:ext uri="{FF2B5EF4-FFF2-40B4-BE49-F238E27FC236}">
                  <a16:creationId xmlns:a16="http://schemas.microsoft.com/office/drawing/2014/main" id="{EAEAC655-A428-3B44-A502-8714E670F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Rectangle 4">
              <a:extLst>
                <a:ext uri="{FF2B5EF4-FFF2-40B4-BE49-F238E27FC236}">
                  <a16:creationId xmlns:a16="http://schemas.microsoft.com/office/drawing/2014/main" id="{7FD65DA1-6576-1849-8D29-767A98CB8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9" name="Rectangle 5">
              <a:extLst>
                <a:ext uri="{FF2B5EF4-FFF2-40B4-BE49-F238E27FC236}">
                  <a16:creationId xmlns:a16="http://schemas.microsoft.com/office/drawing/2014/main" id="{F93EBAB7-6755-E247-B2E8-05C359FDD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0" name="Rectangle 6">
              <a:extLst>
                <a:ext uri="{FF2B5EF4-FFF2-40B4-BE49-F238E27FC236}">
                  <a16:creationId xmlns:a16="http://schemas.microsoft.com/office/drawing/2014/main" id="{B997FD91-6311-9946-B88F-55435467A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1" name="Rectangle 7">
              <a:extLst>
                <a:ext uri="{FF2B5EF4-FFF2-40B4-BE49-F238E27FC236}">
                  <a16:creationId xmlns:a16="http://schemas.microsoft.com/office/drawing/2014/main" id="{4F994409-B98D-154E-9EC5-23A5EB9C4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47D1170-258D-FC41-A11B-031D03256862}"/>
              </a:ext>
            </a:extLst>
          </p:cNvPr>
          <p:cNvGrpSpPr/>
          <p:nvPr/>
        </p:nvGrpSpPr>
        <p:grpSpPr>
          <a:xfrm>
            <a:off x="1092200" y="1485557"/>
            <a:ext cx="1727200" cy="115888"/>
            <a:chOff x="5367338" y="1736725"/>
            <a:chExt cx="1727200" cy="115888"/>
          </a:xfrm>
        </p:grpSpPr>
        <p:sp>
          <p:nvSpPr>
            <p:cNvPr id="143" name="Line 3">
              <a:extLst>
                <a:ext uri="{FF2B5EF4-FFF2-40B4-BE49-F238E27FC236}">
                  <a16:creationId xmlns:a16="http://schemas.microsoft.com/office/drawing/2014/main" id="{9B784337-FA4E-974B-ADAF-CCBE7ABAA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Rectangle 4">
              <a:extLst>
                <a:ext uri="{FF2B5EF4-FFF2-40B4-BE49-F238E27FC236}">
                  <a16:creationId xmlns:a16="http://schemas.microsoft.com/office/drawing/2014/main" id="{4111A10A-55C5-3D4E-A13D-A3CFED1DE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5" name="Rectangle 5">
              <a:extLst>
                <a:ext uri="{FF2B5EF4-FFF2-40B4-BE49-F238E27FC236}">
                  <a16:creationId xmlns:a16="http://schemas.microsoft.com/office/drawing/2014/main" id="{0040561D-B3B4-ED4D-BD79-DC5AB04C8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6" name="Rectangle 6">
              <a:extLst>
                <a:ext uri="{FF2B5EF4-FFF2-40B4-BE49-F238E27FC236}">
                  <a16:creationId xmlns:a16="http://schemas.microsoft.com/office/drawing/2014/main" id="{ED350202-CC10-2E41-AC5B-3B91AF049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47" name="Rectangle 7">
              <a:extLst>
                <a:ext uri="{FF2B5EF4-FFF2-40B4-BE49-F238E27FC236}">
                  <a16:creationId xmlns:a16="http://schemas.microsoft.com/office/drawing/2014/main" id="{653F11CB-2883-5243-A537-066441237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19CFE67-9C29-7543-AE82-45F82AC71159}"/>
              </a:ext>
            </a:extLst>
          </p:cNvPr>
          <p:cNvGrpSpPr/>
          <p:nvPr/>
        </p:nvGrpSpPr>
        <p:grpSpPr>
          <a:xfrm>
            <a:off x="1068497" y="3407646"/>
            <a:ext cx="1746515" cy="2273991"/>
            <a:chOff x="8873285" y="887413"/>
            <a:chExt cx="2994007" cy="5210176"/>
          </a:xfrm>
        </p:grpSpPr>
        <p:sp>
          <p:nvSpPr>
            <p:cNvPr id="149" name="Oval 81">
              <a:extLst>
                <a:ext uri="{FF2B5EF4-FFF2-40B4-BE49-F238E27FC236}">
                  <a16:creationId xmlns:a16="http://schemas.microsoft.com/office/drawing/2014/main" id="{B88F4CED-330F-7B4A-8BBC-8F5BACC3E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49069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0" name="Line 34">
              <a:extLst>
                <a:ext uri="{FF2B5EF4-FFF2-40B4-BE49-F238E27FC236}">
                  <a16:creationId xmlns:a16="http://schemas.microsoft.com/office/drawing/2014/main" id="{4F2A7E72-E172-BE4A-896A-4C676D79EAF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10166304" y="3812381"/>
              <a:ext cx="0" cy="25860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1" name="Text Box 35">
              <a:extLst>
                <a:ext uri="{FF2B5EF4-FFF2-40B4-BE49-F238E27FC236}">
                  <a16:creationId xmlns:a16="http://schemas.microsoft.com/office/drawing/2014/main" id="{4A3A61C7-C4C0-B544-8A5F-D375F79AD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89485" y="4808538"/>
              <a:ext cx="377807" cy="557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</a:p>
          </p:txBody>
        </p:sp>
        <p:graphicFrame>
          <p:nvGraphicFramePr>
            <p:cNvPr id="152" name="Object 9">
              <a:extLst>
                <a:ext uri="{FF2B5EF4-FFF2-40B4-BE49-F238E27FC236}">
                  <a16:creationId xmlns:a16="http://schemas.microsoft.com/office/drawing/2014/main" id="{B2AA7394-7EA8-B449-B12B-E6A20C4DF8B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7910575"/>
                </p:ext>
              </p:extLst>
            </p:nvPr>
          </p:nvGraphicFramePr>
          <p:xfrm>
            <a:off x="10853432" y="5098005"/>
            <a:ext cx="466725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7315200" imgH="9067800" progId="Equation.DSMT4">
                    <p:embed/>
                  </p:oleObj>
                </mc:Choice>
                <mc:Fallback>
                  <p:oleObj name="Equation" r:id="rId10" imgW="7315200" imgH="9067800" progId="Equation.DSMT4">
                    <p:embed/>
                    <p:pic>
                      <p:nvPicPr>
                        <p:cNvPr id="59" name="Object 9">
                          <a:extLst>
                            <a:ext uri="{FF2B5EF4-FFF2-40B4-BE49-F238E27FC236}">
                              <a16:creationId xmlns:a16="http://schemas.microsoft.com/office/drawing/2014/main" id="{B2AA7394-7EA8-B449-B12B-E6A20C4DF8B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3432" y="5098005"/>
                          <a:ext cx="466725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" name="Object 10">
              <a:extLst>
                <a:ext uri="{FF2B5EF4-FFF2-40B4-BE49-F238E27FC236}">
                  <a16:creationId xmlns:a16="http://schemas.microsoft.com/office/drawing/2014/main" id="{663BCA16-8271-EF4C-A377-DD7449C783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98525222"/>
                </p:ext>
              </p:extLst>
            </p:nvPr>
          </p:nvGraphicFramePr>
          <p:xfrm>
            <a:off x="9277044" y="4735512"/>
            <a:ext cx="657226" cy="1236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9944100" imgH="18719800" progId="Equation.DSMT4">
                    <p:embed/>
                  </p:oleObj>
                </mc:Choice>
                <mc:Fallback>
                  <p:oleObj name="Equation" r:id="rId12" imgW="9944100" imgH="18719800" progId="Equation.DSMT4">
                    <p:embed/>
                    <p:pic>
                      <p:nvPicPr>
                        <p:cNvPr id="60" name="Object 10">
                          <a:extLst>
                            <a:ext uri="{FF2B5EF4-FFF2-40B4-BE49-F238E27FC236}">
                              <a16:creationId xmlns:a16="http://schemas.microsoft.com/office/drawing/2014/main" id="{663BCA16-8271-EF4C-A377-DD7449C7833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77044" y="4735512"/>
                          <a:ext cx="657226" cy="1236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" name="Line 49">
              <a:extLst>
                <a:ext uri="{FF2B5EF4-FFF2-40B4-BE49-F238E27FC236}">
                  <a16:creationId xmlns:a16="http://schemas.microsoft.com/office/drawing/2014/main" id="{73DF32BD-203E-9342-843C-CEEFD6C31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8398" y="5238750"/>
              <a:ext cx="8472" cy="2793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5" name="Line 50">
              <a:extLst>
                <a:ext uri="{FF2B5EF4-FFF2-40B4-BE49-F238E27FC236}">
                  <a16:creationId xmlns:a16="http://schemas.microsoft.com/office/drawing/2014/main" id="{8697C760-3DA5-C642-AD92-147A9D88E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5998" y="5238750"/>
              <a:ext cx="3048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6" name="Text Box 100">
              <a:extLst>
                <a:ext uri="{FF2B5EF4-FFF2-40B4-BE49-F238E27FC236}">
                  <a16:creationId xmlns:a16="http://schemas.microsoft.com/office/drawing/2014/main" id="{5319902D-CA65-E144-8052-9FB55EE8A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7049" y="887413"/>
              <a:ext cx="428406" cy="557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57" name="Line 5">
              <a:extLst>
                <a:ext uri="{FF2B5EF4-FFF2-40B4-BE49-F238E27FC236}">
                  <a16:creationId xmlns:a16="http://schemas.microsoft.com/office/drawing/2014/main" id="{56361BE2-EE34-2045-AB79-89EC013E78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8157323" y="2997200"/>
              <a:ext cx="4195763" cy="206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8" name="Oval 53">
              <a:extLst>
                <a:ext uri="{FF2B5EF4-FFF2-40B4-BE49-F238E27FC236}">
                  <a16:creationId xmlns:a16="http://schemas.microsoft.com/office/drawing/2014/main" id="{B1622F6B-A560-984D-B783-242CB3DFE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2185" y="49482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9" name="Oval 54">
              <a:extLst>
                <a:ext uri="{FF2B5EF4-FFF2-40B4-BE49-F238E27FC236}">
                  <a16:creationId xmlns:a16="http://schemas.microsoft.com/office/drawing/2014/main" id="{E30CE91E-0939-BF47-9E90-9E57C9A36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2185" y="40973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0" name="Oval 55">
              <a:extLst>
                <a:ext uri="{FF2B5EF4-FFF2-40B4-BE49-F238E27FC236}">
                  <a16:creationId xmlns:a16="http://schemas.microsoft.com/office/drawing/2014/main" id="{9712A5FF-742B-B74A-B15E-B6FBB5D85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7898" y="3868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1" name="Oval 56">
              <a:extLst>
                <a:ext uri="{FF2B5EF4-FFF2-40B4-BE49-F238E27FC236}">
                  <a16:creationId xmlns:a16="http://schemas.microsoft.com/office/drawing/2014/main" id="{0D9221FD-441A-5F4C-B5D2-B54538DD2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9485" y="16716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2" name="Oval 57">
              <a:extLst>
                <a:ext uri="{FF2B5EF4-FFF2-40B4-BE49-F238E27FC236}">
                  <a16:creationId xmlns:a16="http://schemas.microsoft.com/office/drawing/2014/main" id="{E733E3E6-4F5F-424C-ADBB-7CB6BDD36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492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3" name="Oval 58">
              <a:extLst>
                <a:ext uri="{FF2B5EF4-FFF2-40B4-BE49-F238E27FC236}">
                  <a16:creationId xmlns:a16="http://schemas.microsoft.com/office/drawing/2014/main" id="{D1E09277-6201-2A47-BA9E-D02862F29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4173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" name="Oval 59">
              <a:extLst>
                <a:ext uri="{FF2B5EF4-FFF2-40B4-BE49-F238E27FC236}">
                  <a16:creationId xmlns:a16="http://schemas.microsoft.com/office/drawing/2014/main" id="{BE9525B2-C8CE-CF4B-AA30-B385EB16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36401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5" name="Oval 60">
              <a:extLst>
                <a:ext uri="{FF2B5EF4-FFF2-40B4-BE49-F238E27FC236}">
                  <a16:creationId xmlns:a16="http://schemas.microsoft.com/office/drawing/2014/main" id="{FD479868-6020-F743-BA61-1E82FA38A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7448" y="19542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6" name="Line 14">
              <a:extLst>
                <a:ext uri="{FF2B5EF4-FFF2-40B4-BE49-F238E27FC236}">
                  <a16:creationId xmlns:a16="http://schemas.microsoft.com/office/drawing/2014/main" id="{577EEF18-1269-AF48-9A83-F367FD7F6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43385" y="1290637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67" name="Oval 62">
              <a:extLst>
                <a:ext uri="{FF2B5EF4-FFF2-40B4-BE49-F238E27FC236}">
                  <a16:creationId xmlns:a16="http://schemas.microsoft.com/office/drawing/2014/main" id="{7DBF3BB0-339D-5C43-8B98-7881CBC13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0685" y="4884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8" name="Oval 63">
              <a:extLst>
                <a:ext uri="{FF2B5EF4-FFF2-40B4-BE49-F238E27FC236}">
                  <a16:creationId xmlns:a16="http://schemas.microsoft.com/office/drawing/2014/main" id="{B4DA70B0-CBA5-BB45-A6CA-81F3A00E9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0685" y="4427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9" name="Oval 64">
              <a:extLst>
                <a:ext uri="{FF2B5EF4-FFF2-40B4-BE49-F238E27FC236}">
                  <a16:creationId xmlns:a16="http://schemas.microsoft.com/office/drawing/2014/main" id="{8928DBEF-EE7B-B44B-A97C-95C3AE302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5285" y="3360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0" name="Oval 65">
              <a:extLst>
                <a:ext uri="{FF2B5EF4-FFF2-40B4-BE49-F238E27FC236}">
                  <a16:creationId xmlns:a16="http://schemas.microsoft.com/office/drawing/2014/main" id="{237CD287-A477-5340-AF5D-A8899BEEA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3698" y="25860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1" name="Oval 66">
              <a:extLst>
                <a:ext uri="{FF2B5EF4-FFF2-40B4-BE49-F238E27FC236}">
                  <a16:creationId xmlns:a16="http://schemas.microsoft.com/office/drawing/2014/main" id="{B1E1332B-F108-C948-A526-C6D4290F1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492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2" name="Oval 67">
              <a:extLst>
                <a:ext uri="{FF2B5EF4-FFF2-40B4-BE49-F238E27FC236}">
                  <a16:creationId xmlns:a16="http://schemas.microsoft.com/office/drawing/2014/main" id="{19F537F1-E820-0146-B757-F8AA8BF8B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4160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3" name="Oval 68">
              <a:extLst>
                <a:ext uri="{FF2B5EF4-FFF2-40B4-BE49-F238E27FC236}">
                  <a16:creationId xmlns:a16="http://schemas.microsoft.com/office/drawing/2014/main" id="{5145B862-F648-BF44-8BF7-B442347F7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365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4" name="Oval 69">
              <a:extLst>
                <a:ext uri="{FF2B5EF4-FFF2-40B4-BE49-F238E27FC236}">
                  <a16:creationId xmlns:a16="http://schemas.microsoft.com/office/drawing/2014/main" id="{3C51B3B0-8EDC-3E46-9D52-7DC42B872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19510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5" name="Line 23">
              <a:extLst>
                <a:ext uri="{FF2B5EF4-FFF2-40B4-BE49-F238E27FC236}">
                  <a16:creationId xmlns:a16="http://schemas.microsoft.com/office/drawing/2014/main" id="{5077B56A-A239-3541-BEF0-41D5E914B7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71785" y="1290637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76" name="Oval 71">
              <a:extLst>
                <a:ext uri="{FF2B5EF4-FFF2-40B4-BE49-F238E27FC236}">
                  <a16:creationId xmlns:a16="http://schemas.microsoft.com/office/drawing/2014/main" id="{05D13BCB-511E-124F-8D48-022BE98BD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85" y="4884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D0BFE928-4C3A-5C4B-9506-14E4FBD39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85" y="4427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8" name="Oval 73">
              <a:extLst>
                <a:ext uri="{FF2B5EF4-FFF2-40B4-BE49-F238E27FC236}">
                  <a16:creationId xmlns:a16="http://schemas.microsoft.com/office/drawing/2014/main" id="{8DD69CB3-E794-0340-BDA7-28E496408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3685" y="3360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9" name="Oval 74">
              <a:extLst>
                <a:ext uri="{FF2B5EF4-FFF2-40B4-BE49-F238E27FC236}">
                  <a16:creationId xmlns:a16="http://schemas.microsoft.com/office/drawing/2014/main" id="{2EEB9EC0-41E3-1B46-A71C-7CEC8CF1C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0035" y="25733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0" name="Oval 77">
              <a:extLst>
                <a:ext uri="{FF2B5EF4-FFF2-40B4-BE49-F238E27FC236}">
                  <a16:creationId xmlns:a16="http://schemas.microsoft.com/office/drawing/2014/main" id="{D6ACDCD9-7714-3344-A2A4-202172015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49006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1" name="Oval 78">
              <a:extLst>
                <a:ext uri="{FF2B5EF4-FFF2-40B4-BE49-F238E27FC236}">
                  <a16:creationId xmlns:a16="http://schemas.microsoft.com/office/drawing/2014/main" id="{AA9EDC41-44A6-D947-AAA0-BA34E598A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42973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2" name="Oval 79">
              <a:extLst>
                <a:ext uri="{FF2B5EF4-FFF2-40B4-BE49-F238E27FC236}">
                  <a16:creationId xmlns:a16="http://schemas.microsoft.com/office/drawing/2014/main" id="{5801CF00-7ACF-5D44-A3A0-86B2BE0CE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34337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3" name="Oval 80">
              <a:extLst>
                <a:ext uri="{FF2B5EF4-FFF2-40B4-BE49-F238E27FC236}">
                  <a16:creationId xmlns:a16="http://schemas.microsoft.com/office/drawing/2014/main" id="{9744C34C-2584-7E4F-A20F-D3E8E6A33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5410" y="2327275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4" name="Oval 82">
              <a:extLst>
                <a:ext uri="{FF2B5EF4-FFF2-40B4-BE49-F238E27FC236}">
                  <a16:creationId xmlns:a16="http://schemas.microsoft.com/office/drawing/2014/main" id="{8343C36A-2FF8-324E-B103-58E63D7D9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42656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5" name="Oval 83">
              <a:extLst>
                <a:ext uri="{FF2B5EF4-FFF2-40B4-BE49-F238E27FC236}">
                  <a16:creationId xmlns:a16="http://schemas.microsoft.com/office/drawing/2014/main" id="{68F970BC-8E22-D043-BF17-8D52365CC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34718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6" name="Oval 84">
              <a:extLst>
                <a:ext uri="{FF2B5EF4-FFF2-40B4-BE49-F238E27FC236}">
                  <a16:creationId xmlns:a16="http://schemas.microsoft.com/office/drawing/2014/main" id="{2596D510-B2E2-0140-B134-C368428BA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22844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7" name="Freeform 88">
              <a:extLst>
                <a:ext uri="{FF2B5EF4-FFF2-40B4-BE49-F238E27FC236}">
                  <a16:creationId xmlns:a16="http://schemas.microsoft.com/office/drawing/2014/main" id="{10A91753-4DE5-504B-90CE-CCD2DB275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960" y="3395662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88" name="Freeform 89">
              <a:extLst>
                <a:ext uri="{FF2B5EF4-FFF2-40B4-BE49-F238E27FC236}">
                  <a16:creationId xmlns:a16="http://schemas.microsoft.com/office/drawing/2014/main" id="{FEBD7638-9C14-7B45-BFD0-B1CA0D6B3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6548" y="1701800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89" name="Freeform 90">
              <a:extLst>
                <a:ext uri="{FF2B5EF4-FFF2-40B4-BE49-F238E27FC236}">
                  <a16:creationId xmlns:a16="http://schemas.microsoft.com/office/drawing/2014/main" id="{4BA1D5B0-F917-C845-9780-C0887B8E8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35" y="4121151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90" name="Freeform 75">
              <a:extLst>
                <a:ext uri="{FF2B5EF4-FFF2-40B4-BE49-F238E27FC236}">
                  <a16:creationId xmlns:a16="http://schemas.microsoft.com/office/drawing/2014/main" id="{A168A734-6FE6-9D4D-AA99-714EAFC6F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35" y="4910137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graphicFrame>
          <p:nvGraphicFramePr>
            <p:cNvPr id="191" name="Object 38">
              <a:extLst>
                <a:ext uri="{FF2B5EF4-FFF2-40B4-BE49-F238E27FC236}">
                  <a16:creationId xmlns:a16="http://schemas.microsoft.com/office/drawing/2014/main" id="{114E3B6B-C8B2-4A44-840A-DF46F1A5D72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7873492"/>
                </p:ext>
              </p:extLst>
            </p:nvPr>
          </p:nvGraphicFramePr>
          <p:xfrm>
            <a:off x="10077403" y="5578476"/>
            <a:ext cx="766763" cy="519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462000" imgH="9067800" progId="Equation.DSMT4">
                    <p:embed/>
                  </p:oleObj>
                </mc:Choice>
                <mc:Fallback>
                  <p:oleObj name="Equation" r:id="rId14" imgW="13462000" imgH="9067800" progId="Equation.DSMT4">
                    <p:embed/>
                    <p:pic>
                      <p:nvPicPr>
                        <p:cNvPr id="118" name="Object 38">
                          <a:extLst>
                            <a:ext uri="{FF2B5EF4-FFF2-40B4-BE49-F238E27FC236}">
                              <a16:creationId xmlns:a16="http://schemas.microsoft.com/office/drawing/2014/main" id="{114E3B6B-C8B2-4A44-840A-DF46F1A5D72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77403" y="5578476"/>
                          <a:ext cx="766763" cy="519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547D1170-258D-FC41-A11B-031D03256862}"/>
              </a:ext>
            </a:extLst>
          </p:cNvPr>
          <p:cNvGrpSpPr/>
          <p:nvPr/>
        </p:nvGrpSpPr>
        <p:grpSpPr>
          <a:xfrm>
            <a:off x="1092200" y="1487786"/>
            <a:ext cx="1727200" cy="115888"/>
            <a:chOff x="5367338" y="1736725"/>
            <a:chExt cx="1727200" cy="115888"/>
          </a:xfrm>
        </p:grpSpPr>
        <p:sp>
          <p:nvSpPr>
            <p:cNvPr id="193" name="Line 3">
              <a:extLst>
                <a:ext uri="{FF2B5EF4-FFF2-40B4-BE49-F238E27FC236}">
                  <a16:creationId xmlns:a16="http://schemas.microsoft.com/office/drawing/2014/main" id="{9B784337-FA4E-974B-ADAF-CCBE7ABAA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Rectangle 4">
              <a:extLst>
                <a:ext uri="{FF2B5EF4-FFF2-40B4-BE49-F238E27FC236}">
                  <a16:creationId xmlns:a16="http://schemas.microsoft.com/office/drawing/2014/main" id="{4111A10A-55C5-3D4E-A13D-A3CFED1DE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" name="Rectangle 5">
              <a:extLst>
                <a:ext uri="{FF2B5EF4-FFF2-40B4-BE49-F238E27FC236}">
                  <a16:creationId xmlns:a16="http://schemas.microsoft.com/office/drawing/2014/main" id="{0040561D-B3B4-ED4D-BD79-DC5AB04C8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6" name="Rectangle 6">
              <a:extLst>
                <a:ext uri="{FF2B5EF4-FFF2-40B4-BE49-F238E27FC236}">
                  <a16:creationId xmlns:a16="http://schemas.microsoft.com/office/drawing/2014/main" id="{ED350202-CC10-2E41-AC5B-3B91AF049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7" name="Rectangle 7">
              <a:extLst>
                <a:ext uri="{FF2B5EF4-FFF2-40B4-BE49-F238E27FC236}">
                  <a16:creationId xmlns:a16="http://schemas.microsoft.com/office/drawing/2014/main" id="{653F11CB-2883-5243-A537-066441237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627745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8" name="Line 11">
            <a:extLst>
              <a:ext uri="{FF2B5EF4-FFF2-40B4-BE49-F238E27FC236}">
                <a16:creationId xmlns:a16="http://schemas.microsoft.com/office/drawing/2014/main" id="{C44C6AA8-84AD-4240-AA48-FA20BDE52C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3859" y="955675"/>
            <a:ext cx="500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39" name="Text Box 12">
            <a:extLst>
              <a:ext uri="{FF2B5EF4-FFF2-40B4-BE49-F238E27FC236}">
                <a16:creationId xmlns:a16="http://schemas.microsoft.com/office/drawing/2014/main" id="{1BE6A739-E9B2-DE46-92A6-6DA54E1D3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846" y="609600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Microsoft Sans Serif" panose="020B0604020202020204" pitchFamily="34" charset="0"/>
              </a:rPr>
              <a:t>a</a:t>
            </a:r>
          </a:p>
        </p:txBody>
      </p:sp>
      <p:sp>
        <p:nvSpPr>
          <p:cNvPr id="24648" name="Text Box 21">
            <a:extLst>
              <a:ext uri="{FF2B5EF4-FFF2-40B4-BE49-F238E27FC236}">
                <a16:creationId xmlns:a16="http://schemas.microsoft.com/office/drawing/2014/main" id="{DF09709A-A3E3-664D-9235-6BF78ADF1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291" y="1143000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  <a:latin typeface="Microsoft Sans Serif" panose="020B0604020202020204" pitchFamily="34" charset="0"/>
              </a:rPr>
              <a:t>b</a:t>
            </a:r>
          </a:p>
        </p:txBody>
      </p:sp>
      <p:sp>
        <p:nvSpPr>
          <p:cNvPr id="24649" name="Rectangle 22">
            <a:extLst>
              <a:ext uri="{FF2B5EF4-FFF2-40B4-BE49-F238E27FC236}">
                <a16:creationId xmlns:a16="http://schemas.microsoft.com/office/drawing/2014/main" id="{2341871A-FAC0-0C4A-B82C-A542BD594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5587" y="1219200"/>
            <a:ext cx="538163" cy="42227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4594" name="Group 35">
            <a:extLst>
              <a:ext uri="{FF2B5EF4-FFF2-40B4-BE49-F238E27FC236}">
                <a16:creationId xmlns:a16="http://schemas.microsoft.com/office/drawing/2014/main" id="{52AFF031-6071-CE4F-A8F2-3F7131149A6E}"/>
              </a:ext>
            </a:extLst>
          </p:cNvPr>
          <p:cNvGrpSpPr>
            <a:grpSpLocks/>
          </p:cNvGrpSpPr>
          <p:nvPr/>
        </p:nvGrpSpPr>
        <p:grpSpPr bwMode="auto">
          <a:xfrm>
            <a:off x="5612814" y="1992313"/>
            <a:ext cx="2244725" cy="1889125"/>
            <a:chOff x="2347" y="1216"/>
            <a:chExt cx="1414" cy="1190"/>
          </a:xfrm>
        </p:grpSpPr>
        <p:sp>
          <p:nvSpPr>
            <p:cNvPr id="24621" name="Rectangle 36">
              <a:extLst>
                <a:ext uri="{FF2B5EF4-FFF2-40B4-BE49-F238E27FC236}">
                  <a16:creationId xmlns:a16="http://schemas.microsoft.com/office/drawing/2014/main" id="{C3B0129F-5977-1D4B-92FB-B86589680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1425"/>
              <a:ext cx="653" cy="849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22" name="Line 37">
              <a:extLst>
                <a:ext uri="{FF2B5EF4-FFF2-40B4-BE49-F238E27FC236}">
                  <a16:creationId xmlns:a16="http://schemas.microsoft.com/office/drawing/2014/main" id="{D0AFE3D7-1EB8-2749-AED5-135669CE77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9" y="1870"/>
              <a:ext cx="99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3" name="Line 38">
              <a:extLst>
                <a:ext uri="{FF2B5EF4-FFF2-40B4-BE49-F238E27FC236}">
                  <a16:creationId xmlns:a16="http://schemas.microsoft.com/office/drawing/2014/main" id="{6AB2235B-1B42-364A-B9F0-440BB890F9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9" y="1821"/>
              <a:ext cx="0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4" name="Line 39">
              <a:extLst>
                <a:ext uri="{FF2B5EF4-FFF2-40B4-BE49-F238E27FC236}">
                  <a16:creationId xmlns:a16="http://schemas.microsoft.com/office/drawing/2014/main" id="{0AF6F0E8-34F7-444A-A31E-99DF37957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" y="1821"/>
              <a:ext cx="0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5" name="Line 40">
              <a:extLst>
                <a:ext uri="{FF2B5EF4-FFF2-40B4-BE49-F238E27FC236}">
                  <a16:creationId xmlns:a16="http://schemas.microsoft.com/office/drawing/2014/main" id="{60D760A0-7FC0-1A45-8948-94F52C2304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1" y="1821"/>
              <a:ext cx="0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6" name="Text Box 41">
              <a:extLst>
                <a:ext uri="{FF2B5EF4-FFF2-40B4-BE49-F238E27FC236}">
                  <a16:creationId xmlns:a16="http://schemas.microsoft.com/office/drawing/2014/main" id="{199AC9BB-AFBE-C043-BA67-061C3F31EC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" y="1943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Microsoft Sans Serif" panose="020B0604020202020204" pitchFamily="34" charset="0"/>
              </a:endParaRPr>
            </a:p>
          </p:txBody>
        </p:sp>
        <p:graphicFrame>
          <p:nvGraphicFramePr>
            <p:cNvPr id="24627" name="Object 44">
              <a:extLst>
                <a:ext uri="{FF2B5EF4-FFF2-40B4-BE49-F238E27FC236}">
                  <a16:creationId xmlns:a16="http://schemas.microsoft.com/office/drawing/2014/main" id="{13B59D1B-DACD-954A-AC1B-05A3CD1972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96" y="1872"/>
            <a:ext cx="102" cy="2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797300" imgH="9067800" progId="Equation.DSMT4">
                    <p:embed/>
                  </p:oleObj>
                </mc:Choice>
                <mc:Fallback>
                  <p:oleObj name="Equation" r:id="rId2" imgW="3797300" imgH="9067800" progId="Equation.DSMT4">
                    <p:embed/>
                    <p:pic>
                      <p:nvPicPr>
                        <p:cNvPr id="24627" name="Object 44">
                          <a:extLst>
                            <a:ext uri="{FF2B5EF4-FFF2-40B4-BE49-F238E27FC236}">
                              <a16:creationId xmlns:a16="http://schemas.microsoft.com/office/drawing/2014/main" id="{13B59D1B-DACD-954A-AC1B-05A3CD1972F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6" y="1872"/>
                          <a:ext cx="102" cy="2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28" name="Object 45">
              <a:extLst>
                <a:ext uri="{FF2B5EF4-FFF2-40B4-BE49-F238E27FC236}">
                  <a16:creationId xmlns:a16="http://schemas.microsoft.com/office/drawing/2014/main" id="{B21A8112-641D-9548-B421-5E4ACB392F2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47" y="1845"/>
            <a:ext cx="207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438900" imgH="9067800" progId="Equation.DSMT4">
                    <p:embed/>
                  </p:oleObj>
                </mc:Choice>
                <mc:Fallback>
                  <p:oleObj name="Equation" r:id="rId4" imgW="6438900" imgH="9067800" progId="Equation.DSMT4">
                    <p:embed/>
                    <p:pic>
                      <p:nvPicPr>
                        <p:cNvPr id="24628" name="Object 45">
                          <a:extLst>
                            <a:ext uri="{FF2B5EF4-FFF2-40B4-BE49-F238E27FC236}">
                              <a16:creationId xmlns:a16="http://schemas.microsoft.com/office/drawing/2014/main" id="{B21A8112-641D-9548-B421-5E4ACB392F2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7" y="1845"/>
                          <a:ext cx="207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29" name="Text Box 44">
              <a:extLst>
                <a:ext uri="{FF2B5EF4-FFF2-40B4-BE49-F238E27FC236}">
                  <a16:creationId xmlns:a16="http://schemas.microsoft.com/office/drawing/2014/main" id="{B8EE5A25-0792-C745-BEB4-E56C11EF0D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1" y="1604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en-US" altLang="en-US" sz="2400" i="1" baseline="-250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4630" name="Line 45">
              <a:extLst>
                <a:ext uri="{FF2B5EF4-FFF2-40B4-BE49-F238E27FC236}">
                  <a16:creationId xmlns:a16="http://schemas.microsoft.com/office/drawing/2014/main" id="{61A6A4E2-1E23-F040-A8F5-15D085243E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5" y="1242"/>
              <a:ext cx="0" cy="116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4631" name="Object 48">
              <a:extLst>
                <a:ext uri="{FF2B5EF4-FFF2-40B4-BE49-F238E27FC236}">
                  <a16:creationId xmlns:a16="http://schemas.microsoft.com/office/drawing/2014/main" id="{1E0AC153-15E2-854F-8BFE-7DB6B38892F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42" y="1269"/>
            <a:ext cx="124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797300" imgH="9067800" progId="Equation.DSMT4">
                    <p:embed/>
                  </p:oleObj>
                </mc:Choice>
                <mc:Fallback>
                  <p:oleObj name="Equation" r:id="rId6" imgW="3797300" imgH="9067800" progId="Equation.DSMT4">
                    <p:embed/>
                    <p:pic>
                      <p:nvPicPr>
                        <p:cNvPr id="24631" name="Object 48">
                          <a:extLst>
                            <a:ext uri="{FF2B5EF4-FFF2-40B4-BE49-F238E27FC236}">
                              <a16:creationId xmlns:a16="http://schemas.microsoft.com/office/drawing/2014/main" id="{1E0AC153-15E2-854F-8BFE-7DB6B38892F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2" y="1269"/>
                          <a:ext cx="124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32" name="Object 49">
              <a:extLst>
                <a:ext uri="{FF2B5EF4-FFF2-40B4-BE49-F238E27FC236}">
                  <a16:creationId xmlns:a16="http://schemas.microsoft.com/office/drawing/2014/main" id="{82D01194-50DF-F048-81F0-F649D901B9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77" y="2116"/>
            <a:ext cx="206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6438900" imgH="9067800" progId="Equation.DSMT4">
                    <p:embed/>
                  </p:oleObj>
                </mc:Choice>
                <mc:Fallback>
                  <p:oleObj name="Equation" r:id="rId8" imgW="6438900" imgH="9067800" progId="Equation.DSMT4">
                    <p:embed/>
                    <p:pic>
                      <p:nvPicPr>
                        <p:cNvPr id="24632" name="Object 49">
                          <a:extLst>
                            <a:ext uri="{FF2B5EF4-FFF2-40B4-BE49-F238E27FC236}">
                              <a16:creationId xmlns:a16="http://schemas.microsoft.com/office/drawing/2014/main" id="{82D01194-50DF-F048-81F0-F649D901B9F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7" y="2116"/>
                          <a:ext cx="206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633" name="Text Box 48">
              <a:extLst>
                <a:ext uri="{FF2B5EF4-FFF2-40B4-BE49-F238E27FC236}">
                  <a16:creationId xmlns:a16="http://schemas.microsoft.com/office/drawing/2014/main" id="{96930CC7-679A-5C44-B4C5-77FA94541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5" y="1216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 sz="2400" i="1" baseline="-25000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" name="Group 52">
            <a:extLst>
              <a:ext uri="{FF2B5EF4-FFF2-40B4-BE49-F238E27FC236}">
                <a16:creationId xmlns:a16="http://schemas.microsoft.com/office/drawing/2014/main" id="{FDB8ED5E-89BC-9749-91AF-4AB9C2129E85}"/>
              </a:ext>
            </a:extLst>
          </p:cNvPr>
          <p:cNvGrpSpPr>
            <a:grpSpLocks/>
          </p:cNvGrpSpPr>
          <p:nvPr/>
        </p:nvGrpSpPr>
        <p:grpSpPr bwMode="auto">
          <a:xfrm>
            <a:off x="8638587" y="1187450"/>
            <a:ext cx="2087563" cy="3306763"/>
            <a:chOff x="4138" y="601"/>
            <a:chExt cx="1315" cy="2083"/>
          </a:xfrm>
        </p:grpSpPr>
        <p:grpSp>
          <p:nvGrpSpPr>
            <p:cNvPr id="24610" name="Group 53">
              <a:extLst>
                <a:ext uri="{FF2B5EF4-FFF2-40B4-BE49-F238E27FC236}">
                  <a16:creationId xmlns:a16="http://schemas.microsoft.com/office/drawing/2014/main" id="{7C4B4489-FCE8-A943-8273-0FB0BAA3B1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8" y="910"/>
              <a:ext cx="1315" cy="1774"/>
              <a:chOff x="4138" y="910"/>
              <a:chExt cx="1315" cy="1774"/>
            </a:xfrm>
          </p:grpSpPr>
          <p:sp>
            <p:nvSpPr>
              <p:cNvPr id="24612" name="Freeform 54">
                <a:extLst>
                  <a:ext uri="{FF2B5EF4-FFF2-40B4-BE49-F238E27FC236}">
                    <a16:creationId xmlns:a16="http://schemas.microsoft.com/office/drawing/2014/main" id="{473488C7-3AA5-6144-8E2C-1BE43AC7A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" y="1934"/>
                <a:ext cx="1047" cy="750"/>
              </a:xfrm>
              <a:custGeom>
                <a:avLst/>
                <a:gdLst>
                  <a:gd name="T0" fmla="*/ 435 w 1088"/>
                  <a:gd name="T1" fmla="*/ 24 h 750"/>
                  <a:gd name="T2" fmla="*/ 0 w 1088"/>
                  <a:gd name="T3" fmla="*/ 338 h 750"/>
                  <a:gd name="T4" fmla="*/ 653 w 1088"/>
                  <a:gd name="T5" fmla="*/ 750 h 750"/>
                  <a:gd name="T6" fmla="*/ 1088 w 1088"/>
                  <a:gd name="T7" fmla="*/ 411 h 750"/>
                  <a:gd name="T8" fmla="*/ 484 w 1088"/>
                  <a:gd name="T9" fmla="*/ 0 h 750"/>
                  <a:gd name="T10" fmla="*/ 435 w 1088"/>
                  <a:gd name="T11" fmla="*/ 24 h 7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88"/>
                  <a:gd name="T19" fmla="*/ 0 h 750"/>
                  <a:gd name="T20" fmla="*/ 1088 w 1088"/>
                  <a:gd name="T21" fmla="*/ 750 h 7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88" h="750">
                    <a:moveTo>
                      <a:pt x="435" y="24"/>
                    </a:moveTo>
                    <a:lnTo>
                      <a:pt x="0" y="338"/>
                    </a:lnTo>
                    <a:lnTo>
                      <a:pt x="653" y="750"/>
                    </a:lnTo>
                    <a:lnTo>
                      <a:pt x="1088" y="411"/>
                    </a:lnTo>
                    <a:lnTo>
                      <a:pt x="484" y="0"/>
                    </a:lnTo>
                    <a:lnTo>
                      <a:pt x="435" y="24"/>
                    </a:lnTo>
                    <a:close/>
                  </a:path>
                </a:pathLst>
              </a:cu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613" name="Line 55">
                <a:extLst>
                  <a:ext uri="{FF2B5EF4-FFF2-40B4-BE49-F238E27FC236}">
                    <a16:creationId xmlns:a16="http://schemas.microsoft.com/office/drawing/2014/main" id="{3BDE6F9B-F4AB-9C47-9251-0AA92077BD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51" y="2060"/>
                <a:ext cx="637" cy="47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4" name="Line 56">
                <a:extLst>
                  <a:ext uri="{FF2B5EF4-FFF2-40B4-BE49-F238E27FC236}">
                    <a16:creationId xmlns:a16="http://schemas.microsoft.com/office/drawing/2014/main" id="{8B88A44D-025A-7740-BA03-9038376672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2047"/>
                <a:ext cx="873" cy="54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5" name="Freeform 57">
                <a:extLst>
                  <a:ext uri="{FF2B5EF4-FFF2-40B4-BE49-F238E27FC236}">
                    <a16:creationId xmlns:a16="http://schemas.microsoft.com/office/drawing/2014/main" id="{B7A459D8-4717-8B4B-B48B-AF69C5502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1212"/>
                <a:ext cx="682" cy="438"/>
              </a:xfrm>
              <a:custGeom>
                <a:avLst/>
                <a:gdLst>
                  <a:gd name="T0" fmla="*/ 0 w 682"/>
                  <a:gd name="T1" fmla="*/ 16 h 438"/>
                  <a:gd name="T2" fmla="*/ 83 w 682"/>
                  <a:gd name="T3" fmla="*/ 266 h 438"/>
                  <a:gd name="T4" fmla="*/ 224 w 682"/>
                  <a:gd name="T5" fmla="*/ 407 h 438"/>
                  <a:gd name="T6" fmla="*/ 442 w 682"/>
                  <a:gd name="T7" fmla="*/ 413 h 438"/>
                  <a:gd name="T8" fmla="*/ 595 w 682"/>
                  <a:gd name="T9" fmla="*/ 259 h 438"/>
                  <a:gd name="T10" fmla="*/ 682 w 682"/>
                  <a:gd name="T11" fmla="*/ 0 h 4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2"/>
                  <a:gd name="T19" fmla="*/ 0 h 438"/>
                  <a:gd name="T20" fmla="*/ 682 w 682"/>
                  <a:gd name="T21" fmla="*/ 438 h 4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2" h="438">
                    <a:moveTo>
                      <a:pt x="0" y="16"/>
                    </a:moveTo>
                    <a:cubicBezTo>
                      <a:pt x="14" y="58"/>
                      <a:pt x="46" y="201"/>
                      <a:pt x="83" y="266"/>
                    </a:cubicBezTo>
                    <a:cubicBezTo>
                      <a:pt x="120" y="331"/>
                      <a:pt x="164" y="382"/>
                      <a:pt x="224" y="407"/>
                    </a:cubicBezTo>
                    <a:cubicBezTo>
                      <a:pt x="284" y="432"/>
                      <a:pt x="380" y="438"/>
                      <a:pt x="442" y="413"/>
                    </a:cubicBezTo>
                    <a:cubicBezTo>
                      <a:pt x="504" y="388"/>
                      <a:pt x="555" y="328"/>
                      <a:pt x="595" y="259"/>
                    </a:cubicBezTo>
                    <a:cubicBezTo>
                      <a:pt x="635" y="190"/>
                      <a:pt x="664" y="54"/>
                      <a:pt x="682" y="0"/>
                    </a:cubicBezTo>
                  </a:path>
                </a:pathLst>
              </a:custGeom>
              <a:gradFill rotWithShape="1">
                <a:gsLst>
                  <a:gs pos="0">
                    <a:srgbClr val="CCECFF"/>
                  </a:gs>
                  <a:gs pos="100000">
                    <a:srgbClr val="5E6D76"/>
                  </a:gs>
                </a:gsLst>
                <a:lin ang="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6" name="Oval 58">
                <a:extLst>
                  <a:ext uri="{FF2B5EF4-FFF2-40B4-BE49-F238E27FC236}">
                    <a16:creationId xmlns:a16="http://schemas.microsoft.com/office/drawing/2014/main" id="{440F7540-0C57-9443-BF35-CE8885870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3" y="1116"/>
                <a:ext cx="677" cy="22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4617" name="Line 59">
                <a:extLst>
                  <a:ext uri="{FF2B5EF4-FFF2-40B4-BE49-F238E27FC236}">
                    <a16:creationId xmlns:a16="http://schemas.microsoft.com/office/drawing/2014/main" id="{1E51A1EC-57A7-0843-B096-17C7CA1746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70" y="1641"/>
                <a:ext cx="0" cy="6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8" name="Line 60">
                <a:extLst>
                  <a:ext uri="{FF2B5EF4-FFF2-40B4-BE49-F238E27FC236}">
                    <a16:creationId xmlns:a16="http://schemas.microsoft.com/office/drawing/2014/main" id="{A112F2AD-BE92-E147-BEFC-1336848A0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7" y="910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9" name="Text Box 61">
                <a:extLst>
                  <a:ext uri="{FF2B5EF4-FFF2-40B4-BE49-F238E27FC236}">
                    <a16:creationId xmlns:a16="http://schemas.microsoft.com/office/drawing/2014/main" id="{4B42E35B-0117-D741-9748-7AA26D3129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3" y="1781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k</a:t>
                </a:r>
                <a:r>
                  <a:rPr lang="en-US" altLang="en-US" sz="2400" i="1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x</a:t>
                </a:r>
                <a:endParaRPr lang="en-US" altLang="en-US" sz="24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0" name="Text Box 62">
                <a:extLst>
                  <a:ext uri="{FF2B5EF4-FFF2-40B4-BE49-F238E27FC236}">
                    <a16:creationId xmlns:a16="http://schemas.microsoft.com/office/drawing/2014/main" id="{862C5B3A-A8F7-474E-93F3-ABD2CE57FA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8" y="1820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 dirty="0" err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k</a:t>
                </a:r>
                <a:r>
                  <a:rPr lang="en-US" altLang="en-US" sz="2400" i="1" baseline="-25000" dirty="0" err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y</a:t>
                </a:r>
                <a:endParaRPr lang="en-US" altLang="en-US" sz="2400" i="1" baseline="-25000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4611" name="Text Box 63">
              <a:extLst>
                <a:ext uri="{FF2B5EF4-FFF2-40B4-BE49-F238E27FC236}">
                  <a16:creationId xmlns:a16="http://schemas.microsoft.com/office/drawing/2014/main" id="{8DA82B08-F8FA-B841-9A71-FC336BA19D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601"/>
              <a:ext cx="6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E(</a:t>
              </a:r>
              <a:r>
                <a:rPr lang="en-US" altLang="en-US" sz="2400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2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9" name="Group 64">
            <a:extLst>
              <a:ext uri="{FF2B5EF4-FFF2-40B4-BE49-F238E27FC236}">
                <a16:creationId xmlns:a16="http://schemas.microsoft.com/office/drawing/2014/main" id="{75C14684-474F-A34B-BA3F-FCAF8A37A4B4}"/>
              </a:ext>
            </a:extLst>
          </p:cNvPr>
          <p:cNvGrpSpPr>
            <a:grpSpLocks/>
          </p:cNvGrpSpPr>
          <p:nvPr/>
        </p:nvGrpSpPr>
        <p:grpSpPr bwMode="auto">
          <a:xfrm>
            <a:off x="9329149" y="2044701"/>
            <a:ext cx="730250" cy="788987"/>
            <a:chOff x="4573" y="1141"/>
            <a:chExt cx="460" cy="497"/>
          </a:xfrm>
        </p:grpSpPr>
        <p:sp>
          <p:nvSpPr>
            <p:cNvPr id="24608" name="Freeform 65">
              <a:extLst>
                <a:ext uri="{FF2B5EF4-FFF2-40B4-BE49-F238E27FC236}">
                  <a16:creationId xmlns:a16="http://schemas.microsoft.com/office/drawing/2014/main" id="{11FB2937-A278-824B-9FA3-DF34E6295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1310"/>
              <a:ext cx="243" cy="328"/>
            </a:xfrm>
            <a:custGeom>
              <a:avLst/>
              <a:gdLst>
                <a:gd name="T0" fmla="*/ 243 w 243"/>
                <a:gd name="T1" fmla="*/ 0 h 328"/>
                <a:gd name="T2" fmla="*/ 219 w 243"/>
                <a:gd name="T3" fmla="*/ 121 h 328"/>
                <a:gd name="T4" fmla="*/ 146 w 243"/>
                <a:gd name="T5" fmla="*/ 242 h 328"/>
                <a:gd name="T6" fmla="*/ 74 w 243"/>
                <a:gd name="T7" fmla="*/ 314 h 328"/>
                <a:gd name="T8" fmla="*/ 0 w 243"/>
                <a:gd name="T9" fmla="*/ 325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328"/>
                <a:gd name="T17" fmla="*/ 243 w 243"/>
                <a:gd name="T18" fmla="*/ 328 h 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328">
                  <a:moveTo>
                    <a:pt x="243" y="0"/>
                  </a:moveTo>
                  <a:cubicBezTo>
                    <a:pt x="239" y="40"/>
                    <a:pt x="235" y="81"/>
                    <a:pt x="219" y="121"/>
                  </a:cubicBezTo>
                  <a:cubicBezTo>
                    <a:pt x="203" y="161"/>
                    <a:pt x="170" y="210"/>
                    <a:pt x="146" y="242"/>
                  </a:cubicBezTo>
                  <a:cubicBezTo>
                    <a:pt x="122" y="274"/>
                    <a:pt x="98" y="300"/>
                    <a:pt x="74" y="314"/>
                  </a:cubicBezTo>
                  <a:cubicBezTo>
                    <a:pt x="50" y="328"/>
                    <a:pt x="15" y="323"/>
                    <a:pt x="0" y="325"/>
                  </a:cubicBezTo>
                </a:path>
              </a:pathLst>
            </a:custGeom>
            <a:noFill/>
            <a:ln w="28575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09" name="Freeform 66">
              <a:extLst>
                <a:ext uri="{FF2B5EF4-FFF2-40B4-BE49-F238E27FC236}">
                  <a16:creationId xmlns:a16="http://schemas.microsoft.com/office/drawing/2014/main" id="{83583B7D-B9C8-2E45-B58C-A1977691D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1141"/>
              <a:ext cx="58" cy="190"/>
            </a:xfrm>
            <a:custGeom>
              <a:avLst/>
              <a:gdLst>
                <a:gd name="T0" fmla="*/ 0 w 58"/>
                <a:gd name="T1" fmla="*/ 0 h 190"/>
                <a:gd name="T2" fmla="*/ 24 w 58"/>
                <a:gd name="T3" fmla="*/ 96 h 190"/>
                <a:gd name="T4" fmla="*/ 58 w 58"/>
                <a:gd name="T5" fmla="*/ 190 h 190"/>
                <a:gd name="T6" fmla="*/ 0 60000 65536"/>
                <a:gd name="T7" fmla="*/ 0 60000 65536"/>
                <a:gd name="T8" fmla="*/ 0 60000 65536"/>
                <a:gd name="T9" fmla="*/ 0 w 58"/>
                <a:gd name="T10" fmla="*/ 0 h 190"/>
                <a:gd name="T11" fmla="*/ 58 w 58"/>
                <a:gd name="T12" fmla="*/ 190 h 1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8" h="190">
                  <a:moveTo>
                    <a:pt x="0" y="0"/>
                  </a:moveTo>
                  <a:cubicBezTo>
                    <a:pt x="8" y="32"/>
                    <a:pt x="14" y="65"/>
                    <a:pt x="24" y="96"/>
                  </a:cubicBezTo>
                  <a:cubicBezTo>
                    <a:pt x="34" y="127"/>
                    <a:pt x="51" y="171"/>
                    <a:pt x="58" y="19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67">
            <a:extLst>
              <a:ext uri="{FF2B5EF4-FFF2-40B4-BE49-F238E27FC236}">
                <a16:creationId xmlns:a16="http://schemas.microsoft.com/office/drawing/2014/main" id="{F4241A3D-189D-DE4E-8588-FAE903329684}"/>
              </a:ext>
            </a:extLst>
          </p:cNvPr>
          <p:cNvGrpSpPr>
            <a:grpSpLocks/>
          </p:cNvGrpSpPr>
          <p:nvPr/>
        </p:nvGrpSpPr>
        <p:grpSpPr bwMode="auto">
          <a:xfrm>
            <a:off x="9354549" y="2044701"/>
            <a:ext cx="628650" cy="784225"/>
            <a:chOff x="4589" y="1144"/>
            <a:chExt cx="396" cy="494"/>
          </a:xfrm>
        </p:grpSpPr>
        <p:sp>
          <p:nvSpPr>
            <p:cNvPr id="24606" name="Freeform 68">
              <a:extLst>
                <a:ext uri="{FF2B5EF4-FFF2-40B4-BE49-F238E27FC236}">
                  <a16:creationId xmlns:a16="http://schemas.microsoft.com/office/drawing/2014/main" id="{8EB0EB44-C7EB-5F49-BE24-3FF1A2F59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1323"/>
              <a:ext cx="173" cy="315"/>
            </a:xfrm>
            <a:custGeom>
              <a:avLst/>
              <a:gdLst>
                <a:gd name="T0" fmla="*/ 4 w 173"/>
                <a:gd name="T1" fmla="*/ 0 h 315"/>
                <a:gd name="T2" fmla="*/ 4 w 173"/>
                <a:gd name="T3" fmla="*/ 73 h 315"/>
                <a:gd name="T4" fmla="*/ 28 w 173"/>
                <a:gd name="T5" fmla="*/ 194 h 315"/>
                <a:gd name="T6" fmla="*/ 100 w 173"/>
                <a:gd name="T7" fmla="*/ 291 h 315"/>
                <a:gd name="T8" fmla="*/ 173 w 173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315"/>
                <a:gd name="T17" fmla="*/ 173 w 173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315">
                  <a:moveTo>
                    <a:pt x="4" y="0"/>
                  </a:moveTo>
                  <a:cubicBezTo>
                    <a:pt x="2" y="20"/>
                    <a:pt x="0" y="41"/>
                    <a:pt x="4" y="73"/>
                  </a:cubicBezTo>
                  <a:cubicBezTo>
                    <a:pt x="8" y="105"/>
                    <a:pt x="12" y="158"/>
                    <a:pt x="28" y="194"/>
                  </a:cubicBezTo>
                  <a:cubicBezTo>
                    <a:pt x="44" y="230"/>
                    <a:pt x="76" y="271"/>
                    <a:pt x="100" y="291"/>
                  </a:cubicBezTo>
                  <a:cubicBezTo>
                    <a:pt x="124" y="311"/>
                    <a:pt x="148" y="313"/>
                    <a:pt x="173" y="31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07" name="Freeform 69">
              <a:extLst>
                <a:ext uri="{FF2B5EF4-FFF2-40B4-BE49-F238E27FC236}">
                  <a16:creationId xmlns:a16="http://schemas.microsoft.com/office/drawing/2014/main" id="{390F0DC7-A677-8649-AB9D-D7964490B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" y="1144"/>
              <a:ext cx="24" cy="193"/>
            </a:xfrm>
            <a:custGeom>
              <a:avLst/>
              <a:gdLst>
                <a:gd name="T0" fmla="*/ 11 w 28"/>
                <a:gd name="T1" fmla="*/ 0 h 193"/>
                <a:gd name="T2" fmla="*/ 11 w 28"/>
                <a:gd name="T3" fmla="*/ 121 h 193"/>
                <a:gd name="T4" fmla="*/ 0 w 28"/>
                <a:gd name="T5" fmla="*/ 193 h 193"/>
                <a:gd name="T6" fmla="*/ 0 60000 65536"/>
                <a:gd name="T7" fmla="*/ 0 60000 65536"/>
                <a:gd name="T8" fmla="*/ 0 60000 65536"/>
                <a:gd name="T9" fmla="*/ 0 w 28"/>
                <a:gd name="T10" fmla="*/ 0 h 193"/>
                <a:gd name="T11" fmla="*/ 28 w 28"/>
                <a:gd name="T12" fmla="*/ 193 h 1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93">
                  <a:moveTo>
                    <a:pt x="24" y="0"/>
                  </a:moveTo>
                  <a:cubicBezTo>
                    <a:pt x="26" y="44"/>
                    <a:pt x="28" y="89"/>
                    <a:pt x="24" y="121"/>
                  </a:cubicBezTo>
                  <a:cubicBezTo>
                    <a:pt x="20" y="153"/>
                    <a:pt x="4" y="177"/>
                    <a:pt x="0" y="193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177BBA-6092-7648-97A9-DFD0ADEA82C4}"/>
              </a:ext>
            </a:extLst>
          </p:cNvPr>
          <p:cNvGrpSpPr/>
          <p:nvPr/>
        </p:nvGrpSpPr>
        <p:grpSpPr>
          <a:xfrm>
            <a:off x="5468350" y="3914776"/>
            <a:ext cx="1144588" cy="1536700"/>
            <a:chOff x="5105400" y="3914776"/>
            <a:chExt cx="1144588" cy="1536700"/>
          </a:xfrm>
        </p:grpSpPr>
        <p:sp>
          <p:nvSpPr>
            <p:cNvPr id="24582" name="Line 23">
              <a:extLst>
                <a:ext uri="{FF2B5EF4-FFF2-40B4-BE49-F238E27FC236}">
                  <a16:creationId xmlns:a16="http://schemas.microsoft.com/office/drawing/2014/main" id="{22108FAF-4305-6947-A0EB-7C4DEF0595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9575" y="4923152"/>
              <a:ext cx="7588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4" name="Line 25">
              <a:extLst>
                <a:ext uri="{FF2B5EF4-FFF2-40B4-BE49-F238E27FC236}">
                  <a16:creationId xmlns:a16="http://schemas.microsoft.com/office/drawing/2014/main" id="{46541F14-EAFC-EA46-8514-0073F68AD9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925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5" name="Line 26">
              <a:extLst>
                <a:ext uri="{FF2B5EF4-FFF2-40B4-BE49-F238E27FC236}">
                  <a16:creationId xmlns:a16="http://schemas.microsoft.com/office/drawing/2014/main" id="{C314E7AF-FC20-D94D-BB9B-8234AE81B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9988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4588" name="Object 31">
              <a:extLst>
                <a:ext uri="{FF2B5EF4-FFF2-40B4-BE49-F238E27FC236}">
                  <a16:creationId xmlns:a16="http://schemas.microsoft.com/office/drawing/2014/main" id="{22E82926-1533-E242-9D75-40D368652D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89575" y="4951413"/>
            <a:ext cx="241300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394200" imgH="9067800" progId="Equation.DSMT4">
                    <p:embed/>
                  </p:oleObj>
                </mc:Choice>
                <mc:Fallback>
                  <p:oleObj name="Equation" r:id="rId10" imgW="4394200" imgH="9067800" progId="Equation.DSMT4">
                    <p:embed/>
                    <p:pic>
                      <p:nvPicPr>
                        <p:cNvPr id="24588" name="Object 31">
                          <a:extLst>
                            <a:ext uri="{FF2B5EF4-FFF2-40B4-BE49-F238E27FC236}">
                              <a16:creationId xmlns:a16="http://schemas.microsoft.com/office/drawing/2014/main" id="{22E82926-1533-E242-9D75-40D368652D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9575" y="4951413"/>
                          <a:ext cx="241300" cy="500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0" name="Line 31">
              <a:extLst>
                <a:ext uri="{FF2B5EF4-FFF2-40B4-BE49-F238E27FC236}">
                  <a16:creationId xmlns:a16="http://schemas.microsoft.com/office/drawing/2014/main" id="{CE7F6D76-06A6-DB48-8084-34CC8C71BC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8875" y="3914776"/>
              <a:ext cx="0" cy="9985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1" name="Line 32">
              <a:extLst>
                <a:ext uri="{FF2B5EF4-FFF2-40B4-BE49-F238E27FC236}">
                  <a16:creationId xmlns:a16="http://schemas.microsoft.com/office/drawing/2014/main" id="{9B5095A5-4FDF-2F49-93CC-9AF592741E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8338" y="4068762"/>
              <a:ext cx="0" cy="844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7" name="Text Box 51">
              <a:extLst>
                <a:ext uri="{FF2B5EF4-FFF2-40B4-BE49-F238E27FC236}">
                  <a16:creationId xmlns:a16="http://schemas.microsoft.com/office/drawing/2014/main" id="{79E6BCF5-EA8D-2E4E-94C7-EF48A9A110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4608512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 sz="2400" i="1" baseline="-25000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4602" name="Freeform 71">
              <a:extLst>
                <a:ext uri="{FF2B5EF4-FFF2-40B4-BE49-F238E27FC236}">
                  <a16:creationId xmlns:a16="http://schemas.microsoft.com/office/drawing/2014/main" id="{58FB3534-F7D2-1148-AE25-F9C9774A433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734051" y="4221163"/>
              <a:ext cx="498475" cy="346075"/>
            </a:xfrm>
            <a:custGeom>
              <a:avLst/>
              <a:gdLst>
                <a:gd name="T0" fmla="*/ 0 w 314"/>
                <a:gd name="T1" fmla="*/ 2147483646 h 218"/>
                <a:gd name="T2" fmla="*/ 2147483646 w 314"/>
                <a:gd name="T3" fmla="*/ 2147483646 h 218"/>
                <a:gd name="T4" fmla="*/ 2147483646 w 314"/>
                <a:gd name="T5" fmla="*/ 2147483646 h 218"/>
                <a:gd name="T6" fmla="*/ 2147483646 w 314"/>
                <a:gd name="T7" fmla="*/ 2147483646 h 218"/>
                <a:gd name="T8" fmla="*/ 2147483646 w 31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4"/>
                <a:gd name="T16" fmla="*/ 0 h 218"/>
                <a:gd name="T17" fmla="*/ 314 w 31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4" h="218">
                  <a:moveTo>
                    <a:pt x="0" y="218"/>
                  </a:moveTo>
                  <a:cubicBezTo>
                    <a:pt x="34" y="203"/>
                    <a:pt x="69" y="189"/>
                    <a:pt x="97" y="169"/>
                  </a:cubicBezTo>
                  <a:cubicBezTo>
                    <a:pt x="125" y="149"/>
                    <a:pt x="141" y="121"/>
                    <a:pt x="169" y="97"/>
                  </a:cubicBezTo>
                  <a:cubicBezTo>
                    <a:pt x="197" y="73"/>
                    <a:pt x="242" y="40"/>
                    <a:pt x="266" y="24"/>
                  </a:cubicBezTo>
                  <a:cubicBezTo>
                    <a:pt x="290" y="8"/>
                    <a:pt x="302" y="4"/>
                    <a:pt x="314" y="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A18B510-D097-C342-A45A-2B5F1E7AF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Brillouin Zone and Bandstructure for 2D Rectangular Lattice</a:t>
            </a:r>
            <a:endParaRPr lang="en-US" dirty="0"/>
          </a:p>
        </p:txBody>
      </p:sp>
      <p:sp>
        <p:nvSpPr>
          <p:cNvPr id="24605" name="Slide Number Placeholder 75">
            <a:extLst>
              <a:ext uri="{FF2B5EF4-FFF2-40B4-BE49-F238E27FC236}">
                <a16:creationId xmlns:a16="http://schemas.microsoft.com/office/drawing/2014/main" id="{04CDDB4E-DA24-E541-A9E3-F5332B3BC88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9CEB4E-BEC8-3845-BF33-1C236AD4AB47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7966550-7F1B-FF44-B1C5-9AAE75A822DA}"/>
              </a:ext>
            </a:extLst>
          </p:cNvPr>
          <p:cNvGrpSpPr/>
          <p:nvPr/>
        </p:nvGrpSpPr>
        <p:grpSpPr>
          <a:xfrm>
            <a:off x="5852525" y="1636712"/>
            <a:ext cx="1727200" cy="115888"/>
            <a:chOff x="5367338" y="1736725"/>
            <a:chExt cx="1727200" cy="115888"/>
          </a:xfrm>
        </p:grpSpPr>
        <p:sp>
          <p:nvSpPr>
            <p:cNvPr id="77" name="Line 3">
              <a:extLst>
                <a:ext uri="{FF2B5EF4-FFF2-40B4-BE49-F238E27FC236}">
                  <a16:creationId xmlns:a16="http://schemas.microsoft.com/office/drawing/2014/main" id="{28E80225-F26D-FE42-93EF-3AC3D0CE0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Rectangle 4">
              <a:extLst>
                <a:ext uri="{FF2B5EF4-FFF2-40B4-BE49-F238E27FC236}">
                  <a16:creationId xmlns:a16="http://schemas.microsoft.com/office/drawing/2014/main" id="{E3A8F9B1-724D-654B-B98F-BD0795FB0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9" name="Rectangle 5">
              <a:extLst>
                <a:ext uri="{FF2B5EF4-FFF2-40B4-BE49-F238E27FC236}">
                  <a16:creationId xmlns:a16="http://schemas.microsoft.com/office/drawing/2014/main" id="{FF562A88-4C2E-4E4F-A3D8-2F34CF10F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0" name="Rectangle 6">
              <a:extLst>
                <a:ext uri="{FF2B5EF4-FFF2-40B4-BE49-F238E27FC236}">
                  <a16:creationId xmlns:a16="http://schemas.microsoft.com/office/drawing/2014/main" id="{5A10B71D-0F05-6E44-98FE-6FAB4CEA5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1" name="Rectangle 7">
              <a:extLst>
                <a:ext uri="{FF2B5EF4-FFF2-40B4-BE49-F238E27FC236}">
                  <a16:creationId xmlns:a16="http://schemas.microsoft.com/office/drawing/2014/main" id="{A363B3E1-A25B-7844-86A7-C3B1FF2CA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750D61E-2C87-9F47-B280-EEA0928DDCCC}"/>
              </a:ext>
            </a:extLst>
          </p:cNvPr>
          <p:cNvGrpSpPr/>
          <p:nvPr/>
        </p:nvGrpSpPr>
        <p:grpSpPr>
          <a:xfrm>
            <a:off x="5852525" y="1382307"/>
            <a:ext cx="1727200" cy="115888"/>
            <a:chOff x="5367338" y="1736725"/>
            <a:chExt cx="1727200" cy="115888"/>
          </a:xfrm>
        </p:grpSpPr>
        <p:sp>
          <p:nvSpPr>
            <p:cNvPr id="83" name="Line 3">
              <a:extLst>
                <a:ext uri="{FF2B5EF4-FFF2-40B4-BE49-F238E27FC236}">
                  <a16:creationId xmlns:a16="http://schemas.microsoft.com/office/drawing/2014/main" id="{736FE610-B2FA-3B44-9411-2EE8AD882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Rectangle 4">
              <a:extLst>
                <a:ext uri="{FF2B5EF4-FFF2-40B4-BE49-F238E27FC236}">
                  <a16:creationId xmlns:a16="http://schemas.microsoft.com/office/drawing/2014/main" id="{F303483D-4296-9740-9CF9-180043E25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" name="Rectangle 5">
              <a:extLst>
                <a:ext uri="{FF2B5EF4-FFF2-40B4-BE49-F238E27FC236}">
                  <a16:creationId xmlns:a16="http://schemas.microsoft.com/office/drawing/2014/main" id="{4FCC7D0F-8947-1646-809F-BB18E0412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" name="Rectangle 6">
              <a:extLst>
                <a:ext uri="{FF2B5EF4-FFF2-40B4-BE49-F238E27FC236}">
                  <a16:creationId xmlns:a16="http://schemas.microsoft.com/office/drawing/2014/main" id="{9D8774A6-8B2E-074D-8291-E94E0977C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7" name="Rectangle 7">
              <a:extLst>
                <a:ext uri="{FF2B5EF4-FFF2-40B4-BE49-F238E27FC236}">
                  <a16:creationId xmlns:a16="http://schemas.microsoft.com/office/drawing/2014/main" id="{34705AA7-41CF-A342-8C26-C43A63871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32E4F76-A7A1-D545-93E1-3245F4A40E57}"/>
              </a:ext>
            </a:extLst>
          </p:cNvPr>
          <p:cNvGrpSpPr/>
          <p:nvPr/>
        </p:nvGrpSpPr>
        <p:grpSpPr>
          <a:xfrm>
            <a:off x="5852525" y="1119028"/>
            <a:ext cx="1727200" cy="115888"/>
            <a:chOff x="5367338" y="1736725"/>
            <a:chExt cx="1727200" cy="115888"/>
          </a:xfrm>
        </p:grpSpPr>
        <p:sp>
          <p:nvSpPr>
            <p:cNvPr id="89" name="Line 3">
              <a:extLst>
                <a:ext uri="{FF2B5EF4-FFF2-40B4-BE49-F238E27FC236}">
                  <a16:creationId xmlns:a16="http://schemas.microsoft.com/office/drawing/2014/main" id="{5F473D53-28E3-E541-A5D3-A022ED2EFE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Rectangle 4">
              <a:extLst>
                <a:ext uri="{FF2B5EF4-FFF2-40B4-BE49-F238E27FC236}">
                  <a16:creationId xmlns:a16="http://schemas.microsoft.com/office/drawing/2014/main" id="{C6423F67-2D09-1B44-A67B-73F9D232D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91" name="Rectangle 5">
              <a:extLst>
                <a:ext uri="{FF2B5EF4-FFF2-40B4-BE49-F238E27FC236}">
                  <a16:creationId xmlns:a16="http://schemas.microsoft.com/office/drawing/2014/main" id="{FBEB19F6-4F6C-CC44-896C-6AE4C8765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92" name="Rectangle 6">
              <a:extLst>
                <a:ext uri="{FF2B5EF4-FFF2-40B4-BE49-F238E27FC236}">
                  <a16:creationId xmlns:a16="http://schemas.microsoft.com/office/drawing/2014/main" id="{009BE038-2E4C-0A4C-ACDA-5D2365DC8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93" name="Rectangle 7">
              <a:extLst>
                <a:ext uri="{FF2B5EF4-FFF2-40B4-BE49-F238E27FC236}">
                  <a16:creationId xmlns:a16="http://schemas.microsoft.com/office/drawing/2014/main" id="{9CD95E85-5E15-544B-80BC-B7F54BD86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94" name="Text Box 8">
            <a:extLst>
              <a:ext uri="{FF2B5EF4-FFF2-40B4-BE49-F238E27FC236}">
                <a16:creationId xmlns:a16="http://schemas.microsoft.com/office/drawing/2014/main" id="{807420BB-8948-2B44-A38D-94CF7BDE2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653" y="1295400"/>
            <a:ext cx="1744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n-lt"/>
              </a:rPr>
              <a:t>Real-space</a:t>
            </a:r>
          </a:p>
        </p:txBody>
      </p:sp>
      <p:sp>
        <p:nvSpPr>
          <p:cNvPr id="95" name="Text Box 9">
            <a:extLst>
              <a:ext uri="{FF2B5EF4-FFF2-40B4-BE49-F238E27FC236}">
                <a16:creationId xmlns:a16="http://schemas.microsoft.com/office/drawing/2014/main" id="{040E9B19-3788-A94E-BDC6-2B7AC8498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460" y="2707922"/>
            <a:ext cx="10967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n-lt"/>
              </a:rPr>
              <a:t>1</a:t>
            </a:r>
            <a:r>
              <a:rPr lang="en-US" baseline="30000" dirty="0">
                <a:latin typeface="+mn-lt"/>
              </a:rPr>
              <a:t>st</a:t>
            </a:r>
            <a:r>
              <a:rPr lang="en-US" dirty="0">
                <a:latin typeface="+mn-lt"/>
              </a:rPr>
              <a:t> B-Z</a:t>
            </a:r>
          </a:p>
        </p:txBody>
      </p:sp>
      <p:sp>
        <p:nvSpPr>
          <p:cNvPr id="96" name="Text Box 18">
            <a:extLst>
              <a:ext uri="{FF2B5EF4-FFF2-40B4-BE49-F238E27FC236}">
                <a16:creationId xmlns:a16="http://schemas.microsoft.com/office/drawing/2014/main" id="{4F5C0F96-364C-194B-9FBC-89303E1B1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496" y="4111272"/>
            <a:ext cx="1912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+mn-lt"/>
              </a:rPr>
              <a:t> diagram</a:t>
            </a:r>
          </a:p>
        </p:txBody>
      </p:sp>
      <p:sp>
        <p:nvSpPr>
          <p:cNvPr id="97" name="Line 11">
            <a:extLst>
              <a:ext uri="{FF2B5EF4-FFF2-40B4-BE49-F238E27FC236}">
                <a16:creationId xmlns:a16="http://schemas.microsoft.com/office/drawing/2014/main" id="{0EE86AFE-9BFB-734A-8A67-557197B10A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2242" y="1155402"/>
            <a:ext cx="5158" cy="29238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99" name="Text Box 18">
            <a:extLst>
              <a:ext uri="{FF2B5EF4-FFF2-40B4-BE49-F238E27FC236}">
                <a16:creationId xmlns:a16="http://schemas.microsoft.com/office/drawing/2014/main" id="{F2E76446-7F75-4842-A99B-94B1B47E4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9329" y="4495800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endParaRPr lang="en-US" altLang="en-US" sz="2400" i="1" baseline="-25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" name="Rectangle 49">
            <a:extLst>
              <a:ext uri="{FF2B5EF4-FFF2-40B4-BE49-F238E27FC236}">
                <a16:creationId xmlns:a16="http://schemas.microsoft.com/office/drawing/2014/main" id="{37C9B7B1-A918-D547-8406-2742AE138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6093" y="5061427"/>
            <a:ext cx="1362063" cy="9604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2" name="Line 50">
            <a:extLst>
              <a:ext uri="{FF2B5EF4-FFF2-40B4-BE49-F238E27FC236}">
                <a16:creationId xmlns:a16="http://schemas.microsoft.com/office/drawing/2014/main" id="{5BD16628-3464-C846-99DA-CD290C734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43364" y="5563077"/>
            <a:ext cx="175101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Line 53">
            <a:extLst>
              <a:ext uri="{FF2B5EF4-FFF2-40B4-BE49-F238E27FC236}">
                <a16:creationId xmlns:a16="http://schemas.microsoft.com/office/drawing/2014/main" id="{8540E204-59D3-954D-BCB0-FEA4FFC94066}"/>
              </a:ext>
            </a:extLst>
          </p:cNvPr>
          <p:cNvSpPr>
            <a:spLocks noChangeShapeType="1"/>
          </p:cNvSpPr>
          <p:nvPr/>
        </p:nvSpPr>
        <p:spPr bwMode="auto">
          <a:xfrm>
            <a:off x="9627601" y="5485289"/>
            <a:ext cx="0" cy="153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Line 54">
            <a:extLst>
              <a:ext uri="{FF2B5EF4-FFF2-40B4-BE49-F238E27FC236}">
                <a16:creationId xmlns:a16="http://schemas.microsoft.com/office/drawing/2014/main" id="{73B2A942-5C33-2A4B-8C3C-D97E96C66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14903" y="4913312"/>
            <a:ext cx="11110" cy="118792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" name="Freeform 55">
            <a:extLst>
              <a:ext uri="{FF2B5EF4-FFF2-40B4-BE49-F238E27FC236}">
                <a16:creationId xmlns:a16="http://schemas.microsoft.com/office/drawing/2014/main" id="{534AC174-B45A-504A-AA88-D59CBC6B0085}"/>
              </a:ext>
            </a:extLst>
          </p:cNvPr>
          <p:cNvSpPr>
            <a:spLocks/>
          </p:cNvSpPr>
          <p:nvPr/>
        </p:nvSpPr>
        <p:spPr bwMode="auto">
          <a:xfrm>
            <a:off x="9203740" y="5370989"/>
            <a:ext cx="884230" cy="384175"/>
          </a:xfrm>
          <a:custGeom>
            <a:avLst/>
            <a:gdLst>
              <a:gd name="T0" fmla="*/ 218 w 436"/>
              <a:gd name="T1" fmla="*/ 0 h 242"/>
              <a:gd name="T2" fmla="*/ 0 w 436"/>
              <a:gd name="T3" fmla="*/ 121 h 242"/>
              <a:gd name="T4" fmla="*/ 218 w 436"/>
              <a:gd name="T5" fmla="*/ 242 h 242"/>
              <a:gd name="T6" fmla="*/ 436 w 436"/>
              <a:gd name="T7" fmla="*/ 121 h 242"/>
              <a:gd name="T8" fmla="*/ 218 w 436"/>
              <a:gd name="T9" fmla="*/ 0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6"/>
              <a:gd name="T16" fmla="*/ 0 h 242"/>
              <a:gd name="T17" fmla="*/ 436 w 436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6" h="242">
                <a:moveTo>
                  <a:pt x="218" y="0"/>
                </a:moveTo>
                <a:cubicBezTo>
                  <a:pt x="145" y="0"/>
                  <a:pt x="0" y="81"/>
                  <a:pt x="0" y="121"/>
                </a:cubicBezTo>
                <a:cubicBezTo>
                  <a:pt x="0" y="161"/>
                  <a:pt x="145" y="242"/>
                  <a:pt x="218" y="242"/>
                </a:cubicBezTo>
                <a:cubicBezTo>
                  <a:pt x="291" y="242"/>
                  <a:pt x="436" y="161"/>
                  <a:pt x="436" y="121"/>
                </a:cubicBezTo>
                <a:cubicBezTo>
                  <a:pt x="436" y="81"/>
                  <a:pt x="291" y="0"/>
                  <a:pt x="218" y="0"/>
                </a:cubicBezTo>
                <a:close/>
              </a:path>
            </a:pathLst>
          </a:custGeom>
          <a:noFill/>
          <a:ln w="19050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" name="Text Box 60">
            <a:extLst>
              <a:ext uri="{FF2B5EF4-FFF2-40B4-BE49-F238E27FC236}">
                <a16:creationId xmlns:a16="http://schemas.microsoft.com/office/drawing/2014/main" id="{1A768990-C4B5-574D-8E36-D7CBE3D90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403" y="5291613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y</a:t>
            </a:r>
            <a:endParaRPr lang="en-US" altLang="en-US" sz="2400" i="1" baseline="-25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" name="Freeform 71">
            <a:extLst>
              <a:ext uri="{FF2B5EF4-FFF2-40B4-BE49-F238E27FC236}">
                <a16:creationId xmlns:a16="http://schemas.microsoft.com/office/drawing/2014/main" id="{606968FB-A860-0A4A-8611-66DB8A2DF51C}"/>
              </a:ext>
            </a:extLst>
          </p:cNvPr>
          <p:cNvSpPr>
            <a:spLocks/>
          </p:cNvSpPr>
          <p:nvPr/>
        </p:nvSpPr>
        <p:spPr bwMode="auto">
          <a:xfrm>
            <a:off x="9230725" y="2532063"/>
            <a:ext cx="866775" cy="117475"/>
          </a:xfrm>
          <a:custGeom>
            <a:avLst/>
            <a:gdLst>
              <a:gd name="T0" fmla="*/ 0 w 556"/>
              <a:gd name="T1" fmla="*/ 0 h 74"/>
              <a:gd name="T2" fmla="*/ 2147483646 w 556"/>
              <a:gd name="T3" fmla="*/ 2147483646 h 74"/>
              <a:gd name="T4" fmla="*/ 2147483646 w 556"/>
              <a:gd name="T5" fmla="*/ 2147483646 h 74"/>
              <a:gd name="T6" fmla="*/ 2147483646 w 556"/>
              <a:gd name="T7" fmla="*/ 2147483646 h 74"/>
              <a:gd name="T8" fmla="*/ 2147483646 w 556"/>
              <a:gd name="T9" fmla="*/ 0 h 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6"/>
              <a:gd name="T16" fmla="*/ 0 h 74"/>
              <a:gd name="T17" fmla="*/ 556 w 556"/>
              <a:gd name="T18" fmla="*/ 74 h 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6" h="74">
                <a:moveTo>
                  <a:pt x="0" y="0"/>
                </a:moveTo>
                <a:cubicBezTo>
                  <a:pt x="24" y="9"/>
                  <a:pt x="97" y="42"/>
                  <a:pt x="145" y="54"/>
                </a:cubicBezTo>
                <a:cubicBezTo>
                  <a:pt x="193" y="66"/>
                  <a:pt x="234" y="74"/>
                  <a:pt x="290" y="73"/>
                </a:cubicBezTo>
                <a:cubicBezTo>
                  <a:pt x="346" y="72"/>
                  <a:pt x="440" y="61"/>
                  <a:pt x="484" y="49"/>
                </a:cubicBezTo>
                <a:cubicBezTo>
                  <a:pt x="528" y="37"/>
                  <a:pt x="542" y="18"/>
                  <a:pt x="556" y="0"/>
                </a:cubicBezTo>
              </a:path>
            </a:pathLst>
          </a:custGeom>
          <a:noFill/>
          <a:ln w="28575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DF8A4E-A6F6-0C4A-9CFD-3EDA599B9DF2}"/>
              </a:ext>
            </a:extLst>
          </p:cNvPr>
          <p:cNvGrpSpPr/>
          <p:nvPr/>
        </p:nvGrpSpPr>
        <p:grpSpPr>
          <a:xfrm>
            <a:off x="6271150" y="4332606"/>
            <a:ext cx="3833970" cy="1266666"/>
            <a:chOff x="5908200" y="4332606"/>
            <a:chExt cx="3833970" cy="1266666"/>
          </a:xfrm>
        </p:grpSpPr>
        <p:sp>
          <p:nvSpPr>
            <p:cNvPr id="117" name="Rectangle 57">
              <a:extLst>
                <a:ext uri="{FF2B5EF4-FFF2-40B4-BE49-F238E27FC236}">
                  <a16:creationId xmlns:a16="http://schemas.microsoft.com/office/drawing/2014/main" id="{DF7E4E23-9C0D-AA4D-9852-BF0F081D9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8200" y="4332606"/>
              <a:ext cx="91440" cy="914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CB6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0" name="Rectangle 57">
              <a:extLst>
                <a:ext uri="{FF2B5EF4-FFF2-40B4-BE49-F238E27FC236}">
                  <a16:creationId xmlns:a16="http://schemas.microsoft.com/office/drawing/2014/main" id="{AB807068-8D8B-4A40-A704-65EDAA54F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5070" y="5507832"/>
              <a:ext cx="91440" cy="914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CB6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" name="Rectangle 57">
              <a:extLst>
                <a:ext uri="{FF2B5EF4-FFF2-40B4-BE49-F238E27FC236}">
                  <a16:creationId xmlns:a16="http://schemas.microsoft.com/office/drawing/2014/main" id="{157673B8-9232-5848-8B8C-AFA10017E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0730" y="5507832"/>
              <a:ext cx="91440" cy="914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CB6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F613DF-6051-A241-9D47-E13991520733}"/>
              </a:ext>
            </a:extLst>
          </p:cNvPr>
          <p:cNvGrpSpPr/>
          <p:nvPr/>
        </p:nvGrpSpPr>
        <p:grpSpPr>
          <a:xfrm>
            <a:off x="6481175" y="3914776"/>
            <a:ext cx="1349375" cy="1536699"/>
            <a:chOff x="6118225" y="3914776"/>
            <a:chExt cx="1349375" cy="1536699"/>
          </a:xfrm>
        </p:grpSpPr>
        <p:sp>
          <p:nvSpPr>
            <p:cNvPr id="24593" name="Text Box 34">
              <a:extLst>
                <a:ext uri="{FF2B5EF4-FFF2-40B4-BE49-F238E27FC236}">
                  <a16:creationId xmlns:a16="http://schemas.microsoft.com/office/drawing/2014/main" id="{D1E90A57-FB96-F246-8DA0-E436276C5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225" y="4992688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5D40ADD-B06C-F043-8E0C-4847A9F9134A}"/>
                </a:ext>
              </a:extLst>
            </p:cNvPr>
            <p:cNvGrpSpPr/>
            <p:nvPr/>
          </p:nvGrpSpPr>
          <p:grpSpPr>
            <a:xfrm>
              <a:off x="6248399" y="3914776"/>
              <a:ext cx="1219201" cy="1536699"/>
              <a:chOff x="6248399" y="3914776"/>
              <a:chExt cx="1219201" cy="153669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6490440-4F3B-894A-92F3-D2805FF4FFB9}"/>
                  </a:ext>
                </a:extLst>
              </p:cNvPr>
              <p:cNvGrpSpPr/>
              <p:nvPr/>
            </p:nvGrpSpPr>
            <p:grpSpPr>
              <a:xfrm>
                <a:off x="6286500" y="3914776"/>
                <a:ext cx="1181100" cy="1536699"/>
                <a:chOff x="6286500" y="3914776"/>
                <a:chExt cx="1181100" cy="1536699"/>
              </a:xfrm>
            </p:grpSpPr>
            <p:sp>
              <p:nvSpPr>
                <p:cNvPr id="24583" name="Line 24">
                  <a:extLst>
                    <a:ext uri="{FF2B5EF4-FFF2-40B4-BE49-F238E27FC236}">
                      <a16:creationId xmlns:a16="http://schemas.microsoft.com/office/drawing/2014/main" id="{18B1C357-2800-244D-A665-B9860E700B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6563" y="4835526"/>
                  <a:ext cx="0" cy="1539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aphicFrame>
              <p:nvGraphicFramePr>
                <p:cNvPr id="24587" name="Object 30">
                  <a:extLst>
                    <a:ext uri="{FF2B5EF4-FFF2-40B4-BE49-F238E27FC236}">
                      <a16:creationId xmlns:a16="http://schemas.microsoft.com/office/drawing/2014/main" id="{A3F92F78-2EB4-254C-A9D8-42A5321285C8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6704014" y="4979987"/>
                <a:ext cx="198437" cy="47148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" imgW="3797300" imgH="9067800" progId="Equation.DSMT4">
                        <p:embed/>
                      </p:oleObj>
                    </mc:Choice>
                    <mc:Fallback>
                      <p:oleObj name="Equation" r:id="rId2" imgW="3797300" imgH="9067800" progId="Equation.DSMT4">
                        <p:embed/>
                        <p:pic>
                          <p:nvPicPr>
                            <p:cNvPr id="24587" name="Object 30">
                              <a:extLst>
                                <a:ext uri="{FF2B5EF4-FFF2-40B4-BE49-F238E27FC236}">
                                  <a16:creationId xmlns:a16="http://schemas.microsoft.com/office/drawing/2014/main" id="{A3F92F78-2EB4-254C-A9D8-42A5321285C8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04014" y="4979987"/>
                              <a:ext cx="198437" cy="47148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4589" name="Text Box 30">
                  <a:extLst>
                    <a:ext uri="{FF2B5EF4-FFF2-40B4-BE49-F238E27FC236}">
                      <a16:creationId xmlns:a16="http://schemas.microsoft.com/office/drawing/2014/main" id="{09E79033-B1CC-AC49-A9C4-43EEA68BFF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991350" y="4611687"/>
                  <a:ext cx="47625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Wingdings" pitchFamily="2" charset="2"/>
                    <a:buChar char="ü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i="1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k</a:t>
                  </a:r>
                  <a:r>
                    <a:rPr lang="en-US" altLang="en-US" sz="2400" i="1" baseline="-25000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en-US" altLang="en-US" sz="24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592" name="Line 33">
                  <a:extLst>
                    <a:ext uri="{FF2B5EF4-FFF2-40B4-BE49-F238E27FC236}">
                      <a16:creationId xmlns:a16="http://schemas.microsoft.com/office/drawing/2014/main" id="{11935D18-23E0-8047-AEC3-BBA1E29F31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4975" y="4068762"/>
                  <a:ext cx="0" cy="8445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96" name="Line 50">
                  <a:extLst>
                    <a:ext uri="{FF2B5EF4-FFF2-40B4-BE49-F238E27FC236}">
                      <a16:creationId xmlns:a16="http://schemas.microsoft.com/office/drawing/2014/main" id="{083C03A5-2EF7-DB4B-9E77-C0DBCB302F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86500" y="3914776"/>
                  <a:ext cx="0" cy="998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1" name="Freeform 70">
                  <a:extLst>
                    <a:ext uri="{FF2B5EF4-FFF2-40B4-BE49-F238E27FC236}">
                      <a16:creationId xmlns:a16="http://schemas.microsoft.com/office/drawing/2014/main" id="{DFCB6B4F-9878-374A-A0CB-E4BFD5E602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8089" y="4221163"/>
                  <a:ext cx="498475" cy="346075"/>
                </a:xfrm>
                <a:custGeom>
                  <a:avLst/>
                  <a:gdLst>
                    <a:gd name="T0" fmla="*/ 0 w 314"/>
                    <a:gd name="T1" fmla="*/ 2147483646 h 218"/>
                    <a:gd name="T2" fmla="*/ 2147483646 w 314"/>
                    <a:gd name="T3" fmla="*/ 2147483646 h 218"/>
                    <a:gd name="T4" fmla="*/ 2147483646 w 314"/>
                    <a:gd name="T5" fmla="*/ 2147483646 h 218"/>
                    <a:gd name="T6" fmla="*/ 2147483646 w 314"/>
                    <a:gd name="T7" fmla="*/ 2147483646 h 218"/>
                    <a:gd name="T8" fmla="*/ 2147483646 w 314"/>
                    <a:gd name="T9" fmla="*/ 0 h 2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4"/>
                    <a:gd name="T16" fmla="*/ 0 h 218"/>
                    <a:gd name="T17" fmla="*/ 314 w 314"/>
                    <a:gd name="T18" fmla="*/ 218 h 2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4" h="218">
                      <a:moveTo>
                        <a:pt x="0" y="218"/>
                      </a:moveTo>
                      <a:cubicBezTo>
                        <a:pt x="34" y="203"/>
                        <a:pt x="69" y="189"/>
                        <a:pt x="97" y="169"/>
                      </a:cubicBezTo>
                      <a:cubicBezTo>
                        <a:pt x="125" y="149"/>
                        <a:pt x="141" y="121"/>
                        <a:pt x="169" y="97"/>
                      </a:cubicBezTo>
                      <a:cubicBezTo>
                        <a:pt x="197" y="73"/>
                        <a:pt x="242" y="40"/>
                        <a:pt x="266" y="24"/>
                      </a:cubicBezTo>
                      <a:cubicBezTo>
                        <a:pt x="290" y="8"/>
                        <a:pt x="302" y="4"/>
                        <a:pt x="314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6" name="Line 23">
                <a:extLst>
                  <a:ext uri="{FF2B5EF4-FFF2-40B4-BE49-F238E27FC236}">
                    <a16:creationId xmlns:a16="http://schemas.microsoft.com/office/drawing/2014/main" id="{D604F7CC-60F1-414F-9F75-E8F737A62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8399" y="4923152"/>
                <a:ext cx="73977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6F2D850-D451-8343-ADA2-85FD470ACE56}"/>
              </a:ext>
            </a:extLst>
          </p:cNvPr>
          <p:cNvGrpSpPr/>
          <p:nvPr/>
        </p:nvGrpSpPr>
        <p:grpSpPr>
          <a:xfrm>
            <a:off x="6871021" y="4339272"/>
            <a:ext cx="2802616" cy="1455261"/>
            <a:chOff x="6508071" y="4339272"/>
            <a:chExt cx="2802616" cy="1455261"/>
          </a:xfrm>
        </p:grpSpPr>
        <p:sp>
          <p:nvSpPr>
            <p:cNvPr id="119" name="Rectangle 57">
              <a:extLst>
                <a:ext uri="{FF2B5EF4-FFF2-40B4-BE49-F238E27FC236}">
                  <a16:creationId xmlns:a16="http://schemas.microsoft.com/office/drawing/2014/main" id="{E7C9833F-7DD1-5A46-82BF-BC34B5EB0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8071" y="4339272"/>
              <a:ext cx="91440" cy="91440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rgbClr val="7030A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1" name="Rectangle 57">
              <a:extLst>
                <a:ext uri="{FF2B5EF4-FFF2-40B4-BE49-F238E27FC236}">
                  <a16:creationId xmlns:a16="http://schemas.microsoft.com/office/drawing/2014/main" id="{6435F3BB-60F0-EC4D-AE5D-909E995EC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9247" y="5323681"/>
              <a:ext cx="91440" cy="91440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rgbClr val="7030A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2" name="Rectangle 57">
              <a:extLst>
                <a:ext uri="{FF2B5EF4-FFF2-40B4-BE49-F238E27FC236}">
                  <a16:creationId xmlns:a16="http://schemas.microsoft.com/office/drawing/2014/main" id="{2FC6A708-AB90-6A4C-884A-80747DA43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9247" y="5703093"/>
              <a:ext cx="91440" cy="91440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rgbClr val="7030A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3514686-D711-C445-A03E-985A246355BB}"/>
              </a:ext>
            </a:extLst>
          </p:cNvPr>
          <p:cNvSpPr/>
          <p:nvPr/>
        </p:nvSpPr>
        <p:spPr>
          <a:xfrm>
            <a:off x="10340840" y="2340581"/>
            <a:ext cx="1622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E=constant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CF46A1-DFC1-C74A-8CAA-1B8799A6FDED}"/>
              </a:ext>
            </a:extLst>
          </p:cNvPr>
          <p:cNvSpPr/>
          <p:nvPr/>
        </p:nvSpPr>
        <p:spPr>
          <a:xfrm>
            <a:off x="3944148" y="4575967"/>
            <a:ext cx="1109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E(</a:t>
            </a:r>
            <a:r>
              <a:rPr lang="en-US" alt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i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0" name="Title 1">
            <a:extLst>
              <a:ext uri="{FF2B5EF4-FFF2-40B4-BE49-F238E27FC236}">
                <a16:creationId xmlns:a16="http://schemas.microsoft.com/office/drawing/2014/main" id="{71BF9530-FE50-3942-9E00-A0543382365E}"/>
              </a:ext>
            </a:extLst>
          </p:cNvPr>
          <p:cNvSpPr txBox="1">
            <a:spLocks/>
          </p:cNvSpPr>
          <p:nvPr/>
        </p:nvSpPr>
        <p:spPr bwMode="auto">
          <a:xfrm>
            <a:off x="587505" y="6075361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pPr algn="l"/>
            <a:r>
              <a:rPr lang="en-US" altLang="en-US" sz="2000" b="0" kern="0" dirty="0">
                <a:solidFill>
                  <a:srgbClr val="00B05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Constant Energy Lines (2D) and Surfaces (3D) are used for Evaluating / Visualizing </a:t>
            </a:r>
            <a:r>
              <a:rPr lang="en-US" altLang="en-US" kern="0" dirty="0">
                <a:solidFill>
                  <a:srgbClr val="00B05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E(k)</a:t>
            </a:r>
            <a:r>
              <a:rPr lang="en-US" altLang="en-US" kern="0" dirty="0"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endParaRPr lang="en-US" kern="0" dirty="0">
              <a:solidFill>
                <a:srgbClr val="00B050"/>
              </a:solidFill>
            </a:endParaRPr>
          </a:p>
        </p:txBody>
      </p:sp>
      <p:sp>
        <p:nvSpPr>
          <p:cNvPr id="103" name="Title 1">
            <a:extLst>
              <a:ext uri="{FF2B5EF4-FFF2-40B4-BE49-F238E27FC236}">
                <a16:creationId xmlns:a16="http://schemas.microsoft.com/office/drawing/2014/main" id="{32509CF7-02F9-D847-8114-B9C1E3EB044E}"/>
              </a:ext>
            </a:extLst>
          </p:cNvPr>
          <p:cNvSpPr txBox="1">
            <a:spLocks/>
          </p:cNvSpPr>
          <p:nvPr/>
        </p:nvSpPr>
        <p:spPr bwMode="auto">
          <a:xfrm>
            <a:off x="587505" y="5627688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pPr algn="l"/>
            <a:r>
              <a:rPr lang="en-US" altLang="en-US" sz="2000" b="0" kern="0" dirty="0">
                <a:solidFill>
                  <a:srgbClr val="0000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E(k) </a:t>
            </a:r>
            <a:r>
              <a:rPr lang="en-US" altLang="en-US" sz="2000" b="0" kern="0" dirty="0">
                <a:solidFill>
                  <a:srgbClr val="0000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lines in symmetry directions used all the time</a:t>
            </a:r>
            <a:r>
              <a:rPr lang="en-US" altLang="en-US" sz="2000" b="0" kern="0" dirty="0">
                <a:solidFill>
                  <a:srgbClr val="00B05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endParaRPr lang="en-US" sz="2000" b="0" kern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Line 14">
            <a:extLst>
              <a:ext uri="{FF2B5EF4-FFF2-40B4-BE49-F238E27FC236}">
                <a16:creationId xmlns:a16="http://schemas.microsoft.com/office/drawing/2014/main" id="{2F6E65E2-7C89-5140-9FAE-CBFD9EAE9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2384" y="1378248"/>
            <a:ext cx="5000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" name="Rectangle 46">
            <a:extLst>
              <a:ext uri="{FF2B5EF4-FFF2-40B4-BE49-F238E27FC236}">
                <a16:creationId xmlns:a16="http://schemas.microsoft.com/office/drawing/2014/main" id="{4198AB13-DF19-3F44-BA51-932198FEE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072" y="1444923"/>
            <a:ext cx="460375" cy="19208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" name="Group 4"/>
          <p:cNvGrpSpPr/>
          <p:nvPr/>
        </p:nvGrpSpPr>
        <p:grpSpPr>
          <a:xfrm>
            <a:off x="596853" y="2575561"/>
            <a:ext cx="2812098" cy="747862"/>
            <a:chOff x="464036" y="2583788"/>
            <a:chExt cx="3267695" cy="869026"/>
          </a:xfrm>
        </p:grpSpPr>
        <p:sp>
          <p:nvSpPr>
            <p:cNvPr id="104" name="Line 10">
              <a:extLst>
                <a:ext uri="{FF2B5EF4-FFF2-40B4-BE49-F238E27FC236}">
                  <a16:creationId xmlns:a16="http://schemas.microsoft.com/office/drawing/2014/main" id="{1E365B06-21AD-0B4D-BA1C-F2533DC84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8024" y="2838451"/>
              <a:ext cx="27273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11">
              <a:extLst>
                <a:ext uri="{FF2B5EF4-FFF2-40B4-BE49-F238E27FC236}">
                  <a16:creationId xmlns:a16="http://schemas.microsoft.com/office/drawing/2014/main" id="{D322B470-8EA1-2D42-B1D4-443C07A0F7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1111" y="275590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2">
              <a:extLst>
                <a:ext uri="{FF2B5EF4-FFF2-40B4-BE49-F238E27FC236}">
                  <a16:creationId xmlns:a16="http://schemas.microsoft.com/office/drawing/2014/main" id="{297A8CF1-72DC-D049-841A-408246B281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4473" y="275590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13">
              <a:extLst>
                <a:ext uri="{FF2B5EF4-FFF2-40B4-BE49-F238E27FC236}">
                  <a16:creationId xmlns:a16="http://schemas.microsoft.com/office/drawing/2014/main" id="{B85C0DAB-D51A-A44F-A7B4-9F8DBB3B92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536" y="275590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4" name="Object 113">
              <a:extLst>
                <a:ext uri="{FF2B5EF4-FFF2-40B4-BE49-F238E27FC236}">
                  <a16:creationId xmlns:a16="http://schemas.microsoft.com/office/drawing/2014/main" id="{EEFAB2A7-E54D-1347-884C-58E473FFE83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46812" y="2900364"/>
            <a:ext cx="230187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3797300" imgH="9067800" progId="Equation.DSMT4">
                    <p:embed/>
                  </p:oleObj>
                </mc:Choice>
                <mc:Fallback>
                  <p:oleObj name="Equation" r:id="rId12" imgW="3797300" imgH="9067800" progId="Equation.DSMT4">
                    <p:embed/>
                    <p:pic>
                      <p:nvPicPr>
                        <p:cNvPr id="114" name="Object 113">
                          <a:extLst>
                            <a:ext uri="{FF2B5EF4-FFF2-40B4-BE49-F238E27FC236}">
                              <a16:creationId xmlns:a16="http://schemas.microsoft.com/office/drawing/2014/main" id="{EEFAB2A7-E54D-1347-884C-58E473FFE83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6812" y="2900364"/>
                          <a:ext cx="230187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>
              <a:extLst>
                <a:ext uri="{FF2B5EF4-FFF2-40B4-BE49-F238E27FC236}">
                  <a16:creationId xmlns:a16="http://schemas.microsoft.com/office/drawing/2014/main" id="{3DF66089-505A-E447-A78F-1ABB1488579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49837" y="2889252"/>
            <a:ext cx="390525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6438900" imgH="9067800" progId="Equation.DSMT4">
                    <p:embed/>
                  </p:oleObj>
                </mc:Choice>
                <mc:Fallback>
                  <p:oleObj name="Equation" r:id="rId14" imgW="6438900" imgH="9067800" progId="Equation.DSMT4">
                    <p:embed/>
                    <p:pic>
                      <p:nvPicPr>
                        <p:cNvPr id="115" name="Object 114">
                          <a:extLst>
                            <a:ext uri="{FF2B5EF4-FFF2-40B4-BE49-F238E27FC236}">
                              <a16:creationId xmlns:a16="http://schemas.microsoft.com/office/drawing/2014/main" id="{3DF66089-505A-E447-A78F-1ABB1488579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9837" y="2889252"/>
                          <a:ext cx="390525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6" name="Text Box 19">
              <a:extLst>
                <a:ext uri="{FF2B5EF4-FFF2-40B4-BE49-F238E27FC236}">
                  <a16:creationId xmlns:a16="http://schemas.microsoft.com/office/drawing/2014/main" id="{4612F581-9E91-AA47-BD65-C2D377F888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5481" y="2583788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latin typeface="Times New Roman" panose="02020603050405020304" pitchFamily="18" charset="0"/>
                </a:rPr>
                <a:t>x</a:t>
              </a:r>
              <a:endParaRPr lang="en-US" altLang="en-US" sz="2400" i="1" baseline="-25000" dirty="0">
                <a:latin typeface="Times New Roman" panose="02020603050405020304" pitchFamily="18" charset="0"/>
              </a:endParaRPr>
            </a:p>
          </p:txBody>
        </p:sp>
        <p:sp>
          <p:nvSpPr>
            <p:cNvPr id="124" name="Line 47">
              <a:extLst>
                <a:ext uri="{FF2B5EF4-FFF2-40B4-BE49-F238E27FC236}">
                  <a16:creationId xmlns:a16="http://schemas.microsoft.com/office/drawing/2014/main" id="{6D73BE2B-DEC2-F448-A464-CEC53ABC0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5161" y="276225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5" name="Object 23">
              <a:extLst>
                <a:ext uri="{FF2B5EF4-FFF2-40B4-BE49-F238E27FC236}">
                  <a16:creationId xmlns:a16="http://schemas.microsoft.com/office/drawing/2014/main" id="{8B6E6D3F-E865-EB42-905E-65F3C12B815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46886" y="2876552"/>
            <a:ext cx="334962" cy="549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5562600" imgH="9067800" progId="Equation.DSMT4">
                    <p:embed/>
                  </p:oleObj>
                </mc:Choice>
                <mc:Fallback>
                  <p:oleObj name="Equation" r:id="rId16" imgW="5562600" imgH="9067800" progId="Equation.DSMT4">
                    <p:embed/>
                    <p:pic>
                      <p:nvPicPr>
                        <p:cNvPr id="125" name="Object 23">
                          <a:extLst>
                            <a:ext uri="{FF2B5EF4-FFF2-40B4-BE49-F238E27FC236}">
                              <a16:creationId xmlns:a16="http://schemas.microsoft.com/office/drawing/2014/main" id="{8B6E6D3F-E865-EB42-905E-65F3C12B815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6886" y="2876552"/>
                          <a:ext cx="334962" cy="549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7" name="Object 24">
              <a:extLst>
                <a:ext uri="{FF2B5EF4-FFF2-40B4-BE49-F238E27FC236}">
                  <a16:creationId xmlns:a16="http://schemas.microsoft.com/office/drawing/2014/main" id="{DC95A0D9-C7CF-7045-BE7F-32640F6DB51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4036" y="2905127"/>
            <a:ext cx="495300" cy="547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191500" imgH="9067800" progId="Equation.DSMT4">
                    <p:embed/>
                  </p:oleObj>
                </mc:Choice>
                <mc:Fallback>
                  <p:oleObj name="Equation" r:id="rId18" imgW="8191500" imgH="9067800" progId="Equation.DSMT4">
                    <p:embed/>
                    <p:pic>
                      <p:nvPicPr>
                        <p:cNvPr id="127" name="Object 24">
                          <a:extLst>
                            <a:ext uri="{FF2B5EF4-FFF2-40B4-BE49-F238E27FC236}">
                              <a16:creationId xmlns:a16="http://schemas.microsoft.com/office/drawing/2014/main" id="{DC95A0D9-C7CF-7045-BE7F-32640F6DB51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036" y="2905127"/>
                          <a:ext cx="495300" cy="547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8" name="Line 50">
              <a:extLst>
                <a:ext uri="{FF2B5EF4-FFF2-40B4-BE49-F238E27FC236}">
                  <a16:creationId xmlns:a16="http://schemas.microsoft.com/office/drawing/2014/main" id="{2274731F-711B-5841-9C59-B6A93FA39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211" y="2762252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Rectangle 103">
              <a:extLst>
                <a:ext uri="{FF2B5EF4-FFF2-40B4-BE49-F238E27FC236}">
                  <a16:creationId xmlns:a16="http://schemas.microsoft.com/office/drawing/2014/main" id="{FB516110-EAF9-9E4D-9C61-60062062F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5586" y="2744768"/>
              <a:ext cx="1025519" cy="177800"/>
            </a:xfrm>
            <a:prstGeom prst="rect">
              <a:avLst/>
            </a:prstGeom>
            <a:solidFill>
              <a:srgbClr val="99FF66">
                <a:alpha val="2705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1F6C6FE-DA32-8B47-ADC7-7448296BB3F6}"/>
              </a:ext>
            </a:extLst>
          </p:cNvPr>
          <p:cNvGrpSpPr/>
          <p:nvPr/>
        </p:nvGrpSpPr>
        <p:grpSpPr>
          <a:xfrm>
            <a:off x="1092200" y="1485557"/>
            <a:ext cx="1727200" cy="115888"/>
            <a:chOff x="5367338" y="1736725"/>
            <a:chExt cx="1727200" cy="115888"/>
          </a:xfrm>
        </p:grpSpPr>
        <p:sp>
          <p:nvSpPr>
            <p:cNvPr id="131" name="Line 3">
              <a:extLst>
                <a:ext uri="{FF2B5EF4-FFF2-40B4-BE49-F238E27FC236}">
                  <a16:creationId xmlns:a16="http://schemas.microsoft.com/office/drawing/2014/main" id="{4C3B43C8-7662-3E4A-B333-FD0F69B93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1793875"/>
              <a:ext cx="172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Rectangle 4">
              <a:extLst>
                <a:ext uri="{FF2B5EF4-FFF2-40B4-BE49-F238E27FC236}">
                  <a16:creationId xmlns:a16="http://schemas.microsoft.com/office/drawing/2014/main" id="{2D35E21D-453D-7D44-86D3-2D3593F20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3" name="Rectangle 5">
              <a:extLst>
                <a:ext uri="{FF2B5EF4-FFF2-40B4-BE49-F238E27FC236}">
                  <a16:creationId xmlns:a16="http://schemas.microsoft.com/office/drawing/2014/main" id="{D842CE7C-C39D-CD4D-B1F2-4EA7BCB2D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4" name="Rectangle 6">
              <a:extLst>
                <a:ext uri="{FF2B5EF4-FFF2-40B4-BE49-F238E27FC236}">
                  <a16:creationId xmlns:a16="http://schemas.microsoft.com/office/drawing/2014/main" id="{62F69AB9-929B-9544-A8C8-86C786D0A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3975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35" name="Rectangle 7">
              <a:extLst>
                <a:ext uri="{FF2B5EF4-FFF2-40B4-BE49-F238E27FC236}">
                  <a16:creationId xmlns:a16="http://schemas.microsoft.com/office/drawing/2014/main" id="{5968EB40-0801-6644-BAF0-71F069DA1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5938" y="1736725"/>
              <a:ext cx="114300" cy="115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19CFE67-9C29-7543-AE82-45F82AC71159}"/>
              </a:ext>
            </a:extLst>
          </p:cNvPr>
          <p:cNvGrpSpPr/>
          <p:nvPr/>
        </p:nvGrpSpPr>
        <p:grpSpPr>
          <a:xfrm>
            <a:off x="1068497" y="3407646"/>
            <a:ext cx="1746515" cy="2273991"/>
            <a:chOff x="8873285" y="887413"/>
            <a:chExt cx="2994007" cy="5210176"/>
          </a:xfrm>
        </p:grpSpPr>
        <p:sp>
          <p:nvSpPr>
            <p:cNvPr id="149" name="Oval 81">
              <a:extLst>
                <a:ext uri="{FF2B5EF4-FFF2-40B4-BE49-F238E27FC236}">
                  <a16:creationId xmlns:a16="http://schemas.microsoft.com/office/drawing/2014/main" id="{B88F4CED-330F-7B4A-8BBC-8F5BACC3E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49069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0" name="Line 34">
              <a:extLst>
                <a:ext uri="{FF2B5EF4-FFF2-40B4-BE49-F238E27FC236}">
                  <a16:creationId xmlns:a16="http://schemas.microsoft.com/office/drawing/2014/main" id="{4F2A7E72-E172-BE4A-896A-4C676D79EAF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10166304" y="3812381"/>
              <a:ext cx="0" cy="25860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1" name="Text Box 35">
              <a:extLst>
                <a:ext uri="{FF2B5EF4-FFF2-40B4-BE49-F238E27FC236}">
                  <a16:creationId xmlns:a16="http://schemas.microsoft.com/office/drawing/2014/main" id="{4A3A61C7-C4C0-B544-8A5F-D375F79AD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89485" y="4808538"/>
              <a:ext cx="377807" cy="557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</a:p>
          </p:txBody>
        </p:sp>
        <p:graphicFrame>
          <p:nvGraphicFramePr>
            <p:cNvPr id="152" name="Object 9">
              <a:extLst>
                <a:ext uri="{FF2B5EF4-FFF2-40B4-BE49-F238E27FC236}">
                  <a16:creationId xmlns:a16="http://schemas.microsoft.com/office/drawing/2014/main" id="{B2AA7394-7EA8-B449-B12B-E6A20C4DF8B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853432" y="5098005"/>
            <a:ext cx="466725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7315200" imgH="9067800" progId="Equation.DSMT4">
                    <p:embed/>
                  </p:oleObj>
                </mc:Choice>
                <mc:Fallback>
                  <p:oleObj name="Equation" r:id="rId20" imgW="7315200" imgH="9067800" progId="Equation.DSMT4">
                    <p:embed/>
                    <p:pic>
                      <p:nvPicPr>
                        <p:cNvPr id="152" name="Object 9">
                          <a:extLst>
                            <a:ext uri="{FF2B5EF4-FFF2-40B4-BE49-F238E27FC236}">
                              <a16:creationId xmlns:a16="http://schemas.microsoft.com/office/drawing/2014/main" id="{B2AA7394-7EA8-B449-B12B-E6A20C4DF8B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3432" y="5098005"/>
                          <a:ext cx="466725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" name="Object 10">
              <a:extLst>
                <a:ext uri="{FF2B5EF4-FFF2-40B4-BE49-F238E27FC236}">
                  <a16:creationId xmlns:a16="http://schemas.microsoft.com/office/drawing/2014/main" id="{663BCA16-8271-EF4C-A377-DD7449C7833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277044" y="4735512"/>
            <a:ext cx="657226" cy="1236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9944100" imgH="18719800" progId="Equation.DSMT4">
                    <p:embed/>
                  </p:oleObj>
                </mc:Choice>
                <mc:Fallback>
                  <p:oleObj name="Equation" r:id="rId22" imgW="9944100" imgH="18719800" progId="Equation.DSMT4">
                    <p:embed/>
                    <p:pic>
                      <p:nvPicPr>
                        <p:cNvPr id="153" name="Object 10">
                          <a:extLst>
                            <a:ext uri="{FF2B5EF4-FFF2-40B4-BE49-F238E27FC236}">
                              <a16:creationId xmlns:a16="http://schemas.microsoft.com/office/drawing/2014/main" id="{663BCA16-8271-EF4C-A377-DD7449C7833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77044" y="4735512"/>
                          <a:ext cx="657226" cy="1236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" name="Line 49">
              <a:extLst>
                <a:ext uri="{FF2B5EF4-FFF2-40B4-BE49-F238E27FC236}">
                  <a16:creationId xmlns:a16="http://schemas.microsoft.com/office/drawing/2014/main" id="{73DF32BD-203E-9342-843C-CEEFD6C31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8398" y="5238750"/>
              <a:ext cx="8472" cy="2793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5" name="Line 50">
              <a:extLst>
                <a:ext uri="{FF2B5EF4-FFF2-40B4-BE49-F238E27FC236}">
                  <a16:creationId xmlns:a16="http://schemas.microsoft.com/office/drawing/2014/main" id="{8697C760-3DA5-C642-AD92-147A9D88E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5998" y="5238750"/>
              <a:ext cx="3048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6" name="Text Box 100">
              <a:extLst>
                <a:ext uri="{FF2B5EF4-FFF2-40B4-BE49-F238E27FC236}">
                  <a16:creationId xmlns:a16="http://schemas.microsoft.com/office/drawing/2014/main" id="{5319902D-CA65-E144-8052-9FB55EE8A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7049" y="887413"/>
              <a:ext cx="428406" cy="557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57" name="Line 5">
              <a:extLst>
                <a:ext uri="{FF2B5EF4-FFF2-40B4-BE49-F238E27FC236}">
                  <a16:creationId xmlns:a16="http://schemas.microsoft.com/office/drawing/2014/main" id="{56361BE2-EE34-2045-AB79-89EC013E78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8157323" y="2997200"/>
              <a:ext cx="4195763" cy="206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58" name="Oval 53">
              <a:extLst>
                <a:ext uri="{FF2B5EF4-FFF2-40B4-BE49-F238E27FC236}">
                  <a16:creationId xmlns:a16="http://schemas.microsoft.com/office/drawing/2014/main" id="{B1622F6B-A560-984D-B783-242CB3DFE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2185" y="49482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9" name="Oval 54">
              <a:extLst>
                <a:ext uri="{FF2B5EF4-FFF2-40B4-BE49-F238E27FC236}">
                  <a16:creationId xmlns:a16="http://schemas.microsoft.com/office/drawing/2014/main" id="{E30CE91E-0939-BF47-9E90-9E57C9A36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2185" y="40973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0" name="Oval 55">
              <a:extLst>
                <a:ext uri="{FF2B5EF4-FFF2-40B4-BE49-F238E27FC236}">
                  <a16:creationId xmlns:a16="http://schemas.microsoft.com/office/drawing/2014/main" id="{9712A5FF-742B-B74A-B15E-B6FBB5D85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7898" y="3868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1" name="Oval 56">
              <a:extLst>
                <a:ext uri="{FF2B5EF4-FFF2-40B4-BE49-F238E27FC236}">
                  <a16:creationId xmlns:a16="http://schemas.microsoft.com/office/drawing/2014/main" id="{0D9221FD-441A-5F4C-B5D2-B54538DD2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9485" y="16716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2" name="Oval 57">
              <a:extLst>
                <a:ext uri="{FF2B5EF4-FFF2-40B4-BE49-F238E27FC236}">
                  <a16:creationId xmlns:a16="http://schemas.microsoft.com/office/drawing/2014/main" id="{E733E3E6-4F5F-424C-ADBB-7CB6BDD36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492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3" name="Oval 58">
              <a:extLst>
                <a:ext uri="{FF2B5EF4-FFF2-40B4-BE49-F238E27FC236}">
                  <a16:creationId xmlns:a16="http://schemas.microsoft.com/office/drawing/2014/main" id="{D1E09277-6201-2A47-BA9E-D02862F29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4173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" name="Oval 59">
              <a:extLst>
                <a:ext uri="{FF2B5EF4-FFF2-40B4-BE49-F238E27FC236}">
                  <a16:creationId xmlns:a16="http://schemas.microsoft.com/office/drawing/2014/main" id="{BE9525B2-C8CE-CF4B-AA30-B385EB16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60785" y="36401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5" name="Oval 60">
              <a:extLst>
                <a:ext uri="{FF2B5EF4-FFF2-40B4-BE49-F238E27FC236}">
                  <a16:creationId xmlns:a16="http://schemas.microsoft.com/office/drawing/2014/main" id="{FD479868-6020-F743-BA61-1E82FA38A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7448" y="19542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6" name="Line 14">
              <a:extLst>
                <a:ext uri="{FF2B5EF4-FFF2-40B4-BE49-F238E27FC236}">
                  <a16:creationId xmlns:a16="http://schemas.microsoft.com/office/drawing/2014/main" id="{577EEF18-1269-AF48-9A83-F367FD7F6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43385" y="1290637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67" name="Oval 62">
              <a:extLst>
                <a:ext uri="{FF2B5EF4-FFF2-40B4-BE49-F238E27FC236}">
                  <a16:creationId xmlns:a16="http://schemas.microsoft.com/office/drawing/2014/main" id="{7DBF3BB0-339D-5C43-8B98-7881CBC13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0685" y="4884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8" name="Oval 63">
              <a:extLst>
                <a:ext uri="{FF2B5EF4-FFF2-40B4-BE49-F238E27FC236}">
                  <a16:creationId xmlns:a16="http://schemas.microsoft.com/office/drawing/2014/main" id="{B4DA70B0-CBA5-BB45-A6CA-81F3A00E9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0685" y="4427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9" name="Oval 64">
              <a:extLst>
                <a:ext uri="{FF2B5EF4-FFF2-40B4-BE49-F238E27FC236}">
                  <a16:creationId xmlns:a16="http://schemas.microsoft.com/office/drawing/2014/main" id="{8928DBEF-EE7B-B44B-A97C-95C3AE302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5285" y="3360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0" name="Oval 65">
              <a:extLst>
                <a:ext uri="{FF2B5EF4-FFF2-40B4-BE49-F238E27FC236}">
                  <a16:creationId xmlns:a16="http://schemas.microsoft.com/office/drawing/2014/main" id="{237CD287-A477-5340-AF5D-A8899BEEA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3698" y="25860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1" name="Oval 66">
              <a:extLst>
                <a:ext uri="{FF2B5EF4-FFF2-40B4-BE49-F238E27FC236}">
                  <a16:creationId xmlns:a16="http://schemas.microsoft.com/office/drawing/2014/main" id="{B1E1332B-F108-C948-A526-C6D4290F1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492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2" name="Oval 67">
              <a:extLst>
                <a:ext uri="{FF2B5EF4-FFF2-40B4-BE49-F238E27FC236}">
                  <a16:creationId xmlns:a16="http://schemas.microsoft.com/office/drawing/2014/main" id="{19F537F1-E820-0146-B757-F8AA8BF8B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4160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3" name="Oval 68">
              <a:extLst>
                <a:ext uri="{FF2B5EF4-FFF2-40B4-BE49-F238E27FC236}">
                  <a16:creationId xmlns:a16="http://schemas.microsoft.com/office/drawing/2014/main" id="{5145B862-F648-BF44-8BF7-B442347F7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36528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4" name="Oval 69">
              <a:extLst>
                <a:ext uri="{FF2B5EF4-FFF2-40B4-BE49-F238E27FC236}">
                  <a16:creationId xmlns:a16="http://schemas.microsoft.com/office/drawing/2014/main" id="{3C51B3B0-8EDC-3E46-9D52-7DC42B872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885" y="19510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5" name="Line 23">
              <a:extLst>
                <a:ext uri="{FF2B5EF4-FFF2-40B4-BE49-F238E27FC236}">
                  <a16:creationId xmlns:a16="http://schemas.microsoft.com/office/drawing/2014/main" id="{5077B56A-A239-3541-BEF0-41D5E914B7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71785" y="1290637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76" name="Oval 71">
              <a:extLst>
                <a:ext uri="{FF2B5EF4-FFF2-40B4-BE49-F238E27FC236}">
                  <a16:creationId xmlns:a16="http://schemas.microsoft.com/office/drawing/2014/main" id="{05D13BCB-511E-124F-8D48-022BE98BD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85" y="4884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7" name="Oval 72">
              <a:extLst>
                <a:ext uri="{FF2B5EF4-FFF2-40B4-BE49-F238E27FC236}">
                  <a16:creationId xmlns:a16="http://schemas.microsoft.com/office/drawing/2014/main" id="{D0BFE928-4C3A-5C4B-9506-14E4FBD39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85" y="44275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8" name="Oval 73">
              <a:extLst>
                <a:ext uri="{FF2B5EF4-FFF2-40B4-BE49-F238E27FC236}">
                  <a16:creationId xmlns:a16="http://schemas.microsoft.com/office/drawing/2014/main" id="{8DD69CB3-E794-0340-BDA7-28E496408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3685" y="33607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9" name="Oval 74">
              <a:extLst>
                <a:ext uri="{FF2B5EF4-FFF2-40B4-BE49-F238E27FC236}">
                  <a16:creationId xmlns:a16="http://schemas.microsoft.com/office/drawing/2014/main" id="{2EEB9EC0-41E3-1B46-A71C-7CEC8CF1C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0035" y="2573337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0" name="Oval 77">
              <a:extLst>
                <a:ext uri="{FF2B5EF4-FFF2-40B4-BE49-F238E27FC236}">
                  <a16:creationId xmlns:a16="http://schemas.microsoft.com/office/drawing/2014/main" id="{D6ACDCD9-7714-3344-A2A4-202172015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49006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1" name="Oval 78">
              <a:extLst>
                <a:ext uri="{FF2B5EF4-FFF2-40B4-BE49-F238E27FC236}">
                  <a16:creationId xmlns:a16="http://schemas.microsoft.com/office/drawing/2014/main" id="{AA9EDC41-44A6-D947-AAA0-BA34E598A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42973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2" name="Oval 79">
              <a:extLst>
                <a:ext uri="{FF2B5EF4-FFF2-40B4-BE49-F238E27FC236}">
                  <a16:creationId xmlns:a16="http://schemas.microsoft.com/office/drawing/2014/main" id="{5801CF00-7ACF-5D44-A3A0-86B2BE0CE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2085" y="34337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3" name="Oval 80">
              <a:extLst>
                <a:ext uri="{FF2B5EF4-FFF2-40B4-BE49-F238E27FC236}">
                  <a16:creationId xmlns:a16="http://schemas.microsoft.com/office/drawing/2014/main" id="{9744C34C-2584-7E4F-A20F-D3E8E6A33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5410" y="2327275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4" name="Oval 82">
              <a:extLst>
                <a:ext uri="{FF2B5EF4-FFF2-40B4-BE49-F238E27FC236}">
                  <a16:creationId xmlns:a16="http://schemas.microsoft.com/office/drawing/2014/main" id="{8343C36A-2FF8-324E-B103-58E63D7D9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42656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5" name="Oval 83">
              <a:extLst>
                <a:ext uri="{FF2B5EF4-FFF2-40B4-BE49-F238E27FC236}">
                  <a16:creationId xmlns:a16="http://schemas.microsoft.com/office/drawing/2014/main" id="{68F970BC-8E22-D043-BF17-8D52365CC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347186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6" name="Oval 84">
              <a:extLst>
                <a:ext uri="{FF2B5EF4-FFF2-40B4-BE49-F238E27FC236}">
                  <a16:creationId xmlns:a16="http://schemas.microsoft.com/office/drawing/2014/main" id="{2596D510-B2E2-0140-B134-C368428BA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685" y="2284412"/>
              <a:ext cx="76200" cy="7620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7" name="Freeform 88">
              <a:extLst>
                <a:ext uri="{FF2B5EF4-FFF2-40B4-BE49-F238E27FC236}">
                  <a16:creationId xmlns:a16="http://schemas.microsoft.com/office/drawing/2014/main" id="{10A91753-4DE5-504B-90CE-CCD2DB275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960" y="3395662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88" name="Freeform 89">
              <a:extLst>
                <a:ext uri="{FF2B5EF4-FFF2-40B4-BE49-F238E27FC236}">
                  <a16:creationId xmlns:a16="http://schemas.microsoft.com/office/drawing/2014/main" id="{FEBD7638-9C14-7B45-BFD0-B1CA0D6B3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6548" y="1701800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89" name="Freeform 90">
              <a:extLst>
                <a:ext uri="{FF2B5EF4-FFF2-40B4-BE49-F238E27FC236}">
                  <a16:creationId xmlns:a16="http://schemas.microsoft.com/office/drawing/2014/main" id="{4BA1D5B0-F917-C845-9780-C0887B8E8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35" y="4121151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90" name="Freeform 75">
              <a:extLst>
                <a:ext uri="{FF2B5EF4-FFF2-40B4-BE49-F238E27FC236}">
                  <a16:creationId xmlns:a16="http://schemas.microsoft.com/office/drawing/2014/main" id="{A168A734-6FE6-9D4D-AA99-714EAFC6F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35" y="4910137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graphicFrame>
          <p:nvGraphicFramePr>
            <p:cNvPr id="191" name="Object 38">
              <a:extLst>
                <a:ext uri="{FF2B5EF4-FFF2-40B4-BE49-F238E27FC236}">
                  <a16:creationId xmlns:a16="http://schemas.microsoft.com/office/drawing/2014/main" id="{114E3B6B-C8B2-4A44-840A-DF46F1A5D72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077403" y="5578476"/>
            <a:ext cx="766763" cy="519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462000" imgH="9067800" progId="Equation.DSMT4">
                    <p:embed/>
                  </p:oleObj>
                </mc:Choice>
                <mc:Fallback>
                  <p:oleObj name="Equation" r:id="rId24" imgW="13462000" imgH="9067800" progId="Equation.DSMT4">
                    <p:embed/>
                    <p:pic>
                      <p:nvPicPr>
                        <p:cNvPr id="191" name="Object 38">
                          <a:extLst>
                            <a:ext uri="{FF2B5EF4-FFF2-40B4-BE49-F238E27FC236}">
                              <a16:creationId xmlns:a16="http://schemas.microsoft.com/office/drawing/2014/main" id="{114E3B6B-C8B2-4A44-840A-DF46F1A5D72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77403" y="5578476"/>
                          <a:ext cx="766763" cy="519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6765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 animBg="1"/>
      <p:bldP spid="102" grpId="0" animBg="1"/>
      <p:bldP spid="105" grpId="0" animBg="1"/>
      <p:bldP spid="106" grpId="0" animBg="1"/>
      <p:bldP spid="107" grpId="0" animBg="1"/>
      <p:bldP spid="112" grpId="0"/>
      <p:bldP spid="113" grpId="0" animBg="1"/>
      <p:bldP spid="15" grpId="0"/>
      <p:bldP spid="100" grpId="0"/>
      <p:bldP spid="10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9</a:t>
            </a:r>
            <a:br>
              <a:rPr lang="en-US" dirty="0"/>
            </a:br>
            <a:r>
              <a:rPr lang="en-US" dirty="0"/>
              <a:t>Constant Energy Surfaces &amp; Density of States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Some fundamental methods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5120063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9.1 Constant Energy Surfaces</a:t>
            </a:r>
          </a:p>
          <a:p>
            <a:r>
              <a:rPr lang="en-US" sz="2400" dirty="0"/>
              <a:t>9.2 </a:t>
            </a:r>
            <a:r>
              <a:rPr lang="en-US" sz="2400" dirty="0">
                <a:solidFill>
                  <a:schemeClr val="bg1"/>
                </a:solidFill>
              </a:rPr>
              <a:t>Density of States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105" name="Group 52">
            <a:extLst>
              <a:ext uri="{FF2B5EF4-FFF2-40B4-BE49-F238E27FC236}">
                <a16:creationId xmlns:a16="http://schemas.microsoft.com/office/drawing/2014/main" id="{A0E3DC88-1013-3845-AF10-82C846D65A54}"/>
              </a:ext>
            </a:extLst>
          </p:cNvPr>
          <p:cNvGrpSpPr>
            <a:grpSpLocks/>
          </p:cNvGrpSpPr>
          <p:nvPr/>
        </p:nvGrpSpPr>
        <p:grpSpPr bwMode="auto">
          <a:xfrm>
            <a:off x="9418637" y="877411"/>
            <a:ext cx="2087563" cy="3306763"/>
            <a:chOff x="4138" y="601"/>
            <a:chExt cx="1315" cy="2083"/>
          </a:xfrm>
        </p:grpSpPr>
        <p:grpSp>
          <p:nvGrpSpPr>
            <p:cNvPr id="106" name="Group 53">
              <a:extLst>
                <a:ext uri="{FF2B5EF4-FFF2-40B4-BE49-F238E27FC236}">
                  <a16:creationId xmlns:a16="http://schemas.microsoft.com/office/drawing/2014/main" id="{C0EF2868-8705-E544-9203-CA36771CA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8" y="910"/>
              <a:ext cx="1315" cy="1774"/>
              <a:chOff x="4138" y="910"/>
              <a:chExt cx="1315" cy="1774"/>
            </a:xfrm>
          </p:grpSpPr>
          <p:sp>
            <p:nvSpPr>
              <p:cNvPr id="108" name="Freeform 54">
                <a:extLst>
                  <a:ext uri="{FF2B5EF4-FFF2-40B4-BE49-F238E27FC236}">
                    <a16:creationId xmlns:a16="http://schemas.microsoft.com/office/drawing/2014/main" id="{04A98B9A-CB72-734B-B28C-3FE7CA635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" y="1934"/>
                <a:ext cx="1047" cy="750"/>
              </a:xfrm>
              <a:custGeom>
                <a:avLst/>
                <a:gdLst>
                  <a:gd name="T0" fmla="*/ 435 w 1088"/>
                  <a:gd name="T1" fmla="*/ 24 h 750"/>
                  <a:gd name="T2" fmla="*/ 0 w 1088"/>
                  <a:gd name="T3" fmla="*/ 338 h 750"/>
                  <a:gd name="T4" fmla="*/ 653 w 1088"/>
                  <a:gd name="T5" fmla="*/ 750 h 750"/>
                  <a:gd name="T6" fmla="*/ 1088 w 1088"/>
                  <a:gd name="T7" fmla="*/ 411 h 750"/>
                  <a:gd name="T8" fmla="*/ 484 w 1088"/>
                  <a:gd name="T9" fmla="*/ 0 h 750"/>
                  <a:gd name="T10" fmla="*/ 435 w 1088"/>
                  <a:gd name="T11" fmla="*/ 24 h 7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88"/>
                  <a:gd name="T19" fmla="*/ 0 h 750"/>
                  <a:gd name="T20" fmla="*/ 1088 w 1088"/>
                  <a:gd name="T21" fmla="*/ 750 h 7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88" h="750">
                    <a:moveTo>
                      <a:pt x="435" y="24"/>
                    </a:moveTo>
                    <a:lnTo>
                      <a:pt x="0" y="338"/>
                    </a:lnTo>
                    <a:lnTo>
                      <a:pt x="653" y="750"/>
                    </a:lnTo>
                    <a:lnTo>
                      <a:pt x="1088" y="411"/>
                    </a:lnTo>
                    <a:lnTo>
                      <a:pt x="484" y="0"/>
                    </a:lnTo>
                    <a:lnTo>
                      <a:pt x="435" y="24"/>
                    </a:lnTo>
                    <a:close/>
                  </a:path>
                </a:pathLst>
              </a:cu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" name="Line 55">
                <a:extLst>
                  <a:ext uri="{FF2B5EF4-FFF2-40B4-BE49-F238E27FC236}">
                    <a16:creationId xmlns:a16="http://schemas.microsoft.com/office/drawing/2014/main" id="{5B7FE619-02E9-2B4E-BB1D-E5CB897CD2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51" y="2060"/>
                <a:ext cx="637" cy="47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56">
                <a:extLst>
                  <a:ext uri="{FF2B5EF4-FFF2-40B4-BE49-F238E27FC236}">
                    <a16:creationId xmlns:a16="http://schemas.microsoft.com/office/drawing/2014/main" id="{63EA813B-ECE8-7645-8142-2F5A860A96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2047"/>
                <a:ext cx="873" cy="54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57">
                <a:extLst>
                  <a:ext uri="{FF2B5EF4-FFF2-40B4-BE49-F238E27FC236}">
                    <a16:creationId xmlns:a16="http://schemas.microsoft.com/office/drawing/2014/main" id="{1B19B1E4-6D0E-3942-B364-B52E67B6A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1212"/>
                <a:ext cx="682" cy="438"/>
              </a:xfrm>
              <a:custGeom>
                <a:avLst/>
                <a:gdLst>
                  <a:gd name="T0" fmla="*/ 0 w 682"/>
                  <a:gd name="T1" fmla="*/ 16 h 438"/>
                  <a:gd name="T2" fmla="*/ 83 w 682"/>
                  <a:gd name="T3" fmla="*/ 266 h 438"/>
                  <a:gd name="T4" fmla="*/ 224 w 682"/>
                  <a:gd name="T5" fmla="*/ 407 h 438"/>
                  <a:gd name="T6" fmla="*/ 442 w 682"/>
                  <a:gd name="T7" fmla="*/ 413 h 438"/>
                  <a:gd name="T8" fmla="*/ 595 w 682"/>
                  <a:gd name="T9" fmla="*/ 259 h 438"/>
                  <a:gd name="T10" fmla="*/ 682 w 682"/>
                  <a:gd name="T11" fmla="*/ 0 h 4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2"/>
                  <a:gd name="T19" fmla="*/ 0 h 438"/>
                  <a:gd name="T20" fmla="*/ 682 w 682"/>
                  <a:gd name="T21" fmla="*/ 438 h 4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2" h="438">
                    <a:moveTo>
                      <a:pt x="0" y="16"/>
                    </a:moveTo>
                    <a:cubicBezTo>
                      <a:pt x="14" y="58"/>
                      <a:pt x="46" y="201"/>
                      <a:pt x="83" y="266"/>
                    </a:cubicBezTo>
                    <a:cubicBezTo>
                      <a:pt x="120" y="331"/>
                      <a:pt x="164" y="382"/>
                      <a:pt x="224" y="407"/>
                    </a:cubicBezTo>
                    <a:cubicBezTo>
                      <a:pt x="284" y="432"/>
                      <a:pt x="380" y="438"/>
                      <a:pt x="442" y="413"/>
                    </a:cubicBezTo>
                    <a:cubicBezTo>
                      <a:pt x="504" y="388"/>
                      <a:pt x="555" y="328"/>
                      <a:pt x="595" y="259"/>
                    </a:cubicBezTo>
                    <a:cubicBezTo>
                      <a:pt x="635" y="190"/>
                      <a:pt x="664" y="54"/>
                      <a:pt x="682" y="0"/>
                    </a:cubicBezTo>
                  </a:path>
                </a:pathLst>
              </a:custGeom>
              <a:gradFill rotWithShape="1">
                <a:gsLst>
                  <a:gs pos="0">
                    <a:srgbClr val="CCECFF"/>
                  </a:gs>
                  <a:gs pos="100000">
                    <a:srgbClr val="5E6D76"/>
                  </a:gs>
                </a:gsLst>
                <a:lin ang="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Oval 58">
                <a:extLst>
                  <a:ext uri="{FF2B5EF4-FFF2-40B4-BE49-F238E27FC236}">
                    <a16:creationId xmlns:a16="http://schemas.microsoft.com/office/drawing/2014/main" id="{CADC0338-AF9F-1347-B0D3-578B8A0B6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3" y="1116"/>
                <a:ext cx="677" cy="22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13" name="Line 59">
                <a:extLst>
                  <a:ext uri="{FF2B5EF4-FFF2-40B4-BE49-F238E27FC236}">
                    <a16:creationId xmlns:a16="http://schemas.microsoft.com/office/drawing/2014/main" id="{FB534D7D-AEF6-AB4F-8C18-11A91BFB6C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70" y="1641"/>
                <a:ext cx="0" cy="6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60">
                <a:extLst>
                  <a:ext uri="{FF2B5EF4-FFF2-40B4-BE49-F238E27FC236}">
                    <a16:creationId xmlns:a16="http://schemas.microsoft.com/office/drawing/2014/main" id="{7E07A0ED-D499-004A-A056-61C4ADDAD2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7" y="910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Text Box 61">
                <a:extLst>
                  <a:ext uri="{FF2B5EF4-FFF2-40B4-BE49-F238E27FC236}">
                    <a16:creationId xmlns:a16="http://schemas.microsoft.com/office/drawing/2014/main" id="{523E4217-9B5D-6846-B907-1C8D5004A2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3" y="1781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k</a:t>
                </a:r>
                <a:r>
                  <a:rPr lang="en-US" altLang="en-US" sz="2400" i="1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x</a:t>
                </a:r>
                <a:endParaRPr lang="en-US" altLang="en-US" sz="24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6" name="Text Box 62">
                <a:extLst>
                  <a:ext uri="{FF2B5EF4-FFF2-40B4-BE49-F238E27FC236}">
                    <a16:creationId xmlns:a16="http://schemas.microsoft.com/office/drawing/2014/main" id="{011C8C79-E1FC-2240-8FD5-3A3E16EE72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8" y="1820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 dirty="0" err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k</a:t>
                </a:r>
                <a:r>
                  <a:rPr lang="en-US" altLang="en-US" sz="2400" i="1" baseline="-25000" dirty="0" err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y</a:t>
                </a:r>
                <a:endParaRPr lang="en-US" altLang="en-US" sz="2400" i="1" baseline="-25000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07" name="Text Box 63">
              <a:extLst>
                <a:ext uri="{FF2B5EF4-FFF2-40B4-BE49-F238E27FC236}">
                  <a16:creationId xmlns:a16="http://schemas.microsoft.com/office/drawing/2014/main" id="{490D2BC9-9DD9-A04B-90CC-63D1BA10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601"/>
              <a:ext cx="6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E(</a:t>
              </a:r>
              <a:r>
                <a:rPr lang="en-US" altLang="en-US" sz="2400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2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117" name="Freeform 71">
            <a:extLst>
              <a:ext uri="{FF2B5EF4-FFF2-40B4-BE49-F238E27FC236}">
                <a16:creationId xmlns:a16="http://schemas.microsoft.com/office/drawing/2014/main" id="{45EB13D8-A337-CD42-A142-C0CFF7A44078}"/>
              </a:ext>
            </a:extLst>
          </p:cNvPr>
          <p:cNvSpPr>
            <a:spLocks/>
          </p:cNvSpPr>
          <p:nvPr/>
        </p:nvSpPr>
        <p:spPr bwMode="auto">
          <a:xfrm>
            <a:off x="10010775" y="2222024"/>
            <a:ext cx="866775" cy="117475"/>
          </a:xfrm>
          <a:custGeom>
            <a:avLst/>
            <a:gdLst>
              <a:gd name="T0" fmla="*/ 0 w 556"/>
              <a:gd name="T1" fmla="*/ 0 h 74"/>
              <a:gd name="T2" fmla="*/ 2147483646 w 556"/>
              <a:gd name="T3" fmla="*/ 2147483646 h 74"/>
              <a:gd name="T4" fmla="*/ 2147483646 w 556"/>
              <a:gd name="T5" fmla="*/ 2147483646 h 74"/>
              <a:gd name="T6" fmla="*/ 2147483646 w 556"/>
              <a:gd name="T7" fmla="*/ 2147483646 h 74"/>
              <a:gd name="T8" fmla="*/ 2147483646 w 556"/>
              <a:gd name="T9" fmla="*/ 0 h 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6"/>
              <a:gd name="T16" fmla="*/ 0 h 74"/>
              <a:gd name="T17" fmla="*/ 556 w 556"/>
              <a:gd name="T18" fmla="*/ 74 h 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6" h="74">
                <a:moveTo>
                  <a:pt x="0" y="0"/>
                </a:moveTo>
                <a:cubicBezTo>
                  <a:pt x="24" y="9"/>
                  <a:pt x="97" y="42"/>
                  <a:pt x="145" y="54"/>
                </a:cubicBezTo>
                <a:cubicBezTo>
                  <a:pt x="193" y="66"/>
                  <a:pt x="234" y="74"/>
                  <a:pt x="290" y="73"/>
                </a:cubicBezTo>
                <a:cubicBezTo>
                  <a:pt x="346" y="72"/>
                  <a:pt x="440" y="61"/>
                  <a:pt x="484" y="49"/>
                </a:cubicBezTo>
                <a:cubicBezTo>
                  <a:pt x="528" y="37"/>
                  <a:pt x="542" y="18"/>
                  <a:pt x="556" y="0"/>
                </a:cubicBezTo>
              </a:path>
            </a:pathLst>
          </a:custGeom>
          <a:noFill/>
          <a:ln w="28575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" name="Text Box 18">
            <a:extLst>
              <a:ext uri="{FF2B5EF4-FFF2-40B4-BE49-F238E27FC236}">
                <a16:creationId xmlns:a16="http://schemas.microsoft.com/office/drawing/2014/main" id="{B4B282A1-6847-1A47-AAD3-0591DB934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79" y="4185761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endParaRPr lang="en-US" altLang="en-US" sz="2400" i="1" baseline="-25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" name="Rectangle 49">
            <a:extLst>
              <a:ext uri="{FF2B5EF4-FFF2-40B4-BE49-F238E27FC236}">
                <a16:creationId xmlns:a16="http://schemas.microsoft.com/office/drawing/2014/main" id="{79B3FB50-6A18-364A-AA14-6CFD3D7CB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143" y="4751388"/>
            <a:ext cx="1362063" cy="9604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0" name="Line 50">
            <a:extLst>
              <a:ext uri="{FF2B5EF4-FFF2-40B4-BE49-F238E27FC236}">
                <a16:creationId xmlns:a16="http://schemas.microsoft.com/office/drawing/2014/main" id="{D7AA25A4-7B57-E64F-9061-863070364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3414" y="5253038"/>
            <a:ext cx="175101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" name="Line 53">
            <a:extLst>
              <a:ext uri="{FF2B5EF4-FFF2-40B4-BE49-F238E27FC236}">
                <a16:creationId xmlns:a16="http://schemas.microsoft.com/office/drawing/2014/main" id="{CE8AC63F-5AD8-C844-8712-372C0532A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07651" y="5175250"/>
            <a:ext cx="0" cy="153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" name="Line 54">
            <a:extLst>
              <a:ext uri="{FF2B5EF4-FFF2-40B4-BE49-F238E27FC236}">
                <a16:creationId xmlns:a16="http://schemas.microsoft.com/office/drawing/2014/main" id="{3A1CE7BC-1418-FC48-B5FE-307AEFFF5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94953" y="4603273"/>
            <a:ext cx="11110" cy="118792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" name="Freeform 55">
            <a:extLst>
              <a:ext uri="{FF2B5EF4-FFF2-40B4-BE49-F238E27FC236}">
                <a16:creationId xmlns:a16="http://schemas.microsoft.com/office/drawing/2014/main" id="{9733E9CF-81F6-8A4D-A41B-C88AF6BF16E8}"/>
              </a:ext>
            </a:extLst>
          </p:cNvPr>
          <p:cNvSpPr>
            <a:spLocks/>
          </p:cNvSpPr>
          <p:nvPr/>
        </p:nvSpPr>
        <p:spPr bwMode="auto">
          <a:xfrm>
            <a:off x="9983790" y="5060950"/>
            <a:ext cx="884230" cy="384175"/>
          </a:xfrm>
          <a:custGeom>
            <a:avLst/>
            <a:gdLst>
              <a:gd name="T0" fmla="*/ 218 w 436"/>
              <a:gd name="T1" fmla="*/ 0 h 242"/>
              <a:gd name="T2" fmla="*/ 0 w 436"/>
              <a:gd name="T3" fmla="*/ 121 h 242"/>
              <a:gd name="T4" fmla="*/ 218 w 436"/>
              <a:gd name="T5" fmla="*/ 242 h 242"/>
              <a:gd name="T6" fmla="*/ 436 w 436"/>
              <a:gd name="T7" fmla="*/ 121 h 242"/>
              <a:gd name="T8" fmla="*/ 218 w 436"/>
              <a:gd name="T9" fmla="*/ 0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6"/>
              <a:gd name="T16" fmla="*/ 0 h 242"/>
              <a:gd name="T17" fmla="*/ 436 w 436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6" h="242">
                <a:moveTo>
                  <a:pt x="218" y="0"/>
                </a:moveTo>
                <a:cubicBezTo>
                  <a:pt x="145" y="0"/>
                  <a:pt x="0" y="81"/>
                  <a:pt x="0" y="121"/>
                </a:cubicBezTo>
                <a:cubicBezTo>
                  <a:pt x="0" y="161"/>
                  <a:pt x="145" y="242"/>
                  <a:pt x="218" y="242"/>
                </a:cubicBezTo>
                <a:cubicBezTo>
                  <a:pt x="291" y="242"/>
                  <a:pt x="436" y="161"/>
                  <a:pt x="436" y="121"/>
                </a:cubicBezTo>
                <a:cubicBezTo>
                  <a:pt x="436" y="81"/>
                  <a:pt x="291" y="0"/>
                  <a:pt x="218" y="0"/>
                </a:cubicBezTo>
                <a:close/>
              </a:path>
            </a:pathLst>
          </a:custGeom>
          <a:noFill/>
          <a:ln w="19050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" name="Text Box 60">
            <a:extLst>
              <a:ext uri="{FF2B5EF4-FFF2-40B4-BE49-F238E27FC236}">
                <a16:creationId xmlns:a16="http://schemas.microsoft.com/office/drawing/2014/main" id="{A4654A9B-D039-284B-B8A9-DDA0E7C9C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4453" y="4981574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y</a:t>
            </a:r>
            <a:endParaRPr lang="en-US" altLang="en-US" sz="2400" i="1" baseline="-25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0C438E0-6EB9-B04F-A34E-B748FCC62CC5}"/>
              </a:ext>
            </a:extLst>
          </p:cNvPr>
          <p:cNvGrpSpPr/>
          <p:nvPr/>
        </p:nvGrpSpPr>
        <p:grpSpPr>
          <a:xfrm>
            <a:off x="7070726" y="5071064"/>
            <a:ext cx="1144588" cy="1536700"/>
            <a:chOff x="5105400" y="3914776"/>
            <a:chExt cx="1144588" cy="1536700"/>
          </a:xfrm>
        </p:grpSpPr>
        <p:sp>
          <p:nvSpPr>
            <p:cNvPr id="126" name="Line 23">
              <a:extLst>
                <a:ext uri="{FF2B5EF4-FFF2-40B4-BE49-F238E27FC236}">
                  <a16:creationId xmlns:a16="http://schemas.microsoft.com/office/drawing/2014/main" id="{5ADADC76-81B1-7347-B794-4E131B110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9575" y="4923152"/>
              <a:ext cx="7588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25">
              <a:extLst>
                <a:ext uri="{FF2B5EF4-FFF2-40B4-BE49-F238E27FC236}">
                  <a16:creationId xmlns:a16="http://schemas.microsoft.com/office/drawing/2014/main" id="{4EA767A1-A17F-0843-A9AE-B0890EDDA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925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26">
              <a:extLst>
                <a:ext uri="{FF2B5EF4-FFF2-40B4-BE49-F238E27FC236}">
                  <a16:creationId xmlns:a16="http://schemas.microsoft.com/office/drawing/2014/main" id="{FB58781B-2EB4-504C-8C45-2E06755C5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9988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9" name="Object 31">
              <a:extLst>
                <a:ext uri="{FF2B5EF4-FFF2-40B4-BE49-F238E27FC236}">
                  <a16:creationId xmlns:a16="http://schemas.microsoft.com/office/drawing/2014/main" id="{6E53036A-5E0D-C84A-80EF-00EEC9157F2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2622889"/>
                </p:ext>
              </p:extLst>
            </p:nvPr>
          </p:nvGraphicFramePr>
          <p:xfrm>
            <a:off x="5489575" y="4951413"/>
            <a:ext cx="241300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394200" imgH="9067800" progId="Equation.DSMT4">
                    <p:embed/>
                  </p:oleObj>
                </mc:Choice>
                <mc:Fallback>
                  <p:oleObj name="Equation" r:id="rId3" imgW="4394200" imgH="9067800" progId="Equation.DSMT4">
                    <p:embed/>
                    <p:pic>
                      <p:nvPicPr>
                        <p:cNvPr id="24588" name="Object 31">
                          <a:extLst>
                            <a:ext uri="{FF2B5EF4-FFF2-40B4-BE49-F238E27FC236}">
                              <a16:creationId xmlns:a16="http://schemas.microsoft.com/office/drawing/2014/main" id="{22E82926-1533-E242-9D75-40D368652D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9575" y="4951413"/>
                          <a:ext cx="241300" cy="500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0" name="Line 31">
              <a:extLst>
                <a:ext uri="{FF2B5EF4-FFF2-40B4-BE49-F238E27FC236}">
                  <a16:creationId xmlns:a16="http://schemas.microsoft.com/office/drawing/2014/main" id="{23EA22E7-E84B-2442-A91A-BD57AF6145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8875" y="3914776"/>
              <a:ext cx="0" cy="9985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32">
              <a:extLst>
                <a:ext uri="{FF2B5EF4-FFF2-40B4-BE49-F238E27FC236}">
                  <a16:creationId xmlns:a16="http://schemas.microsoft.com/office/drawing/2014/main" id="{A18B5A99-5171-974C-8857-039EFE13A8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8338" y="4068762"/>
              <a:ext cx="0" cy="844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Text Box 51">
              <a:extLst>
                <a:ext uri="{FF2B5EF4-FFF2-40B4-BE49-F238E27FC236}">
                  <a16:creationId xmlns:a16="http://schemas.microsoft.com/office/drawing/2014/main" id="{67E193FD-9841-0F49-A738-D097D4177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4608512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 sz="2400" i="1" baseline="-25000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" name="Freeform 71">
              <a:extLst>
                <a:ext uri="{FF2B5EF4-FFF2-40B4-BE49-F238E27FC236}">
                  <a16:creationId xmlns:a16="http://schemas.microsoft.com/office/drawing/2014/main" id="{2DE49E46-9034-1644-BE59-7D451A82870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734051" y="4221163"/>
              <a:ext cx="498475" cy="346075"/>
            </a:xfrm>
            <a:custGeom>
              <a:avLst/>
              <a:gdLst>
                <a:gd name="T0" fmla="*/ 0 w 314"/>
                <a:gd name="T1" fmla="*/ 2147483646 h 218"/>
                <a:gd name="T2" fmla="*/ 2147483646 w 314"/>
                <a:gd name="T3" fmla="*/ 2147483646 h 218"/>
                <a:gd name="T4" fmla="*/ 2147483646 w 314"/>
                <a:gd name="T5" fmla="*/ 2147483646 h 218"/>
                <a:gd name="T6" fmla="*/ 2147483646 w 314"/>
                <a:gd name="T7" fmla="*/ 2147483646 h 218"/>
                <a:gd name="T8" fmla="*/ 2147483646 w 31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4"/>
                <a:gd name="T16" fmla="*/ 0 h 218"/>
                <a:gd name="T17" fmla="*/ 314 w 31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4" h="218">
                  <a:moveTo>
                    <a:pt x="0" y="218"/>
                  </a:moveTo>
                  <a:cubicBezTo>
                    <a:pt x="34" y="203"/>
                    <a:pt x="69" y="189"/>
                    <a:pt x="97" y="169"/>
                  </a:cubicBezTo>
                  <a:cubicBezTo>
                    <a:pt x="125" y="149"/>
                    <a:pt x="141" y="121"/>
                    <a:pt x="169" y="97"/>
                  </a:cubicBezTo>
                  <a:cubicBezTo>
                    <a:pt x="197" y="73"/>
                    <a:pt x="242" y="40"/>
                    <a:pt x="266" y="24"/>
                  </a:cubicBezTo>
                  <a:cubicBezTo>
                    <a:pt x="290" y="8"/>
                    <a:pt x="302" y="4"/>
                    <a:pt x="314" y="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2CCCBBF-B19E-E34D-8CDC-E474CAE38AD1}"/>
              </a:ext>
            </a:extLst>
          </p:cNvPr>
          <p:cNvGrpSpPr/>
          <p:nvPr/>
        </p:nvGrpSpPr>
        <p:grpSpPr>
          <a:xfrm>
            <a:off x="8083551" y="5071064"/>
            <a:ext cx="1349375" cy="1536699"/>
            <a:chOff x="6118225" y="3914776"/>
            <a:chExt cx="1349375" cy="1536699"/>
          </a:xfrm>
        </p:grpSpPr>
        <p:sp>
          <p:nvSpPr>
            <p:cNvPr id="135" name="Text Box 34">
              <a:extLst>
                <a:ext uri="{FF2B5EF4-FFF2-40B4-BE49-F238E27FC236}">
                  <a16:creationId xmlns:a16="http://schemas.microsoft.com/office/drawing/2014/main" id="{E1F3DB1E-5BF4-8341-BA59-B211DF9F8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225" y="4992688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336070E-D8A9-BA4E-B87F-4BA8D1D0BAC8}"/>
                </a:ext>
              </a:extLst>
            </p:cNvPr>
            <p:cNvGrpSpPr/>
            <p:nvPr/>
          </p:nvGrpSpPr>
          <p:grpSpPr>
            <a:xfrm>
              <a:off x="6248399" y="3914776"/>
              <a:ext cx="1219201" cy="1536699"/>
              <a:chOff x="6248399" y="3914776"/>
              <a:chExt cx="1219201" cy="1536699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766FF670-64EE-6043-90D3-07484E501065}"/>
                  </a:ext>
                </a:extLst>
              </p:cNvPr>
              <p:cNvGrpSpPr/>
              <p:nvPr/>
            </p:nvGrpSpPr>
            <p:grpSpPr>
              <a:xfrm>
                <a:off x="6286500" y="3914776"/>
                <a:ext cx="1181100" cy="1536699"/>
                <a:chOff x="6286500" y="3914776"/>
                <a:chExt cx="1181100" cy="1536699"/>
              </a:xfrm>
            </p:grpSpPr>
            <p:sp>
              <p:nvSpPr>
                <p:cNvPr id="139" name="Line 24">
                  <a:extLst>
                    <a:ext uri="{FF2B5EF4-FFF2-40B4-BE49-F238E27FC236}">
                      <a16:creationId xmlns:a16="http://schemas.microsoft.com/office/drawing/2014/main" id="{EE7F5DB6-ED05-5146-A6EE-8F5EE26B22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6563" y="4835526"/>
                  <a:ext cx="0" cy="1539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aphicFrame>
              <p:nvGraphicFramePr>
                <p:cNvPr id="140" name="Object 30">
                  <a:extLst>
                    <a:ext uri="{FF2B5EF4-FFF2-40B4-BE49-F238E27FC236}">
                      <a16:creationId xmlns:a16="http://schemas.microsoft.com/office/drawing/2014/main" id="{08F5B98A-B684-C34B-8ED1-27378041FC62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972901210"/>
                    </p:ext>
                  </p:extLst>
                </p:nvPr>
              </p:nvGraphicFramePr>
              <p:xfrm>
                <a:off x="6704014" y="4979987"/>
                <a:ext cx="198437" cy="47148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5" imgW="3797300" imgH="9067800" progId="Equation.DSMT4">
                        <p:embed/>
                      </p:oleObj>
                    </mc:Choice>
                    <mc:Fallback>
                      <p:oleObj name="Equation" r:id="rId5" imgW="3797300" imgH="9067800" progId="Equation.DSMT4">
                        <p:embed/>
                        <p:pic>
                          <p:nvPicPr>
                            <p:cNvPr id="24587" name="Object 30">
                              <a:extLst>
                                <a:ext uri="{FF2B5EF4-FFF2-40B4-BE49-F238E27FC236}">
                                  <a16:creationId xmlns:a16="http://schemas.microsoft.com/office/drawing/2014/main" id="{A3F92F78-2EB4-254C-A9D8-42A5321285C8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04014" y="4979987"/>
                              <a:ext cx="198437" cy="47148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41" name="Text Box 30">
                  <a:extLst>
                    <a:ext uri="{FF2B5EF4-FFF2-40B4-BE49-F238E27FC236}">
                      <a16:creationId xmlns:a16="http://schemas.microsoft.com/office/drawing/2014/main" id="{7548FBE2-6938-DD4B-A6D5-6131E8316B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991350" y="4611687"/>
                  <a:ext cx="47625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Wingdings" pitchFamily="2" charset="2"/>
                    <a:buChar char="ü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i="1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k</a:t>
                  </a:r>
                  <a:r>
                    <a:rPr lang="en-US" altLang="en-US" sz="2400" i="1" baseline="-25000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en-US" altLang="en-US" sz="24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2" name="Line 33">
                  <a:extLst>
                    <a:ext uri="{FF2B5EF4-FFF2-40B4-BE49-F238E27FC236}">
                      <a16:creationId xmlns:a16="http://schemas.microsoft.com/office/drawing/2014/main" id="{61619098-235D-EA4A-9EFB-276F49135A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4975" y="4068762"/>
                  <a:ext cx="0" cy="8445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50">
                  <a:extLst>
                    <a:ext uri="{FF2B5EF4-FFF2-40B4-BE49-F238E27FC236}">
                      <a16:creationId xmlns:a16="http://schemas.microsoft.com/office/drawing/2014/main" id="{D228B761-1DA2-5145-8B5D-094560D65F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86500" y="3914776"/>
                  <a:ext cx="0" cy="998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Freeform 70">
                  <a:extLst>
                    <a:ext uri="{FF2B5EF4-FFF2-40B4-BE49-F238E27FC236}">
                      <a16:creationId xmlns:a16="http://schemas.microsoft.com/office/drawing/2014/main" id="{7FA39803-8238-6941-9FA8-D5009E61E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8089" y="4221163"/>
                  <a:ext cx="498475" cy="346075"/>
                </a:xfrm>
                <a:custGeom>
                  <a:avLst/>
                  <a:gdLst>
                    <a:gd name="T0" fmla="*/ 0 w 314"/>
                    <a:gd name="T1" fmla="*/ 2147483646 h 218"/>
                    <a:gd name="T2" fmla="*/ 2147483646 w 314"/>
                    <a:gd name="T3" fmla="*/ 2147483646 h 218"/>
                    <a:gd name="T4" fmla="*/ 2147483646 w 314"/>
                    <a:gd name="T5" fmla="*/ 2147483646 h 218"/>
                    <a:gd name="T6" fmla="*/ 2147483646 w 314"/>
                    <a:gd name="T7" fmla="*/ 2147483646 h 218"/>
                    <a:gd name="T8" fmla="*/ 2147483646 w 314"/>
                    <a:gd name="T9" fmla="*/ 0 h 2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4"/>
                    <a:gd name="T16" fmla="*/ 0 h 218"/>
                    <a:gd name="T17" fmla="*/ 314 w 314"/>
                    <a:gd name="T18" fmla="*/ 218 h 2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4" h="218">
                      <a:moveTo>
                        <a:pt x="0" y="218"/>
                      </a:moveTo>
                      <a:cubicBezTo>
                        <a:pt x="34" y="203"/>
                        <a:pt x="69" y="189"/>
                        <a:pt x="97" y="169"/>
                      </a:cubicBezTo>
                      <a:cubicBezTo>
                        <a:pt x="125" y="149"/>
                        <a:pt x="141" y="121"/>
                        <a:pt x="169" y="97"/>
                      </a:cubicBezTo>
                      <a:cubicBezTo>
                        <a:pt x="197" y="73"/>
                        <a:pt x="242" y="40"/>
                        <a:pt x="266" y="24"/>
                      </a:cubicBezTo>
                      <a:cubicBezTo>
                        <a:pt x="290" y="8"/>
                        <a:pt x="302" y="4"/>
                        <a:pt x="314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8" name="Line 23">
                <a:extLst>
                  <a:ext uri="{FF2B5EF4-FFF2-40B4-BE49-F238E27FC236}">
                    <a16:creationId xmlns:a16="http://schemas.microsoft.com/office/drawing/2014/main" id="{CBE2F376-4E25-4D4E-A4EC-1DE8460CA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8399" y="4923152"/>
                <a:ext cx="73977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F93D0FCA-5CA6-684A-9401-C89092C6012E}"/>
              </a:ext>
            </a:extLst>
          </p:cNvPr>
          <p:cNvSpPr/>
          <p:nvPr/>
        </p:nvSpPr>
        <p:spPr>
          <a:xfrm rot="16200000">
            <a:off x="-37159" y="5015079"/>
            <a:ext cx="588305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947F0CF8-3BDD-9144-9AAB-1F6188E6FE0F}"/>
              </a:ext>
            </a:extLst>
          </p:cNvPr>
          <p:cNvSpPr/>
          <p:nvPr/>
        </p:nvSpPr>
        <p:spPr>
          <a:xfrm rot="16200000">
            <a:off x="-73441" y="5758753"/>
            <a:ext cx="667924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147" name="AutoShape 5">
            <a:extLst>
              <a:ext uri="{FF2B5EF4-FFF2-40B4-BE49-F238E27FC236}">
                <a16:creationId xmlns:a16="http://schemas.microsoft.com/office/drawing/2014/main" id="{E3EC0D47-A393-2744-A38D-1823FC433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958" y="514079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grpSp>
        <p:nvGrpSpPr>
          <p:cNvPr id="94" name="Group 64">
            <a:extLst>
              <a:ext uri="{FF2B5EF4-FFF2-40B4-BE49-F238E27FC236}">
                <a16:creationId xmlns:a16="http://schemas.microsoft.com/office/drawing/2014/main" id="{083D3DF4-A5F6-7C4F-9C9E-E0FE24518685}"/>
              </a:ext>
            </a:extLst>
          </p:cNvPr>
          <p:cNvGrpSpPr>
            <a:grpSpLocks/>
          </p:cNvGrpSpPr>
          <p:nvPr/>
        </p:nvGrpSpPr>
        <p:grpSpPr bwMode="auto">
          <a:xfrm>
            <a:off x="10077450" y="1738947"/>
            <a:ext cx="730250" cy="788987"/>
            <a:chOff x="4573" y="1141"/>
            <a:chExt cx="460" cy="497"/>
          </a:xfrm>
        </p:grpSpPr>
        <p:sp>
          <p:nvSpPr>
            <p:cNvPr id="95" name="Freeform 65">
              <a:extLst>
                <a:ext uri="{FF2B5EF4-FFF2-40B4-BE49-F238E27FC236}">
                  <a16:creationId xmlns:a16="http://schemas.microsoft.com/office/drawing/2014/main" id="{5428286E-EE08-5547-9946-49A10AA9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1310"/>
              <a:ext cx="243" cy="328"/>
            </a:xfrm>
            <a:custGeom>
              <a:avLst/>
              <a:gdLst>
                <a:gd name="T0" fmla="*/ 243 w 243"/>
                <a:gd name="T1" fmla="*/ 0 h 328"/>
                <a:gd name="T2" fmla="*/ 219 w 243"/>
                <a:gd name="T3" fmla="*/ 121 h 328"/>
                <a:gd name="T4" fmla="*/ 146 w 243"/>
                <a:gd name="T5" fmla="*/ 242 h 328"/>
                <a:gd name="T6" fmla="*/ 74 w 243"/>
                <a:gd name="T7" fmla="*/ 314 h 328"/>
                <a:gd name="T8" fmla="*/ 0 w 243"/>
                <a:gd name="T9" fmla="*/ 325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328"/>
                <a:gd name="T17" fmla="*/ 243 w 243"/>
                <a:gd name="T18" fmla="*/ 328 h 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328">
                  <a:moveTo>
                    <a:pt x="243" y="0"/>
                  </a:moveTo>
                  <a:cubicBezTo>
                    <a:pt x="239" y="40"/>
                    <a:pt x="235" y="81"/>
                    <a:pt x="219" y="121"/>
                  </a:cubicBezTo>
                  <a:cubicBezTo>
                    <a:pt x="203" y="161"/>
                    <a:pt x="170" y="210"/>
                    <a:pt x="146" y="242"/>
                  </a:cubicBezTo>
                  <a:cubicBezTo>
                    <a:pt x="122" y="274"/>
                    <a:pt x="98" y="300"/>
                    <a:pt x="74" y="314"/>
                  </a:cubicBezTo>
                  <a:cubicBezTo>
                    <a:pt x="50" y="328"/>
                    <a:pt x="15" y="323"/>
                    <a:pt x="0" y="325"/>
                  </a:cubicBezTo>
                </a:path>
              </a:pathLst>
            </a:custGeom>
            <a:noFill/>
            <a:ln w="28575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66">
              <a:extLst>
                <a:ext uri="{FF2B5EF4-FFF2-40B4-BE49-F238E27FC236}">
                  <a16:creationId xmlns:a16="http://schemas.microsoft.com/office/drawing/2014/main" id="{432B38B5-0492-0240-B9A4-2460E8009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1141"/>
              <a:ext cx="58" cy="190"/>
            </a:xfrm>
            <a:custGeom>
              <a:avLst/>
              <a:gdLst>
                <a:gd name="T0" fmla="*/ 0 w 58"/>
                <a:gd name="T1" fmla="*/ 0 h 190"/>
                <a:gd name="T2" fmla="*/ 24 w 58"/>
                <a:gd name="T3" fmla="*/ 96 h 190"/>
                <a:gd name="T4" fmla="*/ 58 w 58"/>
                <a:gd name="T5" fmla="*/ 190 h 190"/>
                <a:gd name="T6" fmla="*/ 0 60000 65536"/>
                <a:gd name="T7" fmla="*/ 0 60000 65536"/>
                <a:gd name="T8" fmla="*/ 0 60000 65536"/>
                <a:gd name="T9" fmla="*/ 0 w 58"/>
                <a:gd name="T10" fmla="*/ 0 h 190"/>
                <a:gd name="T11" fmla="*/ 58 w 58"/>
                <a:gd name="T12" fmla="*/ 190 h 1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8" h="190">
                  <a:moveTo>
                    <a:pt x="0" y="0"/>
                  </a:moveTo>
                  <a:cubicBezTo>
                    <a:pt x="8" y="32"/>
                    <a:pt x="14" y="65"/>
                    <a:pt x="24" y="96"/>
                  </a:cubicBezTo>
                  <a:cubicBezTo>
                    <a:pt x="34" y="127"/>
                    <a:pt x="51" y="171"/>
                    <a:pt x="58" y="19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7" name="Group 67">
            <a:extLst>
              <a:ext uri="{FF2B5EF4-FFF2-40B4-BE49-F238E27FC236}">
                <a16:creationId xmlns:a16="http://schemas.microsoft.com/office/drawing/2014/main" id="{3FC3D1C9-FDB4-8F44-BB31-6506F3E93861}"/>
              </a:ext>
            </a:extLst>
          </p:cNvPr>
          <p:cNvGrpSpPr>
            <a:grpSpLocks/>
          </p:cNvGrpSpPr>
          <p:nvPr/>
        </p:nvGrpSpPr>
        <p:grpSpPr bwMode="auto">
          <a:xfrm>
            <a:off x="10102850" y="1738947"/>
            <a:ext cx="628650" cy="784225"/>
            <a:chOff x="4589" y="1144"/>
            <a:chExt cx="396" cy="494"/>
          </a:xfrm>
        </p:grpSpPr>
        <p:sp>
          <p:nvSpPr>
            <p:cNvPr id="98" name="Freeform 68">
              <a:extLst>
                <a:ext uri="{FF2B5EF4-FFF2-40B4-BE49-F238E27FC236}">
                  <a16:creationId xmlns:a16="http://schemas.microsoft.com/office/drawing/2014/main" id="{3B30FA28-8F57-5244-97BE-9495514BE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1323"/>
              <a:ext cx="173" cy="315"/>
            </a:xfrm>
            <a:custGeom>
              <a:avLst/>
              <a:gdLst>
                <a:gd name="T0" fmla="*/ 4 w 173"/>
                <a:gd name="T1" fmla="*/ 0 h 315"/>
                <a:gd name="T2" fmla="*/ 4 w 173"/>
                <a:gd name="T3" fmla="*/ 73 h 315"/>
                <a:gd name="T4" fmla="*/ 28 w 173"/>
                <a:gd name="T5" fmla="*/ 194 h 315"/>
                <a:gd name="T6" fmla="*/ 100 w 173"/>
                <a:gd name="T7" fmla="*/ 291 h 315"/>
                <a:gd name="T8" fmla="*/ 173 w 173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315"/>
                <a:gd name="T17" fmla="*/ 173 w 173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315">
                  <a:moveTo>
                    <a:pt x="4" y="0"/>
                  </a:moveTo>
                  <a:cubicBezTo>
                    <a:pt x="2" y="20"/>
                    <a:pt x="0" y="41"/>
                    <a:pt x="4" y="73"/>
                  </a:cubicBezTo>
                  <a:cubicBezTo>
                    <a:pt x="8" y="105"/>
                    <a:pt x="12" y="158"/>
                    <a:pt x="28" y="194"/>
                  </a:cubicBezTo>
                  <a:cubicBezTo>
                    <a:pt x="44" y="230"/>
                    <a:pt x="76" y="271"/>
                    <a:pt x="100" y="291"/>
                  </a:cubicBezTo>
                  <a:cubicBezTo>
                    <a:pt x="124" y="311"/>
                    <a:pt x="148" y="313"/>
                    <a:pt x="173" y="31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69">
              <a:extLst>
                <a:ext uri="{FF2B5EF4-FFF2-40B4-BE49-F238E27FC236}">
                  <a16:creationId xmlns:a16="http://schemas.microsoft.com/office/drawing/2014/main" id="{0CAC0BE6-A492-3A44-BD00-F009F3F95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" y="1144"/>
              <a:ext cx="24" cy="193"/>
            </a:xfrm>
            <a:custGeom>
              <a:avLst/>
              <a:gdLst>
                <a:gd name="T0" fmla="*/ 11 w 28"/>
                <a:gd name="T1" fmla="*/ 0 h 193"/>
                <a:gd name="T2" fmla="*/ 11 w 28"/>
                <a:gd name="T3" fmla="*/ 121 h 193"/>
                <a:gd name="T4" fmla="*/ 0 w 28"/>
                <a:gd name="T5" fmla="*/ 193 h 193"/>
                <a:gd name="T6" fmla="*/ 0 60000 65536"/>
                <a:gd name="T7" fmla="*/ 0 60000 65536"/>
                <a:gd name="T8" fmla="*/ 0 60000 65536"/>
                <a:gd name="T9" fmla="*/ 0 w 28"/>
                <a:gd name="T10" fmla="*/ 0 h 193"/>
                <a:gd name="T11" fmla="*/ 28 w 28"/>
                <a:gd name="T12" fmla="*/ 193 h 1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93">
                  <a:moveTo>
                    <a:pt x="24" y="0"/>
                  </a:moveTo>
                  <a:cubicBezTo>
                    <a:pt x="26" y="44"/>
                    <a:pt x="28" y="89"/>
                    <a:pt x="24" y="121"/>
                  </a:cubicBezTo>
                  <a:cubicBezTo>
                    <a:pt x="20" y="153"/>
                    <a:pt x="4" y="177"/>
                    <a:pt x="0" y="193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8449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9</a:t>
            </a:r>
            <a:br>
              <a:rPr lang="en-US" dirty="0"/>
            </a:br>
            <a:r>
              <a:rPr lang="en-US" dirty="0"/>
              <a:t>Constant Energy Surfaces &amp; Density of States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Some fundamental methods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5120063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9.1 Constant Energy Surfaces</a:t>
            </a:r>
          </a:p>
          <a:p>
            <a:r>
              <a:rPr lang="en-US" sz="2400" dirty="0"/>
              <a:t>9.2 Density of States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105" name="Group 52">
            <a:extLst>
              <a:ext uri="{FF2B5EF4-FFF2-40B4-BE49-F238E27FC236}">
                <a16:creationId xmlns:a16="http://schemas.microsoft.com/office/drawing/2014/main" id="{A0E3DC88-1013-3845-AF10-82C846D65A54}"/>
              </a:ext>
            </a:extLst>
          </p:cNvPr>
          <p:cNvGrpSpPr>
            <a:grpSpLocks/>
          </p:cNvGrpSpPr>
          <p:nvPr/>
        </p:nvGrpSpPr>
        <p:grpSpPr bwMode="auto">
          <a:xfrm>
            <a:off x="9418637" y="877411"/>
            <a:ext cx="2087563" cy="3306763"/>
            <a:chOff x="4138" y="601"/>
            <a:chExt cx="1315" cy="2083"/>
          </a:xfrm>
        </p:grpSpPr>
        <p:grpSp>
          <p:nvGrpSpPr>
            <p:cNvPr id="106" name="Group 53">
              <a:extLst>
                <a:ext uri="{FF2B5EF4-FFF2-40B4-BE49-F238E27FC236}">
                  <a16:creationId xmlns:a16="http://schemas.microsoft.com/office/drawing/2014/main" id="{C0EF2868-8705-E544-9203-CA36771CA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8" y="910"/>
              <a:ext cx="1315" cy="1774"/>
              <a:chOff x="4138" y="910"/>
              <a:chExt cx="1315" cy="1774"/>
            </a:xfrm>
          </p:grpSpPr>
          <p:sp>
            <p:nvSpPr>
              <p:cNvPr id="108" name="Freeform 54">
                <a:extLst>
                  <a:ext uri="{FF2B5EF4-FFF2-40B4-BE49-F238E27FC236}">
                    <a16:creationId xmlns:a16="http://schemas.microsoft.com/office/drawing/2014/main" id="{04A98B9A-CB72-734B-B28C-3FE7CA635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" y="1934"/>
                <a:ext cx="1047" cy="750"/>
              </a:xfrm>
              <a:custGeom>
                <a:avLst/>
                <a:gdLst>
                  <a:gd name="T0" fmla="*/ 435 w 1088"/>
                  <a:gd name="T1" fmla="*/ 24 h 750"/>
                  <a:gd name="T2" fmla="*/ 0 w 1088"/>
                  <a:gd name="T3" fmla="*/ 338 h 750"/>
                  <a:gd name="T4" fmla="*/ 653 w 1088"/>
                  <a:gd name="T5" fmla="*/ 750 h 750"/>
                  <a:gd name="T6" fmla="*/ 1088 w 1088"/>
                  <a:gd name="T7" fmla="*/ 411 h 750"/>
                  <a:gd name="T8" fmla="*/ 484 w 1088"/>
                  <a:gd name="T9" fmla="*/ 0 h 750"/>
                  <a:gd name="T10" fmla="*/ 435 w 1088"/>
                  <a:gd name="T11" fmla="*/ 24 h 7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88"/>
                  <a:gd name="T19" fmla="*/ 0 h 750"/>
                  <a:gd name="T20" fmla="*/ 1088 w 1088"/>
                  <a:gd name="T21" fmla="*/ 750 h 7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88" h="750">
                    <a:moveTo>
                      <a:pt x="435" y="24"/>
                    </a:moveTo>
                    <a:lnTo>
                      <a:pt x="0" y="338"/>
                    </a:lnTo>
                    <a:lnTo>
                      <a:pt x="653" y="750"/>
                    </a:lnTo>
                    <a:lnTo>
                      <a:pt x="1088" y="411"/>
                    </a:lnTo>
                    <a:lnTo>
                      <a:pt x="484" y="0"/>
                    </a:lnTo>
                    <a:lnTo>
                      <a:pt x="435" y="24"/>
                    </a:lnTo>
                    <a:close/>
                  </a:path>
                </a:pathLst>
              </a:cu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" name="Line 55">
                <a:extLst>
                  <a:ext uri="{FF2B5EF4-FFF2-40B4-BE49-F238E27FC236}">
                    <a16:creationId xmlns:a16="http://schemas.microsoft.com/office/drawing/2014/main" id="{5B7FE619-02E9-2B4E-BB1D-E5CB897CD2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51" y="2060"/>
                <a:ext cx="637" cy="47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56">
                <a:extLst>
                  <a:ext uri="{FF2B5EF4-FFF2-40B4-BE49-F238E27FC236}">
                    <a16:creationId xmlns:a16="http://schemas.microsoft.com/office/drawing/2014/main" id="{63EA813B-ECE8-7645-8142-2F5A860A96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2047"/>
                <a:ext cx="873" cy="54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Freeform 57">
                <a:extLst>
                  <a:ext uri="{FF2B5EF4-FFF2-40B4-BE49-F238E27FC236}">
                    <a16:creationId xmlns:a16="http://schemas.microsoft.com/office/drawing/2014/main" id="{1B19B1E4-6D0E-3942-B364-B52E67B6A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1212"/>
                <a:ext cx="682" cy="438"/>
              </a:xfrm>
              <a:custGeom>
                <a:avLst/>
                <a:gdLst>
                  <a:gd name="T0" fmla="*/ 0 w 682"/>
                  <a:gd name="T1" fmla="*/ 16 h 438"/>
                  <a:gd name="T2" fmla="*/ 83 w 682"/>
                  <a:gd name="T3" fmla="*/ 266 h 438"/>
                  <a:gd name="T4" fmla="*/ 224 w 682"/>
                  <a:gd name="T5" fmla="*/ 407 h 438"/>
                  <a:gd name="T6" fmla="*/ 442 w 682"/>
                  <a:gd name="T7" fmla="*/ 413 h 438"/>
                  <a:gd name="T8" fmla="*/ 595 w 682"/>
                  <a:gd name="T9" fmla="*/ 259 h 438"/>
                  <a:gd name="T10" fmla="*/ 682 w 682"/>
                  <a:gd name="T11" fmla="*/ 0 h 4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2"/>
                  <a:gd name="T19" fmla="*/ 0 h 438"/>
                  <a:gd name="T20" fmla="*/ 682 w 682"/>
                  <a:gd name="T21" fmla="*/ 438 h 4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2" h="438">
                    <a:moveTo>
                      <a:pt x="0" y="16"/>
                    </a:moveTo>
                    <a:cubicBezTo>
                      <a:pt x="14" y="58"/>
                      <a:pt x="46" y="201"/>
                      <a:pt x="83" y="266"/>
                    </a:cubicBezTo>
                    <a:cubicBezTo>
                      <a:pt x="120" y="331"/>
                      <a:pt x="164" y="382"/>
                      <a:pt x="224" y="407"/>
                    </a:cubicBezTo>
                    <a:cubicBezTo>
                      <a:pt x="284" y="432"/>
                      <a:pt x="380" y="438"/>
                      <a:pt x="442" y="413"/>
                    </a:cubicBezTo>
                    <a:cubicBezTo>
                      <a:pt x="504" y="388"/>
                      <a:pt x="555" y="328"/>
                      <a:pt x="595" y="259"/>
                    </a:cubicBezTo>
                    <a:cubicBezTo>
                      <a:pt x="635" y="190"/>
                      <a:pt x="664" y="54"/>
                      <a:pt x="682" y="0"/>
                    </a:cubicBezTo>
                  </a:path>
                </a:pathLst>
              </a:custGeom>
              <a:gradFill rotWithShape="1">
                <a:gsLst>
                  <a:gs pos="0">
                    <a:srgbClr val="CCECFF"/>
                  </a:gs>
                  <a:gs pos="100000">
                    <a:srgbClr val="5E6D76"/>
                  </a:gs>
                </a:gsLst>
                <a:lin ang="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Oval 58">
                <a:extLst>
                  <a:ext uri="{FF2B5EF4-FFF2-40B4-BE49-F238E27FC236}">
                    <a16:creationId xmlns:a16="http://schemas.microsoft.com/office/drawing/2014/main" id="{CADC0338-AF9F-1347-B0D3-578B8A0B6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3" y="1116"/>
                <a:ext cx="677" cy="22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13" name="Line 59">
                <a:extLst>
                  <a:ext uri="{FF2B5EF4-FFF2-40B4-BE49-F238E27FC236}">
                    <a16:creationId xmlns:a16="http://schemas.microsoft.com/office/drawing/2014/main" id="{FB534D7D-AEF6-AB4F-8C18-11A91BFB6C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70" y="1641"/>
                <a:ext cx="0" cy="6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60">
                <a:extLst>
                  <a:ext uri="{FF2B5EF4-FFF2-40B4-BE49-F238E27FC236}">
                    <a16:creationId xmlns:a16="http://schemas.microsoft.com/office/drawing/2014/main" id="{7E07A0ED-D499-004A-A056-61C4ADDAD2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67" y="910"/>
                <a:ext cx="0" cy="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Text Box 61">
                <a:extLst>
                  <a:ext uri="{FF2B5EF4-FFF2-40B4-BE49-F238E27FC236}">
                    <a16:creationId xmlns:a16="http://schemas.microsoft.com/office/drawing/2014/main" id="{523E4217-9B5D-6846-B907-1C8D5004A2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3" y="1781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k</a:t>
                </a:r>
                <a:r>
                  <a:rPr lang="en-US" altLang="en-US" sz="2400" i="1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x</a:t>
                </a:r>
                <a:endParaRPr lang="en-US" altLang="en-US" sz="24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6" name="Text Box 62">
                <a:extLst>
                  <a:ext uri="{FF2B5EF4-FFF2-40B4-BE49-F238E27FC236}">
                    <a16:creationId xmlns:a16="http://schemas.microsoft.com/office/drawing/2014/main" id="{011C8C79-E1FC-2240-8FD5-3A3E16EE72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8" y="1820"/>
                <a:ext cx="3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 dirty="0" err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k</a:t>
                </a:r>
                <a:r>
                  <a:rPr lang="en-US" altLang="en-US" sz="2400" i="1" baseline="-25000" dirty="0" err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y</a:t>
                </a:r>
                <a:endParaRPr lang="en-US" altLang="en-US" sz="2400" i="1" baseline="-25000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07" name="Text Box 63">
              <a:extLst>
                <a:ext uri="{FF2B5EF4-FFF2-40B4-BE49-F238E27FC236}">
                  <a16:creationId xmlns:a16="http://schemas.microsoft.com/office/drawing/2014/main" id="{490D2BC9-9DD9-A04B-90CC-63D1BA10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601"/>
              <a:ext cx="6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E(</a:t>
              </a:r>
              <a:r>
                <a:rPr lang="en-US" altLang="en-US" sz="2400" i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2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117" name="Freeform 71">
            <a:extLst>
              <a:ext uri="{FF2B5EF4-FFF2-40B4-BE49-F238E27FC236}">
                <a16:creationId xmlns:a16="http://schemas.microsoft.com/office/drawing/2014/main" id="{45EB13D8-A337-CD42-A142-C0CFF7A44078}"/>
              </a:ext>
            </a:extLst>
          </p:cNvPr>
          <p:cNvSpPr>
            <a:spLocks/>
          </p:cNvSpPr>
          <p:nvPr/>
        </p:nvSpPr>
        <p:spPr bwMode="auto">
          <a:xfrm>
            <a:off x="10010775" y="2222024"/>
            <a:ext cx="866775" cy="117475"/>
          </a:xfrm>
          <a:custGeom>
            <a:avLst/>
            <a:gdLst>
              <a:gd name="T0" fmla="*/ 0 w 556"/>
              <a:gd name="T1" fmla="*/ 0 h 74"/>
              <a:gd name="T2" fmla="*/ 2147483646 w 556"/>
              <a:gd name="T3" fmla="*/ 2147483646 h 74"/>
              <a:gd name="T4" fmla="*/ 2147483646 w 556"/>
              <a:gd name="T5" fmla="*/ 2147483646 h 74"/>
              <a:gd name="T6" fmla="*/ 2147483646 w 556"/>
              <a:gd name="T7" fmla="*/ 2147483646 h 74"/>
              <a:gd name="T8" fmla="*/ 2147483646 w 556"/>
              <a:gd name="T9" fmla="*/ 0 h 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6"/>
              <a:gd name="T16" fmla="*/ 0 h 74"/>
              <a:gd name="T17" fmla="*/ 556 w 556"/>
              <a:gd name="T18" fmla="*/ 74 h 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6" h="74">
                <a:moveTo>
                  <a:pt x="0" y="0"/>
                </a:moveTo>
                <a:cubicBezTo>
                  <a:pt x="24" y="9"/>
                  <a:pt x="97" y="42"/>
                  <a:pt x="145" y="54"/>
                </a:cubicBezTo>
                <a:cubicBezTo>
                  <a:pt x="193" y="66"/>
                  <a:pt x="234" y="74"/>
                  <a:pt x="290" y="73"/>
                </a:cubicBezTo>
                <a:cubicBezTo>
                  <a:pt x="346" y="72"/>
                  <a:pt x="440" y="61"/>
                  <a:pt x="484" y="49"/>
                </a:cubicBezTo>
                <a:cubicBezTo>
                  <a:pt x="528" y="37"/>
                  <a:pt x="542" y="18"/>
                  <a:pt x="556" y="0"/>
                </a:cubicBezTo>
              </a:path>
            </a:pathLst>
          </a:custGeom>
          <a:noFill/>
          <a:ln w="28575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" name="Text Box 18">
            <a:extLst>
              <a:ext uri="{FF2B5EF4-FFF2-40B4-BE49-F238E27FC236}">
                <a16:creationId xmlns:a16="http://schemas.microsoft.com/office/drawing/2014/main" id="{B4B282A1-6847-1A47-AAD3-0591DB934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79" y="4185761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endParaRPr lang="en-US" altLang="en-US" sz="2400" i="1" baseline="-25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" name="Rectangle 49">
            <a:extLst>
              <a:ext uri="{FF2B5EF4-FFF2-40B4-BE49-F238E27FC236}">
                <a16:creationId xmlns:a16="http://schemas.microsoft.com/office/drawing/2014/main" id="{79B3FB50-6A18-364A-AA14-6CFD3D7CB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143" y="4751388"/>
            <a:ext cx="1362063" cy="9604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0" name="Line 50">
            <a:extLst>
              <a:ext uri="{FF2B5EF4-FFF2-40B4-BE49-F238E27FC236}">
                <a16:creationId xmlns:a16="http://schemas.microsoft.com/office/drawing/2014/main" id="{D7AA25A4-7B57-E64F-9061-863070364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3414" y="5253038"/>
            <a:ext cx="175101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" name="Line 53">
            <a:extLst>
              <a:ext uri="{FF2B5EF4-FFF2-40B4-BE49-F238E27FC236}">
                <a16:creationId xmlns:a16="http://schemas.microsoft.com/office/drawing/2014/main" id="{CE8AC63F-5AD8-C844-8712-372C0532A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07651" y="5175250"/>
            <a:ext cx="0" cy="153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" name="Line 54">
            <a:extLst>
              <a:ext uri="{FF2B5EF4-FFF2-40B4-BE49-F238E27FC236}">
                <a16:creationId xmlns:a16="http://schemas.microsoft.com/office/drawing/2014/main" id="{3A1CE7BC-1418-FC48-B5FE-307AEFFF5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94953" y="4603273"/>
            <a:ext cx="11110" cy="118792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" name="Freeform 55">
            <a:extLst>
              <a:ext uri="{FF2B5EF4-FFF2-40B4-BE49-F238E27FC236}">
                <a16:creationId xmlns:a16="http://schemas.microsoft.com/office/drawing/2014/main" id="{9733E9CF-81F6-8A4D-A41B-C88AF6BF16E8}"/>
              </a:ext>
            </a:extLst>
          </p:cNvPr>
          <p:cNvSpPr>
            <a:spLocks/>
          </p:cNvSpPr>
          <p:nvPr/>
        </p:nvSpPr>
        <p:spPr bwMode="auto">
          <a:xfrm>
            <a:off x="9983790" y="5060950"/>
            <a:ext cx="884230" cy="384175"/>
          </a:xfrm>
          <a:custGeom>
            <a:avLst/>
            <a:gdLst>
              <a:gd name="T0" fmla="*/ 218 w 436"/>
              <a:gd name="T1" fmla="*/ 0 h 242"/>
              <a:gd name="T2" fmla="*/ 0 w 436"/>
              <a:gd name="T3" fmla="*/ 121 h 242"/>
              <a:gd name="T4" fmla="*/ 218 w 436"/>
              <a:gd name="T5" fmla="*/ 242 h 242"/>
              <a:gd name="T6" fmla="*/ 436 w 436"/>
              <a:gd name="T7" fmla="*/ 121 h 242"/>
              <a:gd name="T8" fmla="*/ 218 w 436"/>
              <a:gd name="T9" fmla="*/ 0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6"/>
              <a:gd name="T16" fmla="*/ 0 h 242"/>
              <a:gd name="T17" fmla="*/ 436 w 436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6" h="242">
                <a:moveTo>
                  <a:pt x="218" y="0"/>
                </a:moveTo>
                <a:cubicBezTo>
                  <a:pt x="145" y="0"/>
                  <a:pt x="0" y="81"/>
                  <a:pt x="0" y="121"/>
                </a:cubicBezTo>
                <a:cubicBezTo>
                  <a:pt x="0" y="161"/>
                  <a:pt x="145" y="242"/>
                  <a:pt x="218" y="242"/>
                </a:cubicBezTo>
                <a:cubicBezTo>
                  <a:pt x="291" y="242"/>
                  <a:pt x="436" y="161"/>
                  <a:pt x="436" y="121"/>
                </a:cubicBezTo>
                <a:cubicBezTo>
                  <a:pt x="436" y="81"/>
                  <a:pt x="291" y="0"/>
                  <a:pt x="218" y="0"/>
                </a:cubicBezTo>
                <a:close/>
              </a:path>
            </a:pathLst>
          </a:custGeom>
          <a:noFill/>
          <a:ln w="19050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" name="Text Box 60">
            <a:extLst>
              <a:ext uri="{FF2B5EF4-FFF2-40B4-BE49-F238E27FC236}">
                <a16:creationId xmlns:a16="http://schemas.microsoft.com/office/drawing/2014/main" id="{A4654A9B-D039-284B-B8A9-DDA0E7C9C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4453" y="4981574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y</a:t>
            </a:r>
            <a:endParaRPr lang="en-US" altLang="en-US" sz="2400" i="1" baseline="-25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0C438E0-6EB9-B04F-A34E-B748FCC62CC5}"/>
              </a:ext>
            </a:extLst>
          </p:cNvPr>
          <p:cNvGrpSpPr/>
          <p:nvPr/>
        </p:nvGrpSpPr>
        <p:grpSpPr>
          <a:xfrm>
            <a:off x="7070726" y="5071064"/>
            <a:ext cx="1144588" cy="1536700"/>
            <a:chOff x="5105400" y="3914776"/>
            <a:chExt cx="1144588" cy="1536700"/>
          </a:xfrm>
        </p:grpSpPr>
        <p:sp>
          <p:nvSpPr>
            <p:cNvPr id="126" name="Line 23">
              <a:extLst>
                <a:ext uri="{FF2B5EF4-FFF2-40B4-BE49-F238E27FC236}">
                  <a16:creationId xmlns:a16="http://schemas.microsoft.com/office/drawing/2014/main" id="{5ADADC76-81B1-7347-B794-4E131B110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9575" y="4923152"/>
              <a:ext cx="7588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25">
              <a:extLst>
                <a:ext uri="{FF2B5EF4-FFF2-40B4-BE49-F238E27FC236}">
                  <a16:creationId xmlns:a16="http://schemas.microsoft.com/office/drawing/2014/main" id="{4EA767A1-A17F-0843-A9AE-B0890EDDA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925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26">
              <a:extLst>
                <a:ext uri="{FF2B5EF4-FFF2-40B4-BE49-F238E27FC236}">
                  <a16:creationId xmlns:a16="http://schemas.microsoft.com/office/drawing/2014/main" id="{FB58781B-2EB4-504C-8C45-2E06755C5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9988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9" name="Object 31">
              <a:extLst>
                <a:ext uri="{FF2B5EF4-FFF2-40B4-BE49-F238E27FC236}">
                  <a16:creationId xmlns:a16="http://schemas.microsoft.com/office/drawing/2014/main" id="{6E53036A-5E0D-C84A-80EF-00EEC9157F2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89575" y="4951413"/>
            <a:ext cx="241300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394200" imgH="9067800" progId="Equation.DSMT4">
                    <p:embed/>
                  </p:oleObj>
                </mc:Choice>
                <mc:Fallback>
                  <p:oleObj name="Equation" r:id="rId3" imgW="4394200" imgH="9067800" progId="Equation.DSMT4">
                    <p:embed/>
                    <p:pic>
                      <p:nvPicPr>
                        <p:cNvPr id="129" name="Object 31">
                          <a:extLst>
                            <a:ext uri="{FF2B5EF4-FFF2-40B4-BE49-F238E27FC236}">
                              <a16:creationId xmlns:a16="http://schemas.microsoft.com/office/drawing/2014/main" id="{6E53036A-5E0D-C84A-80EF-00EEC9157F2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9575" y="4951413"/>
                          <a:ext cx="241300" cy="500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0" name="Line 31">
              <a:extLst>
                <a:ext uri="{FF2B5EF4-FFF2-40B4-BE49-F238E27FC236}">
                  <a16:creationId xmlns:a16="http://schemas.microsoft.com/office/drawing/2014/main" id="{23EA22E7-E84B-2442-A91A-BD57AF6145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8875" y="3914776"/>
              <a:ext cx="0" cy="9985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32">
              <a:extLst>
                <a:ext uri="{FF2B5EF4-FFF2-40B4-BE49-F238E27FC236}">
                  <a16:creationId xmlns:a16="http://schemas.microsoft.com/office/drawing/2014/main" id="{A18B5A99-5171-974C-8857-039EFE13A8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8338" y="4068762"/>
              <a:ext cx="0" cy="844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Text Box 51">
              <a:extLst>
                <a:ext uri="{FF2B5EF4-FFF2-40B4-BE49-F238E27FC236}">
                  <a16:creationId xmlns:a16="http://schemas.microsoft.com/office/drawing/2014/main" id="{67E193FD-9841-0F49-A738-D097D4177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4608512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 sz="2400" i="1" baseline="-25000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" name="Freeform 71">
              <a:extLst>
                <a:ext uri="{FF2B5EF4-FFF2-40B4-BE49-F238E27FC236}">
                  <a16:creationId xmlns:a16="http://schemas.microsoft.com/office/drawing/2014/main" id="{2DE49E46-9034-1644-BE59-7D451A82870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734051" y="4221163"/>
              <a:ext cx="498475" cy="346075"/>
            </a:xfrm>
            <a:custGeom>
              <a:avLst/>
              <a:gdLst>
                <a:gd name="T0" fmla="*/ 0 w 314"/>
                <a:gd name="T1" fmla="*/ 2147483646 h 218"/>
                <a:gd name="T2" fmla="*/ 2147483646 w 314"/>
                <a:gd name="T3" fmla="*/ 2147483646 h 218"/>
                <a:gd name="T4" fmla="*/ 2147483646 w 314"/>
                <a:gd name="T5" fmla="*/ 2147483646 h 218"/>
                <a:gd name="T6" fmla="*/ 2147483646 w 314"/>
                <a:gd name="T7" fmla="*/ 2147483646 h 218"/>
                <a:gd name="T8" fmla="*/ 2147483646 w 31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4"/>
                <a:gd name="T16" fmla="*/ 0 h 218"/>
                <a:gd name="T17" fmla="*/ 314 w 31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4" h="218">
                  <a:moveTo>
                    <a:pt x="0" y="218"/>
                  </a:moveTo>
                  <a:cubicBezTo>
                    <a:pt x="34" y="203"/>
                    <a:pt x="69" y="189"/>
                    <a:pt x="97" y="169"/>
                  </a:cubicBezTo>
                  <a:cubicBezTo>
                    <a:pt x="125" y="149"/>
                    <a:pt x="141" y="121"/>
                    <a:pt x="169" y="97"/>
                  </a:cubicBezTo>
                  <a:cubicBezTo>
                    <a:pt x="197" y="73"/>
                    <a:pt x="242" y="40"/>
                    <a:pt x="266" y="24"/>
                  </a:cubicBezTo>
                  <a:cubicBezTo>
                    <a:pt x="290" y="8"/>
                    <a:pt x="302" y="4"/>
                    <a:pt x="314" y="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2CCCBBF-B19E-E34D-8CDC-E474CAE38AD1}"/>
              </a:ext>
            </a:extLst>
          </p:cNvPr>
          <p:cNvGrpSpPr/>
          <p:nvPr/>
        </p:nvGrpSpPr>
        <p:grpSpPr>
          <a:xfrm>
            <a:off x="8083551" y="5071064"/>
            <a:ext cx="1349375" cy="1536699"/>
            <a:chOff x="6118225" y="3914776"/>
            <a:chExt cx="1349375" cy="1536699"/>
          </a:xfrm>
        </p:grpSpPr>
        <p:sp>
          <p:nvSpPr>
            <p:cNvPr id="135" name="Text Box 34">
              <a:extLst>
                <a:ext uri="{FF2B5EF4-FFF2-40B4-BE49-F238E27FC236}">
                  <a16:creationId xmlns:a16="http://schemas.microsoft.com/office/drawing/2014/main" id="{E1F3DB1E-5BF4-8341-BA59-B211DF9F8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225" y="4992688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336070E-D8A9-BA4E-B87F-4BA8D1D0BAC8}"/>
                </a:ext>
              </a:extLst>
            </p:cNvPr>
            <p:cNvGrpSpPr/>
            <p:nvPr/>
          </p:nvGrpSpPr>
          <p:grpSpPr>
            <a:xfrm>
              <a:off x="6248399" y="3914776"/>
              <a:ext cx="1219201" cy="1536699"/>
              <a:chOff x="6248399" y="3914776"/>
              <a:chExt cx="1219201" cy="1536699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766FF670-64EE-6043-90D3-07484E501065}"/>
                  </a:ext>
                </a:extLst>
              </p:cNvPr>
              <p:cNvGrpSpPr/>
              <p:nvPr/>
            </p:nvGrpSpPr>
            <p:grpSpPr>
              <a:xfrm>
                <a:off x="6286500" y="3914776"/>
                <a:ext cx="1181100" cy="1536699"/>
                <a:chOff x="6286500" y="3914776"/>
                <a:chExt cx="1181100" cy="1536699"/>
              </a:xfrm>
            </p:grpSpPr>
            <p:sp>
              <p:nvSpPr>
                <p:cNvPr id="139" name="Line 24">
                  <a:extLst>
                    <a:ext uri="{FF2B5EF4-FFF2-40B4-BE49-F238E27FC236}">
                      <a16:creationId xmlns:a16="http://schemas.microsoft.com/office/drawing/2014/main" id="{EE7F5DB6-ED05-5146-A6EE-8F5EE26B22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6563" y="4835526"/>
                  <a:ext cx="0" cy="1539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aphicFrame>
              <p:nvGraphicFramePr>
                <p:cNvPr id="140" name="Object 30">
                  <a:extLst>
                    <a:ext uri="{FF2B5EF4-FFF2-40B4-BE49-F238E27FC236}">
                      <a16:creationId xmlns:a16="http://schemas.microsoft.com/office/drawing/2014/main" id="{08F5B98A-B684-C34B-8ED1-27378041FC62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6704014" y="4979987"/>
                <a:ext cx="198437" cy="47148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5" imgW="3797300" imgH="9067800" progId="Equation.DSMT4">
                        <p:embed/>
                      </p:oleObj>
                    </mc:Choice>
                    <mc:Fallback>
                      <p:oleObj name="Equation" r:id="rId5" imgW="3797300" imgH="9067800" progId="Equation.DSMT4">
                        <p:embed/>
                        <p:pic>
                          <p:nvPicPr>
                            <p:cNvPr id="140" name="Object 30">
                              <a:extLst>
                                <a:ext uri="{FF2B5EF4-FFF2-40B4-BE49-F238E27FC236}">
                                  <a16:creationId xmlns:a16="http://schemas.microsoft.com/office/drawing/2014/main" id="{08F5B98A-B684-C34B-8ED1-27378041FC62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04014" y="4979987"/>
                              <a:ext cx="198437" cy="47148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41" name="Text Box 30">
                  <a:extLst>
                    <a:ext uri="{FF2B5EF4-FFF2-40B4-BE49-F238E27FC236}">
                      <a16:creationId xmlns:a16="http://schemas.microsoft.com/office/drawing/2014/main" id="{7548FBE2-6938-DD4B-A6D5-6131E8316B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991350" y="4611687"/>
                  <a:ext cx="47625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Wingdings" pitchFamily="2" charset="2"/>
                    <a:buChar char="ü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i="1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k</a:t>
                  </a:r>
                  <a:r>
                    <a:rPr lang="en-US" altLang="en-US" sz="2400" i="1" baseline="-25000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en-US" altLang="en-US" sz="24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2" name="Line 33">
                  <a:extLst>
                    <a:ext uri="{FF2B5EF4-FFF2-40B4-BE49-F238E27FC236}">
                      <a16:creationId xmlns:a16="http://schemas.microsoft.com/office/drawing/2014/main" id="{61619098-235D-EA4A-9EFB-276F49135A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4975" y="4068762"/>
                  <a:ext cx="0" cy="8445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50">
                  <a:extLst>
                    <a:ext uri="{FF2B5EF4-FFF2-40B4-BE49-F238E27FC236}">
                      <a16:creationId xmlns:a16="http://schemas.microsoft.com/office/drawing/2014/main" id="{D228B761-1DA2-5145-8B5D-094560D65F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86500" y="3914776"/>
                  <a:ext cx="0" cy="998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Freeform 70">
                  <a:extLst>
                    <a:ext uri="{FF2B5EF4-FFF2-40B4-BE49-F238E27FC236}">
                      <a16:creationId xmlns:a16="http://schemas.microsoft.com/office/drawing/2014/main" id="{7FA39803-8238-6941-9FA8-D5009E61E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8089" y="4221163"/>
                  <a:ext cx="498475" cy="346075"/>
                </a:xfrm>
                <a:custGeom>
                  <a:avLst/>
                  <a:gdLst>
                    <a:gd name="T0" fmla="*/ 0 w 314"/>
                    <a:gd name="T1" fmla="*/ 2147483646 h 218"/>
                    <a:gd name="T2" fmla="*/ 2147483646 w 314"/>
                    <a:gd name="T3" fmla="*/ 2147483646 h 218"/>
                    <a:gd name="T4" fmla="*/ 2147483646 w 314"/>
                    <a:gd name="T5" fmla="*/ 2147483646 h 218"/>
                    <a:gd name="T6" fmla="*/ 2147483646 w 314"/>
                    <a:gd name="T7" fmla="*/ 2147483646 h 218"/>
                    <a:gd name="T8" fmla="*/ 2147483646 w 314"/>
                    <a:gd name="T9" fmla="*/ 0 h 2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4"/>
                    <a:gd name="T16" fmla="*/ 0 h 218"/>
                    <a:gd name="T17" fmla="*/ 314 w 314"/>
                    <a:gd name="T18" fmla="*/ 218 h 2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4" h="218">
                      <a:moveTo>
                        <a:pt x="0" y="218"/>
                      </a:moveTo>
                      <a:cubicBezTo>
                        <a:pt x="34" y="203"/>
                        <a:pt x="69" y="189"/>
                        <a:pt x="97" y="169"/>
                      </a:cubicBezTo>
                      <a:cubicBezTo>
                        <a:pt x="125" y="149"/>
                        <a:pt x="141" y="121"/>
                        <a:pt x="169" y="97"/>
                      </a:cubicBezTo>
                      <a:cubicBezTo>
                        <a:pt x="197" y="73"/>
                        <a:pt x="242" y="40"/>
                        <a:pt x="266" y="24"/>
                      </a:cubicBezTo>
                      <a:cubicBezTo>
                        <a:pt x="290" y="8"/>
                        <a:pt x="302" y="4"/>
                        <a:pt x="314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8" name="Line 23">
                <a:extLst>
                  <a:ext uri="{FF2B5EF4-FFF2-40B4-BE49-F238E27FC236}">
                    <a16:creationId xmlns:a16="http://schemas.microsoft.com/office/drawing/2014/main" id="{CBE2F376-4E25-4D4E-A4EC-1DE8460CA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8399" y="4923152"/>
                <a:ext cx="73977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DCF16C88-5814-7942-B674-30F88D6A6BE7}"/>
              </a:ext>
            </a:extLst>
          </p:cNvPr>
          <p:cNvSpPr/>
          <p:nvPr/>
        </p:nvSpPr>
        <p:spPr>
          <a:xfrm rot="16200000">
            <a:off x="-37159" y="5015079"/>
            <a:ext cx="588305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182B6970-516F-574B-AD27-583343B3B626}"/>
              </a:ext>
            </a:extLst>
          </p:cNvPr>
          <p:cNvSpPr/>
          <p:nvPr/>
        </p:nvSpPr>
        <p:spPr>
          <a:xfrm rot="16200000">
            <a:off x="-73441" y="5758753"/>
            <a:ext cx="667924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2" name="AutoShape 5">
            <a:extLst>
              <a:ext uri="{FF2B5EF4-FFF2-40B4-BE49-F238E27FC236}">
                <a16:creationId xmlns:a16="http://schemas.microsoft.com/office/drawing/2014/main" id="{7C4B2073-A755-594D-AF12-073B42BBF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695" y="553099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grpSp>
        <p:nvGrpSpPr>
          <p:cNvPr id="93" name="Group 64">
            <a:extLst>
              <a:ext uri="{FF2B5EF4-FFF2-40B4-BE49-F238E27FC236}">
                <a16:creationId xmlns:a16="http://schemas.microsoft.com/office/drawing/2014/main" id="{BE021595-CBCE-9A4A-B812-485F4D4E942D}"/>
              </a:ext>
            </a:extLst>
          </p:cNvPr>
          <p:cNvGrpSpPr>
            <a:grpSpLocks/>
          </p:cNvGrpSpPr>
          <p:nvPr/>
        </p:nvGrpSpPr>
        <p:grpSpPr bwMode="auto">
          <a:xfrm>
            <a:off x="10077450" y="1738947"/>
            <a:ext cx="730250" cy="788987"/>
            <a:chOff x="4573" y="1141"/>
            <a:chExt cx="460" cy="497"/>
          </a:xfrm>
        </p:grpSpPr>
        <p:sp>
          <p:nvSpPr>
            <p:cNvPr id="94" name="Freeform 65">
              <a:extLst>
                <a:ext uri="{FF2B5EF4-FFF2-40B4-BE49-F238E27FC236}">
                  <a16:creationId xmlns:a16="http://schemas.microsoft.com/office/drawing/2014/main" id="{E59BB786-210B-314F-A0A3-A132BD336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1310"/>
              <a:ext cx="243" cy="328"/>
            </a:xfrm>
            <a:custGeom>
              <a:avLst/>
              <a:gdLst>
                <a:gd name="T0" fmla="*/ 243 w 243"/>
                <a:gd name="T1" fmla="*/ 0 h 328"/>
                <a:gd name="T2" fmla="*/ 219 w 243"/>
                <a:gd name="T3" fmla="*/ 121 h 328"/>
                <a:gd name="T4" fmla="*/ 146 w 243"/>
                <a:gd name="T5" fmla="*/ 242 h 328"/>
                <a:gd name="T6" fmla="*/ 74 w 243"/>
                <a:gd name="T7" fmla="*/ 314 h 328"/>
                <a:gd name="T8" fmla="*/ 0 w 243"/>
                <a:gd name="T9" fmla="*/ 325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328"/>
                <a:gd name="T17" fmla="*/ 243 w 243"/>
                <a:gd name="T18" fmla="*/ 328 h 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328">
                  <a:moveTo>
                    <a:pt x="243" y="0"/>
                  </a:moveTo>
                  <a:cubicBezTo>
                    <a:pt x="239" y="40"/>
                    <a:pt x="235" y="81"/>
                    <a:pt x="219" y="121"/>
                  </a:cubicBezTo>
                  <a:cubicBezTo>
                    <a:pt x="203" y="161"/>
                    <a:pt x="170" y="210"/>
                    <a:pt x="146" y="242"/>
                  </a:cubicBezTo>
                  <a:cubicBezTo>
                    <a:pt x="122" y="274"/>
                    <a:pt x="98" y="300"/>
                    <a:pt x="74" y="314"/>
                  </a:cubicBezTo>
                  <a:cubicBezTo>
                    <a:pt x="50" y="328"/>
                    <a:pt x="15" y="323"/>
                    <a:pt x="0" y="325"/>
                  </a:cubicBezTo>
                </a:path>
              </a:pathLst>
            </a:custGeom>
            <a:noFill/>
            <a:ln w="28575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66">
              <a:extLst>
                <a:ext uri="{FF2B5EF4-FFF2-40B4-BE49-F238E27FC236}">
                  <a16:creationId xmlns:a16="http://schemas.microsoft.com/office/drawing/2014/main" id="{7C8EE437-EB21-5F48-AF7B-764A0EFAF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1141"/>
              <a:ext cx="58" cy="190"/>
            </a:xfrm>
            <a:custGeom>
              <a:avLst/>
              <a:gdLst>
                <a:gd name="T0" fmla="*/ 0 w 58"/>
                <a:gd name="T1" fmla="*/ 0 h 190"/>
                <a:gd name="T2" fmla="*/ 24 w 58"/>
                <a:gd name="T3" fmla="*/ 96 h 190"/>
                <a:gd name="T4" fmla="*/ 58 w 58"/>
                <a:gd name="T5" fmla="*/ 190 h 190"/>
                <a:gd name="T6" fmla="*/ 0 60000 65536"/>
                <a:gd name="T7" fmla="*/ 0 60000 65536"/>
                <a:gd name="T8" fmla="*/ 0 60000 65536"/>
                <a:gd name="T9" fmla="*/ 0 w 58"/>
                <a:gd name="T10" fmla="*/ 0 h 190"/>
                <a:gd name="T11" fmla="*/ 58 w 58"/>
                <a:gd name="T12" fmla="*/ 190 h 1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8" h="190">
                  <a:moveTo>
                    <a:pt x="0" y="0"/>
                  </a:moveTo>
                  <a:cubicBezTo>
                    <a:pt x="8" y="32"/>
                    <a:pt x="14" y="65"/>
                    <a:pt x="24" y="96"/>
                  </a:cubicBezTo>
                  <a:cubicBezTo>
                    <a:pt x="34" y="127"/>
                    <a:pt x="51" y="171"/>
                    <a:pt x="58" y="19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" name="Group 67">
            <a:extLst>
              <a:ext uri="{FF2B5EF4-FFF2-40B4-BE49-F238E27FC236}">
                <a16:creationId xmlns:a16="http://schemas.microsoft.com/office/drawing/2014/main" id="{DAF79D6B-9690-BA45-9743-2393EE3F826D}"/>
              </a:ext>
            </a:extLst>
          </p:cNvPr>
          <p:cNvGrpSpPr>
            <a:grpSpLocks/>
          </p:cNvGrpSpPr>
          <p:nvPr/>
        </p:nvGrpSpPr>
        <p:grpSpPr bwMode="auto">
          <a:xfrm>
            <a:off x="10102850" y="1738947"/>
            <a:ext cx="628650" cy="784225"/>
            <a:chOff x="4589" y="1144"/>
            <a:chExt cx="396" cy="494"/>
          </a:xfrm>
        </p:grpSpPr>
        <p:sp>
          <p:nvSpPr>
            <p:cNvPr id="97" name="Freeform 68">
              <a:extLst>
                <a:ext uri="{FF2B5EF4-FFF2-40B4-BE49-F238E27FC236}">
                  <a16:creationId xmlns:a16="http://schemas.microsoft.com/office/drawing/2014/main" id="{727A2EB5-7B8A-A346-A891-8654C0487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1323"/>
              <a:ext cx="173" cy="315"/>
            </a:xfrm>
            <a:custGeom>
              <a:avLst/>
              <a:gdLst>
                <a:gd name="T0" fmla="*/ 4 w 173"/>
                <a:gd name="T1" fmla="*/ 0 h 315"/>
                <a:gd name="T2" fmla="*/ 4 w 173"/>
                <a:gd name="T3" fmla="*/ 73 h 315"/>
                <a:gd name="T4" fmla="*/ 28 w 173"/>
                <a:gd name="T5" fmla="*/ 194 h 315"/>
                <a:gd name="T6" fmla="*/ 100 w 173"/>
                <a:gd name="T7" fmla="*/ 291 h 315"/>
                <a:gd name="T8" fmla="*/ 173 w 173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315"/>
                <a:gd name="T17" fmla="*/ 173 w 173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315">
                  <a:moveTo>
                    <a:pt x="4" y="0"/>
                  </a:moveTo>
                  <a:cubicBezTo>
                    <a:pt x="2" y="20"/>
                    <a:pt x="0" y="41"/>
                    <a:pt x="4" y="73"/>
                  </a:cubicBezTo>
                  <a:cubicBezTo>
                    <a:pt x="8" y="105"/>
                    <a:pt x="12" y="158"/>
                    <a:pt x="28" y="194"/>
                  </a:cubicBezTo>
                  <a:cubicBezTo>
                    <a:pt x="44" y="230"/>
                    <a:pt x="76" y="271"/>
                    <a:pt x="100" y="291"/>
                  </a:cubicBezTo>
                  <a:cubicBezTo>
                    <a:pt x="124" y="311"/>
                    <a:pt x="148" y="313"/>
                    <a:pt x="173" y="31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69">
              <a:extLst>
                <a:ext uri="{FF2B5EF4-FFF2-40B4-BE49-F238E27FC236}">
                  <a16:creationId xmlns:a16="http://schemas.microsoft.com/office/drawing/2014/main" id="{A1C237C3-C19B-F649-BFEC-92BB26B53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" y="1144"/>
              <a:ext cx="24" cy="193"/>
            </a:xfrm>
            <a:custGeom>
              <a:avLst/>
              <a:gdLst>
                <a:gd name="T0" fmla="*/ 11 w 28"/>
                <a:gd name="T1" fmla="*/ 0 h 193"/>
                <a:gd name="T2" fmla="*/ 11 w 28"/>
                <a:gd name="T3" fmla="*/ 121 h 193"/>
                <a:gd name="T4" fmla="*/ 0 w 28"/>
                <a:gd name="T5" fmla="*/ 193 h 193"/>
                <a:gd name="T6" fmla="*/ 0 60000 65536"/>
                <a:gd name="T7" fmla="*/ 0 60000 65536"/>
                <a:gd name="T8" fmla="*/ 0 60000 65536"/>
                <a:gd name="T9" fmla="*/ 0 w 28"/>
                <a:gd name="T10" fmla="*/ 0 h 193"/>
                <a:gd name="T11" fmla="*/ 28 w 28"/>
                <a:gd name="T12" fmla="*/ 193 h 1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93">
                  <a:moveTo>
                    <a:pt x="24" y="0"/>
                  </a:moveTo>
                  <a:cubicBezTo>
                    <a:pt x="26" y="44"/>
                    <a:pt x="28" y="89"/>
                    <a:pt x="24" y="121"/>
                  </a:cubicBezTo>
                  <a:cubicBezTo>
                    <a:pt x="20" y="153"/>
                    <a:pt x="4" y="177"/>
                    <a:pt x="0" y="193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0200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148" y="2228673"/>
            <a:ext cx="11125200" cy="888292"/>
          </a:xfrm>
        </p:spPr>
        <p:txBody>
          <a:bodyPr/>
          <a:lstStyle/>
          <a:p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9.2 Density of States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0875090-F19E-F746-AE06-7EA85C1E1A18}"/>
              </a:ext>
            </a:extLst>
          </p:cNvPr>
          <p:cNvSpPr txBox="1">
            <a:spLocks/>
          </p:cNvSpPr>
          <p:nvPr/>
        </p:nvSpPr>
        <p:spPr bwMode="auto">
          <a:xfrm>
            <a:off x="482716" y="976288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9</a:t>
            </a:r>
            <a:br>
              <a:rPr lang="en-US" altLang="en-US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Constant Energy Surfaces &amp; Density of States</a:t>
            </a:r>
            <a:endParaRPr lang="en-US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68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9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Constant Energy Surfaces &amp; Density of States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Some fundamental methods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5120063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9.1 Constant Energy Surfaces</a:t>
            </a:r>
          </a:p>
          <a:p>
            <a:r>
              <a:rPr lang="en-US" sz="2400" dirty="0"/>
              <a:t>9.2 Density of States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118" name="Text Box 18">
            <a:extLst>
              <a:ext uri="{FF2B5EF4-FFF2-40B4-BE49-F238E27FC236}">
                <a16:creationId xmlns:a16="http://schemas.microsoft.com/office/drawing/2014/main" id="{B4B282A1-6847-1A47-AAD3-0591DB934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79" y="4185761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x</a:t>
            </a:r>
            <a:endParaRPr lang="en-US" altLang="en-US" sz="2400" i="1" baseline="-25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" name="Rectangle 49">
            <a:extLst>
              <a:ext uri="{FF2B5EF4-FFF2-40B4-BE49-F238E27FC236}">
                <a16:creationId xmlns:a16="http://schemas.microsoft.com/office/drawing/2014/main" id="{79B3FB50-6A18-364A-AA14-6CFD3D7CB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143" y="4751388"/>
            <a:ext cx="1362063" cy="9604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0" name="Line 50">
            <a:extLst>
              <a:ext uri="{FF2B5EF4-FFF2-40B4-BE49-F238E27FC236}">
                <a16:creationId xmlns:a16="http://schemas.microsoft.com/office/drawing/2014/main" id="{D7AA25A4-7B57-E64F-9061-863070364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3414" y="5253038"/>
            <a:ext cx="175101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" name="Line 53">
            <a:extLst>
              <a:ext uri="{FF2B5EF4-FFF2-40B4-BE49-F238E27FC236}">
                <a16:creationId xmlns:a16="http://schemas.microsoft.com/office/drawing/2014/main" id="{CE8AC63F-5AD8-C844-8712-372C0532A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07651" y="5175250"/>
            <a:ext cx="0" cy="153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" name="Line 54">
            <a:extLst>
              <a:ext uri="{FF2B5EF4-FFF2-40B4-BE49-F238E27FC236}">
                <a16:creationId xmlns:a16="http://schemas.microsoft.com/office/drawing/2014/main" id="{3A1CE7BC-1418-FC48-B5FE-307AEFFF5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94953" y="4603273"/>
            <a:ext cx="11110" cy="118792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" name="Freeform 55">
            <a:extLst>
              <a:ext uri="{FF2B5EF4-FFF2-40B4-BE49-F238E27FC236}">
                <a16:creationId xmlns:a16="http://schemas.microsoft.com/office/drawing/2014/main" id="{9733E9CF-81F6-8A4D-A41B-C88AF6BF16E8}"/>
              </a:ext>
            </a:extLst>
          </p:cNvPr>
          <p:cNvSpPr>
            <a:spLocks/>
          </p:cNvSpPr>
          <p:nvPr/>
        </p:nvSpPr>
        <p:spPr bwMode="auto">
          <a:xfrm>
            <a:off x="9983790" y="5060950"/>
            <a:ext cx="884230" cy="384175"/>
          </a:xfrm>
          <a:custGeom>
            <a:avLst/>
            <a:gdLst>
              <a:gd name="T0" fmla="*/ 218 w 436"/>
              <a:gd name="T1" fmla="*/ 0 h 242"/>
              <a:gd name="T2" fmla="*/ 0 w 436"/>
              <a:gd name="T3" fmla="*/ 121 h 242"/>
              <a:gd name="T4" fmla="*/ 218 w 436"/>
              <a:gd name="T5" fmla="*/ 242 h 242"/>
              <a:gd name="T6" fmla="*/ 436 w 436"/>
              <a:gd name="T7" fmla="*/ 121 h 242"/>
              <a:gd name="T8" fmla="*/ 218 w 436"/>
              <a:gd name="T9" fmla="*/ 0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6"/>
              <a:gd name="T16" fmla="*/ 0 h 242"/>
              <a:gd name="T17" fmla="*/ 436 w 436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6" h="242">
                <a:moveTo>
                  <a:pt x="218" y="0"/>
                </a:moveTo>
                <a:cubicBezTo>
                  <a:pt x="145" y="0"/>
                  <a:pt x="0" y="81"/>
                  <a:pt x="0" y="121"/>
                </a:cubicBezTo>
                <a:cubicBezTo>
                  <a:pt x="0" y="161"/>
                  <a:pt x="145" y="242"/>
                  <a:pt x="218" y="242"/>
                </a:cubicBezTo>
                <a:cubicBezTo>
                  <a:pt x="291" y="242"/>
                  <a:pt x="436" y="161"/>
                  <a:pt x="436" y="121"/>
                </a:cubicBezTo>
                <a:cubicBezTo>
                  <a:pt x="436" y="81"/>
                  <a:pt x="291" y="0"/>
                  <a:pt x="218" y="0"/>
                </a:cubicBezTo>
                <a:close/>
              </a:path>
            </a:pathLst>
          </a:custGeom>
          <a:noFill/>
          <a:ln w="19050" cap="flat" cmpd="sng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" name="Text Box 60">
            <a:extLst>
              <a:ext uri="{FF2B5EF4-FFF2-40B4-BE49-F238E27FC236}">
                <a16:creationId xmlns:a16="http://schemas.microsoft.com/office/drawing/2014/main" id="{A4654A9B-D039-284B-B8A9-DDA0E7C9C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4453" y="4981574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2400" i="1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y</a:t>
            </a:r>
            <a:endParaRPr lang="en-US" altLang="en-US" sz="2400" i="1" baseline="-25000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0C438E0-6EB9-B04F-A34E-B748FCC62CC5}"/>
              </a:ext>
            </a:extLst>
          </p:cNvPr>
          <p:cNvGrpSpPr/>
          <p:nvPr/>
        </p:nvGrpSpPr>
        <p:grpSpPr>
          <a:xfrm>
            <a:off x="7070726" y="5071064"/>
            <a:ext cx="1144588" cy="1536700"/>
            <a:chOff x="5105400" y="3914776"/>
            <a:chExt cx="1144588" cy="1536700"/>
          </a:xfrm>
        </p:grpSpPr>
        <p:sp>
          <p:nvSpPr>
            <p:cNvPr id="126" name="Line 23">
              <a:extLst>
                <a:ext uri="{FF2B5EF4-FFF2-40B4-BE49-F238E27FC236}">
                  <a16:creationId xmlns:a16="http://schemas.microsoft.com/office/drawing/2014/main" id="{5ADADC76-81B1-7347-B794-4E131B110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9575" y="4923152"/>
              <a:ext cx="7588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25">
              <a:extLst>
                <a:ext uri="{FF2B5EF4-FFF2-40B4-BE49-F238E27FC236}">
                  <a16:creationId xmlns:a16="http://schemas.microsoft.com/office/drawing/2014/main" id="{4EA767A1-A17F-0843-A9AE-B0890EDDA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925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26">
              <a:extLst>
                <a:ext uri="{FF2B5EF4-FFF2-40B4-BE49-F238E27FC236}">
                  <a16:creationId xmlns:a16="http://schemas.microsoft.com/office/drawing/2014/main" id="{FB58781B-2EB4-504C-8C45-2E06755C5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9988" y="4835526"/>
              <a:ext cx="0" cy="153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29" name="Object 31">
              <a:extLst>
                <a:ext uri="{FF2B5EF4-FFF2-40B4-BE49-F238E27FC236}">
                  <a16:creationId xmlns:a16="http://schemas.microsoft.com/office/drawing/2014/main" id="{6E53036A-5E0D-C84A-80EF-00EEC9157F2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89575" y="4951413"/>
            <a:ext cx="241300" cy="50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394200" imgH="9067800" progId="Equation.DSMT4">
                    <p:embed/>
                  </p:oleObj>
                </mc:Choice>
                <mc:Fallback>
                  <p:oleObj name="Equation" r:id="rId3" imgW="4394200" imgH="9067800" progId="Equation.DSMT4">
                    <p:embed/>
                    <p:pic>
                      <p:nvPicPr>
                        <p:cNvPr id="129" name="Object 31">
                          <a:extLst>
                            <a:ext uri="{FF2B5EF4-FFF2-40B4-BE49-F238E27FC236}">
                              <a16:creationId xmlns:a16="http://schemas.microsoft.com/office/drawing/2014/main" id="{6E53036A-5E0D-C84A-80EF-00EEC9157F2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9575" y="4951413"/>
                          <a:ext cx="241300" cy="500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0" name="Line 31">
              <a:extLst>
                <a:ext uri="{FF2B5EF4-FFF2-40B4-BE49-F238E27FC236}">
                  <a16:creationId xmlns:a16="http://schemas.microsoft.com/office/drawing/2014/main" id="{23EA22E7-E84B-2442-A91A-BD57AF6145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8875" y="3914776"/>
              <a:ext cx="0" cy="9985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32">
              <a:extLst>
                <a:ext uri="{FF2B5EF4-FFF2-40B4-BE49-F238E27FC236}">
                  <a16:creationId xmlns:a16="http://schemas.microsoft.com/office/drawing/2014/main" id="{A18B5A99-5171-974C-8857-039EFE13A8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8338" y="4068762"/>
              <a:ext cx="0" cy="844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Text Box 51">
              <a:extLst>
                <a:ext uri="{FF2B5EF4-FFF2-40B4-BE49-F238E27FC236}">
                  <a16:creationId xmlns:a16="http://schemas.microsoft.com/office/drawing/2014/main" id="{67E193FD-9841-0F49-A738-D097D4177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4608512"/>
              <a:ext cx="4762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k</a:t>
              </a:r>
              <a:r>
                <a:rPr lang="en-US" altLang="en-US" sz="2400" i="1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y</a:t>
              </a:r>
              <a:endParaRPr lang="en-US" altLang="en-US" sz="2400" i="1" baseline="-25000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" name="Freeform 71">
              <a:extLst>
                <a:ext uri="{FF2B5EF4-FFF2-40B4-BE49-F238E27FC236}">
                  <a16:creationId xmlns:a16="http://schemas.microsoft.com/office/drawing/2014/main" id="{2DE49E46-9034-1644-BE59-7D451A82870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734051" y="4221163"/>
              <a:ext cx="498475" cy="346075"/>
            </a:xfrm>
            <a:custGeom>
              <a:avLst/>
              <a:gdLst>
                <a:gd name="T0" fmla="*/ 0 w 314"/>
                <a:gd name="T1" fmla="*/ 2147483646 h 218"/>
                <a:gd name="T2" fmla="*/ 2147483646 w 314"/>
                <a:gd name="T3" fmla="*/ 2147483646 h 218"/>
                <a:gd name="T4" fmla="*/ 2147483646 w 314"/>
                <a:gd name="T5" fmla="*/ 2147483646 h 218"/>
                <a:gd name="T6" fmla="*/ 2147483646 w 314"/>
                <a:gd name="T7" fmla="*/ 2147483646 h 218"/>
                <a:gd name="T8" fmla="*/ 2147483646 w 31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4"/>
                <a:gd name="T16" fmla="*/ 0 h 218"/>
                <a:gd name="T17" fmla="*/ 314 w 31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4" h="218">
                  <a:moveTo>
                    <a:pt x="0" y="218"/>
                  </a:moveTo>
                  <a:cubicBezTo>
                    <a:pt x="34" y="203"/>
                    <a:pt x="69" y="189"/>
                    <a:pt x="97" y="169"/>
                  </a:cubicBezTo>
                  <a:cubicBezTo>
                    <a:pt x="125" y="149"/>
                    <a:pt x="141" y="121"/>
                    <a:pt x="169" y="97"/>
                  </a:cubicBezTo>
                  <a:cubicBezTo>
                    <a:pt x="197" y="73"/>
                    <a:pt x="242" y="40"/>
                    <a:pt x="266" y="24"/>
                  </a:cubicBezTo>
                  <a:cubicBezTo>
                    <a:pt x="290" y="8"/>
                    <a:pt x="302" y="4"/>
                    <a:pt x="314" y="0"/>
                  </a:cubicBezTo>
                </a:path>
              </a:pathLst>
            </a:custGeom>
            <a:noFill/>
            <a:ln w="19050" cap="flat" cmpd="sng">
              <a:solidFill>
                <a:srgbClr val="00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2CCCBBF-B19E-E34D-8CDC-E474CAE38AD1}"/>
              </a:ext>
            </a:extLst>
          </p:cNvPr>
          <p:cNvGrpSpPr/>
          <p:nvPr/>
        </p:nvGrpSpPr>
        <p:grpSpPr>
          <a:xfrm>
            <a:off x="8083551" y="5071064"/>
            <a:ext cx="1349375" cy="1536699"/>
            <a:chOff x="6118225" y="3914776"/>
            <a:chExt cx="1349375" cy="1536699"/>
          </a:xfrm>
        </p:grpSpPr>
        <p:sp>
          <p:nvSpPr>
            <p:cNvPr id="135" name="Text Box 34">
              <a:extLst>
                <a:ext uri="{FF2B5EF4-FFF2-40B4-BE49-F238E27FC236}">
                  <a16:creationId xmlns:a16="http://schemas.microsoft.com/office/drawing/2014/main" id="{E1F3DB1E-5BF4-8341-BA59-B211DF9F8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225" y="4992688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Times New Roman" panose="02020603050405020304" pitchFamily="18" charset="0"/>
                </a:rPr>
                <a:t>0</a:t>
              </a: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336070E-D8A9-BA4E-B87F-4BA8D1D0BAC8}"/>
                </a:ext>
              </a:extLst>
            </p:cNvPr>
            <p:cNvGrpSpPr/>
            <p:nvPr/>
          </p:nvGrpSpPr>
          <p:grpSpPr>
            <a:xfrm>
              <a:off x="6248399" y="3914776"/>
              <a:ext cx="1219201" cy="1536699"/>
              <a:chOff x="6248399" y="3914776"/>
              <a:chExt cx="1219201" cy="1536699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766FF670-64EE-6043-90D3-07484E501065}"/>
                  </a:ext>
                </a:extLst>
              </p:cNvPr>
              <p:cNvGrpSpPr/>
              <p:nvPr/>
            </p:nvGrpSpPr>
            <p:grpSpPr>
              <a:xfrm>
                <a:off x="6286500" y="3914776"/>
                <a:ext cx="1181100" cy="1536699"/>
                <a:chOff x="6286500" y="3914776"/>
                <a:chExt cx="1181100" cy="1536699"/>
              </a:xfrm>
            </p:grpSpPr>
            <p:sp>
              <p:nvSpPr>
                <p:cNvPr id="139" name="Line 24">
                  <a:extLst>
                    <a:ext uri="{FF2B5EF4-FFF2-40B4-BE49-F238E27FC236}">
                      <a16:creationId xmlns:a16="http://schemas.microsoft.com/office/drawing/2014/main" id="{EE7F5DB6-ED05-5146-A6EE-8F5EE26B22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6563" y="4835526"/>
                  <a:ext cx="0" cy="1539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aphicFrame>
              <p:nvGraphicFramePr>
                <p:cNvPr id="140" name="Object 30">
                  <a:extLst>
                    <a:ext uri="{FF2B5EF4-FFF2-40B4-BE49-F238E27FC236}">
                      <a16:creationId xmlns:a16="http://schemas.microsoft.com/office/drawing/2014/main" id="{08F5B98A-B684-C34B-8ED1-27378041FC62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6704014" y="4979987"/>
                <a:ext cx="198437" cy="47148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5" imgW="3797300" imgH="9067800" progId="Equation.DSMT4">
                        <p:embed/>
                      </p:oleObj>
                    </mc:Choice>
                    <mc:Fallback>
                      <p:oleObj name="Equation" r:id="rId5" imgW="3797300" imgH="9067800" progId="Equation.DSMT4">
                        <p:embed/>
                        <p:pic>
                          <p:nvPicPr>
                            <p:cNvPr id="140" name="Object 30">
                              <a:extLst>
                                <a:ext uri="{FF2B5EF4-FFF2-40B4-BE49-F238E27FC236}">
                                  <a16:creationId xmlns:a16="http://schemas.microsoft.com/office/drawing/2014/main" id="{08F5B98A-B684-C34B-8ED1-27378041FC62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704014" y="4979987"/>
                              <a:ext cx="198437" cy="47148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41" name="Text Box 30">
                  <a:extLst>
                    <a:ext uri="{FF2B5EF4-FFF2-40B4-BE49-F238E27FC236}">
                      <a16:creationId xmlns:a16="http://schemas.microsoft.com/office/drawing/2014/main" id="{7548FBE2-6938-DD4B-A6D5-6131E8316B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991350" y="4611687"/>
                  <a:ext cx="47625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Font typeface="Wingdings" pitchFamily="2" charset="2"/>
                    <a:buChar char="ü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 3" pitchFamily="2" charset="2"/>
                    <a:buChar char="´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i="1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k</a:t>
                  </a:r>
                  <a:r>
                    <a:rPr lang="en-US" altLang="en-US" sz="2400" i="1" baseline="-25000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en-US" altLang="en-US" sz="24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2" name="Line 33">
                  <a:extLst>
                    <a:ext uri="{FF2B5EF4-FFF2-40B4-BE49-F238E27FC236}">
                      <a16:creationId xmlns:a16="http://schemas.microsoft.com/office/drawing/2014/main" id="{61619098-235D-EA4A-9EFB-276F49135A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4975" y="4068762"/>
                  <a:ext cx="0" cy="84455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50">
                  <a:extLst>
                    <a:ext uri="{FF2B5EF4-FFF2-40B4-BE49-F238E27FC236}">
                      <a16:creationId xmlns:a16="http://schemas.microsoft.com/office/drawing/2014/main" id="{D228B761-1DA2-5145-8B5D-094560D65F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86500" y="3914776"/>
                  <a:ext cx="0" cy="99853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Freeform 70">
                  <a:extLst>
                    <a:ext uri="{FF2B5EF4-FFF2-40B4-BE49-F238E27FC236}">
                      <a16:creationId xmlns:a16="http://schemas.microsoft.com/office/drawing/2014/main" id="{7FA39803-8238-6941-9FA8-D5009E61E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8089" y="4221163"/>
                  <a:ext cx="498475" cy="346075"/>
                </a:xfrm>
                <a:custGeom>
                  <a:avLst/>
                  <a:gdLst>
                    <a:gd name="T0" fmla="*/ 0 w 314"/>
                    <a:gd name="T1" fmla="*/ 2147483646 h 218"/>
                    <a:gd name="T2" fmla="*/ 2147483646 w 314"/>
                    <a:gd name="T3" fmla="*/ 2147483646 h 218"/>
                    <a:gd name="T4" fmla="*/ 2147483646 w 314"/>
                    <a:gd name="T5" fmla="*/ 2147483646 h 218"/>
                    <a:gd name="T6" fmla="*/ 2147483646 w 314"/>
                    <a:gd name="T7" fmla="*/ 2147483646 h 218"/>
                    <a:gd name="T8" fmla="*/ 2147483646 w 314"/>
                    <a:gd name="T9" fmla="*/ 0 h 2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4"/>
                    <a:gd name="T16" fmla="*/ 0 h 218"/>
                    <a:gd name="T17" fmla="*/ 314 w 314"/>
                    <a:gd name="T18" fmla="*/ 218 h 2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4" h="218">
                      <a:moveTo>
                        <a:pt x="0" y="218"/>
                      </a:moveTo>
                      <a:cubicBezTo>
                        <a:pt x="34" y="203"/>
                        <a:pt x="69" y="189"/>
                        <a:pt x="97" y="169"/>
                      </a:cubicBezTo>
                      <a:cubicBezTo>
                        <a:pt x="125" y="149"/>
                        <a:pt x="141" y="121"/>
                        <a:pt x="169" y="97"/>
                      </a:cubicBezTo>
                      <a:cubicBezTo>
                        <a:pt x="197" y="73"/>
                        <a:pt x="242" y="40"/>
                        <a:pt x="266" y="24"/>
                      </a:cubicBezTo>
                      <a:cubicBezTo>
                        <a:pt x="290" y="8"/>
                        <a:pt x="302" y="4"/>
                        <a:pt x="314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8" name="Line 23">
                <a:extLst>
                  <a:ext uri="{FF2B5EF4-FFF2-40B4-BE49-F238E27FC236}">
                    <a16:creationId xmlns:a16="http://schemas.microsoft.com/office/drawing/2014/main" id="{CBE2F376-4E25-4D4E-A4EC-1DE8460CA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8399" y="4923152"/>
                <a:ext cx="73977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DCF16C88-5814-7942-B674-30F88D6A6BE7}"/>
              </a:ext>
            </a:extLst>
          </p:cNvPr>
          <p:cNvSpPr/>
          <p:nvPr/>
        </p:nvSpPr>
        <p:spPr>
          <a:xfrm rot="16200000">
            <a:off x="-37159" y="5015079"/>
            <a:ext cx="588305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182B6970-516F-574B-AD27-583343B3B626}"/>
              </a:ext>
            </a:extLst>
          </p:cNvPr>
          <p:cNvSpPr/>
          <p:nvPr/>
        </p:nvSpPr>
        <p:spPr>
          <a:xfrm rot="16200000">
            <a:off x="-73441" y="5758753"/>
            <a:ext cx="667924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2" name="AutoShape 5">
            <a:extLst>
              <a:ext uri="{FF2B5EF4-FFF2-40B4-BE49-F238E27FC236}">
                <a16:creationId xmlns:a16="http://schemas.microsoft.com/office/drawing/2014/main" id="{7C4B2073-A755-594D-AF12-073B42BBF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5695" y="553099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5772B258-41FE-F04E-A641-FC3606BD5F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3863" y="842153"/>
            <a:ext cx="21844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37" name="Slide Number Placeholder 64">
            <a:extLst>
              <a:ext uri="{FF2B5EF4-FFF2-40B4-BE49-F238E27FC236}">
                <a16:creationId xmlns:a16="http://schemas.microsoft.com/office/drawing/2014/main" id="{068F9936-6966-6A44-BEE7-02DFB679255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4C29C4-FF95-DE45-B7F1-64F2FB1D5FD9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42" name="Text Box 41">
            <a:extLst>
              <a:ext uri="{FF2B5EF4-FFF2-40B4-BE49-F238E27FC236}">
                <a16:creationId xmlns:a16="http://schemas.microsoft.com/office/drawing/2014/main" id="{438AEF7B-7FB9-8B4D-83DE-C5AB97CEC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923" y="1479208"/>
            <a:ext cx="574198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A single band has total of N-states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Only a fraction of states are occupied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  <a:latin typeface="Calibri" panose="020F0502020204030204" pitchFamily="34" charset="0"/>
              </a:rPr>
              <a:t>How many states are occupied up to 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i="1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alibri" panose="020F0502020204030204" pitchFamily="34" charset="0"/>
              </a:rPr>
              <a:t>Helpful for an answer…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00FF"/>
                </a:solidFill>
                <a:latin typeface="Calibri" panose="020F0502020204030204" pitchFamily="34" charset="0"/>
              </a:rPr>
              <a:t>How many states available per unit energy ? </a:t>
            </a:r>
            <a:br>
              <a:rPr lang="en-US" altLang="en-US" sz="2400" i="1" dirty="0">
                <a:solidFill>
                  <a:srgbClr val="0000FF"/>
                </a:solidFill>
                <a:latin typeface="Calibri" panose="020F0502020204030204" pitchFamily="34" charset="0"/>
              </a:rPr>
            </a:br>
            <a:r>
              <a:rPr lang="en-US" altLang="en-US" sz="2400" i="1" dirty="0">
                <a:solidFill>
                  <a:srgbClr val="0000FF"/>
                </a:solidFill>
                <a:latin typeface="Calibri" panose="020F0502020204030204" pitchFamily="34" charset="0"/>
              </a:rPr>
              <a:t>(Density of States - DOS)?</a:t>
            </a:r>
          </a:p>
        </p:txBody>
      </p:sp>
      <p:sp>
        <p:nvSpPr>
          <p:cNvPr id="55299" name="Line 5">
            <a:extLst>
              <a:ext uri="{FF2B5EF4-FFF2-40B4-BE49-F238E27FC236}">
                <a16:creationId xmlns:a16="http://schemas.microsoft.com/office/drawing/2014/main" id="{6858C0D8-EA8E-4743-AF5D-C3DB6C43A7C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2636838" y="3314701"/>
            <a:ext cx="4195762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0" name="Oval 6">
            <a:extLst>
              <a:ext uri="{FF2B5EF4-FFF2-40B4-BE49-F238E27FC236}">
                <a16:creationId xmlns:a16="http://schemas.microsoft.com/office/drawing/2014/main" id="{D176593E-7296-0F43-8AC9-E416E8786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52657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1" name="Oval 7">
            <a:extLst>
              <a:ext uri="{FF2B5EF4-FFF2-40B4-BE49-F238E27FC236}">
                <a16:creationId xmlns:a16="http://schemas.microsoft.com/office/drawing/2014/main" id="{FF4C8A8A-C68B-B04F-917E-7E735B9C9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44148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2" name="Oval 8">
            <a:extLst>
              <a:ext uri="{FF2B5EF4-FFF2-40B4-BE49-F238E27FC236}">
                <a16:creationId xmlns:a16="http://schemas.microsoft.com/office/drawing/2014/main" id="{5931A2B8-50C2-ED4A-9E33-D3FE83A22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7412" y="4186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3" name="Oval 9">
            <a:extLst>
              <a:ext uri="{FF2B5EF4-FFF2-40B4-BE49-F238E27FC236}">
                <a16:creationId xmlns:a16="http://schemas.microsoft.com/office/drawing/2014/main" id="{05BE82BA-1B8F-B448-A541-5D491C311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19891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4" name="Oval 10">
            <a:extLst>
              <a:ext uri="{FF2B5EF4-FFF2-40B4-BE49-F238E27FC236}">
                <a16:creationId xmlns:a16="http://schemas.microsoft.com/office/drawing/2014/main" id="{DB309532-F2B0-0C41-84EC-08CB785D2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52530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5" name="Oval 11">
            <a:extLst>
              <a:ext uri="{FF2B5EF4-FFF2-40B4-BE49-F238E27FC236}">
                <a16:creationId xmlns:a16="http://schemas.microsoft.com/office/drawing/2014/main" id="{43CA3E85-3CD8-EB4D-BD3B-6CFFD3162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44910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6" name="Oval 12">
            <a:extLst>
              <a:ext uri="{FF2B5EF4-FFF2-40B4-BE49-F238E27FC236}">
                <a16:creationId xmlns:a16="http://schemas.microsoft.com/office/drawing/2014/main" id="{9E58E385-CCB3-5840-9727-3F54F7E4C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3957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7" name="Oval 13">
            <a:extLst>
              <a:ext uri="{FF2B5EF4-FFF2-40B4-BE49-F238E27FC236}">
                <a16:creationId xmlns:a16="http://schemas.microsoft.com/office/drawing/2014/main" id="{FA45B586-0251-B641-92D4-B8B6B0475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137" y="22764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08" name="Line 14">
            <a:extLst>
              <a:ext uri="{FF2B5EF4-FFF2-40B4-BE49-F238E27FC236}">
                <a16:creationId xmlns:a16="http://schemas.microsoft.com/office/drawing/2014/main" id="{11693351-9AD2-804B-A03A-1EAFC07CC5D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2900" y="1608138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9" name="Oval 15">
            <a:extLst>
              <a:ext uri="{FF2B5EF4-FFF2-40B4-BE49-F238E27FC236}">
                <a16:creationId xmlns:a16="http://schemas.microsoft.com/office/drawing/2014/main" id="{D0CE86E8-BB18-D947-A3D5-135E784B5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202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0" name="Oval 16">
            <a:extLst>
              <a:ext uri="{FF2B5EF4-FFF2-40B4-BE49-F238E27FC236}">
                <a16:creationId xmlns:a16="http://schemas.microsoft.com/office/drawing/2014/main" id="{2C1202BA-E5DB-8640-AA66-0A8190501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450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1" name="Oval 17">
            <a:extLst>
              <a:ext uri="{FF2B5EF4-FFF2-40B4-BE49-F238E27FC236}">
                <a16:creationId xmlns:a16="http://schemas.microsoft.com/office/drawing/2014/main" id="{DB92DDFD-FC3B-FE4E-A8DA-2CA7FE678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800" y="3678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2" name="Oval 18">
            <a:extLst>
              <a:ext uri="{FF2B5EF4-FFF2-40B4-BE49-F238E27FC236}">
                <a16:creationId xmlns:a16="http://schemas.microsoft.com/office/drawing/2014/main" id="{C1EC6D5B-D3CA-D74A-ABFD-B4D2E41B9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916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3" name="Oval 19">
            <a:extLst>
              <a:ext uri="{FF2B5EF4-FFF2-40B4-BE49-F238E27FC236}">
                <a16:creationId xmlns:a16="http://schemas.microsoft.com/office/drawing/2014/main" id="{07A7471C-9355-4940-B246-0DF3837BD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52403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4" name="Oval 20">
            <a:extLst>
              <a:ext uri="{FF2B5EF4-FFF2-40B4-BE49-F238E27FC236}">
                <a16:creationId xmlns:a16="http://schemas.microsoft.com/office/drawing/2014/main" id="{E5A74914-550D-AD48-88B6-4297CF36E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44783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5" name="Oval 21">
            <a:extLst>
              <a:ext uri="{FF2B5EF4-FFF2-40B4-BE49-F238E27FC236}">
                <a16:creationId xmlns:a16="http://schemas.microsoft.com/office/drawing/2014/main" id="{8787CC90-F60C-1D42-B908-98A9B78D6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39703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6" name="Oval 22">
            <a:extLst>
              <a:ext uri="{FF2B5EF4-FFF2-40B4-BE49-F238E27FC236}">
                <a16:creationId xmlns:a16="http://schemas.microsoft.com/office/drawing/2014/main" id="{BFFFF916-910A-2842-98B7-30F16101F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22685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7" name="Line 23">
            <a:extLst>
              <a:ext uri="{FF2B5EF4-FFF2-40B4-BE49-F238E27FC236}">
                <a16:creationId xmlns:a16="http://schemas.microsoft.com/office/drawing/2014/main" id="{09509896-2FAE-3842-8778-78BD557AB2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1300" y="1608138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8" name="Oval 24">
            <a:extLst>
              <a:ext uri="{FF2B5EF4-FFF2-40B4-BE49-F238E27FC236}">
                <a16:creationId xmlns:a16="http://schemas.microsoft.com/office/drawing/2014/main" id="{CA5E5FBC-83D1-A143-B02D-CFB4131A1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202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19" name="Oval 25">
            <a:extLst>
              <a:ext uri="{FF2B5EF4-FFF2-40B4-BE49-F238E27FC236}">
                <a16:creationId xmlns:a16="http://schemas.microsoft.com/office/drawing/2014/main" id="{8555A78B-B482-194E-B98B-757C604D0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7450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0" name="Oval 26">
            <a:extLst>
              <a:ext uri="{FF2B5EF4-FFF2-40B4-BE49-F238E27FC236}">
                <a16:creationId xmlns:a16="http://schemas.microsoft.com/office/drawing/2014/main" id="{F1F5E924-0BAF-E645-8B28-BC38340D5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3200" y="3678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1" name="Oval 27">
            <a:extLst>
              <a:ext uri="{FF2B5EF4-FFF2-40B4-BE49-F238E27FC236}">
                <a16:creationId xmlns:a16="http://schemas.microsoft.com/office/drawing/2014/main" id="{318835EC-42DB-4549-9A84-C3CA6C9A0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28908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2" name="Freeform 28">
            <a:extLst>
              <a:ext uri="{FF2B5EF4-FFF2-40B4-BE49-F238E27FC236}">
                <a16:creationId xmlns:a16="http://schemas.microsoft.com/office/drawing/2014/main" id="{A06A33DC-0C4F-4744-946F-953262F193FF}"/>
              </a:ext>
            </a:extLst>
          </p:cNvPr>
          <p:cNvSpPr>
            <a:spLocks/>
          </p:cNvSpPr>
          <p:nvPr/>
        </p:nvSpPr>
        <p:spPr bwMode="auto">
          <a:xfrm>
            <a:off x="4057650" y="5227639"/>
            <a:ext cx="1365250" cy="77787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3" name="Text Box 32">
            <a:extLst>
              <a:ext uri="{FF2B5EF4-FFF2-40B4-BE49-F238E27FC236}">
                <a16:creationId xmlns:a16="http://schemas.microsoft.com/office/drawing/2014/main" id="{8C7BAE7F-F384-1E42-B4E1-9E29FD04A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350" y="5407026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55324" name="Oval 33">
            <a:extLst>
              <a:ext uri="{FF2B5EF4-FFF2-40B4-BE49-F238E27FC236}">
                <a16:creationId xmlns:a16="http://schemas.microsoft.com/office/drawing/2014/main" id="{88781354-739A-C24B-A024-B38227C56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2181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5" name="Oval 34">
            <a:extLst>
              <a:ext uri="{FF2B5EF4-FFF2-40B4-BE49-F238E27FC236}">
                <a16:creationId xmlns:a16="http://schemas.microsoft.com/office/drawing/2014/main" id="{DA409FAE-4CE2-DD4C-899B-702337890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6148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6" name="Oval 35">
            <a:extLst>
              <a:ext uri="{FF2B5EF4-FFF2-40B4-BE49-F238E27FC236}">
                <a16:creationId xmlns:a16="http://schemas.microsoft.com/office/drawing/2014/main" id="{6880ED99-7A18-614D-9B0F-B05D88802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7512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7" name="Oval 36">
            <a:extLst>
              <a:ext uri="{FF2B5EF4-FFF2-40B4-BE49-F238E27FC236}">
                <a16:creationId xmlns:a16="http://schemas.microsoft.com/office/drawing/2014/main" id="{15E52A9C-6248-3F44-A4BC-0FAB01FC5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61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8" name="Oval 37">
            <a:extLst>
              <a:ext uri="{FF2B5EF4-FFF2-40B4-BE49-F238E27FC236}">
                <a16:creationId xmlns:a16="http://schemas.microsoft.com/office/drawing/2014/main" id="{BBB3FFC9-B6F7-FF47-8B16-35816658E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2181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29" name="Oval 38">
            <a:extLst>
              <a:ext uri="{FF2B5EF4-FFF2-40B4-BE49-F238E27FC236}">
                <a16:creationId xmlns:a16="http://schemas.microsoft.com/office/drawing/2014/main" id="{64BBB0AB-D6B2-E644-8AB1-D314A54AA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5831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30" name="Oval 39">
            <a:extLst>
              <a:ext uri="{FF2B5EF4-FFF2-40B4-BE49-F238E27FC236}">
                <a16:creationId xmlns:a16="http://schemas.microsoft.com/office/drawing/2014/main" id="{8863760C-78DF-AB4C-9B69-0BFA3779C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7893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31" name="Oval 40">
            <a:extLst>
              <a:ext uri="{FF2B5EF4-FFF2-40B4-BE49-F238E27FC236}">
                <a16:creationId xmlns:a16="http://schemas.microsoft.com/office/drawing/2014/main" id="{CAD7D44F-030E-F541-96A2-49BAA009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6019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5332" name="Line 55">
            <a:extLst>
              <a:ext uri="{FF2B5EF4-FFF2-40B4-BE49-F238E27FC236}">
                <a16:creationId xmlns:a16="http://schemas.microsoft.com/office/drawing/2014/main" id="{056344FA-CD59-CD44-B3E2-0258E21383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8550" y="5426075"/>
            <a:ext cx="2266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33" name="Freeform 54">
            <a:extLst>
              <a:ext uri="{FF2B5EF4-FFF2-40B4-BE49-F238E27FC236}">
                <a16:creationId xmlns:a16="http://schemas.microsoft.com/office/drawing/2014/main" id="{6B17D29F-F788-1C44-81F3-E30BD1392134}"/>
              </a:ext>
            </a:extLst>
          </p:cNvPr>
          <p:cNvSpPr>
            <a:spLocks/>
          </p:cNvSpPr>
          <p:nvPr/>
        </p:nvSpPr>
        <p:spPr bwMode="auto">
          <a:xfrm>
            <a:off x="4054475" y="3713164"/>
            <a:ext cx="1365250" cy="509587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34" name="Freeform 55">
            <a:extLst>
              <a:ext uri="{FF2B5EF4-FFF2-40B4-BE49-F238E27FC236}">
                <a16:creationId xmlns:a16="http://schemas.microsoft.com/office/drawing/2014/main" id="{D504F299-613E-FF4B-BD5C-98F9FA0EF605}"/>
              </a:ext>
            </a:extLst>
          </p:cNvPr>
          <p:cNvSpPr>
            <a:spLocks/>
          </p:cNvSpPr>
          <p:nvPr/>
        </p:nvSpPr>
        <p:spPr bwMode="auto">
          <a:xfrm>
            <a:off x="4056062" y="2019300"/>
            <a:ext cx="1371600" cy="927100"/>
          </a:xfrm>
          <a:custGeom>
            <a:avLst/>
            <a:gdLst>
              <a:gd name="T0" fmla="*/ 0 w 872"/>
              <a:gd name="T1" fmla="*/ 2147483646 h 584"/>
              <a:gd name="T2" fmla="*/ 2147483646 w 872"/>
              <a:gd name="T3" fmla="*/ 2147483646 h 584"/>
              <a:gd name="T4" fmla="*/ 2147483646 w 872"/>
              <a:gd name="T5" fmla="*/ 2147483646 h 584"/>
              <a:gd name="T6" fmla="*/ 2147483646 w 872"/>
              <a:gd name="T7" fmla="*/ 2147483646 h 584"/>
              <a:gd name="T8" fmla="*/ 2147483646 w 872"/>
              <a:gd name="T9" fmla="*/ 2147483646 h 584"/>
              <a:gd name="T10" fmla="*/ 2147483646 w 872"/>
              <a:gd name="T11" fmla="*/ 2147483646 h 584"/>
              <a:gd name="T12" fmla="*/ 2147483646 w 872"/>
              <a:gd name="T13" fmla="*/ 2147483646 h 584"/>
              <a:gd name="T14" fmla="*/ 2147483646 w 872"/>
              <a:gd name="T15" fmla="*/ 2147483646 h 584"/>
              <a:gd name="T16" fmla="*/ 2147483646 w 872"/>
              <a:gd name="T17" fmla="*/ 2147483646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35" name="Freeform 29">
            <a:extLst>
              <a:ext uri="{FF2B5EF4-FFF2-40B4-BE49-F238E27FC236}">
                <a16:creationId xmlns:a16="http://schemas.microsoft.com/office/drawing/2014/main" id="{E520918A-81C9-1B4F-8069-6551D37B8E12}"/>
              </a:ext>
            </a:extLst>
          </p:cNvPr>
          <p:cNvSpPr>
            <a:spLocks/>
          </p:cNvSpPr>
          <p:nvPr/>
        </p:nvSpPr>
        <p:spPr bwMode="auto">
          <a:xfrm>
            <a:off x="4057650" y="4438650"/>
            <a:ext cx="1390650" cy="338138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47">
            <a:extLst>
              <a:ext uri="{FF2B5EF4-FFF2-40B4-BE49-F238E27FC236}">
                <a16:creationId xmlns:a16="http://schemas.microsoft.com/office/drawing/2014/main" id="{AB22D546-7E63-7B47-803F-709C2478ABDD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931863"/>
            <a:ext cx="2506662" cy="4964112"/>
            <a:chOff x="80" y="587"/>
            <a:chExt cx="1579" cy="3127"/>
          </a:xfrm>
        </p:grpSpPr>
        <p:sp>
          <p:nvSpPr>
            <p:cNvPr id="55338" name="Line 11">
              <a:extLst>
                <a:ext uri="{FF2B5EF4-FFF2-40B4-BE49-F238E27FC236}">
                  <a16:creationId xmlns:a16="http://schemas.microsoft.com/office/drawing/2014/main" id="{FE92631F-F6D4-2649-A991-6A5A960266C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 flipV="1">
              <a:off x="-440" y="2084"/>
              <a:ext cx="2643" cy="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39" name="Line 12">
              <a:extLst>
                <a:ext uri="{FF2B5EF4-FFF2-40B4-BE49-F238E27FC236}">
                  <a16:creationId xmlns:a16="http://schemas.microsoft.com/office/drawing/2014/main" id="{2CB4544A-FCE5-5143-B1C9-889A28FE2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5" y="1009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0" name="Line 13">
              <a:extLst>
                <a:ext uri="{FF2B5EF4-FFF2-40B4-BE49-F238E27FC236}">
                  <a16:creationId xmlns:a16="http://schemas.microsoft.com/office/drawing/2014/main" id="{88DB5E31-76B9-1C45-9753-25FD866125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" y="1009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1" name="Freeform 14">
              <a:extLst>
                <a:ext uri="{FF2B5EF4-FFF2-40B4-BE49-F238E27FC236}">
                  <a16:creationId xmlns:a16="http://schemas.microsoft.com/office/drawing/2014/main" id="{BAD25E1C-2D5F-1A4F-B63D-FDF189FEC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" y="2818"/>
              <a:ext cx="876" cy="213"/>
            </a:xfrm>
            <a:custGeom>
              <a:avLst/>
              <a:gdLst>
                <a:gd name="T0" fmla="*/ 0 w 876"/>
                <a:gd name="T1" fmla="*/ 213 h 213"/>
                <a:gd name="T2" fmla="*/ 276 w 876"/>
                <a:gd name="T3" fmla="*/ 49 h 213"/>
                <a:gd name="T4" fmla="*/ 436 w 876"/>
                <a:gd name="T5" fmla="*/ 1 h 213"/>
                <a:gd name="T6" fmla="*/ 588 w 876"/>
                <a:gd name="T7" fmla="*/ 53 h 213"/>
                <a:gd name="T8" fmla="*/ 876 w 876"/>
                <a:gd name="T9" fmla="*/ 213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12700" cap="flat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2" name="Freeform 15">
              <a:extLst>
                <a:ext uri="{FF2B5EF4-FFF2-40B4-BE49-F238E27FC236}">
                  <a16:creationId xmlns:a16="http://schemas.microsoft.com/office/drawing/2014/main" id="{0739898E-33E0-514F-BF73-0E9620725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" y="2303"/>
              <a:ext cx="860" cy="321"/>
            </a:xfrm>
            <a:custGeom>
              <a:avLst/>
              <a:gdLst>
                <a:gd name="T0" fmla="*/ 0 w 860"/>
                <a:gd name="T1" fmla="*/ 4 h 321"/>
                <a:gd name="T2" fmla="*/ 268 w 860"/>
                <a:gd name="T3" fmla="*/ 172 h 321"/>
                <a:gd name="T4" fmla="*/ 432 w 860"/>
                <a:gd name="T5" fmla="*/ 320 h 321"/>
                <a:gd name="T6" fmla="*/ 576 w 860"/>
                <a:gd name="T7" fmla="*/ 180 h 321"/>
                <a:gd name="T8" fmla="*/ 860 w 860"/>
                <a:gd name="T9" fmla="*/ 0 h 3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321"/>
                <a:gd name="T17" fmla="*/ 860 w 860"/>
                <a:gd name="T18" fmla="*/ 321 h 3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321">
                  <a:moveTo>
                    <a:pt x="0" y="4"/>
                  </a:moveTo>
                  <a:cubicBezTo>
                    <a:pt x="44" y="32"/>
                    <a:pt x="196" y="119"/>
                    <a:pt x="268" y="172"/>
                  </a:cubicBezTo>
                  <a:cubicBezTo>
                    <a:pt x="340" y="225"/>
                    <a:pt x="381" y="319"/>
                    <a:pt x="432" y="320"/>
                  </a:cubicBezTo>
                  <a:cubicBezTo>
                    <a:pt x="483" y="321"/>
                    <a:pt x="505" y="233"/>
                    <a:pt x="576" y="180"/>
                  </a:cubicBezTo>
                  <a:cubicBezTo>
                    <a:pt x="647" y="127"/>
                    <a:pt x="801" y="37"/>
                    <a:pt x="860" y="0"/>
                  </a:cubicBezTo>
                </a:path>
              </a:pathLst>
            </a:custGeom>
            <a:noFill/>
            <a:ln w="12700" cap="flat" cmpd="sng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3" name="Freeform 16">
              <a:extLst>
                <a:ext uri="{FF2B5EF4-FFF2-40B4-BE49-F238E27FC236}">
                  <a16:creationId xmlns:a16="http://schemas.microsoft.com/office/drawing/2014/main" id="{19860460-4025-C549-8700-87A1196E5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" y="1269"/>
              <a:ext cx="872" cy="584"/>
            </a:xfrm>
            <a:custGeom>
              <a:avLst/>
              <a:gdLst>
                <a:gd name="T0" fmla="*/ 0 w 872"/>
                <a:gd name="T1" fmla="*/ 580 h 584"/>
                <a:gd name="T2" fmla="*/ 280 w 872"/>
                <a:gd name="T3" fmla="*/ 200 h 584"/>
                <a:gd name="T4" fmla="*/ 424 w 872"/>
                <a:gd name="T5" fmla="*/ 4 h 584"/>
                <a:gd name="T6" fmla="*/ 584 w 872"/>
                <a:gd name="T7" fmla="*/ 224 h 584"/>
                <a:gd name="T8" fmla="*/ 872 w 872"/>
                <a:gd name="T9" fmla="*/ 584 h 5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2"/>
                <a:gd name="T16" fmla="*/ 0 h 584"/>
                <a:gd name="T17" fmla="*/ 872 w 872"/>
                <a:gd name="T18" fmla="*/ 584 h 5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2" h="584">
                  <a:moveTo>
                    <a:pt x="0" y="580"/>
                  </a:moveTo>
                  <a:cubicBezTo>
                    <a:pt x="47" y="517"/>
                    <a:pt x="209" y="296"/>
                    <a:pt x="280" y="200"/>
                  </a:cubicBezTo>
                  <a:cubicBezTo>
                    <a:pt x="351" y="104"/>
                    <a:pt x="373" y="0"/>
                    <a:pt x="424" y="4"/>
                  </a:cubicBezTo>
                  <a:cubicBezTo>
                    <a:pt x="475" y="8"/>
                    <a:pt x="509" y="127"/>
                    <a:pt x="584" y="224"/>
                  </a:cubicBezTo>
                  <a:cubicBezTo>
                    <a:pt x="659" y="321"/>
                    <a:pt x="812" y="509"/>
                    <a:pt x="872" y="584"/>
                  </a:cubicBezTo>
                </a:path>
              </a:pathLst>
            </a:custGeom>
            <a:noFill/>
            <a:ln w="38100" cap="flat" cmpd="sng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4" name="Text Box 17">
              <a:extLst>
                <a:ext uri="{FF2B5EF4-FFF2-40B4-BE49-F238E27FC236}">
                  <a16:creationId xmlns:a16="http://schemas.microsoft.com/office/drawing/2014/main" id="{56CE3DD6-FC98-3042-9BE2-003007D37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1" y="3386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latin typeface="Maiandra GD" panose="020E0502030308020204" pitchFamily="34" charset="77"/>
                </a:rPr>
                <a:t>k</a:t>
              </a:r>
            </a:p>
          </p:txBody>
        </p:sp>
        <p:sp>
          <p:nvSpPr>
            <p:cNvPr id="55345" name="Freeform 18">
              <a:extLst>
                <a:ext uri="{FF2B5EF4-FFF2-40B4-BE49-F238E27FC236}">
                  <a16:creationId xmlns:a16="http://schemas.microsoft.com/office/drawing/2014/main" id="{37A4B4B7-6FFA-994D-8B54-759ADC1A8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" y="3289"/>
              <a:ext cx="860" cy="49"/>
            </a:xfrm>
            <a:custGeom>
              <a:avLst/>
              <a:gdLst>
                <a:gd name="T0" fmla="*/ 0 w 860"/>
                <a:gd name="T1" fmla="*/ 8 h 49"/>
                <a:gd name="T2" fmla="*/ 276 w 860"/>
                <a:gd name="T3" fmla="*/ 32 h 49"/>
                <a:gd name="T4" fmla="*/ 436 w 860"/>
                <a:gd name="T5" fmla="*/ 48 h 49"/>
                <a:gd name="T6" fmla="*/ 580 w 860"/>
                <a:gd name="T7" fmla="*/ 36 h 49"/>
                <a:gd name="T8" fmla="*/ 860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6" name="Line 19">
              <a:extLst>
                <a:ext uri="{FF2B5EF4-FFF2-40B4-BE49-F238E27FC236}">
                  <a16:creationId xmlns:a16="http://schemas.microsoft.com/office/drawing/2014/main" id="{ED0A89A4-7102-A945-B358-9F1B9A301C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" y="3414"/>
              <a:ext cx="14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47" name="Text Box 20">
              <a:extLst>
                <a:ext uri="{FF2B5EF4-FFF2-40B4-BE49-F238E27FC236}">
                  <a16:creationId xmlns:a16="http://schemas.microsoft.com/office/drawing/2014/main" id="{C96C1D37-244A-EA4E-92F3-96BAC8FAE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" y="3387"/>
              <a:ext cx="29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latin typeface="Maiandra GD" panose="020E0502030308020204" pitchFamily="34" charset="77"/>
                </a:rPr>
                <a:t>-k</a:t>
              </a:r>
            </a:p>
          </p:txBody>
        </p:sp>
        <p:sp>
          <p:nvSpPr>
            <p:cNvPr id="55348" name="Text Box 23">
              <a:extLst>
                <a:ext uri="{FF2B5EF4-FFF2-40B4-BE49-F238E27FC236}">
                  <a16:creationId xmlns:a16="http://schemas.microsoft.com/office/drawing/2014/main" id="{3CB93032-9356-834B-BCA4-880E0D047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0" y="587"/>
              <a:ext cx="23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latin typeface="Maiandra GD" panose="020E0502030308020204" pitchFamily="34" charset="77"/>
                </a:rPr>
                <a:t>E</a:t>
              </a:r>
            </a:p>
          </p:txBody>
        </p:sp>
        <p:sp>
          <p:nvSpPr>
            <p:cNvPr id="55349" name="Oval 16">
              <a:extLst>
                <a:ext uri="{FF2B5EF4-FFF2-40B4-BE49-F238E27FC236}">
                  <a16:creationId xmlns:a16="http://schemas.microsoft.com/office/drawing/2014/main" id="{AC6A02FE-A1C9-3C41-9589-81B8F8159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" y="2506"/>
              <a:ext cx="30" cy="2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55350" name="Oval 17">
              <a:extLst>
                <a:ext uri="{FF2B5EF4-FFF2-40B4-BE49-F238E27FC236}">
                  <a16:creationId xmlns:a16="http://schemas.microsoft.com/office/drawing/2014/main" id="{3CDDA8BD-D374-104B-AABA-D96C75484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" y="2558"/>
              <a:ext cx="30" cy="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55351" name="Oval 18">
              <a:extLst>
                <a:ext uri="{FF2B5EF4-FFF2-40B4-BE49-F238E27FC236}">
                  <a16:creationId xmlns:a16="http://schemas.microsoft.com/office/drawing/2014/main" id="{E5BF6FDA-CF1B-2040-84C5-7E55FEAD4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" y="2609"/>
              <a:ext cx="29" cy="2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55352" name="Oval 19">
              <a:extLst>
                <a:ext uri="{FF2B5EF4-FFF2-40B4-BE49-F238E27FC236}">
                  <a16:creationId xmlns:a16="http://schemas.microsoft.com/office/drawing/2014/main" id="{D7336B34-332D-274F-A56F-2969400A9F1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78" y="2523"/>
              <a:ext cx="30" cy="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55353" name="Oval 20">
              <a:extLst>
                <a:ext uri="{FF2B5EF4-FFF2-40B4-BE49-F238E27FC236}">
                  <a16:creationId xmlns:a16="http://schemas.microsoft.com/office/drawing/2014/main" id="{E8456BA8-7F15-6C43-99F6-AF33E6C6DA5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29" y="2566"/>
              <a:ext cx="30" cy="2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grpSp>
          <p:nvGrpSpPr>
            <p:cNvPr id="55354" name="Group 140">
              <a:extLst>
                <a:ext uri="{FF2B5EF4-FFF2-40B4-BE49-F238E27FC236}">
                  <a16:creationId xmlns:a16="http://schemas.microsoft.com/office/drawing/2014/main" id="{4A1BF357-09C2-F742-A92A-1F29BDAFD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6" y="2795"/>
              <a:ext cx="251" cy="68"/>
              <a:chOff x="649" y="3190"/>
              <a:chExt cx="424" cy="121"/>
            </a:xfrm>
          </p:grpSpPr>
          <p:sp>
            <p:nvSpPr>
              <p:cNvPr id="55356" name="Oval 16">
                <a:extLst>
                  <a:ext uri="{FF2B5EF4-FFF2-40B4-BE49-F238E27FC236}">
                    <a16:creationId xmlns:a16="http://schemas.microsoft.com/office/drawing/2014/main" id="{D5B779AE-B3F2-5340-B33B-BDA410760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9" y="325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solidFill>
                    <a:srgbClr val="FF0000"/>
                  </a:solidFill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55357" name="Oval 17">
                <a:extLst>
                  <a:ext uri="{FF2B5EF4-FFF2-40B4-BE49-F238E27FC236}">
                    <a16:creationId xmlns:a16="http://schemas.microsoft.com/office/drawing/2014/main" id="{BB927233-5592-1A4A-A171-B224ABB77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" y="3215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solidFill>
                    <a:srgbClr val="FF0000"/>
                  </a:solidFill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55358" name="Oval 18">
                <a:extLst>
                  <a:ext uri="{FF2B5EF4-FFF2-40B4-BE49-F238E27FC236}">
                    <a16:creationId xmlns:a16="http://schemas.microsoft.com/office/drawing/2014/main" id="{56455334-9B22-DD4A-A939-455B16D4B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" y="319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solidFill>
                    <a:srgbClr val="FF0000"/>
                  </a:solidFill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55359" name="Oval 19">
                <a:extLst>
                  <a:ext uri="{FF2B5EF4-FFF2-40B4-BE49-F238E27FC236}">
                    <a16:creationId xmlns:a16="http://schemas.microsoft.com/office/drawing/2014/main" id="{E507EB5C-4B62-654C-BAD5-05CF4B5D2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025" y="3263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solidFill>
                    <a:srgbClr val="FF0000"/>
                  </a:solidFill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55360" name="Oval 20">
                <a:extLst>
                  <a:ext uri="{FF2B5EF4-FFF2-40B4-BE49-F238E27FC236}">
                    <a16:creationId xmlns:a16="http://schemas.microsoft.com/office/drawing/2014/main" id="{B327E405-A4FF-6143-9A97-BA70B3038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934" y="3220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solidFill>
                    <a:srgbClr val="FF0000"/>
                  </a:solidFill>
                  <a:latin typeface="Microsoft Sans Serif" panose="020B0604020202020204" pitchFamily="34" charset="0"/>
                </a:endParaRPr>
              </a:p>
            </p:txBody>
          </p:sp>
        </p:grpSp>
        <p:sp>
          <p:nvSpPr>
            <p:cNvPr id="55355" name="Line 19">
              <a:extLst>
                <a:ext uri="{FF2B5EF4-FFF2-40B4-BE49-F238E27FC236}">
                  <a16:creationId xmlns:a16="http://schemas.microsoft.com/office/drawing/2014/main" id="{817D017C-C4B3-1E4B-A129-4E03E4754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" y="2716"/>
              <a:ext cx="14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96906D0-3351-9249-9B94-173242F35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rebuchet MS" panose="020B0703020202090204" pitchFamily="34" charset="0"/>
                <a:ea typeface="ＭＳ Ｐゴシック" panose="020B0600070205080204" pitchFamily="34" charset="-128"/>
              </a:rPr>
              <a:t>Density of States</a:t>
            </a:r>
            <a:endParaRPr lang="en-US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961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89" name="Slide Number Placeholder 71">
            <a:extLst>
              <a:ext uri="{FF2B5EF4-FFF2-40B4-BE49-F238E27FC236}">
                <a16:creationId xmlns:a16="http://schemas.microsoft.com/office/drawing/2014/main" id="{D673618E-BAC2-2C48-974E-2E86B03416F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DEDE80-1E53-0C4E-846A-4954861FF8B1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56323" name="Line 5">
            <a:extLst>
              <a:ext uri="{FF2B5EF4-FFF2-40B4-BE49-F238E27FC236}">
                <a16:creationId xmlns:a16="http://schemas.microsoft.com/office/drawing/2014/main" id="{80469E0B-A57E-A94F-BB8A-7777D765AF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3426" y="2060576"/>
            <a:ext cx="31718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Oval 6">
            <a:extLst>
              <a:ext uri="{FF2B5EF4-FFF2-40B4-BE49-F238E27FC236}">
                <a16:creationId xmlns:a16="http://schemas.microsoft.com/office/drawing/2014/main" id="{74395F5E-72D5-B747-96E1-198F3956F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5" name="Oval 7">
            <a:extLst>
              <a:ext uri="{FF2B5EF4-FFF2-40B4-BE49-F238E27FC236}">
                <a16:creationId xmlns:a16="http://schemas.microsoft.com/office/drawing/2014/main" id="{653A72E2-4B46-5D40-A0E7-CF55E3466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1238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6" name="Oval 8">
            <a:extLst>
              <a:ext uri="{FF2B5EF4-FFF2-40B4-BE49-F238E27FC236}">
                <a16:creationId xmlns:a16="http://schemas.microsoft.com/office/drawing/2014/main" id="{4A3B8FEC-D11E-4A42-85A6-B5489129B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6038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7" name="Oval 9">
            <a:extLst>
              <a:ext uri="{FF2B5EF4-FFF2-40B4-BE49-F238E27FC236}">
                <a16:creationId xmlns:a16="http://schemas.microsoft.com/office/drawing/2014/main" id="{9B85CBD7-8366-904C-8372-7B9BE5FAF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8" name="Oval 10">
            <a:extLst>
              <a:ext uri="{FF2B5EF4-FFF2-40B4-BE49-F238E27FC236}">
                <a16:creationId xmlns:a16="http://schemas.microsoft.com/office/drawing/2014/main" id="{9055C8F8-104E-E547-B7DC-A548ED7D3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4375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9" name="Oval 11">
            <a:extLst>
              <a:ext uri="{FF2B5EF4-FFF2-40B4-BE49-F238E27FC236}">
                <a16:creationId xmlns:a16="http://schemas.microsoft.com/office/drawing/2014/main" id="{24F6BE80-08C2-434D-BC3C-647EBC5E0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175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0" name="Oval 12">
            <a:extLst>
              <a:ext uri="{FF2B5EF4-FFF2-40B4-BE49-F238E27FC236}">
                <a16:creationId xmlns:a16="http://schemas.microsoft.com/office/drawing/2014/main" id="{E9A22ED1-930B-1444-8022-C5DE1AEBA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3813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1" name="Oval 13">
            <a:extLst>
              <a:ext uri="{FF2B5EF4-FFF2-40B4-BE49-F238E27FC236}">
                <a16:creationId xmlns:a16="http://schemas.microsoft.com/office/drawing/2014/main" id="{BE05221D-5858-944B-B6BB-4FB1D3782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0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2" name="Oval 14">
            <a:extLst>
              <a:ext uri="{FF2B5EF4-FFF2-40B4-BE49-F238E27FC236}">
                <a16:creationId xmlns:a16="http://schemas.microsoft.com/office/drawing/2014/main" id="{3A35F970-1DD1-FF47-80DC-FBA0234F2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4050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3" name="Oval 15">
            <a:extLst>
              <a:ext uri="{FF2B5EF4-FFF2-40B4-BE49-F238E27FC236}">
                <a16:creationId xmlns:a16="http://schemas.microsoft.com/office/drawing/2014/main" id="{8EC770BC-9E70-684E-BE22-D541F8CF1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950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4" name="Oval 16">
            <a:extLst>
              <a:ext uri="{FF2B5EF4-FFF2-40B4-BE49-F238E27FC236}">
                <a16:creationId xmlns:a16="http://schemas.microsoft.com/office/drawing/2014/main" id="{D881E95B-0FF7-DA40-B71D-A20164C69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2388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5" name="Line 17">
            <a:extLst>
              <a:ext uri="{FF2B5EF4-FFF2-40B4-BE49-F238E27FC236}">
                <a16:creationId xmlns:a16="http://schemas.microsoft.com/office/drawing/2014/main" id="{B40496A5-5094-5F48-8F35-4CBD96D95178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8481333" y="3718718"/>
            <a:ext cx="2652713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6" name="Oval 19">
            <a:extLst>
              <a:ext uri="{FF2B5EF4-FFF2-40B4-BE49-F238E27FC236}">
                <a16:creationId xmlns:a16="http://schemas.microsoft.com/office/drawing/2014/main" id="{1A30C895-FA7B-4747-83FD-BB8FECA5B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1176" y="44529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37" name="Oval 20">
            <a:extLst>
              <a:ext uri="{FF2B5EF4-FFF2-40B4-BE49-F238E27FC236}">
                <a16:creationId xmlns:a16="http://schemas.microsoft.com/office/drawing/2014/main" id="{30B60AFB-99CA-5C43-BBAA-7AEBA10CF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0701" y="42243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38" name="Oval 22">
            <a:extLst>
              <a:ext uri="{FF2B5EF4-FFF2-40B4-BE49-F238E27FC236}">
                <a16:creationId xmlns:a16="http://schemas.microsoft.com/office/drawing/2014/main" id="{5FF85F8F-A0AC-2241-8FE5-6557CE89A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9301" y="45291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39" name="Oval 23">
            <a:extLst>
              <a:ext uri="{FF2B5EF4-FFF2-40B4-BE49-F238E27FC236}">
                <a16:creationId xmlns:a16="http://schemas.microsoft.com/office/drawing/2014/main" id="{663F0D03-EA1E-3045-8D77-A51135B90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8826" y="401478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0" name="Line 24">
            <a:extLst>
              <a:ext uri="{FF2B5EF4-FFF2-40B4-BE49-F238E27FC236}">
                <a16:creationId xmlns:a16="http://schemas.microsoft.com/office/drawing/2014/main" id="{E78C19EA-96E5-3549-AF84-FE627ACE5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20476" y="2865437"/>
            <a:ext cx="0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1" name="Oval 26">
            <a:extLst>
              <a:ext uri="{FF2B5EF4-FFF2-40B4-BE49-F238E27FC236}">
                <a16:creationId xmlns:a16="http://schemas.microsoft.com/office/drawing/2014/main" id="{CE6D3658-C2FC-4E49-86F2-EED49E736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9201" y="47831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2" name="Oval 27">
            <a:extLst>
              <a:ext uri="{FF2B5EF4-FFF2-40B4-BE49-F238E27FC236}">
                <a16:creationId xmlns:a16="http://schemas.microsoft.com/office/drawing/2014/main" id="{99D86F1B-EA63-D449-9757-8F39899F8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9201" y="373538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3" name="Oval 29">
            <a:extLst>
              <a:ext uri="{FF2B5EF4-FFF2-40B4-BE49-F238E27FC236}">
                <a16:creationId xmlns:a16="http://schemas.microsoft.com/office/drawing/2014/main" id="{BBC39A82-6981-8542-AE50-FA177EB80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9401" y="45164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4" name="Oval 30">
            <a:extLst>
              <a:ext uri="{FF2B5EF4-FFF2-40B4-BE49-F238E27FC236}">
                <a16:creationId xmlns:a16="http://schemas.microsoft.com/office/drawing/2014/main" id="{31A0C7E0-B135-2443-849E-7AFDE1187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8926" y="401478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5" name="Oval 33">
            <a:extLst>
              <a:ext uri="{FF2B5EF4-FFF2-40B4-BE49-F238E27FC236}">
                <a16:creationId xmlns:a16="http://schemas.microsoft.com/office/drawing/2014/main" id="{A7985AB5-0D09-CD4D-A312-DBF38B742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601" y="47831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6" name="Oval 34">
            <a:extLst>
              <a:ext uri="{FF2B5EF4-FFF2-40B4-BE49-F238E27FC236}">
                <a16:creationId xmlns:a16="http://schemas.microsoft.com/office/drawing/2014/main" id="{684E45BA-E4DF-EA4D-93C9-877276708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7601" y="373538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47" name="Freeform 36">
            <a:extLst>
              <a:ext uri="{FF2B5EF4-FFF2-40B4-BE49-F238E27FC236}">
                <a16:creationId xmlns:a16="http://schemas.microsoft.com/office/drawing/2014/main" id="{FB982DB7-9C9C-7F41-A174-F69568000217}"/>
              </a:ext>
            </a:extLst>
          </p:cNvPr>
          <p:cNvSpPr>
            <a:spLocks/>
          </p:cNvSpPr>
          <p:nvPr/>
        </p:nvSpPr>
        <p:spPr bwMode="auto">
          <a:xfrm>
            <a:off x="9126651" y="4476750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8" name="Line 38">
            <a:extLst>
              <a:ext uri="{FF2B5EF4-FFF2-40B4-BE49-F238E27FC236}">
                <a16:creationId xmlns:a16="http://schemas.microsoft.com/office/drawing/2014/main" id="{60F07A09-D2C8-0E48-9B40-95D10250790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9795783" y="3772693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9" name="Text Box 39">
            <a:extLst>
              <a:ext uri="{FF2B5EF4-FFF2-40B4-BE49-F238E27FC236}">
                <a16:creationId xmlns:a16="http://schemas.microsoft.com/office/drawing/2014/main" id="{1E67735D-1D8C-5B48-9DCB-DAEF43382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8801" y="4821237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56350" name="Oval 41">
            <a:extLst>
              <a:ext uri="{FF2B5EF4-FFF2-40B4-BE49-F238E27FC236}">
                <a16:creationId xmlns:a16="http://schemas.microsoft.com/office/drawing/2014/main" id="{C0653FD8-31BD-FE41-8EEF-C77514415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0601" y="464978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51" name="Oval 42">
            <a:extLst>
              <a:ext uri="{FF2B5EF4-FFF2-40B4-BE49-F238E27FC236}">
                <a16:creationId xmlns:a16="http://schemas.microsoft.com/office/drawing/2014/main" id="{2F282EAA-877A-974A-AECF-771DE1373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2026" y="38401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52" name="Oval 44">
            <a:extLst>
              <a:ext uri="{FF2B5EF4-FFF2-40B4-BE49-F238E27FC236}">
                <a16:creationId xmlns:a16="http://schemas.microsoft.com/office/drawing/2014/main" id="{9F55AD9B-FB9C-5F49-A490-C565F9C69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6201" y="462121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53" name="Oval 45">
            <a:extLst>
              <a:ext uri="{FF2B5EF4-FFF2-40B4-BE49-F238E27FC236}">
                <a16:creationId xmlns:a16="http://schemas.microsoft.com/office/drawing/2014/main" id="{88898C2B-FE5F-374B-AA55-643AF2034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6201" y="38401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graphicFrame>
        <p:nvGraphicFramePr>
          <p:cNvPr id="56354" name="Object 37">
            <a:extLst>
              <a:ext uri="{FF2B5EF4-FFF2-40B4-BE49-F238E27FC236}">
                <a16:creationId xmlns:a16="http://schemas.microsoft.com/office/drawing/2014/main" id="{6695A1D4-21D8-B14C-AB67-D41383935A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70327"/>
              </p:ext>
            </p:extLst>
          </p:nvPr>
        </p:nvGraphicFramePr>
        <p:xfrm>
          <a:off x="10855440" y="5368925"/>
          <a:ext cx="4651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067800" progId="Equation.DSMT4">
                  <p:embed/>
                </p:oleObj>
              </mc:Choice>
              <mc:Fallback>
                <p:oleObj name="Equation" r:id="rId2" imgW="7315200" imgH="9067800" progId="Equation.DSMT4">
                  <p:embed/>
                  <p:pic>
                    <p:nvPicPr>
                      <p:cNvPr id="56354" name="Object 37">
                        <a:extLst>
                          <a:ext uri="{FF2B5EF4-FFF2-40B4-BE49-F238E27FC236}">
                            <a16:creationId xmlns:a16="http://schemas.microsoft.com/office/drawing/2014/main" id="{6695A1D4-21D8-B14C-AB67-D41383935A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5440" y="5368925"/>
                        <a:ext cx="465137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38">
            <a:extLst>
              <a:ext uri="{FF2B5EF4-FFF2-40B4-BE49-F238E27FC236}">
                <a16:creationId xmlns:a16="http://schemas.microsoft.com/office/drawing/2014/main" id="{9D6F93A8-E768-F944-9D75-6F7045046D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648827"/>
              </p:ext>
            </p:extLst>
          </p:nvPr>
        </p:nvGraphicFramePr>
        <p:xfrm>
          <a:off x="9380652" y="5500687"/>
          <a:ext cx="76676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62000" imgH="9067800" progId="Equation.DSMT4">
                  <p:embed/>
                </p:oleObj>
              </mc:Choice>
              <mc:Fallback>
                <p:oleObj name="Equation" r:id="rId4" imgW="13462000" imgH="9067800" progId="Equation.DSMT4">
                  <p:embed/>
                  <p:pic>
                    <p:nvPicPr>
                      <p:cNvPr id="49" name="Object 38">
                        <a:extLst>
                          <a:ext uri="{FF2B5EF4-FFF2-40B4-BE49-F238E27FC236}">
                            <a16:creationId xmlns:a16="http://schemas.microsoft.com/office/drawing/2014/main" id="{9D6F93A8-E768-F944-9D75-6F7045046D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0652" y="5500687"/>
                        <a:ext cx="766763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6" name="Freeform 49">
            <a:extLst>
              <a:ext uri="{FF2B5EF4-FFF2-40B4-BE49-F238E27FC236}">
                <a16:creationId xmlns:a16="http://schemas.microsoft.com/office/drawing/2014/main" id="{A86C4F23-9D98-8B4C-B508-BC35B3E3E0F6}"/>
              </a:ext>
            </a:extLst>
          </p:cNvPr>
          <p:cNvSpPr>
            <a:spLocks/>
          </p:cNvSpPr>
          <p:nvPr/>
        </p:nvSpPr>
        <p:spPr bwMode="auto">
          <a:xfrm>
            <a:off x="10479201" y="5097461"/>
            <a:ext cx="266700" cy="304800"/>
          </a:xfrm>
          <a:custGeom>
            <a:avLst/>
            <a:gdLst>
              <a:gd name="T0" fmla="*/ 2147483646 w 168"/>
              <a:gd name="T1" fmla="*/ 2147483646 h 96"/>
              <a:gd name="T2" fmla="*/ 2147483646 w 168"/>
              <a:gd name="T3" fmla="*/ 2147483646 h 96"/>
              <a:gd name="T4" fmla="*/ 2147483646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51">
            <a:extLst>
              <a:ext uri="{FF2B5EF4-FFF2-40B4-BE49-F238E27FC236}">
                <a16:creationId xmlns:a16="http://schemas.microsoft.com/office/drawing/2014/main" id="{A6917C07-125E-364E-8896-837F3101EF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21976" y="5208587"/>
            <a:ext cx="46038" cy="257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8" name="Text Box 53">
            <a:extLst>
              <a:ext uri="{FF2B5EF4-FFF2-40B4-BE49-F238E27FC236}">
                <a16:creationId xmlns:a16="http://schemas.microsoft.com/office/drawing/2014/main" id="{EA434DD8-2351-D44C-8BDD-CBAE6A16C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5845" y="2381249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56361" name="Freeform 59">
            <a:extLst>
              <a:ext uri="{FF2B5EF4-FFF2-40B4-BE49-F238E27FC236}">
                <a16:creationId xmlns:a16="http://schemas.microsoft.com/office/drawing/2014/main" id="{E6C12D65-4111-DF4E-897D-EC60CDFD0178}"/>
              </a:ext>
            </a:extLst>
          </p:cNvPr>
          <p:cNvSpPr>
            <a:spLocks/>
          </p:cNvSpPr>
          <p:nvPr/>
        </p:nvSpPr>
        <p:spPr bwMode="auto">
          <a:xfrm>
            <a:off x="9133001" y="3768725"/>
            <a:ext cx="1365250" cy="509587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2" name="Line 24">
            <a:extLst>
              <a:ext uri="{FF2B5EF4-FFF2-40B4-BE49-F238E27FC236}">
                <a16:creationId xmlns:a16="http://schemas.microsoft.com/office/drawing/2014/main" id="{52FB6621-2283-3F48-8C89-4727662B69C0}"/>
              </a:ext>
            </a:extLst>
          </p:cNvPr>
          <p:cNvSpPr>
            <a:spLocks noChangeShapeType="1"/>
          </p:cNvSpPr>
          <p:nvPr/>
        </p:nvSpPr>
        <p:spPr bwMode="auto">
          <a:xfrm>
            <a:off x="9139351" y="2874962"/>
            <a:ext cx="0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Text Box 53">
            <a:extLst>
              <a:ext uri="{FF2B5EF4-FFF2-40B4-BE49-F238E27FC236}">
                <a16:creationId xmlns:a16="http://schemas.microsoft.com/office/drawing/2014/main" id="{9838DABA-0AA0-BE48-85F8-677A223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1780" y="3638490"/>
            <a:ext cx="885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solidFill>
                  <a:srgbClr val="FF00FF"/>
                </a:solidFill>
                <a:latin typeface="Symbol" pitchFamily="2" charset="2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000" baseline="-250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Box 53">
            <a:extLst>
              <a:ext uri="{FF2B5EF4-FFF2-40B4-BE49-F238E27FC236}">
                <a16:creationId xmlns:a16="http://schemas.microsoft.com/office/drawing/2014/main" id="{C9CC8FCD-20E9-4544-9C02-3C09C9868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5104" y="4038600"/>
            <a:ext cx="426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823A6DB-89DF-834B-B1B6-301950CBE6E0}"/>
              </a:ext>
            </a:extLst>
          </p:cNvPr>
          <p:cNvCxnSpPr/>
          <p:nvPr/>
        </p:nvCxnSpPr>
        <p:spPr>
          <a:xfrm rot="10800000" flipV="1">
            <a:off x="10537940" y="3930591"/>
            <a:ext cx="238125" cy="66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ED933E3-7F94-B440-A492-28964D324373}"/>
              </a:ext>
            </a:extLst>
          </p:cNvPr>
          <p:cNvCxnSpPr/>
          <p:nvPr/>
        </p:nvCxnSpPr>
        <p:spPr>
          <a:xfrm rot="10800000">
            <a:off x="10526826" y="4171950"/>
            <a:ext cx="203200" cy="30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53">
            <a:extLst>
              <a:ext uri="{FF2B5EF4-FFF2-40B4-BE49-F238E27FC236}">
                <a16:creationId xmlns:a16="http://schemas.microsoft.com/office/drawing/2014/main" id="{33F4678B-8D0D-6949-A0E2-3D9A988A5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534" y="3133724"/>
            <a:ext cx="856325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solidFill>
                  <a:srgbClr val="0000FF"/>
                </a:solidFill>
                <a:latin typeface="Symbol" pitchFamily="2" charset="2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71" name="Text Box 53">
            <a:extLst>
              <a:ext uri="{FF2B5EF4-FFF2-40B4-BE49-F238E27FC236}">
                <a16:creationId xmlns:a16="http://schemas.microsoft.com/office/drawing/2014/main" id="{CA8D5EB2-4B6B-1F47-8AEA-25EBA8881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4619" y="3444929"/>
            <a:ext cx="4074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8FD32A-B085-4842-80E5-AC7E4747E7F0}"/>
              </a:ext>
            </a:extLst>
          </p:cNvPr>
          <p:cNvCxnSpPr>
            <a:cxnSpLocks/>
          </p:cNvCxnSpPr>
          <p:nvPr/>
        </p:nvCxnSpPr>
        <p:spPr>
          <a:xfrm flipH="1">
            <a:off x="10142651" y="3505201"/>
            <a:ext cx="119521" cy="461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71" name="Oval 81">
            <a:extLst>
              <a:ext uri="{FF2B5EF4-FFF2-40B4-BE49-F238E27FC236}">
                <a16:creationId xmlns:a16="http://schemas.microsoft.com/office/drawing/2014/main" id="{39A19EDA-2510-EB40-AE68-C3B3A7D85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776" y="39163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2" name="Oval 82">
            <a:extLst>
              <a:ext uri="{FF2B5EF4-FFF2-40B4-BE49-F238E27FC236}">
                <a16:creationId xmlns:a16="http://schemas.microsoft.com/office/drawing/2014/main" id="{1F2360FB-4789-DC41-89A1-318574F63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0026" y="393541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3" name="Oval 83">
            <a:extLst>
              <a:ext uri="{FF2B5EF4-FFF2-40B4-BE49-F238E27FC236}">
                <a16:creationId xmlns:a16="http://schemas.microsoft.com/office/drawing/2014/main" id="{E488CDAC-E8AA-EE4A-9445-1A471634C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8176" y="41449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4" name="Oval 84">
            <a:extLst>
              <a:ext uri="{FF2B5EF4-FFF2-40B4-BE49-F238E27FC236}">
                <a16:creationId xmlns:a16="http://schemas.microsoft.com/office/drawing/2014/main" id="{BF91979D-6DCE-584A-9A08-CB4CA5C0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0051" y="416401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5" name="Oval 85">
            <a:extLst>
              <a:ext uri="{FF2B5EF4-FFF2-40B4-BE49-F238E27FC236}">
                <a16:creationId xmlns:a16="http://schemas.microsoft.com/office/drawing/2014/main" id="{AC056D5F-EC42-C844-B875-872B4F25C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776" y="458311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6" name="Oval 86">
            <a:extLst>
              <a:ext uri="{FF2B5EF4-FFF2-40B4-BE49-F238E27FC236}">
                <a16:creationId xmlns:a16="http://schemas.microsoft.com/office/drawing/2014/main" id="{F8386DA9-3D83-0E41-AF71-74AA413E1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0501" y="45640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7" name="Oval 87">
            <a:extLst>
              <a:ext uri="{FF2B5EF4-FFF2-40B4-BE49-F238E27FC236}">
                <a16:creationId xmlns:a16="http://schemas.microsoft.com/office/drawing/2014/main" id="{EECBFBCC-EDFD-2244-93CF-B9BB619D5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7701" y="44783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8" name="Oval 88">
            <a:extLst>
              <a:ext uri="{FF2B5EF4-FFF2-40B4-BE49-F238E27FC236}">
                <a16:creationId xmlns:a16="http://schemas.microsoft.com/office/drawing/2014/main" id="{B2CA743B-5116-4F48-AADD-62D52D1C0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0051" y="44783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79" name="Oval 89">
            <a:extLst>
              <a:ext uri="{FF2B5EF4-FFF2-40B4-BE49-F238E27FC236}">
                <a16:creationId xmlns:a16="http://schemas.microsoft.com/office/drawing/2014/main" id="{076A15BB-606C-3C45-828D-B94C367A2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4426" y="47164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80" name="Oval 90">
            <a:extLst>
              <a:ext uri="{FF2B5EF4-FFF2-40B4-BE49-F238E27FC236}">
                <a16:creationId xmlns:a16="http://schemas.microsoft.com/office/drawing/2014/main" id="{82E0596C-210F-3048-99C0-578BC81AF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0476" y="46783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81" name="Oval 91">
            <a:extLst>
              <a:ext uri="{FF2B5EF4-FFF2-40B4-BE49-F238E27FC236}">
                <a16:creationId xmlns:a16="http://schemas.microsoft.com/office/drawing/2014/main" id="{7B3306F2-2A39-784F-9E02-D695A4151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4901" y="375443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6382" name="Oval 92">
            <a:extLst>
              <a:ext uri="{FF2B5EF4-FFF2-40B4-BE49-F238E27FC236}">
                <a16:creationId xmlns:a16="http://schemas.microsoft.com/office/drawing/2014/main" id="{302E66FF-907E-FE46-A810-0DBADA134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0476" y="377348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DB1E40E-E770-7F48-BC1F-89DCA8734449}"/>
              </a:ext>
            </a:extLst>
          </p:cNvPr>
          <p:cNvCxnSpPr/>
          <p:nvPr/>
        </p:nvCxnSpPr>
        <p:spPr>
          <a:xfrm>
            <a:off x="9831502" y="5151436"/>
            <a:ext cx="104775" cy="158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1042B6F-38FB-864A-82AC-2AED8F2ACA5A}"/>
              </a:ext>
            </a:extLst>
          </p:cNvPr>
          <p:cNvCxnSpPr/>
          <p:nvPr/>
        </p:nvCxnSpPr>
        <p:spPr>
          <a:xfrm>
            <a:off x="9656763" y="1789112"/>
            <a:ext cx="360362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86" name="TextBox 71">
            <a:extLst>
              <a:ext uri="{FF2B5EF4-FFF2-40B4-BE49-F238E27FC236}">
                <a16:creationId xmlns:a16="http://schemas.microsoft.com/office/drawing/2014/main" id="{04389CCC-9B88-8E40-A14D-94D71B170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6763" y="1414463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18E56F86-57C9-7E48-9BFE-CCBF658B54B4}"/>
              </a:ext>
            </a:extLst>
          </p:cNvPr>
          <p:cNvSpPr/>
          <p:nvPr/>
        </p:nvSpPr>
        <p:spPr>
          <a:xfrm>
            <a:off x="10721975" y="1403351"/>
            <a:ext cx="268288" cy="530225"/>
          </a:xfrm>
          <a:custGeom>
            <a:avLst/>
            <a:gdLst>
              <a:gd name="connsiteX0" fmla="*/ 223982 w 256309"/>
              <a:gd name="connsiteY0" fmla="*/ 0 h 900545"/>
              <a:gd name="connsiteX1" fmla="*/ 2309 w 256309"/>
              <a:gd name="connsiteY1" fmla="*/ 443345 h 900545"/>
              <a:gd name="connsiteX2" fmla="*/ 237836 w 256309"/>
              <a:gd name="connsiteY2" fmla="*/ 609600 h 900545"/>
              <a:gd name="connsiteX3" fmla="*/ 113145 w 256309"/>
              <a:gd name="connsiteY3" fmla="*/ 900545 h 900545"/>
              <a:gd name="connsiteX4" fmla="*/ 113145 w 256309"/>
              <a:gd name="connsiteY4" fmla="*/ 900545 h 900545"/>
              <a:gd name="connsiteX5" fmla="*/ 113145 w 256309"/>
              <a:gd name="connsiteY5" fmla="*/ 900545 h 90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309" h="900545">
                <a:moveTo>
                  <a:pt x="223982" y="0"/>
                </a:moveTo>
                <a:cubicBezTo>
                  <a:pt x="111991" y="170872"/>
                  <a:pt x="0" y="341745"/>
                  <a:pt x="2309" y="443345"/>
                </a:cubicBezTo>
                <a:cubicBezTo>
                  <a:pt x="4618" y="544945"/>
                  <a:pt x="219363" y="533400"/>
                  <a:pt x="237836" y="609600"/>
                </a:cubicBezTo>
                <a:cubicBezTo>
                  <a:pt x="256309" y="685800"/>
                  <a:pt x="113145" y="900545"/>
                  <a:pt x="113145" y="900545"/>
                </a:cubicBezTo>
                <a:lnTo>
                  <a:pt x="113145" y="900545"/>
                </a:lnTo>
                <a:lnTo>
                  <a:pt x="113145" y="900545"/>
                </a:ln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88" name="TextBox 74">
            <a:extLst>
              <a:ext uri="{FF2B5EF4-FFF2-40B4-BE49-F238E27FC236}">
                <a16:creationId xmlns:a16="http://schemas.microsoft.com/office/drawing/2014/main" id="{DB033628-1BA6-7B45-BA2E-679208B01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3888" y="914400"/>
            <a:ext cx="1331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N atoms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B949BE-76CC-C941-96D8-31411AF9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of States in 1-D Semiconductors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bject 4">
                <a:extLst>
                  <a:ext uri="{FF2B5EF4-FFF2-40B4-BE49-F238E27FC236}">
                    <a16:creationId xmlns:a16="http://schemas.microsoft.com/office/drawing/2014/main" id="{58C44C07-BE81-1A4A-BCC0-91FCEB56334F}"/>
                  </a:ext>
                </a:extLst>
              </p:cNvPr>
              <p:cNvSpPr txBox="1"/>
              <p:nvPr/>
            </p:nvSpPr>
            <p:spPr bwMode="auto">
              <a:xfrm>
                <a:off x="10947400" y="1403351"/>
                <a:ext cx="1486662" cy="48658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3" name="Object 4">
                <a:extLst>
                  <a:ext uri="{FF2B5EF4-FFF2-40B4-BE49-F238E27FC236}">
                    <a16:creationId xmlns:a16="http://schemas.microsoft.com/office/drawing/2014/main" id="{58C44C07-BE81-1A4A-BCC0-91FCEB563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47400" y="1403351"/>
                <a:ext cx="1486662" cy="4865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2FEEC0F-78F8-154C-95D8-204EA6849B6C}"/>
              </a:ext>
            </a:extLst>
          </p:cNvPr>
          <p:cNvCxnSpPr>
            <a:cxnSpLocks/>
            <a:endCxn id="56373" idx="4"/>
          </p:cNvCxnSpPr>
          <p:nvPr/>
        </p:nvCxnSpPr>
        <p:spPr>
          <a:xfrm>
            <a:off x="9925414" y="3775014"/>
            <a:ext cx="10862" cy="446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FAEBBB97-D717-5043-AE2E-65A8888344FA}"/>
              </a:ext>
            </a:extLst>
          </p:cNvPr>
          <p:cNvSpPr/>
          <p:nvPr/>
        </p:nvSpPr>
        <p:spPr>
          <a:xfrm>
            <a:off x="9126652" y="3990975"/>
            <a:ext cx="1400175" cy="200025"/>
          </a:xfrm>
          <a:prstGeom prst="rect">
            <a:avLst/>
          </a:prstGeom>
          <a:solidFill>
            <a:srgbClr val="FF00FF">
              <a:alpha val="3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Object 4">
                <a:extLst>
                  <a:ext uri="{FF2B5EF4-FFF2-40B4-BE49-F238E27FC236}">
                    <a16:creationId xmlns:a16="http://schemas.microsoft.com/office/drawing/2014/main" id="{C573AC05-F167-8241-9304-997A3B6CA0BC}"/>
                  </a:ext>
                </a:extLst>
              </p:cNvPr>
              <p:cNvSpPr txBox="1"/>
              <p:nvPr/>
            </p:nvSpPr>
            <p:spPr bwMode="auto">
              <a:xfrm>
                <a:off x="583145" y="860456"/>
                <a:ext cx="3698712" cy="5111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States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between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2000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0" name="Object 4">
                <a:extLst>
                  <a:ext uri="{FF2B5EF4-FFF2-40B4-BE49-F238E27FC236}">
                    <a16:creationId xmlns:a16="http://schemas.microsoft.com/office/drawing/2014/main" id="{C573AC05-F167-8241-9304-997A3B6CA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145" y="860456"/>
                <a:ext cx="3698712" cy="511144"/>
              </a:xfrm>
              <a:prstGeom prst="rect">
                <a:avLst/>
              </a:prstGeom>
              <a:blipFill>
                <a:blip r:embed="rId8"/>
                <a:stretch>
                  <a:fillRect b="-24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Object 4">
                <a:extLst>
                  <a:ext uri="{FF2B5EF4-FFF2-40B4-BE49-F238E27FC236}">
                    <a16:creationId xmlns:a16="http://schemas.microsoft.com/office/drawing/2014/main" id="{326589B4-CA35-5446-BC9D-E249AB0A43DC}"/>
                  </a:ext>
                </a:extLst>
              </p:cNvPr>
              <p:cNvSpPr txBox="1"/>
              <p:nvPr/>
            </p:nvSpPr>
            <p:spPr bwMode="auto">
              <a:xfrm>
                <a:off x="4121943" y="691477"/>
                <a:ext cx="1382109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1" name="Object 4">
                <a:extLst>
                  <a:ext uri="{FF2B5EF4-FFF2-40B4-BE49-F238E27FC236}">
                    <a16:creationId xmlns:a16="http://schemas.microsoft.com/office/drawing/2014/main" id="{326589B4-CA35-5446-BC9D-E249AB0A4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1943" y="691477"/>
                <a:ext cx="1382109" cy="8361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Object 4">
                <a:extLst>
                  <a:ext uri="{FF2B5EF4-FFF2-40B4-BE49-F238E27FC236}">
                    <a16:creationId xmlns:a16="http://schemas.microsoft.com/office/drawing/2014/main" id="{2E0EB4DF-3988-4445-BA74-B7D7B9ACB80F}"/>
                  </a:ext>
                </a:extLst>
              </p:cNvPr>
              <p:cNvSpPr txBox="1"/>
              <p:nvPr/>
            </p:nvSpPr>
            <p:spPr bwMode="auto">
              <a:xfrm>
                <a:off x="5257800" y="691477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𝑁𝑎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" name="Object 4">
                <a:extLst>
                  <a:ext uri="{FF2B5EF4-FFF2-40B4-BE49-F238E27FC236}">
                    <a16:creationId xmlns:a16="http://schemas.microsoft.com/office/drawing/2014/main" id="{2E0EB4DF-3988-4445-BA74-B7D7B9ACB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691477"/>
                <a:ext cx="1684691" cy="8361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Object 4">
                <a:extLst>
                  <a:ext uri="{FF2B5EF4-FFF2-40B4-BE49-F238E27FC236}">
                    <a16:creationId xmlns:a16="http://schemas.microsoft.com/office/drawing/2014/main" id="{707191D1-7CAB-884B-B177-B062BF8CD2DB}"/>
                  </a:ext>
                </a:extLst>
              </p:cNvPr>
              <p:cNvSpPr txBox="1"/>
              <p:nvPr/>
            </p:nvSpPr>
            <p:spPr bwMode="auto">
              <a:xfrm>
                <a:off x="6766378" y="691477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3" name="Object 4">
                <a:extLst>
                  <a:ext uri="{FF2B5EF4-FFF2-40B4-BE49-F238E27FC236}">
                    <a16:creationId xmlns:a16="http://schemas.microsoft.com/office/drawing/2014/main" id="{707191D1-7CAB-884B-B177-B062BF8CD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6378" y="691477"/>
                <a:ext cx="1684691" cy="8361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Object 4">
                <a:extLst>
                  <a:ext uri="{FF2B5EF4-FFF2-40B4-BE49-F238E27FC236}">
                    <a16:creationId xmlns:a16="http://schemas.microsoft.com/office/drawing/2014/main" id="{AF3CDA6C-6BF1-C44B-A788-7C53C370C625}"/>
                  </a:ext>
                </a:extLst>
              </p:cNvPr>
              <p:cNvSpPr txBox="1"/>
              <p:nvPr/>
            </p:nvSpPr>
            <p:spPr bwMode="auto">
              <a:xfrm>
                <a:off x="583145" y="1552606"/>
                <a:ext cx="4207624" cy="5111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States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Unit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Energy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@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D(E</a:t>
                </a:r>
                <a:r>
                  <a:rPr lang="en-US" sz="2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4" name="Object 4">
                <a:extLst>
                  <a:ext uri="{FF2B5EF4-FFF2-40B4-BE49-F238E27FC236}">
                    <a16:creationId xmlns:a16="http://schemas.microsoft.com/office/drawing/2014/main" id="{AF3CDA6C-6BF1-C44B-A788-7C53C370C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145" y="1552606"/>
                <a:ext cx="4207624" cy="511144"/>
              </a:xfrm>
              <a:prstGeom prst="rect">
                <a:avLst/>
              </a:prstGeom>
              <a:blipFill>
                <a:blip r:embed="rId12"/>
                <a:stretch>
                  <a:fillRect b="-7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Object 4">
                <a:extLst>
                  <a:ext uri="{FF2B5EF4-FFF2-40B4-BE49-F238E27FC236}">
                    <a16:creationId xmlns:a16="http://schemas.microsoft.com/office/drawing/2014/main" id="{5E9839E5-FF35-DA4F-A42A-BE4702F423C1}"/>
                  </a:ext>
                </a:extLst>
              </p:cNvPr>
              <p:cNvSpPr txBox="1"/>
              <p:nvPr/>
            </p:nvSpPr>
            <p:spPr bwMode="auto">
              <a:xfrm>
                <a:off x="4333995" y="1360782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6" name="Object 4">
                <a:extLst>
                  <a:ext uri="{FF2B5EF4-FFF2-40B4-BE49-F238E27FC236}">
                    <a16:creationId xmlns:a16="http://schemas.microsoft.com/office/drawing/2014/main" id="{5E9839E5-FF35-DA4F-A42A-BE4702F42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995" y="1360782"/>
                <a:ext cx="1684691" cy="8361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Object 4">
                <a:extLst>
                  <a:ext uri="{FF2B5EF4-FFF2-40B4-BE49-F238E27FC236}">
                    <a16:creationId xmlns:a16="http://schemas.microsoft.com/office/drawing/2014/main" id="{5B78704F-C279-7D48-9EC5-E9175D872C5F}"/>
                  </a:ext>
                </a:extLst>
              </p:cNvPr>
              <p:cNvSpPr txBox="1"/>
              <p:nvPr/>
            </p:nvSpPr>
            <p:spPr bwMode="auto">
              <a:xfrm>
                <a:off x="8069928" y="691477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0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7" name="Object 4">
                <a:extLst>
                  <a:ext uri="{FF2B5EF4-FFF2-40B4-BE49-F238E27FC236}">
                    <a16:creationId xmlns:a16="http://schemas.microsoft.com/office/drawing/2014/main" id="{5B78704F-C279-7D48-9EC5-E9175D872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9928" y="691477"/>
                <a:ext cx="1684691" cy="8361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Object 4">
                <a:extLst>
                  <a:ext uri="{FF2B5EF4-FFF2-40B4-BE49-F238E27FC236}">
                    <a16:creationId xmlns:a16="http://schemas.microsoft.com/office/drawing/2014/main" id="{D6DE7B33-880E-EF4C-913D-4601620F1571}"/>
                  </a:ext>
                </a:extLst>
              </p:cNvPr>
              <p:cNvSpPr txBox="1"/>
              <p:nvPr/>
            </p:nvSpPr>
            <p:spPr bwMode="auto">
              <a:xfrm>
                <a:off x="1077734" y="2904469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8" name="Object 4">
                <a:extLst>
                  <a:ext uri="{FF2B5EF4-FFF2-40B4-BE49-F238E27FC236}">
                    <a16:creationId xmlns:a16="http://schemas.microsoft.com/office/drawing/2014/main" id="{D6DE7B33-880E-EF4C-913D-4601620F1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7734" y="2904469"/>
                <a:ext cx="1684691" cy="83617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04F5F63B-01CA-734E-81BA-4BCB48DC2D93}"/>
                  </a:ext>
                </a:extLst>
              </p:cNvPr>
              <p:cNvSpPr txBox="1"/>
              <p:nvPr/>
            </p:nvSpPr>
            <p:spPr bwMode="auto">
              <a:xfrm>
                <a:off x="593084" y="2211790"/>
                <a:ext cx="4910968" cy="7692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States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Unit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Energy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Volume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@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D(E</a:t>
                </a:r>
                <a:r>
                  <a:rPr lang="en-US" sz="2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04F5F63B-01CA-734E-81BA-4BCB48DC2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84" y="2211790"/>
                <a:ext cx="4910968" cy="769251"/>
              </a:xfrm>
              <a:prstGeom prst="rect">
                <a:avLst/>
              </a:prstGeom>
              <a:blipFill>
                <a:blip r:embed="rId16"/>
                <a:stretch>
                  <a:fillRect r="-25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Object 4">
                <a:extLst>
                  <a:ext uri="{FF2B5EF4-FFF2-40B4-BE49-F238E27FC236}">
                    <a16:creationId xmlns:a16="http://schemas.microsoft.com/office/drawing/2014/main" id="{FFECD29B-1EFB-024A-B5C5-8D96F6C8A295}"/>
                  </a:ext>
                </a:extLst>
              </p:cNvPr>
              <p:cNvSpPr txBox="1"/>
              <p:nvPr/>
            </p:nvSpPr>
            <p:spPr bwMode="auto">
              <a:xfrm>
                <a:off x="5368142" y="2149837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0" name="Object 4">
                <a:extLst>
                  <a:ext uri="{FF2B5EF4-FFF2-40B4-BE49-F238E27FC236}">
                    <a16:creationId xmlns:a16="http://schemas.microsoft.com/office/drawing/2014/main" id="{FFECD29B-1EFB-024A-B5C5-8D96F6C8A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8142" y="2149837"/>
                <a:ext cx="1684691" cy="83617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Rectangle 104">
            <a:extLst>
              <a:ext uri="{FF2B5EF4-FFF2-40B4-BE49-F238E27FC236}">
                <a16:creationId xmlns:a16="http://schemas.microsoft.com/office/drawing/2014/main" id="{76D9FE62-E540-6C40-BE71-D3CD7E1F31B1}"/>
              </a:ext>
            </a:extLst>
          </p:cNvPr>
          <p:cNvSpPr/>
          <p:nvPr/>
        </p:nvSpPr>
        <p:spPr>
          <a:xfrm rot="5400000">
            <a:off x="9740782" y="4007082"/>
            <a:ext cx="627121" cy="236137"/>
          </a:xfrm>
          <a:prstGeom prst="rect">
            <a:avLst/>
          </a:prstGeom>
          <a:solidFill>
            <a:srgbClr val="0000FF">
              <a:alpha val="3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3303831-9CF9-0C4B-AE5F-17A8D6031526}"/>
              </a:ext>
            </a:extLst>
          </p:cNvPr>
          <p:cNvSpPr/>
          <p:nvPr/>
        </p:nvSpPr>
        <p:spPr>
          <a:xfrm rot="5400000">
            <a:off x="9245647" y="4014193"/>
            <a:ext cx="627121" cy="236137"/>
          </a:xfrm>
          <a:prstGeom prst="rect">
            <a:avLst/>
          </a:prstGeom>
          <a:solidFill>
            <a:srgbClr val="0000FF">
              <a:alpha val="3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1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/>
      <p:bldP spid="83" grpId="0"/>
      <p:bldP spid="91" grpId="0"/>
      <p:bldP spid="92" grpId="0"/>
      <p:bldP spid="93" grpId="0"/>
      <p:bldP spid="94" grpId="0"/>
      <p:bldP spid="96" grpId="0"/>
      <p:bldP spid="97" grpId="0"/>
      <p:bldP spid="98" grpId="0"/>
      <p:bldP spid="99" grpId="0"/>
      <p:bldP spid="100" grpId="0"/>
      <p:bldP spid="105" grpId="0" animBg="1"/>
      <p:bldP spid="8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FAEBBB97-D717-5043-AE2E-65A8888344FA}"/>
              </a:ext>
            </a:extLst>
          </p:cNvPr>
          <p:cNvSpPr/>
          <p:nvPr/>
        </p:nvSpPr>
        <p:spPr>
          <a:xfrm>
            <a:off x="9126652" y="4111625"/>
            <a:ext cx="1400175" cy="79375"/>
          </a:xfrm>
          <a:prstGeom prst="rect">
            <a:avLst/>
          </a:prstGeom>
          <a:solidFill>
            <a:srgbClr val="FF00FF">
              <a:alpha val="3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89" name="Slide Number Placeholder 71">
            <a:extLst>
              <a:ext uri="{FF2B5EF4-FFF2-40B4-BE49-F238E27FC236}">
                <a16:creationId xmlns:a16="http://schemas.microsoft.com/office/drawing/2014/main" id="{D673618E-BAC2-2C48-974E-2E86B03416F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DEDE80-1E53-0C4E-846A-4954861FF8B1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56323" name="Line 5">
            <a:extLst>
              <a:ext uri="{FF2B5EF4-FFF2-40B4-BE49-F238E27FC236}">
                <a16:creationId xmlns:a16="http://schemas.microsoft.com/office/drawing/2014/main" id="{80469E0B-A57E-A94F-BB8A-7777D765AF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3426" y="2060576"/>
            <a:ext cx="31718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Oval 6">
            <a:extLst>
              <a:ext uri="{FF2B5EF4-FFF2-40B4-BE49-F238E27FC236}">
                <a16:creationId xmlns:a16="http://schemas.microsoft.com/office/drawing/2014/main" id="{74395F5E-72D5-B747-96E1-198F3956F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5" name="Oval 7">
            <a:extLst>
              <a:ext uri="{FF2B5EF4-FFF2-40B4-BE49-F238E27FC236}">
                <a16:creationId xmlns:a16="http://schemas.microsoft.com/office/drawing/2014/main" id="{653A72E2-4B46-5D40-A0E7-CF55E3466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1238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6" name="Oval 8">
            <a:extLst>
              <a:ext uri="{FF2B5EF4-FFF2-40B4-BE49-F238E27FC236}">
                <a16:creationId xmlns:a16="http://schemas.microsoft.com/office/drawing/2014/main" id="{4A3B8FEC-D11E-4A42-85A6-B5489129B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6038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7" name="Oval 9">
            <a:extLst>
              <a:ext uri="{FF2B5EF4-FFF2-40B4-BE49-F238E27FC236}">
                <a16:creationId xmlns:a16="http://schemas.microsoft.com/office/drawing/2014/main" id="{9B85CBD7-8366-904C-8372-7B9BE5FAF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8938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8" name="Oval 10">
            <a:extLst>
              <a:ext uri="{FF2B5EF4-FFF2-40B4-BE49-F238E27FC236}">
                <a16:creationId xmlns:a16="http://schemas.microsoft.com/office/drawing/2014/main" id="{9055C8F8-104E-E547-B7DC-A548ED7D3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4375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29" name="Oval 11">
            <a:extLst>
              <a:ext uri="{FF2B5EF4-FFF2-40B4-BE49-F238E27FC236}">
                <a16:creationId xmlns:a16="http://schemas.microsoft.com/office/drawing/2014/main" id="{24F6BE80-08C2-434D-BC3C-647EBC5E0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175" y="1998662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0" name="Oval 12">
            <a:extLst>
              <a:ext uri="{FF2B5EF4-FFF2-40B4-BE49-F238E27FC236}">
                <a16:creationId xmlns:a16="http://schemas.microsoft.com/office/drawing/2014/main" id="{E9A22ED1-930B-1444-8022-C5DE1AEBA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3813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1" name="Oval 13">
            <a:extLst>
              <a:ext uri="{FF2B5EF4-FFF2-40B4-BE49-F238E27FC236}">
                <a16:creationId xmlns:a16="http://schemas.microsoft.com/office/drawing/2014/main" id="{BE05221D-5858-944B-B6BB-4FB1D3782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0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2" name="Oval 14">
            <a:extLst>
              <a:ext uri="{FF2B5EF4-FFF2-40B4-BE49-F238E27FC236}">
                <a16:creationId xmlns:a16="http://schemas.microsoft.com/office/drawing/2014/main" id="{3A35F970-1DD1-FF47-80DC-FBA0234F2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4050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3" name="Oval 15">
            <a:extLst>
              <a:ext uri="{FF2B5EF4-FFF2-40B4-BE49-F238E27FC236}">
                <a16:creationId xmlns:a16="http://schemas.microsoft.com/office/drawing/2014/main" id="{8EC770BC-9E70-684E-BE22-D541F8CF1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950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4" name="Oval 16">
            <a:extLst>
              <a:ext uri="{FF2B5EF4-FFF2-40B4-BE49-F238E27FC236}">
                <a16:creationId xmlns:a16="http://schemas.microsoft.com/office/drawing/2014/main" id="{D881E95B-0FF7-DA40-B71D-A20164C69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2388" y="1997075"/>
            <a:ext cx="133350" cy="133350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6335" name="Line 17">
            <a:extLst>
              <a:ext uri="{FF2B5EF4-FFF2-40B4-BE49-F238E27FC236}">
                <a16:creationId xmlns:a16="http://schemas.microsoft.com/office/drawing/2014/main" id="{B40496A5-5094-5F48-8F35-4CBD96D95178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8481333" y="3718718"/>
            <a:ext cx="2652713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8" name="Line 38">
            <a:extLst>
              <a:ext uri="{FF2B5EF4-FFF2-40B4-BE49-F238E27FC236}">
                <a16:creationId xmlns:a16="http://schemas.microsoft.com/office/drawing/2014/main" id="{60F07A09-D2C8-0E48-9B40-95D10250790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9795783" y="3772693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9" name="Text Box 39">
            <a:extLst>
              <a:ext uri="{FF2B5EF4-FFF2-40B4-BE49-F238E27FC236}">
                <a16:creationId xmlns:a16="http://schemas.microsoft.com/office/drawing/2014/main" id="{1E67735D-1D8C-5B48-9DCB-DAEF43382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8801" y="4821237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graphicFrame>
        <p:nvGraphicFramePr>
          <p:cNvPr id="56354" name="Object 37">
            <a:extLst>
              <a:ext uri="{FF2B5EF4-FFF2-40B4-BE49-F238E27FC236}">
                <a16:creationId xmlns:a16="http://schemas.microsoft.com/office/drawing/2014/main" id="{6695A1D4-21D8-B14C-AB67-D41383935A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55440" y="5368925"/>
          <a:ext cx="4651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067800" progId="Equation.DSMT4">
                  <p:embed/>
                </p:oleObj>
              </mc:Choice>
              <mc:Fallback>
                <p:oleObj name="Equation" r:id="rId2" imgW="7315200" imgH="9067800" progId="Equation.DSMT4">
                  <p:embed/>
                  <p:pic>
                    <p:nvPicPr>
                      <p:cNvPr id="56354" name="Object 37">
                        <a:extLst>
                          <a:ext uri="{FF2B5EF4-FFF2-40B4-BE49-F238E27FC236}">
                            <a16:creationId xmlns:a16="http://schemas.microsoft.com/office/drawing/2014/main" id="{6695A1D4-21D8-B14C-AB67-D41383935A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5440" y="5368925"/>
                        <a:ext cx="465137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38">
            <a:extLst>
              <a:ext uri="{FF2B5EF4-FFF2-40B4-BE49-F238E27FC236}">
                <a16:creationId xmlns:a16="http://schemas.microsoft.com/office/drawing/2014/main" id="{9D6F93A8-E768-F944-9D75-6F7045046D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80652" y="5500687"/>
          <a:ext cx="76676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62000" imgH="9067800" progId="Equation.DSMT4">
                  <p:embed/>
                </p:oleObj>
              </mc:Choice>
              <mc:Fallback>
                <p:oleObj name="Equation" r:id="rId4" imgW="13462000" imgH="9067800" progId="Equation.DSMT4">
                  <p:embed/>
                  <p:pic>
                    <p:nvPicPr>
                      <p:cNvPr id="49" name="Object 38">
                        <a:extLst>
                          <a:ext uri="{FF2B5EF4-FFF2-40B4-BE49-F238E27FC236}">
                            <a16:creationId xmlns:a16="http://schemas.microsoft.com/office/drawing/2014/main" id="{9D6F93A8-E768-F944-9D75-6F7045046D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0652" y="5500687"/>
                        <a:ext cx="766763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6" name="Freeform 49">
            <a:extLst>
              <a:ext uri="{FF2B5EF4-FFF2-40B4-BE49-F238E27FC236}">
                <a16:creationId xmlns:a16="http://schemas.microsoft.com/office/drawing/2014/main" id="{A86C4F23-9D98-8B4C-B508-BC35B3E3E0F6}"/>
              </a:ext>
            </a:extLst>
          </p:cNvPr>
          <p:cNvSpPr>
            <a:spLocks/>
          </p:cNvSpPr>
          <p:nvPr/>
        </p:nvSpPr>
        <p:spPr bwMode="auto">
          <a:xfrm>
            <a:off x="10479201" y="5097461"/>
            <a:ext cx="266700" cy="304800"/>
          </a:xfrm>
          <a:custGeom>
            <a:avLst/>
            <a:gdLst>
              <a:gd name="T0" fmla="*/ 2147483646 w 168"/>
              <a:gd name="T1" fmla="*/ 2147483646 h 96"/>
              <a:gd name="T2" fmla="*/ 2147483646 w 168"/>
              <a:gd name="T3" fmla="*/ 2147483646 h 96"/>
              <a:gd name="T4" fmla="*/ 2147483646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51">
            <a:extLst>
              <a:ext uri="{FF2B5EF4-FFF2-40B4-BE49-F238E27FC236}">
                <a16:creationId xmlns:a16="http://schemas.microsoft.com/office/drawing/2014/main" id="{A6917C07-125E-364E-8896-837F3101EF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21976" y="5208587"/>
            <a:ext cx="46038" cy="257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58" name="Text Box 53">
            <a:extLst>
              <a:ext uri="{FF2B5EF4-FFF2-40B4-BE49-F238E27FC236}">
                <a16:creationId xmlns:a16="http://schemas.microsoft.com/office/drawing/2014/main" id="{EA434DD8-2351-D44C-8BDD-CBAE6A16C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5845" y="2381249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56361" name="Freeform 59">
            <a:extLst>
              <a:ext uri="{FF2B5EF4-FFF2-40B4-BE49-F238E27FC236}">
                <a16:creationId xmlns:a16="http://schemas.microsoft.com/office/drawing/2014/main" id="{E6C12D65-4111-DF4E-897D-EC60CDFD0178}"/>
              </a:ext>
            </a:extLst>
          </p:cNvPr>
          <p:cNvSpPr>
            <a:spLocks/>
          </p:cNvSpPr>
          <p:nvPr/>
        </p:nvSpPr>
        <p:spPr bwMode="auto">
          <a:xfrm>
            <a:off x="9133001" y="3768725"/>
            <a:ext cx="1365250" cy="509587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62" name="Line 24">
            <a:extLst>
              <a:ext uri="{FF2B5EF4-FFF2-40B4-BE49-F238E27FC236}">
                <a16:creationId xmlns:a16="http://schemas.microsoft.com/office/drawing/2014/main" id="{52FB6621-2283-3F48-8C89-4727662B69C0}"/>
              </a:ext>
            </a:extLst>
          </p:cNvPr>
          <p:cNvSpPr>
            <a:spLocks noChangeShapeType="1"/>
          </p:cNvSpPr>
          <p:nvPr/>
        </p:nvSpPr>
        <p:spPr bwMode="auto">
          <a:xfrm>
            <a:off x="9139351" y="2874962"/>
            <a:ext cx="0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Text Box 53">
            <a:extLst>
              <a:ext uri="{FF2B5EF4-FFF2-40B4-BE49-F238E27FC236}">
                <a16:creationId xmlns:a16="http://schemas.microsoft.com/office/drawing/2014/main" id="{9838DABA-0AA0-BE48-85F8-677A2238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1780" y="3733800"/>
            <a:ext cx="885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solidFill>
                  <a:srgbClr val="FF00FF"/>
                </a:solidFill>
                <a:latin typeface="Symbol" pitchFamily="2" charset="2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000" baseline="-250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Box 53">
            <a:extLst>
              <a:ext uri="{FF2B5EF4-FFF2-40B4-BE49-F238E27FC236}">
                <a16:creationId xmlns:a16="http://schemas.microsoft.com/office/drawing/2014/main" id="{C9CC8FCD-20E9-4544-9C02-3C09C9868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5104" y="4038600"/>
            <a:ext cx="426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823A6DB-89DF-834B-B1B6-301950CBE6E0}"/>
              </a:ext>
            </a:extLst>
          </p:cNvPr>
          <p:cNvCxnSpPr/>
          <p:nvPr/>
        </p:nvCxnSpPr>
        <p:spPr>
          <a:xfrm rot="10800000" flipV="1">
            <a:off x="10537940" y="4025901"/>
            <a:ext cx="238125" cy="66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ED933E3-7F94-B440-A492-28964D324373}"/>
              </a:ext>
            </a:extLst>
          </p:cNvPr>
          <p:cNvCxnSpPr/>
          <p:nvPr/>
        </p:nvCxnSpPr>
        <p:spPr>
          <a:xfrm rot="10800000">
            <a:off x="10526826" y="4171950"/>
            <a:ext cx="203200" cy="30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53">
            <a:extLst>
              <a:ext uri="{FF2B5EF4-FFF2-40B4-BE49-F238E27FC236}">
                <a16:creationId xmlns:a16="http://schemas.microsoft.com/office/drawing/2014/main" id="{CA8D5EB2-4B6B-1F47-8AEA-25EBA8881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4619" y="3444929"/>
            <a:ext cx="4074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DB1E40E-E770-7F48-BC1F-89DCA8734449}"/>
              </a:ext>
            </a:extLst>
          </p:cNvPr>
          <p:cNvCxnSpPr/>
          <p:nvPr/>
        </p:nvCxnSpPr>
        <p:spPr>
          <a:xfrm>
            <a:off x="9831502" y="5151436"/>
            <a:ext cx="104775" cy="158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1042B6F-38FB-864A-82AC-2AED8F2ACA5A}"/>
              </a:ext>
            </a:extLst>
          </p:cNvPr>
          <p:cNvCxnSpPr/>
          <p:nvPr/>
        </p:nvCxnSpPr>
        <p:spPr>
          <a:xfrm>
            <a:off x="9656763" y="1789112"/>
            <a:ext cx="360362" cy="158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86" name="TextBox 71">
            <a:extLst>
              <a:ext uri="{FF2B5EF4-FFF2-40B4-BE49-F238E27FC236}">
                <a16:creationId xmlns:a16="http://schemas.microsoft.com/office/drawing/2014/main" id="{04389CCC-9B88-8E40-A14D-94D71B170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6763" y="1414463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18E56F86-57C9-7E48-9BFE-CCBF658B54B4}"/>
              </a:ext>
            </a:extLst>
          </p:cNvPr>
          <p:cNvSpPr/>
          <p:nvPr/>
        </p:nvSpPr>
        <p:spPr>
          <a:xfrm>
            <a:off x="10721975" y="1403351"/>
            <a:ext cx="268288" cy="530225"/>
          </a:xfrm>
          <a:custGeom>
            <a:avLst/>
            <a:gdLst>
              <a:gd name="connsiteX0" fmla="*/ 223982 w 256309"/>
              <a:gd name="connsiteY0" fmla="*/ 0 h 900545"/>
              <a:gd name="connsiteX1" fmla="*/ 2309 w 256309"/>
              <a:gd name="connsiteY1" fmla="*/ 443345 h 900545"/>
              <a:gd name="connsiteX2" fmla="*/ 237836 w 256309"/>
              <a:gd name="connsiteY2" fmla="*/ 609600 h 900545"/>
              <a:gd name="connsiteX3" fmla="*/ 113145 w 256309"/>
              <a:gd name="connsiteY3" fmla="*/ 900545 h 900545"/>
              <a:gd name="connsiteX4" fmla="*/ 113145 w 256309"/>
              <a:gd name="connsiteY4" fmla="*/ 900545 h 900545"/>
              <a:gd name="connsiteX5" fmla="*/ 113145 w 256309"/>
              <a:gd name="connsiteY5" fmla="*/ 900545 h 90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309" h="900545">
                <a:moveTo>
                  <a:pt x="223982" y="0"/>
                </a:moveTo>
                <a:cubicBezTo>
                  <a:pt x="111991" y="170872"/>
                  <a:pt x="0" y="341745"/>
                  <a:pt x="2309" y="443345"/>
                </a:cubicBezTo>
                <a:cubicBezTo>
                  <a:pt x="4618" y="544945"/>
                  <a:pt x="219363" y="533400"/>
                  <a:pt x="237836" y="609600"/>
                </a:cubicBezTo>
                <a:cubicBezTo>
                  <a:pt x="256309" y="685800"/>
                  <a:pt x="113145" y="900545"/>
                  <a:pt x="113145" y="900545"/>
                </a:cubicBezTo>
                <a:lnTo>
                  <a:pt x="113145" y="900545"/>
                </a:lnTo>
                <a:lnTo>
                  <a:pt x="113145" y="900545"/>
                </a:ln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388" name="TextBox 74">
            <a:extLst>
              <a:ext uri="{FF2B5EF4-FFF2-40B4-BE49-F238E27FC236}">
                <a16:creationId xmlns:a16="http://schemas.microsoft.com/office/drawing/2014/main" id="{DB033628-1BA6-7B45-BA2E-679208B01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3888" y="914400"/>
            <a:ext cx="1331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N atoms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B949BE-76CC-C941-96D8-31411AF9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of States in 1-D Semiconductors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bject 4">
                <a:extLst>
                  <a:ext uri="{FF2B5EF4-FFF2-40B4-BE49-F238E27FC236}">
                    <a16:creationId xmlns:a16="http://schemas.microsoft.com/office/drawing/2014/main" id="{58C44C07-BE81-1A4A-BCC0-91FCEB56334F}"/>
                  </a:ext>
                </a:extLst>
              </p:cNvPr>
              <p:cNvSpPr txBox="1"/>
              <p:nvPr/>
            </p:nvSpPr>
            <p:spPr bwMode="auto">
              <a:xfrm>
                <a:off x="10947400" y="1403351"/>
                <a:ext cx="1486662" cy="48658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3" name="Object 4">
                <a:extLst>
                  <a:ext uri="{FF2B5EF4-FFF2-40B4-BE49-F238E27FC236}">
                    <a16:creationId xmlns:a16="http://schemas.microsoft.com/office/drawing/2014/main" id="{58C44C07-BE81-1A4A-BCC0-91FCEB563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47400" y="1403351"/>
                <a:ext cx="1486662" cy="48658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Object 4">
                <a:extLst>
                  <a:ext uri="{FF2B5EF4-FFF2-40B4-BE49-F238E27FC236}">
                    <a16:creationId xmlns:a16="http://schemas.microsoft.com/office/drawing/2014/main" id="{9F8F8DD7-9598-FC47-A556-7B27BEC4CA0F}"/>
                  </a:ext>
                </a:extLst>
              </p:cNvPr>
              <p:cNvSpPr txBox="1"/>
              <p:nvPr/>
            </p:nvSpPr>
            <p:spPr bwMode="auto">
              <a:xfrm>
                <a:off x="6269658" y="3676174"/>
                <a:ext cx="2493342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4" name="Object 4">
                <a:extLst>
                  <a:ext uri="{FF2B5EF4-FFF2-40B4-BE49-F238E27FC236}">
                    <a16:creationId xmlns:a16="http://schemas.microsoft.com/office/drawing/2014/main" id="{9F8F8DD7-9598-FC47-A556-7B27BEC4C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9658" y="3676174"/>
                <a:ext cx="2493342" cy="8361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72">
            <a:extLst>
              <a:ext uri="{FF2B5EF4-FFF2-40B4-BE49-F238E27FC236}">
                <a16:creationId xmlns:a16="http://schemas.microsoft.com/office/drawing/2014/main" id="{87F960C0-7235-0349-9810-DA3250BF0239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188456" y="3647070"/>
            <a:ext cx="890528" cy="34788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66FF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6" name="Arc 72">
            <a:extLst>
              <a:ext uri="{FF2B5EF4-FFF2-40B4-BE49-F238E27FC236}">
                <a16:creationId xmlns:a16="http://schemas.microsoft.com/office/drawing/2014/main" id="{E4D99F43-FD88-B94C-9065-8C9BA8C4D0F0}"/>
              </a:ext>
            </a:extLst>
          </p:cNvPr>
          <p:cNvSpPr>
            <a:spLocks/>
          </p:cNvSpPr>
          <p:nvPr/>
        </p:nvSpPr>
        <p:spPr bwMode="auto">
          <a:xfrm rot="16200000" flipH="1" flipV="1">
            <a:off x="9549244" y="3653302"/>
            <a:ext cx="890528" cy="34788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66FF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C41306-0947-114F-BCF3-1E1F331A89E6}"/>
              </a:ext>
            </a:extLst>
          </p:cNvPr>
          <p:cNvSpPr/>
          <p:nvPr/>
        </p:nvSpPr>
        <p:spPr>
          <a:xfrm>
            <a:off x="6269658" y="3111369"/>
            <a:ext cx="1382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rgbClr val="00B050"/>
                </a:solidFill>
              </a:rPr>
              <a:t>Assume:</a:t>
            </a:r>
            <a:endParaRPr lang="en-US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Object 4">
                <a:extLst>
                  <a:ext uri="{FF2B5EF4-FFF2-40B4-BE49-F238E27FC236}">
                    <a16:creationId xmlns:a16="http://schemas.microsoft.com/office/drawing/2014/main" id="{B5CC0424-97C4-2A47-B53C-0B85D02B3333}"/>
                  </a:ext>
                </a:extLst>
              </p:cNvPr>
              <p:cNvSpPr txBox="1"/>
              <p:nvPr/>
            </p:nvSpPr>
            <p:spPr bwMode="auto">
              <a:xfrm>
                <a:off x="6269658" y="4452936"/>
                <a:ext cx="2157691" cy="9618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2 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8" name="Object 4">
                <a:extLst>
                  <a:ext uri="{FF2B5EF4-FFF2-40B4-BE49-F238E27FC236}">
                    <a16:creationId xmlns:a16="http://schemas.microsoft.com/office/drawing/2014/main" id="{B5CC0424-97C4-2A47-B53C-0B85D02B3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9658" y="4452936"/>
                <a:ext cx="2157691" cy="9618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Object 4">
                <a:extLst>
                  <a:ext uri="{FF2B5EF4-FFF2-40B4-BE49-F238E27FC236}">
                    <a16:creationId xmlns:a16="http://schemas.microsoft.com/office/drawing/2014/main" id="{C573AC05-F167-8241-9304-997A3B6CA0BC}"/>
                  </a:ext>
                </a:extLst>
              </p:cNvPr>
              <p:cNvSpPr txBox="1"/>
              <p:nvPr/>
            </p:nvSpPr>
            <p:spPr bwMode="auto">
              <a:xfrm>
                <a:off x="583145" y="849638"/>
                <a:ext cx="3698712" cy="5111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States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between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2000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0" name="Object 4">
                <a:extLst>
                  <a:ext uri="{FF2B5EF4-FFF2-40B4-BE49-F238E27FC236}">
                    <a16:creationId xmlns:a16="http://schemas.microsoft.com/office/drawing/2014/main" id="{C573AC05-F167-8241-9304-997A3B6CA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145" y="849638"/>
                <a:ext cx="3698712" cy="511144"/>
              </a:xfrm>
              <a:prstGeom prst="rect">
                <a:avLst/>
              </a:prstGeom>
              <a:blipFill>
                <a:blip r:embed="rId12"/>
                <a:stretch>
                  <a:fillRect b="-24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Object 4">
                <a:extLst>
                  <a:ext uri="{FF2B5EF4-FFF2-40B4-BE49-F238E27FC236}">
                    <a16:creationId xmlns:a16="http://schemas.microsoft.com/office/drawing/2014/main" id="{326589B4-CA35-5446-BC9D-E249AB0A43DC}"/>
                  </a:ext>
                </a:extLst>
              </p:cNvPr>
              <p:cNvSpPr txBox="1"/>
              <p:nvPr/>
            </p:nvSpPr>
            <p:spPr bwMode="auto">
              <a:xfrm>
                <a:off x="4121943" y="687121"/>
                <a:ext cx="1382109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1" name="Object 4">
                <a:extLst>
                  <a:ext uri="{FF2B5EF4-FFF2-40B4-BE49-F238E27FC236}">
                    <a16:creationId xmlns:a16="http://schemas.microsoft.com/office/drawing/2014/main" id="{326589B4-CA35-5446-BC9D-E249AB0A4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1943" y="687121"/>
                <a:ext cx="1382109" cy="8361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Object 4">
                <a:extLst>
                  <a:ext uri="{FF2B5EF4-FFF2-40B4-BE49-F238E27FC236}">
                    <a16:creationId xmlns:a16="http://schemas.microsoft.com/office/drawing/2014/main" id="{2E0EB4DF-3988-4445-BA74-B7D7B9ACB80F}"/>
                  </a:ext>
                </a:extLst>
              </p:cNvPr>
              <p:cNvSpPr txBox="1"/>
              <p:nvPr/>
            </p:nvSpPr>
            <p:spPr bwMode="auto">
              <a:xfrm>
                <a:off x="5257800" y="687121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𝑁𝑎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" name="Object 4">
                <a:extLst>
                  <a:ext uri="{FF2B5EF4-FFF2-40B4-BE49-F238E27FC236}">
                    <a16:creationId xmlns:a16="http://schemas.microsoft.com/office/drawing/2014/main" id="{2E0EB4DF-3988-4445-BA74-B7D7B9ACB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687121"/>
                <a:ext cx="1684691" cy="83617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Object 4">
                <a:extLst>
                  <a:ext uri="{FF2B5EF4-FFF2-40B4-BE49-F238E27FC236}">
                    <a16:creationId xmlns:a16="http://schemas.microsoft.com/office/drawing/2014/main" id="{707191D1-7CAB-884B-B177-B062BF8CD2DB}"/>
                  </a:ext>
                </a:extLst>
              </p:cNvPr>
              <p:cNvSpPr txBox="1"/>
              <p:nvPr/>
            </p:nvSpPr>
            <p:spPr bwMode="auto">
              <a:xfrm>
                <a:off x="6766378" y="694380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3" name="Object 4">
                <a:extLst>
                  <a:ext uri="{FF2B5EF4-FFF2-40B4-BE49-F238E27FC236}">
                    <a16:creationId xmlns:a16="http://schemas.microsoft.com/office/drawing/2014/main" id="{707191D1-7CAB-884B-B177-B062BF8CD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6378" y="694380"/>
                <a:ext cx="1684691" cy="83617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Object 4">
                <a:extLst>
                  <a:ext uri="{FF2B5EF4-FFF2-40B4-BE49-F238E27FC236}">
                    <a16:creationId xmlns:a16="http://schemas.microsoft.com/office/drawing/2014/main" id="{AF3CDA6C-6BF1-C44B-A788-7C53C370C625}"/>
                  </a:ext>
                </a:extLst>
              </p:cNvPr>
              <p:cNvSpPr txBox="1"/>
              <p:nvPr/>
            </p:nvSpPr>
            <p:spPr bwMode="auto">
              <a:xfrm>
                <a:off x="583145" y="1552606"/>
                <a:ext cx="4207624" cy="5111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States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Unit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Energy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@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D(E</a:t>
                </a:r>
                <a:r>
                  <a:rPr lang="en-US" sz="2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4" name="Object 4">
                <a:extLst>
                  <a:ext uri="{FF2B5EF4-FFF2-40B4-BE49-F238E27FC236}">
                    <a16:creationId xmlns:a16="http://schemas.microsoft.com/office/drawing/2014/main" id="{AF3CDA6C-6BF1-C44B-A788-7C53C370C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145" y="1552606"/>
                <a:ext cx="4207624" cy="511144"/>
              </a:xfrm>
              <a:prstGeom prst="rect">
                <a:avLst/>
              </a:prstGeom>
              <a:blipFill>
                <a:blip r:embed="rId16"/>
                <a:stretch>
                  <a:fillRect b="-7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Object 4">
                <a:extLst>
                  <a:ext uri="{FF2B5EF4-FFF2-40B4-BE49-F238E27FC236}">
                    <a16:creationId xmlns:a16="http://schemas.microsoft.com/office/drawing/2014/main" id="{5E9839E5-FF35-DA4F-A42A-BE4702F423C1}"/>
                  </a:ext>
                </a:extLst>
              </p:cNvPr>
              <p:cNvSpPr txBox="1"/>
              <p:nvPr/>
            </p:nvSpPr>
            <p:spPr bwMode="auto">
              <a:xfrm>
                <a:off x="4333995" y="1360782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6" name="Object 4">
                <a:extLst>
                  <a:ext uri="{FF2B5EF4-FFF2-40B4-BE49-F238E27FC236}">
                    <a16:creationId xmlns:a16="http://schemas.microsoft.com/office/drawing/2014/main" id="{5E9839E5-FF35-DA4F-A42A-BE4702F42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995" y="1360782"/>
                <a:ext cx="1684691" cy="83617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Object 4">
                <a:extLst>
                  <a:ext uri="{FF2B5EF4-FFF2-40B4-BE49-F238E27FC236}">
                    <a16:creationId xmlns:a16="http://schemas.microsoft.com/office/drawing/2014/main" id="{5B78704F-C279-7D48-9EC5-E9175D872C5F}"/>
                  </a:ext>
                </a:extLst>
              </p:cNvPr>
              <p:cNvSpPr txBox="1"/>
              <p:nvPr/>
            </p:nvSpPr>
            <p:spPr bwMode="auto">
              <a:xfrm>
                <a:off x="8069928" y="695833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0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7" name="Object 4">
                <a:extLst>
                  <a:ext uri="{FF2B5EF4-FFF2-40B4-BE49-F238E27FC236}">
                    <a16:creationId xmlns:a16="http://schemas.microsoft.com/office/drawing/2014/main" id="{5B78704F-C279-7D48-9EC5-E9175D872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9928" y="695833"/>
                <a:ext cx="1684691" cy="83617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Object 4">
                <a:extLst>
                  <a:ext uri="{FF2B5EF4-FFF2-40B4-BE49-F238E27FC236}">
                    <a16:creationId xmlns:a16="http://schemas.microsoft.com/office/drawing/2014/main" id="{D6DE7B33-880E-EF4C-913D-4601620F1571}"/>
                  </a:ext>
                </a:extLst>
              </p:cNvPr>
              <p:cNvSpPr txBox="1"/>
              <p:nvPr/>
            </p:nvSpPr>
            <p:spPr bwMode="auto">
              <a:xfrm>
                <a:off x="1077734" y="2904469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8" name="Object 4">
                <a:extLst>
                  <a:ext uri="{FF2B5EF4-FFF2-40B4-BE49-F238E27FC236}">
                    <a16:creationId xmlns:a16="http://schemas.microsoft.com/office/drawing/2014/main" id="{D6DE7B33-880E-EF4C-913D-4601620F1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7734" y="2904469"/>
                <a:ext cx="1684691" cy="83617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04F5F63B-01CA-734E-81BA-4BCB48DC2D93}"/>
                  </a:ext>
                </a:extLst>
              </p:cNvPr>
              <p:cNvSpPr txBox="1"/>
              <p:nvPr/>
            </p:nvSpPr>
            <p:spPr bwMode="auto">
              <a:xfrm>
                <a:off x="593084" y="2211790"/>
                <a:ext cx="4910968" cy="7692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States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Unit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Energy</m:t>
                    </m:r>
                    <m:r>
                      <a:rPr lang="en-US" sz="2000" b="0" i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Volume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@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D(E</a:t>
                </a:r>
                <a:r>
                  <a:rPr lang="en-US" sz="2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04F5F63B-01CA-734E-81BA-4BCB48DC2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84" y="2211790"/>
                <a:ext cx="4910968" cy="769251"/>
              </a:xfrm>
              <a:prstGeom prst="rect">
                <a:avLst/>
              </a:prstGeom>
              <a:blipFill>
                <a:blip r:embed="rId20"/>
                <a:stretch>
                  <a:fillRect r="-25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Object 4">
                <a:extLst>
                  <a:ext uri="{FF2B5EF4-FFF2-40B4-BE49-F238E27FC236}">
                    <a16:creationId xmlns:a16="http://schemas.microsoft.com/office/drawing/2014/main" id="{FFECD29B-1EFB-024A-B5C5-8D96F6C8A295}"/>
                  </a:ext>
                </a:extLst>
              </p:cNvPr>
              <p:cNvSpPr txBox="1"/>
              <p:nvPr/>
            </p:nvSpPr>
            <p:spPr bwMode="auto">
              <a:xfrm>
                <a:off x="5368142" y="2149837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0" name="Object 4">
                <a:extLst>
                  <a:ext uri="{FF2B5EF4-FFF2-40B4-BE49-F238E27FC236}">
                    <a16:creationId xmlns:a16="http://schemas.microsoft.com/office/drawing/2014/main" id="{FFECD29B-1EFB-024A-B5C5-8D96F6C8A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8142" y="2149837"/>
                <a:ext cx="1684691" cy="83617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Object 4">
                <a:extLst>
                  <a:ext uri="{FF2B5EF4-FFF2-40B4-BE49-F238E27FC236}">
                    <a16:creationId xmlns:a16="http://schemas.microsoft.com/office/drawing/2014/main" id="{1160256C-663E-9347-AF07-5A37DAFE77FA}"/>
                  </a:ext>
                </a:extLst>
              </p:cNvPr>
              <p:cNvSpPr txBox="1"/>
              <p:nvPr/>
            </p:nvSpPr>
            <p:spPr bwMode="auto">
              <a:xfrm>
                <a:off x="1100466" y="3715044"/>
                <a:ext cx="1684691" cy="8361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𝑑𝑘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𝑑𝐸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1" name="Object 4">
                <a:extLst>
                  <a:ext uri="{FF2B5EF4-FFF2-40B4-BE49-F238E27FC236}">
                    <a16:creationId xmlns:a16="http://schemas.microsoft.com/office/drawing/2014/main" id="{1160256C-663E-9347-AF07-5A37DAFE7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0466" y="3715044"/>
                <a:ext cx="1684691" cy="83617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Object 4">
                <a:extLst>
                  <a:ext uri="{FF2B5EF4-FFF2-40B4-BE49-F238E27FC236}">
                    <a16:creationId xmlns:a16="http://schemas.microsoft.com/office/drawing/2014/main" id="{8EC49F31-A641-754F-8BCE-E0F7EAD04142}"/>
                  </a:ext>
                </a:extLst>
              </p:cNvPr>
              <p:cNvSpPr txBox="1"/>
              <p:nvPr/>
            </p:nvSpPr>
            <p:spPr bwMode="auto">
              <a:xfrm>
                <a:off x="6269658" y="5401504"/>
                <a:ext cx="2157691" cy="9618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𝑑𝑘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𝑑𝐸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2 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2" name="Object 4">
                <a:extLst>
                  <a:ext uri="{FF2B5EF4-FFF2-40B4-BE49-F238E27FC236}">
                    <a16:creationId xmlns:a16="http://schemas.microsoft.com/office/drawing/2014/main" id="{8EC49F31-A641-754F-8BCE-E0F7EAD04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9658" y="5401504"/>
                <a:ext cx="2157691" cy="9618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Object 4">
                <a:extLst>
                  <a:ext uri="{FF2B5EF4-FFF2-40B4-BE49-F238E27FC236}">
                    <a16:creationId xmlns:a16="http://schemas.microsoft.com/office/drawing/2014/main" id="{1511CCD1-E79C-8545-ABCC-C0B5989122D2}"/>
                  </a:ext>
                </a:extLst>
              </p:cNvPr>
              <p:cNvSpPr txBox="1"/>
              <p:nvPr/>
            </p:nvSpPr>
            <p:spPr bwMode="auto">
              <a:xfrm>
                <a:off x="1104194" y="4574699"/>
                <a:ext cx="2934406" cy="11128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2ℏ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2 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3" name="Object 4">
                <a:extLst>
                  <a:ext uri="{FF2B5EF4-FFF2-40B4-BE49-F238E27FC236}">
                    <a16:creationId xmlns:a16="http://schemas.microsoft.com/office/drawing/2014/main" id="{1511CCD1-E79C-8545-ABCC-C0B598912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4194" y="4574699"/>
                <a:ext cx="2934406" cy="111283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Object 4">
                <a:extLst>
                  <a:ext uri="{FF2B5EF4-FFF2-40B4-BE49-F238E27FC236}">
                    <a16:creationId xmlns:a16="http://schemas.microsoft.com/office/drawing/2014/main" id="{D6E94D7C-9D70-B64C-8F59-CA1B669F0A7A}"/>
                  </a:ext>
                </a:extLst>
              </p:cNvPr>
              <p:cNvSpPr txBox="1"/>
              <p:nvPr/>
            </p:nvSpPr>
            <p:spPr bwMode="auto">
              <a:xfrm>
                <a:off x="1104194" y="5257800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4" name="Object 4">
                <a:extLst>
                  <a:ext uri="{FF2B5EF4-FFF2-40B4-BE49-F238E27FC236}">
                    <a16:creationId xmlns:a16="http://schemas.microsoft.com/office/drawing/2014/main" id="{D6E94D7C-9D70-B64C-8F59-CA1B669F0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4194" y="5257800"/>
                <a:ext cx="3391606" cy="129083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Oval 19">
            <a:extLst>
              <a:ext uri="{FF2B5EF4-FFF2-40B4-BE49-F238E27FC236}">
                <a16:creationId xmlns:a16="http://schemas.microsoft.com/office/drawing/2014/main" id="{A455FE38-0FB3-5A49-A7BF-337186969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5955" y="372506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" name="Oval 22">
            <a:extLst>
              <a:ext uri="{FF2B5EF4-FFF2-40B4-BE49-F238E27FC236}">
                <a16:creationId xmlns:a16="http://schemas.microsoft.com/office/drawing/2014/main" id="{2CBACA93-06B6-2A4F-8602-317109E07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4665" y="60960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7" name="Oval 26">
            <a:extLst>
              <a:ext uri="{FF2B5EF4-FFF2-40B4-BE49-F238E27FC236}">
                <a16:creationId xmlns:a16="http://schemas.microsoft.com/office/drawing/2014/main" id="{07CF38C9-06AB-7542-B8DC-0803831B9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0121" y="678759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8" name="Oval 29">
            <a:extLst>
              <a:ext uri="{FF2B5EF4-FFF2-40B4-BE49-F238E27FC236}">
                <a16:creationId xmlns:a16="http://schemas.microsoft.com/office/drawing/2014/main" id="{5E746478-1FC5-1542-A8AF-955C81DB1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0365" y="72390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9" name="Oval 33">
            <a:extLst>
              <a:ext uri="{FF2B5EF4-FFF2-40B4-BE49-F238E27FC236}">
                <a16:creationId xmlns:a16="http://schemas.microsoft.com/office/drawing/2014/main" id="{0E5569BA-2E10-354A-8B23-CE5CDBB27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4893" y="6623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1" name="Oval 41">
            <a:extLst>
              <a:ext uri="{FF2B5EF4-FFF2-40B4-BE49-F238E27FC236}">
                <a16:creationId xmlns:a16="http://schemas.microsoft.com/office/drawing/2014/main" id="{B613EA5B-34A1-734B-8F14-C1928A2AD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3990" y="7198846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2" name="Oval 44">
            <a:extLst>
              <a:ext uri="{FF2B5EF4-FFF2-40B4-BE49-F238E27FC236}">
                <a16:creationId xmlns:a16="http://schemas.microsoft.com/office/drawing/2014/main" id="{097ADDAA-852A-D948-94C5-C5AB1B1EB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3515" y="178911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3" name="Oval 85">
            <a:extLst>
              <a:ext uri="{FF2B5EF4-FFF2-40B4-BE49-F238E27FC236}">
                <a16:creationId xmlns:a16="http://schemas.microsoft.com/office/drawing/2014/main" id="{1817256B-942B-2C4E-A501-B9D4E0B6E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1677" y="413313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4" name="Oval 86">
            <a:extLst>
              <a:ext uri="{FF2B5EF4-FFF2-40B4-BE49-F238E27FC236}">
                <a16:creationId xmlns:a16="http://schemas.microsoft.com/office/drawing/2014/main" id="{D53F1392-6AB4-764D-9B2A-F8F20292E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6565" y="4679661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5" name="Oval 87">
            <a:extLst>
              <a:ext uri="{FF2B5EF4-FFF2-40B4-BE49-F238E27FC236}">
                <a16:creationId xmlns:a16="http://schemas.microsoft.com/office/drawing/2014/main" id="{B9C8D5C6-B6E6-E547-A57F-51E0D2F1B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0112" y="283686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6" name="Oval 88">
            <a:extLst>
              <a:ext uri="{FF2B5EF4-FFF2-40B4-BE49-F238E27FC236}">
                <a16:creationId xmlns:a16="http://schemas.microsoft.com/office/drawing/2014/main" id="{E4A4004F-0E7E-A747-858F-016EF4958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71628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7" name="Oval 89">
            <a:extLst>
              <a:ext uri="{FF2B5EF4-FFF2-40B4-BE49-F238E27FC236}">
                <a16:creationId xmlns:a16="http://schemas.microsoft.com/office/drawing/2014/main" id="{7CF41038-1EF3-DD4D-9C06-314BBF654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1093" y="522605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8" name="Oval 90">
            <a:extLst>
              <a:ext uri="{FF2B5EF4-FFF2-40B4-BE49-F238E27FC236}">
                <a16:creationId xmlns:a16="http://schemas.microsoft.com/office/drawing/2014/main" id="{03C3954F-A6D7-A743-A37A-3B5895D38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4915" y="-6858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19" name="Oval 23">
            <a:extLst>
              <a:ext uri="{FF2B5EF4-FFF2-40B4-BE49-F238E27FC236}">
                <a16:creationId xmlns:a16="http://schemas.microsoft.com/office/drawing/2014/main" id="{84FFD052-C8F2-CF47-ACA6-7ED8DFB70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742240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0" name="Oval 30">
            <a:extLst>
              <a:ext uri="{FF2B5EF4-FFF2-40B4-BE49-F238E27FC236}">
                <a16:creationId xmlns:a16="http://schemas.microsoft.com/office/drawing/2014/main" id="{C600CD0F-1627-6A4E-8F4C-AC00491FB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1362" y="6623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1" name="Oval 42">
            <a:extLst>
              <a:ext uri="{FF2B5EF4-FFF2-40B4-BE49-F238E27FC236}">
                <a16:creationId xmlns:a16="http://schemas.microsoft.com/office/drawing/2014/main" id="{F3461BE9-2E7D-2448-A3CF-ED860C6F5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2026" y="737235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2" name="Oval 45">
            <a:extLst>
              <a:ext uri="{FF2B5EF4-FFF2-40B4-BE49-F238E27FC236}">
                <a16:creationId xmlns:a16="http://schemas.microsoft.com/office/drawing/2014/main" id="{E7EA5AE3-A0B7-3D43-A588-6D62BFFF3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-6858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3" name="Oval 81">
            <a:extLst>
              <a:ext uri="{FF2B5EF4-FFF2-40B4-BE49-F238E27FC236}">
                <a16:creationId xmlns:a16="http://schemas.microsoft.com/office/drawing/2014/main" id="{70F50B1A-E4F2-A449-A7E5-3D0BFD2A6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387" y="737235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4" name="Oval 82">
            <a:extLst>
              <a:ext uri="{FF2B5EF4-FFF2-40B4-BE49-F238E27FC236}">
                <a16:creationId xmlns:a16="http://schemas.microsoft.com/office/drawing/2014/main" id="{B4DF2403-7CDD-3244-BD17-A66B61303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425" y="-59055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5" name="Oval 83">
            <a:extLst>
              <a:ext uri="{FF2B5EF4-FFF2-40B4-BE49-F238E27FC236}">
                <a16:creationId xmlns:a16="http://schemas.microsoft.com/office/drawing/2014/main" id="{D6C687E7-7291-B245-8BA9-9C6F0EE72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5325" y="7460129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26" name="Oval 84">
            <a:extLst>
              <a:ext uri="{FF2B5EF4-FFF2-40B4-BE49-F238E27FC236}">
                <a16:creationId xmlns:a16="http://schemas.microsoft.com/office/drawing/2014/main" id="{454ED2A8-6E8D-7141-8A35-9234C289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0237" y="8115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35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101" grpId="0"/>
      <p:bldP spid="102" grpId="0"/>
      <p:bldP spid="103" grpId="0"/>
      <p:bldP spid="10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34" name="Slide Number Placeholder 67">
            <a:extLst>
              <a:ext uri="{FF2B5EF4-FFF2-40B4-BE49-F238E27FC236}">
                <a16:creationId xmlns:a16="http://schemas.microsoft.com/office/drawing/2014/main" id="{F858E86B-437A-9146-806B-6AF766013EA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F7DBF3-CD9C-034D-9E47-9D0197BBF64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58370" name="Line 5">
            <a:extLst>
              <a:ext uri="{FF2B5EF4-FFF2-40B4-BE49-F238E27FC236}">
                <a16:creationId xmlns:a16="http://schemas.microsoft.com/office/drawing/2014/main" id="{8B73FAA7-3927-DB4C-B3B4-EABD82ACAD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1" y="1817689"/>
            <a:ext cx="31718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Oval 6">
            <a:extLst>
              <a:ext uri="{FF2B5EF4-FFF2-40B4-BE49-F238E27FC236}">
                <a16:creationId xmlns:a16="http://schemas.microsoft.com/office/drawing/2014/main" id="{D5791E23-0EAC-3A46-9DA6-793DF317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175" y="17557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2" name="Oval 7">
            <a:extLst>
              <a:ext uri="{FF2B5EF4-FFF2-40B4-BE49-F238E27FC236}">
                <a16:creationId xmlns:a16="http://schemas.microsoft.com/office/drawing/2014/main" id="{BD272054-444F-9745-A46E-302E22E78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613" y="17557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3" name="Oval 8">
            <a:extLst>
              <a:ext uri="{FF2B5EF4-FFF2-40B4-BE49-F238E27FC236}">
                <a16:creationId xmlns:a16="http://schemas.microsoft.com/office/drawing/2014/main" id="{6E005175-BF56-BE4C-95BA-F4859082C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413" y="17557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4" name="Oval 9">
            <a:extLst>
              <a:ext uri="{FF2B5EF4-FFF2-40B4-BE49-F238E27FC236}">
                <a16:creationId xmlns:a16="http://schemas.microsoft.com/office/drawing/2014/main" id="{92A3C315-7A07-CC43-8354-C18EC153E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5313" y="17557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5" name="Oval 10">
            <a:extLst>
              <a:ext uri="{FF2B5EF4-FFF2-40B4-BE49-F238E27FC236}">
                <a16:creationId xmlns:a16="http://schemas.microsoft.com/office/drawing/2014/main" id="{5128B68F-8B70-7846-8590-C23596256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750" y="17557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6" name="Oval 11">
            <a:extLst>
              <a:ext uri="{FF2B5EF4-FFF2-40B4-BE49-F238E27FC236}">
                <a16:creationId xmlns:a16="http://schemas.microsoft.com/office/drawing/2014/main" id="{24B2F949-BC54-B742-8875-D2AA65295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550" y="17557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7" name="Oval 12">
            <a:extLst>
              <a:ext uri="{FF2B5EF4-FFF2-40B4-BE49-F238E27FC236}">
                <a16:creationId xmlns:a16="http://schemas.microsoft.com/office/drawing/2014/main" id="{1544A67D-B8C1-D44F-976B-25791C7E5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0188" y="17541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8" name="Oval 13">
            <a:extLst>
              <a:ext uri="{FF2B5EF4-FFF2-40B4-BE49-F238E27FC236}">
                <a16:creationId xmlns:a16="http://schemas.microsoft.com/office/drawing/2014/main" id="{DDE08F77-3268-2843-8E80-57FA694BD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7541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79" name="Oval 14">
            <a:extLst>
              <a:ext uri="{FF2B5EF4-FFF2-40B4-BE49-F238E27FC236}">
                <a16:creationId xmlns:a16="http://schemas.microsoft.com/office/drawing/2014/main" id="{25A651A4-C157-8E44-B522-B49370C81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425" y="17541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80" name="Oval 15">
            <a:extLst>
              <a:ext uri="{FF2B5EF4-FFF2-40B4-BE49-F238E27FC236}">
                <a16:creationId xmlns:a16="http://schemas.microsoft.com/office/drawing/2014/main" id="{179BA8FB-89DE-FB4D-81E8-6E335290C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3325" y="17541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81" name="Oval 16">
            <a:extLst>
              <a:ext uri="{FF2B5EF4-FFF2-40B4-BE49-F238E27FC236}">
                <a16:creationId xmlns:a16="http://schemas.microsoft.com/office/drawing/2014/main" id="{11646534-3BD4-AA49-AD20-C87CE3AD4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3" y="17541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382" name="Line 17">
            <a:extLst>
              <a:ext uri="{FF2B5EF4-FFF2-40B4-BE49-F238E27FC236}">
                <a16:creationId xmlns:a16="http://schemas.microsoft.com/office/drawing/2014/main" id="{5E329CBD-B9EA-5645-AB97-80BB4EDCD6A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2259807" y="3625057"/>
            <a:ext cx="2652713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3" name="Oval 18">
            <a:extLst>
              <a:ext uri="{FF2B5EF4-FFF2-40B4-BE49-F238E27FC236}">
                <a16:creationId xmlns:a16="http://schemas.microsoft.com/office/drawing/2014/main" id="{F41B226F-0FBA-A746-B782-B55F424E7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48006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84" name="Oval 20">
            <a:extLst>
              <a:ext uri="{FF2B5EF4-FFF2-40B4-BE49-F238E27FC236}">
                <a16:creationId xmlns:a16="http://schemas.microsoft.com/office/drawing/2014/main" id="{7A9683B4-3212-FB43-8E51-FD4D5CC4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37211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85" name="Oval 21">
            <a:extLst>
              <a:ext uri="{FF2B5EF4-FFF2-40B4-BE49-F238E27FC236}">
                <a16:creationId xmlns:a16="http://schemas.microsoft.com/office/drawing/2014/main" id="{DDC331E0-1D9D-FD4A-A683-05E9DEA47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7879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86" name="Oval 23">
            <a:extLst>
              <a:ext uri="{FF2B5EF4-FFF2-40B4-BE49-F238E27FC236}">
                <a16:creationId xmlns:a16="http://schemas.microsoft.com/office/drawing/2014/main" id="{17C20C7C-A6AB-FB4D-A88E-87490F533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369252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87" name="Line 24">
            <a:extLst>
              <a:ext uri="{FF2B5EF4-FFF2-40B4-BE49-F238E27FC236}">
                <a16:creationId xmlns:a16="http://schemas.microsoft.com/office/drawing/2014/main" id="{3698BE10-4BA7-C649-B51C-824E7A9AA0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8950" y="2771776"/>
            <a:ext cx="0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8" name="Oval 25">
            <a:extLst>
              <a:ext uri="{FF2B5EF4-FFF2-40B4-BE49-F238E27FC236}">
                <a16:creationId xmlns:a16="http://schemas.microsoft.com/office/drawing/2014/main" id="{1EA5AE58-F922-4D40-AF56-A518F0989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47371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89" name="Oval 27">
            <a:extLst>
              <a:ext uri="{FF2B5EF4-FFF2-40B4-BE49-F238E27FC236}">
                <a16:creationId xmlns:a16="http://schemas.microsoft.com/office/drawing/2014/main" id="{F0310466-2E62-2849-B209-885E18843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32131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90" name="Oval 28">
            <a:extLst>
              <a:ext uri="{FF2B5EF4-FFF2-40B4-BE49-F238E27FC236}">
                <a16:creationId xmlns:a16="http://schemas.microsoft.com/office/drawing/2014/main" id="{6993F99E-3A9B-E74B-A794-3BB51A88B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47752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91" name="Oval 30">
            <a:extLst>
              <a:ext uri="{FF2B5EF4-FFF2-40B4-BE49-F238E27FC236}">
                <a16:creationId xmlns:a16="http://schemas.microsoft.com/office/drawing/2014/main" id="{077195D5-6A20-F749-BDD6-4831C175F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367982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92" name="Line 31">
            <a:extLst>
              <a:ext uri="{FF2B5EF4-FFF2-40B4-BE49-F238E27FC236}">
                <a16:creationId xmlns:a16="http://schemas.microsoft.com/office/drawing/2014/main" id="{BFD8A62E-EADC-8844-BCB4-D4D88FD87C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9725" y="2581276"/>
            <a:ext cx="0" cy="2371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3" name="Oval 32">
            <a:extLst>
              <a:ext uri="{FF2B5EF4-FFF2-40B4-BE49-F238E27FC236}">
                <a16:creationId xmlns:a16="http://schemas.microsoft.com/office/drawing/2014/main" id="{0F1C44F6-3077-F043-817D-C38B19CB0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47371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94" name="Oval 34">
            <a:extLst>
              <a:ext uri="{FF2B5EF4-FFF2-40B4-BE49-F238E27FC236}">
                <a16:creationId xmlns:a16="http://schemas.microsoft.com/office/drawing/2014/main" id="{4CC082EC-7F3B-4F48-885C-1A55CFC64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322262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95" name="Freeform 35">
            <a:extLst>
              <a:ext uri="{FF2B5EF4-FFF2-40B4-BE49-F238E27FC236}">
                <a16:creationId xmlns:a16="http://schemas.microsoft.com/office/drawing/2014/main" id="{AAE88F59-88C5-C348-83E0-5269A45300EF}"/>
              </a:ext>
            </a:extLst>
          </p:cNvPr>
          <p:cNvSpPr>
            <a:spLocks/>
          </p:cNvSpPr>
          <p:nvPr/>
        </p:nvSpPr>
        <p:spPr bwMode="auto">
          <a:xfrm>
            <a:off x="2895600" y="4772025"/>
            <a:ext cx="1365250" cy="77788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6" name="Line 38">
            <a:extLst>
              <a:ext uri="{FF2B5EF4-FFF2-40B4-BE49-F238E27FC236}">
                <a16:creationId xmlns:a16="http://schemas.microsoft.com/office/drawing/2014/main" id="{DC73D9F5-59F5-914C-A7D6-455858841BF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3574257" y="3679032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97" name="Text Box 39">
            <a:extLst>
              <a:ext uri="{FF2B5EF4-FFF2-40B4-BE49-F238E27FC236}">
                <a16:creationId xmlns:a16="http://schemas.microsoft.com/office/drawing/2014/main" id="{D2B4CEA5-7388-CB4A-B9E5-2BD5D9DA0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7275" y="4727576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58398" name="Oval 40">
            <a:extLst>
              <a:ext uri="{FF2B5EF4-FFF2-40B4-BE49-F238E27FC236}">
                <a16:creationId xmlns:a16="http://schemas.microsoft.com/office/drawing/2014/main" id="{1C3B7F50-B768-844A-BF43-02AEA4E96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47529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399" name="Oval 42">
            <a:extLst>
              <a:ext uri="{FF2B5EF4-FFF2-40B4-BE49-F238E27FC236}">
                <a16:creationId xmlns:a16="http://schemas.microsoft.com/office/drawing/2014/main" id="{803193F5-5158-5046-8984-385D5EA01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35560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00" name="Oval 43">
            <a:extLst>
              <a:ext uri="{FF2B5EF4-FFF2-40B4-BE49-F238E27FC236}">
                <a16:creationId xmlns:a16="http://schemas.microsoft.com/office/drawing/2014/main" id="{3D53EB19-9DC8-7E46-899B-48B22D252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5" y="47529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01" name="Oval 45">
            <a:extLst>
              <a:ext uri="{FF2B5EF4-FFF2-40B4-BE49-F238E27FC236}">
                <a16:creationId xmlns:a16="http://schemas.microsoft.com/office/drawing/2014/main" id="{EA34D82A-90F6-704A-B021-984199B26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25" y="358457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graphicFrame>
        <p:nvGraphicFramePr>
          <p:cNvPr id="58402" name="Object 37">
            <a:extLst>
              <a:ext uri="{FF2B5EF4-FFF2-40B4-BE49-F238E27FC236}">
                <a16:creationId xmlns:a16="http://schemas.microsoft.com/office/drawing/2014/main" id="{03F3E256-01B0-5B49-A785-71230317FE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3914" y="5275264"/>
          <a:ext cx="4651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067800" progId="Equation.DSMT4">
                  <p:embed/>
                </p:oleObj>
              </mc:Choice>
              <mc:Fallback>
                <p:oleObj name="Equation" r:id="rId2" imgW="7315200" imgH="9067800" progId="Equation.DSMT4">
                  <p:embed/>
                  <p:pic>
                    <p:nvPicPr>
                      <p:cNvPr id="58402" name="Object 37">
                        <a:extLst>
                          <a:ext uri="{FF2B5EF4-FFF2-40B4-BE49-F238E27FC236}">
                            <a16:creationId xmlns:a16="http://schemas.microsoft.com/office/drawing/2014/main" id="{03F3E256-01B0-5B49-A785-71230317FE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4" y="5275264"/>
                        <a:ext cx="465137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3" name="Object 38">
            <a:extLst>
              <a:ext uri="{FF2B5EF4-FFF2-40B4-BE49-F238E27FC236}">
                <a16:creationId xmlns:a16="http://schemas.microsoft.com/office/drawing/2014/main" id="{3FAA9473-BDD5-FD4C-BF12-E64F5E2689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5014" y="5540376"/>
          <a:ext cx="7842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54100" imgH="9067800" progId="Equation.DSMT4">
                  <p:embed/>
                </p:oleObj>
              </mc:Choice>
              <mc:Fallback>
                <p:oleObj name="Equation" r:id="rId4" imgW="13754100" imgH="9067800" progId="Equation.DSMT4">
                  <p:embed/>
                  <p:pic>
                    <p:nvPicPr>
                      <p:cNvPr id="58403" name="Object 38">
                        <a:extLst>
                          <a:ext uri="{FF2B5EF4-FFF2-40B4-BE49-F238E27FC236}">
                            <a16:creationId xmlns:a16="http://schemas.microsoft.com/office/drawing/2014/main" id="{3FAA9473-BDD5-FD4C-BF12-E64F5E2689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014" y="5540376"/>
                        <a:ext cx="7842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4" name="Freeform 49">
            <a:extLst>
              <a:ext uri="{FF2B5EF4-FFF2-40B4-BE49-F238E27FC236}">
                <a16:creationId xmlns:a16="http://schemas.microsoft.com/office/drawing/2014/main" id="{2150AF43-B47E-214D-AF9A-AA5E4F09EC2C}"/>
              </a:ext>
            </a:extLst>
          </p:cNvPr>
          <p:cNvSpPr>
            <a:spLocks/>
          </p:cNvSpPr>
          <p:nvPr/>
        </p:nvSpPr>
        <p:spPr bwMode="auto">
          <a:xfrm>
            <a:off x="4257675" y="5003800"/>
            <a:ext cx="266700" cy="304800"/>
          </a:xfrm>
          <a:custGeom>
            <a:avLst/>
            <a:gdLst>
              <a:gd name="T0" fmla="*/ 2147483646 w 168"/>
              <a:gd name="T1" fmla="*/ 2147483646 h 96"/>
              <a:gd name="T2" fmla="*/ 2147483646 w 168"/>
              <a:gd name="T3" fmla="*/ 2147483646 h 96"/>
              <a:gd name="T4" fmla="*/ 2147483646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05" name="Line 51">
            <a:extLst>
              <a:ext uri="{FF2B5EF4-FFF2-40B4-BE49-F238E27FC236}">
                <a16:creationId xmlns:a16="http://schemas.microsoft.com/office/drawing/2014/main" id="{A1B4F671-A719-174D-9C10-9FD662D949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14751" y="5105401"/>
            <a:ext cx="9525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06" name="Line 52">
            <a:extLst>
              <a:ext uri="{FF2B5EF4-FFF2-40B4-BE49-F238E27FC236}">
                <a16:creationId xmlns:a16="http://schemas.microsoft.com/office/drawing/2014/main" id="{37505D4B-4300-AF4B-AEDF-05E6CEE488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875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07" name="Text Box 53">
            <a:extLst>
              <a:ext uri="{FF2B5EF4-FFF2-40B4-BE49-F238E27FC236}">
                <a16:creationId xmlns:a16="http://schemas.microsoft.com/office/drawing/2014/main" id="{925774D9-9E84-0C4F-A76A-9065E4509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3101" y="2287588"/>
            <a:ext cx="366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58408" name="Arc 62">
            <a:extLst>
              <a:ext uri="{FF2B5EF4-FFF2-40B4-BE49-F238E27FC236}">
                <a16:creationId xmlns:a16="http://schemas.microsoft.com/office/drawing/2014/main" id="{D62B7020-EF23-C24B-9D36-949BDE389A9D}"/>
              </a:ext>
            </a:extLst>
          </p:cNvPr>
          <p:cNvSpPr>
            <a:spLocks/>
          </p:cNvSpPr>
          <p:nvPr/>
        </p:nvSpPr>
        <p:spPr bwMode="auto">
          <a:xfrm flipV="1">
            <a:off x="3581400" y="3238500"/>
            <a:ext cx="704850" cy="51435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09" name="Arc 63">
            <a:extLst>
              <a:ext uri="{FF2B5EF4-FFF2-40B4-BE49-F238E27FC236}">
                <a16:creationId xmlns:a16="http://schemas.microsoft.com/office/drawing/2014/main" id="{2698F147-A984-5E41-AC9D-AA8461F2DD4F}"/>
              </a:ext>
            </a:extLst>
          </p:cNvPr>
          <p:cNvSpPr>
            <a:spLocks/>
          </p:cNvSpPr>
          <p:nvPr/>
        </p:nvSpPr>
        <p:spPr bwMode="auto">
          <a:xfrm flipH="1" flipV="1">
            <a:off x="2878138" y="3240088"/>
            <a:ext cx="704850" cy="51435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10" name="Oval 75">
            <a:extLst>
              <a:ext uri="{FF2B5EF4-FFF2-40B4-BE49-F238E27FC236}">
                <a16:creationId xmlns:a16="http://schemas.microsoft.com/office/drawing/2014/main" id="{B9BF31E5-02C4-1844-876C-82E201EBF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50" y="40640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1" name="Oval 76">
            <a:extLst>
              <a:ext uri="{FF2B5EF4-FFF2-40B4-BE49-F238E27FC236}">
                <a16:creationId xmlns:a16="http://schemas.microsoft.com/office/drawing/2014/main" id="{BDE84003-99D4-9E47-83C0-991F401AB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4140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2" name="Oval 77">
            <a:extLst>
              <a:ext uri="{FF2B5EF4-FFF2-40B4-BE49-F238E27FC236}">
                <a16:creationId xmlns:a16="http://schemas.microsoft.com/office/drawing/2014/main" id="{D1039C0A-03CF-9146-8F2B-FA577CF30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394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3" name="Oval 78">
            <a:extLst>
              <a:ext uri="{FF2B5EF4-FFF2-40B4-BE49-F238E27FC236}">
                <a16:creationId xmlns:a16="http://schemas.microsoft.com/office/drawing/2014/main" id="{4541D003-C28D-904E-83B5-6D12707A3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350" y="41275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4" name="Oval 79">
            <a:extLst>
              <a:ext uri="{FF2B5EF4-FFF2-40B4-BE49-F238E27FC236}">
                <a16:creationId xmlns:a16="http://schemas.microsoft.com/office/drawing/2014/main" id="{555B6EB1-AA82-354B-810F-56EFD8419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4394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5" name="Freeform 80">
            <a:extLst>
              <a:ext uri="{FF2B5EF4-FFF2-40B4-BE49-F238E27FC236}">
                <a16:creationId xmlns:a16="http://schemas.microsoft.com/office/drawing/2014/main" id="{1C298667-F115-2445-B649-6425D06AF7D8}"/>
              </a:ext>
            </a:extLst>
          </p:cNvPr>
          <p:cNvSpPr>
            <a:spLocks/>
          </p:cNvSpPr>
          <p:nvPr/>
        </p:nvSpPr>
        <p:spPr bwMode="auto">
          <a:xfrm>
            <a:off x="2895600" y="4087814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16" name="Oval 81">
            <a:extLst>
              <a:ext uri="{FF2B5EF4-FFF2-40B4-BE49-F238E27FC236}">
                <a16:creationId xmlns:a16="http://schemas.microsoft.com/office/drawing/2014/main" id="{283BB8C6-E395-A04E-89AC-4B906A5B6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42322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7" name="Oval 82">
            <a:extLst>
              <a:ext uri="{FF2B5EF4-FFF2-40B4-BE49-F238E27FC236}">
                <a16:creationId xmlns:a16="http://schemas.microsoft.com/office/drawing/2014/main" id="{9CFB78DE-26A0-7344-813B-EDA5235A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42322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8418" name="Line 84">
            <a:extLst>
              <a:ext uri="{FF2B5EF4-FFF2-40B4-BE49-F238E27FC236}">
                <a16:creationId xmlns:a16="http://schemas.microsoft.com/office/drawing/2014/main" id="{906AC5E1-92FA-9943-BCD3-B050E9A5D443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5395119" y="3626644"/>
            <a:ext cx="2652712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19" name="Line 85">
            <a:extLst>
              <a:ext uri="{FF2B5EF4-FFF2-40B4-BE49-F238E27FC236}">
                <a16:creationId xmlns:a16="http://schemas.microsoft.com/office/drawing/2014/main" id="{AFD5FC53-6147-4948-BACF-8751AE872674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8003382" y="3680620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20" name="Text Box 86">
            <a:extLst>
              <a:ext uri="{FF2B5EF4-FFF2-40B4-BE49-F238E27FC236}">
                <a16:creationId xmlns:a16="http://schemas.microsoft.com/office/drawing/2014/main" id="{332F3A8B-2A8A-C449-8A1F-B0E2A7CF0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8413" y="2184401"/>
            <a:ext cx="366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59" name="Freeform 87">
            <a:extLst>
              <a:ext uri="{FF2B5EF4-FFF2-40B4-BE49-F238E27FC236}">
                <a16:creationId xmlns:a16="http://schemas.microsoft.com/office/drawing/2014/main" id="{6CB50ADC-6AC4-BD4F-A091-8010F0CBA11F}"/>
              </a:ext>
            </a:extLst>
          </p:cNvPr>
          <p:cNvSpPr>
            <a:spLocks/>
          </p:cNvSpPr>
          <p:nvPr/>
        </p:nvSpPr>
        <p:spPr bwMode="auto">
          <a:xfrm>
            <a:off x="6734175" y="3278189"/>
            <a:ext cx="1028700" cy="485775"/>
          </a:xfrm>
          <a:custGeom>
            <a:avLst/>
            <a:gdLst>
              <a:gd name="T0" fmla="*/ 0 w 648"/>
              <a:gd name="T1" fmla="*/ 2147483646 h 366"/>
              <a:gd name="T2" fmla="*/ 2147483646 w 648"/>
              <a:gd name="T3" fmla="*/ 2147483646 h 366"/>
              <a:gd name="T4" fmla="*/ 2147483646 w 648"/>
              <a:gd name="T5" fmla="*/ 2147483646 h 366"/>
              <a:gd name="T6" fmla="*/ 2147483646 w 648"/>
              <a:gd name="T7" fmla="*/ 2147483646 h 366"/>
              <a:gd name="T8" fmla="*/ 2147483646 w 648"/>
              <a:gd name="T9" fmla="*/ 2147483646 h 366"/>
              <a:gd name="T10" fmla="*/ 2147483646 w 648"/>
              <a:gd name="T11" fmla="*/ 2147483646 h 366"/>
              <a:gd name="T12" fmla="*/ 0 w 648"/>
              <a:gd name="T13" fmla="*/ 0 h 3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366"/>
              <a:gd name="T23" fmla="*/ 648 w 648"/>
              <a:gd name="T24" fmla="*/ 366 h 3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366">
                <a:moveTo>
                  <a:pt x="0" y="366"/>
                </a:moveTo>
                <a:lnTo>
                  <a:pt x="648" y="366"/>
                </a:lnTo>
                <a:lnTo>
                  <a:pt x="324" y="324"/>
                </a:lnTo>
                <a:lnTo>
                  <a:pt x="174" y="276"/>
                </a:lnTo>
                <a:lnTo>
                  <a:pt x="78" y="204"/>
                </a:lnTo>
                <a:lnTo>
                  <a:pt x="42" y="144"/>
                </a:lnTo>
                <a:lnTo>
                  <a:pt x="0" y="0"/>
                </a:lnTo>
              </a:path>
            </a:pathLst>
          </a:custGeom>
          <a:solidFill>
            <a:srgbClr val="66FF33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Freeform 88">
            <a:extLst>
              <a:ext uri="{FF2B5EF4-FFF2-40B4-BE49-F238E27FC236}">
                <a16:creationId xmlns:a16="http://schemas.microsoft.com/office/drawing/2014/main" id="{CC3D691C-43E7-5540-B3A6-0E473F6EFB4E}"/>
              </a:ext>
            </a:extLst>
          </p:cNvPr>
          <p:cNvSpPr>
            <a:spLocks/>
          </p:cNvSpPr>
          <p:nvPr/>
        </p:nvSpPr>
        <p:spPr bwMode="auto">
          <a:xfrm flipV="1">
            <a:off x="6735764" y="4087813"/>
            <a:ext cx="1476375" cy="361950"/>
          </a:xfrm>
          <a:custGeom>
            <a:avLst/>
            <a:gdLst>
              <a:gd name="T0" fmla="*/ 0 w 648"/>
              <a:gd name="T1" fmla="*/ 2147483646 h 366"/>
              <a:gd name="T2" fmla="*/ 2147483646 w 648"/>
              <a:gd name="T3" fmla="*/ 2147483646 h 366"/>
              <a:gd name="T4" fmla="*/ 2147483646 w 648"/>
              <a:gd name="T5" fmla="*/ 2147483646 h 366"/>
              <a:gd name="T6" fmla="*/ 2147483646 w 648"/>
              <a:gd name="T7" fmla="*/ 2147483646 h 366"/>
              <a:gd name="T8" fmla="*/ 2147483646 w 648"/>
              <a:gd name="T9" fmla="*/ 2147483646 h 366"/>
              <a:gd name="T10" fmla="*/ 2147483646 w 648"/>
              <a:gd name="T11" fmla="*/ 2147483646 h 366"/>
              <a:gd name="T12" fmla="*/ 0 w 648"/>
              <a:gd name="T13" fmla="*/ 0 h 3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366"/>
              <a:gd name="T23" fmla="*/ 648 w 648"/>
              <a:gd name="T24" fmla="*/ 366 h 3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366">
                <a:moveTo>
                  <a:pt x="0" y="366"/>
                </a:moveTo>
                <a:lnTo>
                  <a:pt x="648" y="366"/>
                </a:lnTo>
                <a:lnTo>
                  <a:pt x="324" y="324"/>
                </a:lnTo>
                <a:lnTo>
                  <a:pt x="174" y="276"/>
                </a:lnTo>
                <a:lnTo>
                  <a:pt x="78" y="204"/>
                </a:lnTo>
                <a:lnTo>
                  <a:pt x="42" y="144"/>
                </a:lnTo>
                <a:lnTo>
                  <a:pt x="0" y="0"/>
                </a:lnTo>
              </a:path>
            </a:pathLst>
          </a:custGeom>
          <a:solidFill>
            <a:srgbClr val="FF33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Freeform 89">
            <a:extLst>
              <a:ext uri="{FF2B5EF4-FFF2-40B4-BE49-F238E27FC236}">
                <a16:creationId xmlns:a16="http://schemas.microsoft.com/office/drawing/2014/main" id="{FD5BCE8C-1DA0-4747-A166-54E9BF440F29}"/>
              </a:ext>
            </a:extLst>
          </p:cNvPr>
          <p:cNvSpPr>
            <a:spLocks/>
          </p:cNvSpPr>
          <p:nvPr/>
        </p:nvSpPr>
        <p:spPr bwMode="auto">
          <a:xfrm>
            <a:off x="6726238" y="4802189"/>
            <a:ext cx="1924050" cy="47625"/>
          </a:xfrm>
          <a:custGeom>
            <a:avLst/>
            <a:gdLst>
              <a:gd name="T0" fmla="*/ 0 w 648"/>
              <a:gd name="T1" fmla="*/ 2147483646 h 366"/>
              <a:gd name="T2" fmla="*/ 2147483646 w 648"/>
              <a:gd name="T3" fmla="*/ 2147483646 h 366"/>
              <a:gd name="T4" fmla="*/ 2147483646 w 648"/>
              <a:gd name="T5" fmla="*/ 2147483646 h 366"/>
              <a:gd name="T6" fmla="*/ 2147483646 w 648"/>
              <a:gd name="T7" fmla="*/ 2147483646 h 366"/>
              <a:gd name="T8" fmla="*/ 2147483646 w 648"/>
              <a:gd name="T9" fmla="*/ 2147483646 h 366"/>
              <a:gd name="T10" fmla="*/ 2147483646 w 648"/>
              <a:gd name="T11" fmla="*/ 2147483646 h 366"/>
              <a:gd name="T12" fmla="*/ 0 w 648"/>
              <a:gd name="T13" fmla="*/ 0 h 3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366"/>
              <a:gd name="T23" fmla="*/ 648 w 648"/>
              <a:gd name="T24" fmla="*/ 366 h 3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366">
                <a:moveTo>
                  <a:pt x="0" y="366"/>
                </a:moveTo>
                <a:lnTo>
                  <a:pt x="648" y="366"/>
                </a:lnTo>
                <a:lnTo>
                  <a:pt x="324" y="324"/>
                </a:lnTo>
                <a:lnTo>
                  <a:pt x="174" y="276"/>
                </a:lnTo>
                <a:lnTo>
                  <a:pt x="78" y="204"/>
                </a:lnTo>
                <a:lnTo>
                  <a:pt x="42" y="144"/>
                </a:lnTo>
                <a:lnTo>
                  <a:pt x="0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424" name="Text Box 90">
            <a:extLst>
              <a:ext uri="{FF2B5EF4-FFF2-40B4-BE49-F238E27FC236}">
                <a16:creationId xmlns:a16="http://schemas.microsoft.com/office/drawing/2014/main" id="{2251DF71-A874-E541-AE33-CD6355FF7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172" y="4975940"/>
            <a:ext cx="8953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Maiandra GD" panose="020E0502030308020204" pitchFamily="34" charset="77"/>
              </a:rPr>
              <a:t>DOS</a:t>
            </a:r>
          </a:p>
        </p:txBody>
      </p:sp>
      <p:graphicFrame>
        <p:nvGraphicFramePr>
          <p:cNvPr id="63" name="Object 60">
            <a:extLst>
              <a:ext uri="{FF2B5EF4-FFF2-40B4-BE49-F238E27FC236}">
                <a16:creationId xmlns:a16="http://schemas.microsoft.com/office/drawing/2014/main" id="{A83546C6-6768-8A44-8AFB-C0CADD967A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34201" y="2336800"/>
          <a:ext cx="219392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699700" imgH="11696700" progId="Equation.DSMT4">
                  <p:embed/>
                </p:oleObj>
              </mc:Choice>
              <mc:Fallback>
                <p:oleObj name="Equation" r:id="rId6" imgW="35699700" imgH="11696700" progId="Equation.DSMT4">
                  <p:embed/>
                  <p:pic>
                    <p:nvPicPr>
                      <p:cNvPr id="63" name="Object 60">
                        <a:extLst>
                          <a:ext uri="{FF2B5EF4-FFF2-40B4-BE49-F238E27FC236}">
                            <a16:creationId xmlns:a16="http://schemas.microsoft.com/office/drawing/2014/main" id="{A83546C6-6768-8A44-8AFB-C0CADD967A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1" y="2336800"/>
                        <a:ext cx="2193925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Line 93">
            <a:extLst>
              <a:ext uri="{FF2B5EF4-FFF2-40B4-BE49-F238E27FC236}">
                <a16:creationId xmlns:a16="http://schemas.microsoft.com/office/drawing/2014/main" id="{3D7394C3-A002-4D4E-A39F-FB1F566F3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0450" y="4848226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94">
            <a:extLst>
              <a:ext uri="{FF2B5EF4-FFF2-40B4-BE49-F238E27FC236}">
                <a16:creationId xmlns:a16="http://schemas.microsoft.com/office/drawing/2014/main" id="{E13CE143-3A90-8445-8E36-9CD7C1576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364" y="4764088"/>
            <a:ext cx="2428875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95">
            <a:extLst>
              <a:ext uri="{FF2B5EF4-FFF2-40B4-BE49-F238E27FC236}">
                <a16:creationId xmlns:a16="http://schemas.microsoft.com/office/drawing/2014/main" id="{4B078134-A06E-364B-A473-F0ADB026F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2513" y="4078289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96">
            <a:extLst>
              <a:ext uri="{FF2B5EF4-FFF2-40B4-BE49-F238E27FC236}">
                <a16:creationId xmlns:a16="http://schemas.microsoft.com/office/drawing/2014/main" id="{8ABC500E-2657-8241-86E7-38D9E1204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7050" y="4422775"/>
            <a:ext cx="24003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30" name="Line 97">
            <a:extLst>
              <a:ext uri="{FF2B5EF4-FFF2-40B4-BE49-F238E27FC236}">
                <a16:creationId xmlns:a16="http://schemas.microsoft.com/office/drawing/2014/main" id="{6F17FC0F-9DEA-894B-B1A0-F332D0ED78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2200" y="3765551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31" name="Line 98">
            <a:extLst>
              <a:ext uri="{FF2B5EF4-FFF2-40B4-BE49-F238E27FC236}">
                <a16:creationId xmlns:a16="http://schemas.microsoft.com/office/drawing/2014/main" id="{86653876-63BB-AE4F-BE98-56863A26AB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9113" y="3262313"/>
            <a:ext cx="24003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Text Box 99">
            <a:extLst>
              <a:ext uri="{FF2B5EF4-FFF2-40B4-BE49-F238E27FC236}">
                <a16:creationId xmlns:a16="http://schemas.microsoft.com/office/drawing/2014/main" id="{3EA27408-C05F-5043-AF1C-4A8EDEC20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054" y="5455366"/>
            <a:ext cx="6260048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Conservation of DOS </a:t>
            </a:r>
          </a:p>
          <a:p>
            <a:pPr algn="ctr">
              <a:defRPr/>
            </a:pPr>
            <a:r>
              <a:rPr lang="en-US" dirty="0">
                <a:latin typeface="+mn-lt"/>
              </a:rPr>
              <a:t>(total area must be the same for each band)</a:t>
            </a:r>
          </a:p>
        </p:txBody>
      </p:sp>
      <p:sp>
        <p:nvSpPr>
          <p:cNvPr id="71" name="Freeform 100">
            <a:extLst>
              <a:ext uri="{FF2B5EF4-FFF2-40B4-BE49-F238E27FC236}">
                <a16:creationId xmlns:a16="http://schemas.microsoft.com/office/drawing/2014/main" id="{043727C9-1115-FF44-8117-695096425439}"/>
              </a:ext>
            </a:extLst>
          </p:cNvPr>
          <p:cNvSpPr>
            <a:spLocks/>
          </p:cNvSpPr>
          <p:nvPr/>
        </p:nvSpPr>
        <p:spPr bwMode="auto">
          <a:xfrm>
            <a:off x="8039100" y="3552825"/>
            <a:ext cx="1087438" cy="1250950"/>
          </a:xfrm>
          <a:custGeom>
            <a:avLst/>
            <a:gdLst>
              <a:gd name="T0" fmla="*/ 2147483646 w 685"/>
              <a:gd name="T1" fmla="*/ 2147483646 h 620"/>
              <a:gd name="T2" fmla="*/ 2147483646 w 685"/>
              <a:gd name="T3" fmla="*/ 2147483646 h 620"/>
              <a:gd name="T4" fmla="*/ 2147483646 w 685"/>
              <a:gd name="T5" fmla="*/ 2147483646 h 620"/>
              <a:gd name="T6" fmla="*/ 0 w 685"/>
              <a:gd name="T7" fmla="*/ 0 h 620"/>
              <a:gd name="T8" fmla="*/ 0 60000 65536"/>
              <a:gd name="T9" fmla="*/ 0 60000 65536"/>
              <a:gd name="T10" fmla="*/ 0 60000 65536"/>
              <a:gd name="T11" fmla="*/ 0 60000 65536"/>
              <a:gd name="T12" fmla="*/ 0 w 685"/>
              <a:gd name="T13" fmla="*/ 0 h 620"/>
              <a:gd name="T14" fmla="*/ 685 w 685"/>
              <a:gd name="T15" fmla="*/ 620 h 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85" h="620">
                <a:moveTo>
                  <a:pt x="642" y="600"/>
                </a:moveTo>
                <a:cubicBezTo>
                  <a:pt x="663" y="610"/>
                  <a:pt x="685" y="620"/>
                  <a:pt x="612" y="570"/>
                </a:cubicBezTo>
                <a:cubicBezTo>
                  <a:pt x="539" y="520"/>
                  <a:pt x="306" y="395"/>
                  <a:pt x="204" y="300"/>
                </a:cubicBezTo>
                <a:cubicBezTo>
                  <a:pt x="102" y="205"/>
                  <a:pt x="51" y="102"/>
                  <a:pt x="0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A23E1-C8E9-C345-96F1-AD9D95BAC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1D-DOS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bject 4">
                <a:extLst>
                  <a:ext uri="{FF2B5EF4-FFF2-40B4-BE49-F238E27FC236}">
                    <a16:creationId xmlns:a16="http://schemas.microsoft.com/office/drawing/2014/main" id="{662FC5AF-2700-604D-9258-BADCA3D25818}"/>
                  </a:ext>
                </a:extLst>
              </p:cNvPr>
              <p:cNvSpPr txBox="1"/>
              <p:nvPr/>
            </p:nvSpPr>
            <p:spPr bwMode="auto">
              <a:xfrm>
                <a:off x="502975" y="5439610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8" name="Object 4">
                <a:extLst>
                  <a:ext uri="{FF2B5EF4-FFF2-40B4-BE49-F238E27FC236}">
                    <a16:creationId xmlns:a16="http://schemas.microsoft.com/office/drawing/2014/main" id="{662FC5AF-2700-604D-9258-BADCA3D25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75" y="5439610"/>
                <a:ext cx="3391606" cy="12908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1684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41" name="Slide Number Placeholder 121">
            <a:extLst>
              <a:ext uri="{FF2B5EF4-FFF2-40B4-BE49-F238E27FC236}">
                <a16:creationId xmlns:a16="http://schemas.microsoft.com/office/drawing/2014/main" id="{78FB6572-B424-BA45-B0C0-A57C7B7137F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17355C-585B-5249-BF2D-25B5329DEB88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59394" name="Line 3">
            <a:extLst>
              <a:ext uri="{FF2B5EF4-FFF2-40B4-BE49-F238E27FC236}">
                <a16:creationId xmlns:a16="http://schemas.microsoft.com/office/drawing/2014/main" id="{16F49432-2521-924C-B310-FE7955A030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4976" y="2132014"/>
            <a:ext cx="31718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Oval 4">
            <a:extLst>
              <a:ext uri="{FF2B5EF4-FFF2-40B4-BE49-F238E27FC236}">
                <a16:creationId xmlns:a16="http://schemas.microsoft.com/office/drawing/2014/main" id="{5994E547-3690-C743-875B-CD4D4ADB6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7350" y="20701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396" name="Oval 5">
            <a:extLst>
              <a:ext uri="{FF2B5EF4-FFF2-40B4-BE49-F238E27FC236}">
                <a16:creationId xmlns:a16="http://schemas.microsoft.com/office/drawing/2014/main" id="{DDDFAB35-F944-5E4E-8273-305F4C628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2788" y="20701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397" name="Oval 6">
            <a:extLst>
              <a:ext uri="{FF2B5EF4-FFF2-40B4-BE49-F238E27FC236}">
                <a16:creationId xmlns:a16="http://schemas.microsoft.com/office/drawing/2014/main" id="{76C7AC96-BFB3-AB4B-BF96-5A7036AA4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7588" y="20701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398" name="Oval 7">
            <a:extLst>
              <a:ext uri="{FF2B5EF4-FFF2-40B4-BE49-F238E27FC236}">
                <a16:creationId xmlns:a16="http://schemas.microsoft.com/office/drawing/2014/main" id="{ACE86EBE-4EDF-1142-8BFF-85010DE69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488" y="20701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399" name="Oval 8">
            <a:extLst>
              <a:ext uri="{FF2B5EF4-FFF2-40B4-BE49-F238E27FC236}">
                <a16:creationId xmlns:a16="http://schemas.microsoft.com/office/drawing/2014/main" id="{FD7FFCDC-124A-4F4C-B5B7-3FEF8644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20701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0" name="Oval 9">
            <a:extLst>
              <a:ext uri="{FF2B5EF4-FFF2-40B4-BE49-F238E27FC236}">
                <a16:creationId xmlns:a16="http://schemas.microsoft.com/office/drawing/2014/main" id="{17538D96-1739-BF46-B6F9-8630A6E4E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20701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1" name="Oval 10">
            <a:extLst>
              <a:ext uri="{FF2B5EF4-FFF2-40B4-BE49-F238E27FC236}">
                <a16:creationId xmlns:a16="http://schemas.microsoft.com/office/drawing/2014/main" id="{52B56320-12B2-2148-BC7C-A9A8D2784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5363" y="206851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2" name="Oval 11">
            <a:extLst>
              <a:ext uri="{FF2B5EF4-FFF2-40B4-BE49-F238E27FC236}">
                <a16:creationId xmlns:a16="http://schemas.microsoft.com/office/drawing/2014/main" id="{32BCCD16-C9E7-0545-AB21-09856AE76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6851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3" name="Oval 12">
            <a:extLst>
              <a:ext uri="{FF2B5EF4-FFF2-40B4-BE49-F238E27FC236}">
                <a16:creationId xmlns:a16="http://schemas.microsoft.com/office/drawing/2014/main" id="{490840FD-C955-AD4F-A221-1929BEC62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06851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4" name="Oval 13">
            <a:extLst>
              <a:ext uri="{FF2B5EF4-FFF2-40B4-BE49-F238E27FC236}">
                <a16:creationId xmlns:a16="http://schemas.microsoft.com/office/drawing/2014/main" id="{AC974299-8CC3-164C-91E8-AB6A7C231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0" y="206851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05" name="Oval 14">
            <a:extLst>
              <a:ext uri="{FF2B5EF4-FFF2-40B4-BE49-F238E27FC236}">
                <a16:creationId xmlns:a16="http://schemas.microsoft.com/office/drawing/2014/main" id="{B43BEFD6-6DD0-B149-AD12-1FF817A90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3938" y="206851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9406" name="Group 83">
            <a:extLst>
              <a:ext uri="{FF2B5EF4-FFF2-40B4-BE49-F238E27FC236}">
                <a16:creationId xmlns:a16="http://schemas.microsoft.com/office/drawing/2014/main" id="{768665A5-E602-A34D-B182-0064684F9592}"/>
              </a:ext>
            </a:extLst>
          </p:cNvPr>
          <p:cNvGrpSpPr>
            <a:grpSpLocks/>
          </p:cNvGrpSpPr>
          <p:nvPr/>
        </p:nvGrpSpPr>
        <p:grpSpPr bwMode="auto">
          <a:xfrm>
            <a:off x="4198939" y="2346325"/>
            <a:ext cx="3309937" cy="134938"/>
            <a:chOff x="463" y="1766"/>
            <a:chExt cx="2085" cy="85"/>
          </a:xfrm>
        </p:grpSpPr>
        <p:sp>
          <p:nvSpPr>
            <p:cNvPr id="59502" name="Line 71">
              <a:extLst>
                <a:ext uri="{FF2B5EF4-FFF2-40B4-BE49-F238E27FC236}">
                  <a16:creationId xmlns:a16="http://schemas.microsoft.com/office/drawing/2014/main" id="{3F4956A9-C16A-8343-B13D-BB68DB5E37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" y="1806"/>
              <a:ext cx="1998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03" name="Oval 72">
              <a:extLst>
                <a:ext uri="{FF2B5EF4-FFF2-40B4-BE49-F238E27FC236}">
                  <a16:creationId xmlns:a16="http://schemas.microsoft.com/office/drawing/2014/main" id="{7724A1DD-C4B7-CA4E-AA49-A5B176BE5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4" name="Oval 73">
              <a:extLst>
                <a:ext uri="{FF2B5EF4-FFF2-40B4-BE49-F238E27FC236}">
                  <a16:creationId xmlns:a16="http://schemas.microsoft.com/office/drawing/2014/main" id="{46629A93-D1C0-3647-80F4-6C78449F5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5" name="Oval 74">
              <a:extLst>
                <a:ext uri="{FF2B5EF4-FFF2-40B4-BE49-F238E27FC236}">
                  <a16:creationId xmlns:a16="http://schemas.microsoft.com/office/drawing/2014/main" id="{1E941416-22E9-7F44-BBCB-2CE402E0E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6" name="Oval 75">
              <a:extLst>
                <a:ext uri="{FF2B5EF4-FFF2-40B4-BE49-F238E27FC236}">
                  <a16:creationId xmlns:a16="http://schemas.microsoft.com/office/drawing/2014/main" id="{7EFAC92B-8808-5144-AB22-8DF35C595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7" name="Oval 76">
              <a:extLst>
                <a:ext uri="{FF2B5EF4-FFF2-40B4-BE49-F238E27FC236}">
                  <a16:creationId xmlns:a16="http://schemas.microsoft.com/office/drawing/2014/main" id="{F3916A23-4D36-B845-8A9D-D0107EBDF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8" name="Oval 77">
              <a:extLst>
                <a:ext uri="{FF2B5EF4-FFF2-40B4-BE49-F238E27FC236}">
                  <a16:creationId xmlns:a16="http://schemas.microsoft.com/office/drawing/2014/main" id="{A88E615C-627E-A647-82BA-9589C9262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9" name="Oval 78">
              <a:extLst>
                <a:ext uri="{FF2B5EF4-FFF2-40B4-BE49-F238E27FC236}">
                  <a16:creationId xmlns:a16="http://schemas.microsoft.com/office/drawing/2014/main" id="{972FBE1C-5AFE-AA4D-BB09-D09512F31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10" name="Oval 79">
              <a:extLst>
                <a:ext uri="{FF2B5EF4-FFF2-40B4-BE49-F238E27FC236}">
                  <a16:creationId xmlns:a16="http://schemas.microsoft.com/office/drawing/2014/main" id="{3CD2A512-C9F4-0640-9347-5C5FAFCC2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11" name="Oval 80">
              <a:extLst>
                <a:ext uri="{FF2B5EF4-FFF2-40B4-BE49-F238E27FC236}">
                  <a16:creationId xmlns:a16="http://schemas.microsoft.com/office/drawing/2014/main" id="{BE1B4463-96BD-6444-8B83-907287F6D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12" name="Oval 81">
              <a:extLst>
                <a:ext uri="{FF2B5EF4-FFF2-40B4-BE49-F238E27FC236}">
                  <a16:creationId xmlns:a16="http://schemas.microsoft.com/office/drawing/2014/main" id="{ED599C78-499A-9447-B925-6A422FE14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13" name="Oval 82">
              <a:extLst>
                <a:ext uri="{FF2B5EF4-FFF2-40B4-BE49-F238E27FC236}">
                  <a16:creationId xmlns:a16="http://schemas.microsoft.com/office/drawing/2014/main" id="{4CE07439-AE86-0D49-96CB-7EF74C935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59407" name="Group 84">
            <a:extLst>
              <a:ext uri="{FF2B5EF4-FFF2-40B4-BE49-F238E27FC236}">
                <a16:creationId xmlns:a16="http://schemas.microsoft.com/office/drawing/2014/main" id="{E7F1674B-22D2-4942-99AD-203AF44C7581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2643189"/>
            <a:ext cx="3309938" cy="134937"/>
            <a:chOff x="463" y="1766"/>
            <a:chExt cx="2085" cy="85"/>
          </a:xfrm>
        </p:grpSpPr>
        <p:sp>
          <p:nvSpPr>
            <p:cNvPr id="59490" name="Line 85">
              <a:extLst>
                <a:ext uri="{FF2B5EF4-FFF2-40B4-BE49-F238E27FC236}">
                  <a16:creationId xmlns:a16="http://schemas.microsoft.com/office/drawing/2014/main" id="{14554FD8-293C-E34B-800D-597D2CCDB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" y="1806"/>
              <a:ext cx="1998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91" name="Oval 86">
              <a:extLst>
                <a:ext uri="{FF2B5EF4-FFF2-40B4-BE49-F238E27FC236}">
                  <a16:creationId xmlns:a16="http://schemas.microsoft.com/office/drawing/2014/main" id="{41773B1E-767B-FB42-B435-9FF686055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2" name="Oval 87">
              <a:extLst>
                <a:ext uri="{FF2B5EF4-FFF2-40B4-BE49-F238E27FC236}">
                  <a16:creationId xmlns:a16="http://schemas.microsoft.com/office/drawing/2014/main" id="{6A960FEF-C884-9647-9AA4-1EA931F8F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3" name="Oval 88">
              <a:extLst>
                <a:ext uri="{FF2B5EF4-FFF2-40B4-BE49-F238E27FC236}">
                  <a16:creationId xmlns:a16="http://schemas.microsoft.com/office/drawing/2014/main" id="{C92CC17D-DD27-C24B-B865-AF27303C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4" name="Oval 89">
              <a:extLst>
                <a:ext uri="{FF2B5EF4-FFF2-40B4-BE49-F238E27FC236}">
                  <a16:creationId xmlns:a16="http://schemas.microsoft.com/office/drawing/2014/main" id="{83AA46FA-9205-8445-9757-C3216B782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5" name="Oval 90">
              <a:extLst>
                <a:ext uri="{FF2B5EF4-FFF2-40B4-BE49-F238E27FC236}">
                  <a16:creationId xmlns:a16="http://schemas.microsoft.com/office/drawing/2014/main" id="{10A5A671-CEFA-4D4F-A390-F7A6A64B1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6" name="Oval 91">
              <a:extLst>
                <a:ext uri="{FF2B5EF4-FFF2-40B4-BE49-F238E27FC236}">
                  <a16:creationId xmlns:a16="http://schemas.microsoft.com/office/drawing/2014/main" id="{D7A36894-C83F-4C46-B298-514BF0741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7" name="Oval 92">
              <a:extLst>
                <a:ext uri="{FF2B5EF4-FFF2-40B4-BE49-F238E27FC236}">
                  <a16:creationId xmlns:a16="http://schemas.microsoft.com/office/drawing/2014/main" id="{21EA2F55-F5D4-3149-86E9-39A0A483A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8" name="Oval 93">
              <a:extLst>
                <a:ext uri="{FF2B5EF4-FFF2-40B4-BE49-F238E27FC236}">
                  <a16:creationId xmlns:a16="http://schemas.microsoft.com/office/drawing/2014/main" id="{5349A0E6-3D8E-F74A-97D2-5A56EB781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99" name="Oval 94">
              <a:extLst>
                <a:ext uri="{FF2B5EF4-FFF2-40B4-BE49-F238E27FC236}">
                  <a16:creationId xmlns:a16="http://schemas.microsoft.com/office/drawing/2014/main" id="{FFC642CC-8B83-6941-8869-C8506BFF3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0" name="Oval 95">
              <a:extLst>
                <a:ext uri="{FF2B5EF4-FFF2-40B4-BE49-F238E27FC236}">
                  <a16:creationId xmlns:a16="http://schemas.microsoft.com/office/drawing/2014/main" id="{AD85FFBD-E83F-CB46-B9F0-CEA151BDB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501" name="Oval 96">
              <a:extLst>
                <a:ext uri="{FF2B5EF4-FFF2-40B4-BE49-F238E27FC236}">
                  <a16:creationId xmlns:a16="http://schemas.microsoft.com/office/drawing/2014/main" id="{307BB0BA-202C-994D-94A3-7F37D85F3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59408" name="Line 97">
            <a:extLst>
              <a:ext uri="{FF2B5EF4-FFF2-40B4-BE49-F238E27FC236}">
                <a16:creationId xmlns:a16="http://schemas.microsoft.com/office/drawing/2014/main" id="{9272F0FA-9382-324D-A55A-188A1EF7F1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56089" y="3009901"/>
            <a:ext cx="31718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9" name="Oval 98">
            <a:extLst>
              <a:ext uri="{FF2B5EF4-FFF2-40B4-BE49-F238E27FC236}">
                <a16:creationId xmlns:a16="http://schemas.microsoft.com/office/drawing/2014/main" id="{C025F323-807B-8846-92BF-002E2A349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3" y="29479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0" name="Oval 99">
            <a:extLst>
              <a:ext uri="{FF2B5EF4-FFF2-40B4-BE49-F238E27FC236}">
                <a16:creationId xmlns:a16="http://schemas.microsoft.com/office/drawing/2014/main" id="{CA7ECC18-EEA9-3942-9627-5947A8394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29479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1" name="Oval 100">
            <a:extLst>
              <a:ext uri="{FF2B5EF4-FFF2-40B4-BE49-F238E27FC236}">
                <a16:creationId xmlns:a16="http://schemas.microsoft.com/office/drawing/2014/main" id="{55C11290-43FA-4C44-B3D1-6EFCB3E62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700" y="29479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2" name="Oval 101">
            <a:extLst>
              <a:ext uri="{FF2B5EF4-FFF2-40B4-BE49-F238E27FC236}">
                <a16:creationId xmlns:a16="http://schemas.microsoft.com/office/drawing/2014/main" id="{80A0339F-AD89-A946-99C2-6C6BDE8F4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479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3" name="Oval 102">
            <a:extLst>
              <a:ext uri="{FF2B5EF4-FFF2-40B4-BE49-F238E27FC236}">
                <a16:creationId xmlns:a16="http://schemas.microsoft.com/office/drawing/2014/main" id="{A0274EC3-C027-044D-B10A-F9C51A1AD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29479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4" name="Oval 103">
            <a:extLst>
              <a:ext uri="{FF2B5EF4-FFF2-40B4-BE49-F238E27FC236}">
                <a16:creationId xmlns:a16="http://schemas.microsoft.com/office/drawing/2014/main" id="{8FF4FB0D-8A8E-2145-B808-F9C5D2AFD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838" y="2947988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5" name="Oval 104">
            <a:extLst>
              <a:ext uri="{FF2B5EF4-FFF2-40B4-BE49-F238E27FC236}">
                <a16:creationId xmlns:a16="http://schemas.microsoft.com/office/drawing/2014/main" id="{EF22515C-0F4C-964C-9AA4-F645EFBC9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475" y="29464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6" name="Oval 105">
            <a:extLst>
              <a:ext uri="{FF2B5EF4-FFF2-40B4-BE49-F238E27FC236}">
                <a16:creationId xmlns:a16="http://schemas.microsoft.com/office/drawing/2014/main" id="{49165F71-7F9E-7442-9D00-CC3339998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913" y="29464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7" name="Oval 106">
            <a:extLst>
              <a:ext uri="{FF2B5EF4-FFF2-40B4-BE49-F238E27FC236}">
                <a16:creationId xmlns:a16="http://schemas.microsoft.com/office/drawing/2014/main" id="{E7644DDA-2983-AE44-9EAF-30DF3F11D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713" y="29464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8" name="Oval 107">
            <a:extLst>
              <a:ext uri="{FF2B5EF4-FFF2-40B4-BE49-F238E27FC236}">
                <a16:creationId xmlns:a16="http://schemas.microsoft.com/office/drawing/2014/main" id="{1F2C37BE-1309-B54D-82F1-9857DC725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9613" y="29464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19" name="Oval 108">
            <a:extLst>
              <a:ext uri="{FF2B5EF4-FFF2-40B4-BE49-F238E27FC236}">
                <a16:creationId xmlns:a16="http://schemas.microsoft.com/office/drawing/2014/main" id="{A1F0F545-926C-0B4B-82A2-B0ABBD264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050" y="2946400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9420" name="Group 109">
            <a:extLst>
              <a:ext uri="{FF2B5EF4-FFF2-40B4-BE49-F238E27FC236}">
                <a16:creationId xmlns:a16="http://schemas.microsoft.com/office/drawing/2014/main" id="{4FB7C278-3B87-964E-AF0C-EAF83CA59CCE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3224214"/>
            <a:ext cx="3309938" cy="134937"/>
            <a:chOff x="463" y="1766"/>
            <a:chExt cx="2085" cy="85"/>
          </a:xfrm>
        </p:grpSpPr>
        <p:sp>
          <p:nvSpPr>
            <p:cNvPr id="59478" name="Line 110">
              <a:extLst>
                <a:ext uri="{FF2B5EF4-FFF2-40B4-BE49-F238E27FC236}">
                  <a16:creationId xmlns:a16="http://schemas.microsoft.com/office/drawing/2014/main" id="{5D4C8F6D-2826-294E-95D1-96CCFB1A3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" y="1806"/>
              <a:ext cx="1998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79" name="Oval 111">
              <a:extLst>
                <a:ext uri="{FF2B5EF4-FFF2-40B4-BE49-F238E27FC236}">
                  <a16:creationId xmlns:a16="http://schemas.microsoft.com/office/drawing/2014/main" id="{9F033AF7-0574-4643-8AE2-3178E740C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0" name="Oval 112">
              <a:extLst>
                <a:ext uri="{FF2B5EF4-FFF2-40B4-BE49-F238E27FC236}">
                  <a16:creationId xmlns:a16="http://schemas.microsoft.com/office/drawing/2014/main" id="{454528D9-AE4A-7C44-8E5D-4D46F9E15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1" name="Oval 113">
              <a:extLst>
                <a:ext uri="{FF2B5EF4-FFF2-40B4-BE49-F238E27FC236}">
                  <a16:creationId xmlns:a16="http://schemas.microsoft.com/office/drawing/2014/main" id="{0D99746D-C6DE-F94D-927C-8A35D15B1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2" name="Oval 114">
              <a:extLst>
                <a:ext uri="{FF2B5EF4-FFF2-40B4-BE49-F238E27FC236}">
                  <a16:creationId xmlns:a16="http://schemas.microsoft.com/office/drawing/2014/main" id="{948A57BD-4E77-A948-B53A-1C54308EF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3" name="Oval 115">
              <a:extLst>
                <a:ext uri="{FF2B5EF4-FFF2-40B4-BE49-F238E27FC236}">
                  <a16:creationId xmlns:a16="http://schemas.microsoft.com/office/drawing/2014/main" id="{53F5A6EC-298B-1144-8E9D-B0A338260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4" name="Oval 116">
              <a:extLst>
                <a:ext uri="{FF2B5EF4-FFF2-40B4-BE49-F238E27FC236}">
                  <a16:creationId xmlns:a16="http://schemas.microsoft.com/office/drawing/2014/main" id="{A6DB002B-51AB-174D-833E-320C50DB7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5" name="Oval 117">
              <a:extLst>
                <a:ext uri="{FF2B5EF4-FFF2-40B4-BE49-F238E27FC236}">
                  <a16:creationId xmlns:a16="http://schemas.microsoft.com/office/drawing/2014/main" id="{F84B23D0-3A33-AE4C-85AA-89D9EEDB8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6" name="Oval 118">
              <a:extLst>
                <a:ext uri="{FF2B5EF4-FFF2-40B4-BE49-F238E27FC236}">
                  <a16:creationId xmlns:a16="http://schemas.microsoft.com/office/drawing/2014/main" id="{1586FD3F-25EA-9C47-B362-072648BD4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7" name="Oval 119">
              <a:extLst>
                <a:ext uri="{FF2B5EF4-FFF2-40B4-BE49-F238E27FC236}">
                  <a16:creationId xmlns:a16="http://schemas.microsoft.com/office/drawing/2014/main" id="{782ACC4F-9B64-DB41-AA72-4FBD66235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8" name="Oval 120">
              <a:extLst>
                <a:ext uri="{FF2B5EF4-FFF2-40B4-BE49-F238E27FC236}">
                  <a16:creationId xmlns:a16="http://schemas.microsoft.com/office/drawing/2014/main" id="{1A64733E-70B0-6546-BE0F-CAAC8B399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89" name="Oval 121">
              <a:extLst>
                <a:ext uri="{FF2B5EF4-FFF2-40B4-BE49-F238E27FC236}">
                  <a16:creationId xmlns:a16="http://schemas.microsoft.com/office/drawing/2014/main" id="{13F397C7-7678-324B-9ABD-1D58483AA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59421" name="Group 122">
            <a:extLst>
              <a:ext uri="{FF2B5EF4-FFF2-40B4-BE49-F238E27FC236}">
                <a16:creationId xmlns:a16="http://schemas.microsoft.com/office/drawing/2014/main" id="{C39188AD-C3B9-804B-A4A9-E8AC392D7BC8}"/>
              </a:ext>
            </a:extLst>
          </p:cNvPr>
          <p:cNvGrpSpPr>
            <a:grpSpLocks/>
          </p:cNvGrpSpPr>
          <p:nvPr/>
        </p:nvGrpSpPr>
        <p:grpSpPr bwMode="auto">
          <a:xfrm>
            <a:off x="4221164" y="3521075"/>
            <a:ext cx="3309937" cy="134938"/>
            <a:chOff x="463" y="1766"/>
            <a:chExt cx="2085" cy="85"/>
          </a:xfrm>
        </p:grpSpPr>
        <p:sp>
          <p:nvSpPr>
            <p:cNvPr id="59466" name="Line 123">
              <a:extLst>
                <a:ext uri="{FF2B5EF4-FFF2-40B4-BE49-F238E27FC236}">
                  <a16:creationId xmlns:a16="http://schemas.microsoft.com/office/drawing/2014/main" id="{45276BDA-4499-9A43-90AD-6ED1D1FC91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" y="1806"/>
              <a:ext cx="1998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7" name="Oval 124">
              <a:extLst>
                <a:ext uri="{FF2B5EF4-FFF2-40B4-BE49-F238E27FC236}">
                  <a16:creationId xmlns:a16="http://schemas.microsoft.com/office/drawing/2014/main" id="{DFD2DC36-F0C3-8740-82E3-A9361C0B5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8" name="Oval 125">
              <a:extLst>
                <a:ext uri="{FF2B5EF4-FFF2-40B4-BE49-F238E27FC236}">
                  <a16:creationId xmlns:a16="http://schemas.microsoft.com/office/drawing/2014/main" id="{8FCEA94C-A3BF-5A47-ACAF-74C44C6D7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9" name="Oval 126">
              <a:extLst>
                <a:ext uri="{FF2B5EF4-FFF2-40B4-BE49-F238E27FC236}">
                  <a16:creationId xmlns:a16="http://schemas.microsoft.com/office/drawing/2014/main" id="{A82589E2-7B17-5247-83A3-F18996F0B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0" name="Oval 127">
              <a:extLst>
                <a:ext uri="{FF2B5EF4-FFF2-40B4-BE49-F238E27FC236}">
                  <a16:creationId xmlns:a16="http://schemas.microsoft.com/office/drawing/2014/main" id="{2826F0A2-729F-2D46-B1AC-641162FC6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1" name="Oval 128">
              <a:extLst>
                <a:ext uri="{FF2B5EF4-FFF2-40B4-BE49-F238E27FC236}">
                  <a16:creationId xmlns:a16="http://schemas.microsoft.com/office/drawing/2014/main" id="{D00C8BAF-47E8-144C-869C-2B57670F6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2" name="Oval 129">
              <a:extLst>
                <a:ext uri="{FF2B5EF4-FFF2-40B4-BE49-F238E27FC236}">
                  <a16:creationId xmlns:a16="http://schemas.microsoft.com/office/drawing/2014/main" id="{3BADC252-49B3-AE41-874B-42B571E5D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3" name="Oval 130">
              <a:extLst>
                <a:ext uri="{FF2B5EF4-FFF2-40B4-BE49-F238E27FC236}">
                  <a16:creationId xmlns:a16="http://schemas.microsoft.com/office/drawing/2014/main" id="{1A3E5AF7-856B-9042-B1A1-EA1BF4A9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4" name="Oval 131">
              <a:extLst>
                <a:ext uri="{FF2B5EF4-FFF2-40B4-BE49-F238E27FC236}">
                  <a16:creationId xmlns:a16="http://schemas.microsoft.com/office/drawing/2014/main" id="{66C91AD6-B176-CB4B-8B6B-2B8789D93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5" name="Oval 132">
              <a:extLst>
                <a:ext uri="{FF2B5EF4-FFF2-40B4-BE49-F238E27FC236}">
                  <a16:creationId xmlns:a16="http://schemas.microsoft.com/office/drawing/2014/main" id="{15237E2D-9618-3B42-874E-149CFC295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6" name="Oval 133">
              <a:extLst>
                <a:ext uri="{FF2B5EF4-FFF2-40B4-BE49-F238E27FC236}">
                  <a16:creationId xmlns:a16="http://schemas.microsoft.com/office/drawing/2014/main" id="{107B2749-CE75-E24B-8247-FA81F4574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77" name="Oval 134">
              <a:extLst>
                <a:ext uri="{FF2B5EF4-FFF2-40B4-BE49-F238E27FC236}">
                  <a16:creationId xmlns:a16="http://schemas.microsoft.com/office/drawing/2014/main" id="{88E6F43D-F643-4444-8147-CFFDC0E9E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59422" name="Line 135">
            <a:extLst>
              <a:ext uri="{FF2B5EF4-FFF2-40B4-BE49-F238E27FC236}">
                <a16:creationId xmlns:a16="http://schemas.microsoft.com/office/drawing/2014/main" id="{B9C2E925-1C2A-394C-8329-1A290D792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56089" y="3876676"/>
            <a:ext cx="3171825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3" name="Oval 136">
            <a:extLst>
              <a:ext uri="{FF2B5EF4-FFF2-40B4-BE49-F238E27FC236}">
                <a16:creationId xmlns:a16="http://schemas.microsoft.com/office/drawing/2014/main" id="{AA69CC27-C4D4-2A49-93B4-8055F600E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3" y="381476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24" name="Oval 137">
            <a:extLst>
              <a:ext uri="{FF2B5EF4-FFF2-40B4-BE49-F238E27FC236}">
                <a16:creationId xmlns:a16="http://schemas.microsoft.com/office/drawing/2014/main" id="{E64E569E-24B1-3446-A7BF-620BEDBEC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381476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25" name="Oval 138">
            <a:extLst>
              <a:ext uri="{FF2B5EF4-FFF2-40B4-BE49-F238E27FC236}">
                <a16:creationId xmlns:a16="http://schemas.microsoft.com/office/drawing/2014/main" id="{BED551CC-A980-8C40-BB1F-41C04BFA7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700" y="381476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26" name="Oval 139">
            <a:extLst>
              <a:ext uri="{FF2B5EF4-FFF2-40B4-BE49-F238E27FC236}">
                <a16:creationId xmlns:a16="http://schemas.microsoft.com/office/drawing/2014/main" id="{F51747E6-930A-E849-A651-196434817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1476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27" name="Oval 140">
            <a:extLst>
              <a:ext uri="{FF2B5EF4-FFF2-40B4-BE49-F238E27FC236}">
                <a16:creationId xmlns:a16="http://schemas.microsoft.com/office/drawing/2014/main" id="{94AEE334-5E0B-8F48-8588-A3FB34E31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381476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28" name="Oval 141">
            <a:extLst>
              <a:ext uri="{FF2B5EF4-FFF2-40B4-BE49-F238E27FC236}">
                <a16:creationId xmlns:a16="http://schemas.microsoft.com/office/drawing/2014/main" id="{CA4CE2E0-7F19-124A-8EAE-8FF7A7BAB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838" y="3814763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29" name="Oval 142">
            <a:extLst>
              <a:ext uri="{FF2B5EF4-FFF2-40B4-BE49-F238E27FC236}">
                <a16:creationId xmlns:a16="http://schemas.microsoft.com/office/drawing/2014/main" id="{4F665B64-B460-9D4D-B6B5-8BA3B444C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475" y="38131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30" name="Oval 143">
            <a:extLst>
              <a:ext uri="{FF2B5EF4-FFF2-40B4-BE49-F238E27FC236}">
                <a16:creationId xmlns:a16="http://schemas.microsoft.com/office/drawing/2014/main" id="{AD12E345-A0B9-8749-9793-0BE7E7C35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913" y="38131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31" name="Oval 144">
            <a:extLst>
              <a:ext uri="{FF2B5EF4-FFF2-40B4-BE49-F238E27FC236}">
                <a16:creationId xmlns:a16="http://schemas.microsoft.com/office/drawing/2014/main" id="{F38E8EC4-A4BD-2F4A-98DD-66D80B7BF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713" y="38131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32" name="Oval 145">
            <a:extLst>
              <a:ext uri="{FF2B5EF4-FFF2-40B4-BE49-F238E27FC236}">
                <a16:creationId xmlns:a16="http://schemas.microsoft.com/office/drawing/2014/main" id="{28856BBF-FBB2-9D41-B0A5-8E4F38661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9613" y="38131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9433" name="Oval 146">
            <a:extLst>
              <a:ext uri="{FF2B5EF4-FFF2-40B4-BE49-F238E27FC236}">
                <a16:creationId xmlns:a16="http://schemas.microsoft.com/office/drawing/2014/main" id="{E90DEC43-9051-3C43-8D6A-50A9587EC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050" y="3813175"/>
            <a:ext cx="133350" cy="1333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9434" name="Group 147">
            <a:extLst>
              <a:ext uri="{FF2B5EF4-FFF2-40B4-BE49-F238E27FC236}">
                <a16:creationId xmlns:a16="http://schemas.microsoft.com/office/drawing/2014/main" id="{78337337-BBE7-0F43-8051-D10BE7F77B2D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4090989"/>
            <a:ext cx="3309938" cy="134937"/>
            <a:chOff x="463" y="1766"/>
            <a:chExt cx="2085" cy="85"/>
          </a:xfrm>
        </p:grpSpPr>
        <p:sp>
          <p:nvSpPr>
            <p:cNvPr id="59454" name="Line 148">
              <a:extLst>
                <a:ext uri="{FF2B5EF4-FFF2-40B4-BE49-F238E27FC236}">
                  <a16:creationId xmlns:a16="http://schemas.microsoft.com/office/drawing/2014/main" id="{D0817D4D-942A-1144-B168-46EBAB253D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" y="1806"/>
              <a:ext cx="1998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5" name="Oval 149">
              <a:extLst>
                <a:ext uri="{FF2B5EF4-FFF2-40B4-BE49-F238E27FC236}">
                  <a16:creationId xmlns:a16="http://schemas.microsoft.com/office/drawing/2014/main" id="{CE807F81-530C-BA40-8222-CCDDF1096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6" name="Oval 150">
              <a:extLst>
                <a:ext uri="{FF2B5EF4-FFF2-40B4-BE49-F238E27FC236}">
                  <a16:creationId xmlns:a16="http://schemas.microsoft.com/office/drawing/2014/main" id="{BDBCADB7-1A2F-E847-BFD4-5237BADC7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7" name="Oval 151">
              <a:extLst>
                <a:ext uri="{FF2B5EF4-FFF2-40B4-BE49-F238E27FC236}">
                  <a16:creationId xmlns:a16="http://schemas.microsoft.com/office/drawing/2014/main" id="{5AB58EFF-773D-6A42-ABCB-B5D0CBC57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8" name="Oval 152">
              <a:extLst>
                <a:ext uri="{FF2B5EF4-FFF2-40B4-BE49-F238E27FC236}">
                  <a16:creationId xmlns:a16="http://schemas.microsoft.com/office/drawing/2014/main" id="{71D714F8-BE8C-0B46-A423-98410D856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9" name="Oval 153">
              <a:extLst>
                <a:ext uri="{FF2B5EF4-FFF2-40B4-BE49-F238E27FC236}">
                  <a16:creationId xmlns:a16="http://schemas.microsoft.com/office/drawing/2014/main" id="{1647099E-0FBF-7046-AF17-8E31321A3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0" name="Oval 154">
              <a:extLst>
                <a:ext uri="{FF2B5EF4-FFF2-40B4-BE49-F238E27FC236}">
                  <a16:creationId xmlns:a16="http://schemas.microsoft.com/office/drawing/2014/main" id="{93388E1F-CF49-CE4F-8794-DAF705FCE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1" name="Oval 155">
              <a:extLst>
                <a:ext uri="{FF2B5EF4-FFF2-40B4-BE49-F238E27FC236}">
                  <a16:creationId xmlns:a16="http://schemas.microsoft.com/office/drawing/2014/main" id="{077C3257-EE0E-5443-888D-818D27C31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2" name="Oval 156">
              <a:extLst>
                <a:ext uri="{FF2B5EF4-FFF2-40B4-BE49-F238E27FC236}">
                  <a16:creationId xmlns:a16="http://schemas.microsoft.com/office/drawing/2014/main" id="{F9017541-E126-B24D-8C0C-00FB87664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3" name="Oval 157">
              <a:extLst>
                <a:ext uri="{FF2B5EF4-FFF2-40B4-BE49-F238E27FC236}">
                  <a16:creationId xmlns:a16="http://schemas.microsoft.com/office/drawing/2014/main" id="{B87BA11E-D259-3348-95CA-C4F33E716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4" name="Oval 158">
              <a:extLst>
                <a:ext uri="{FF2B5EF4-FFF2-40B4-BE49-F238E27FC236}">
                  <a16:creationId xmlns:a16="http://schemas.microsoft.com/office/drawing/2014/main" id="{7A5EDB04-AAA0-1A4A-820E-F2F9A59C5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65" name="Oval 159">
              <a:extLst>
                <a:ext uri="{FF2B5EF4-FFF2-40B4-BE49-F238E27FC236}">
                  <a16:creationId xmlns:a16="http://schemas.microsoft.com/office/drawing/2014/main" id="{B40451E7-1C63-D947-B4F0-62B3E67CB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59435" name="Group 160">
            <a:extLst>
              <a:ext uri="{FF2B5EF4-FFF2-40B4-BE49-F238E27FC236}">
                <a16:creationId xmlns:a16="http://schemas.microsoft.com/office/drawing/2014/main" id="{58BFBEFD-E42A-B84A-A2EA-542C9AAC5A54}"/>
              </a:ext>
            </a:extLst>
          </p:cNvPr>
          <p:cNvGrpSpPr>
            <a:grpSpLocks/>
          </p:cNvGrpSpPr>
          <p:nvPr/>
        </p:nvGrpSpPr>
        <p:grpSpPr bwMode="auto">
          <a:xfrm>
            <a:off x="4221164" y="4387850"/>
            <a:ext cx="3309937" cy="134938"/>
            <a:chOff x="463" y="1766"/>
            <a:chExt cx="2085" cy="85"/>
          </a:xfrm>
        </p:grpSpPr>
        <p:sp>
          <p:nvSpPr>
            <p:cNvPr id="59442" name="Line 161">
              <a:extLst>
                <a:ext uri="{FF2B5EF4-FFF2-40B4-BE49-F238E27FC236}">
                  <a16:creationId xmlns:a16="http://schemas.microsoft.com/office/drawing/2014/main" id="{6D2344AE-FEAD-914F-954C-7179BE19A3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" y="1806"/>
              <a:ext cx="1998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3" name="Oval 162">
              <a:extLst>
                <a:ext uri="{FF2B5EF4-FFF2-40B4-BE49-F238E27FC236}">
                  <a16:creationId xmlns:a16="http://schemas.microsoft.com/office/drawing/2014/main" id="{D0C13C16-5016-9246-8C05-7E403908D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44" name="Oval 163">
              <a:extLst>
                <a:ext uri="{FF2B5EF4-FFF2-40B4-BE49-F238E27FC236}">
                  <a16:creationId xmlns:a16="http://schemas.microsoft.com/office/drawing/2014/main" id="{2664C0F9-4A27-9A48-8981-4D56F539C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45" name="Oval 164">
              <a:extLst>
                <a:ext uri="{FF2B5EF4-FFF2-40B4-BE49-F238E27FC236}">
                  <a16:creationId xmlns:a16="http://schemas.microsoft.com/office/drawing/2014/main" id="{48726BC4-8521-8149-9C03-444D20AA9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46" name="Oval 165">
              <a:extLst>
                <a:ext uri="{FF2B5EF4-FFF2-40B4-BE49-F238E27FC236}">
                  <a16:creationId xmlns:a16="http://schemas.microsoft.com/office/drawing/2014/main" id="{B9E17C7C-14E2-5248-9B86-43B047467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47" name="Oval 166">
              <a:extLst>
                <a:ext uri="{FF2B5EF4-FFF2-40B4-BE49-F238E27FC236}">
                  <a16:creationId xmlns:a16="http://schemas.microsoft.com/office/drawing/2014/main" id="{781F7CFB-0B55-D049-BEA1-8CFEBA52C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48" name="Oval 167">
              <a:extLst>
                <a:ext uri="{FF2B5EF4-FFF2-40B4-BE49-F238E27FC236}">
                  <a16:creationId xmlns:a16="http://schemas.microsoft.com/office/drawing/2014/main" id="{47E25151-C1A4-0F4A-9CBF-A660992D1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67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49" name="Oval 168">
              <a:extLst>
                <a:ext uri="{FF2B5EF4-FFF2-40B4-BE49-F238E27FC236}">
                  <a16:creationId xmlns:a16="http://schemas.microsoft.com/office/drawing/2014/main" id="{FD005A3C-3C00-3140-BA61-4BCF2B71E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0" name="Oval 169">
              <a:extLst>
                <a:ext uri="{FF2B5EF4-FFF2-40B4-BE49-F238E27FC236}">
                  <a16:creationId xmlns:a16="http://schemas.microsoft.com/office/drawing/2014/main" id="{A041BC03-63BC-6A42-B8E2-22E238B3C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1" name="Oval 170">
              <a:extLst>
                <a:ext uri="{FF2B5EF4-FFF2-40B4-BE49-F238E27FC236}">
                  <a16:creationId xmlns:a16="http://schemas.microsoft.com/office/drawing/2014/main" id="{B4313427-C7F1-DF41-952B-7804C94FD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2" name="Oval 171">
              <a:extLst>
                <a:ext uri="{FF2B5EF4-FFF2-40B4-BE49-F238E27FC236}">
                  <a16:creationId xmlns:a16="http://schemas.microsoft.com/office/drawing/2014/main" id="{EB23545C-4705-974A-9D8E-002CE3123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9453" name="Oval 172">
              <a:extLst>
                <a:ext uri="{FF2B5EF4-FFF2-40B4-BE49-F238E27FC236}">
                  <a16:creationId xmlns:a16="http://schemas.microsoft.com/office/drawing/2014/main" id="{67A293C0-7C97-584C-9358-A795AE2F8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66"/>
              <a:ext cx="84" cy="8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59436" name="Line 173">
            <a:extLst>
              <a:ext uri="{FF2B5EF4-FFF2-40B4-BE49-F238E27FC236}">
                <a16:creationId xmlns:a16="http://schemas.microsoft.com/office/drawing/2014/main" id="{95B4A0AA-BA27-8B47-9920-7D495D61F5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4450" y="2085975"/>
            <a:ext cx="0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37" name="Text Box 174">
            <a:extLst>
              <a:ext uri="{FF2B5EF4-FFF2-40B4-BE49-F238E27FC236}">
                <a16:creationId xmlns:a16="http://schemas.microsoft.com/office/drawing/2014/main" id="{2A271941-A717-B14D-9DE8-533D28463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9051" y="1989138"/>
            <a:ext cx="33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a</a:t>
            </a:r>
          </a:p>
        </p:txBody>
      </p:sp>
      <p:sp>
        <p:nvSpPr>
          <p:cNvPr id="59438" name="Line 175">
            <a:extLst>
              <a:ext uri="{FF2B5EF4-FFF2-40B4-BE49-F238E27FC236}">
                <a16:creationId xmlns:a16="http://schemas.microsoft.com/office/drawing/2014/main" id="{9B3B7446-55C5-D347-B592-164C1549FD72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7265988" y="1830388"/>
            <a:ext cx="0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39" name="Text Box 176">
            <a:extLst>
              <a:ext uri="{FF2B5EF4-FFF2-40B4-BE49-F238E27FC236}">
                <a16:creationId xmlns:a16="http://schemas.microsoft.com/office/drawing/2014/main" id="{37C62589-69FB-D545-B536-E82DBF213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8664" y="1590675"/>
            <a:ext cx="36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b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5A7CF24-CF78-4649-AE19-93BB57320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151" y="5111751"/>
            <a:ext cx="7834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Show that 2D DOS is a constant independent of energy!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7059A1-24FB-CD4D-907A-64ABD20E3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2D-DOS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Object 4">
                <a:extLst>
                  <a:ext uri="{FF2B5EF4-FFF2-40B4-BE49-F238E27FC236}">
                    <a16:creationId xmlns:a16="http://schemas.microsoft.com/office/drawing/2014/main" id="{BF67B965-2169-DB4C-AAC6-AD0B05F4DB4D}"/>
                  </a:ext>
                </a:extLst>
              </p:cNvPr>
              <p:cNvSpPr txBox="1"/>
              <p:nvPr/>
            </p:nvSpPr>
            <p:spPr bwMode="auto">
              <a:xfrm>
                <a:off x="2261483" y="5361957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4" name="Object 4">
                <a:extLst>
                  <a:ext uri="{FF2B5EF4-FFF2-40B4-BE49-F238E27FC236}">
                    <a16:creationId xmlns:a16="http://schemas.microsoft.com/office/drawing/2014/main" id="{BF67B965-2169-DB4C-AAC6-AD0B05F4D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61483" y="5361957"/>
                <a:ext cx="3391606" cy="12908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Object 4">
                <a:extLst>
                  <a:ext uri="{FF2B5EF4-FFF2-40B4-BE49-F238E27FC236}">
                    <a16:creationId xmlns:a16="http://schemas.microsoft.com/office/drawing/2014/main" id="{362C3C8B-A55B-B743-B377-638C6815A930}"/>
                  </a:ext>
                </a:extLst>
              </p:cNvPr>
              <p:cNvSpPr txBox="1"/>
              <p:nvPr/>
            </p:nvSpPr>
            <p:spPr bwMode="auto">
              <a:xfrm>
                <a:off x="5181600" y="5344289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6" name="Object 4">
                <a:extLst>
                  <a:ext uri="{FF2B5EF4-FFF2-40B4-BE49-F238E27FC236}">
                    <a16:creationId xmlns:a16="http://schemas.microsoft.com/office/drawing/2014/main" id="{362C3C8B-A55B-B743-B377-638C6815A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5344289"/>
                <a:ext cx="3391606" cy="12908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5766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4" grpId="0"/>
      <p:bldP spid="1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52" name="Slide Number Placeholder 36">
            <a:extLst>
              <a:ext uri="{FF2B5EF4-FFF2-40B4-BE49-F238E27FC236}">
                <a16:creationId xmlns:a16="http://schemas.microsoft.com/office/drawing/2014/main" id="{4E113512-1B2B-7442-BEDF-CFA97292595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8E4ED2-DDDF-884A-9EBE-D78F4EF893A8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60418" name="Picture 5">
            <a:extLst>
              <a:ext uri="{FF2B5EF4-FFF2-40B4-BE49-F238E27FC236}">
                <a16:creationId xmlns:a16="http://schemas.microsoft.com/office/drawing/2014/main" id="{3004EAAB-DD19-FD40-9CB5-36462B291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67047" y="951707"/>
            <a:ext cx="1944688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84349C59-127B-5248-B891-D646BB8E86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62323"/>
              </p:ext>
            </p:extLst>
          </p:nvPr>
        </p:nvGraphicFramePr>
        <p:xfrm>
          <a:off x="906717" y="3848100"/>
          <a:ext cx="59340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893400" imgH="12293600" progId="Equation.DSMT4">
                  <p:embed/>
                </p:oleObj>
              </mc:Choice>
              <mc:Fallback>
                <p:oleObj name="Equation" r:id="rId3" imgW="86893400" imgH="122936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84349C59-127B-5248-B891-D646BB8E86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717" y="3848100"/>
                        <a:ext cx="59340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A3CCEBCD-A2CB-B64D-8273-6C850629A7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502409"/>
              </p:ext>
            </p:extLst>
          </p:nvPr>
        </p:nvGraphicFramePr>
        <p:xfrm>
          <a:off x="1343279" y="1160464"/>
          <a:ext cx="3389313" cy="149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1790600" imgH="22821900" progId="Equation.DSMT4">
                  <p:embed/>
                </p:oleObj>
              </mc:Choice>
              <mc:Fallback>
                <p:oleObj name="Equation" r:id="rId5" imgW="51790600" imgH="228219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A3CCEBCD-A2CB-B64D-8273-6C850629A7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279" y="1160464"/>
                        <a:ext cx="3389313" cy="149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957464BF-A230-6249-9588-BFF89A98EC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027232"/>
              </p:ext>
            </p:extLst>
          </p:nvPr>
        </p:nvGraphicFramePr>
        <p:xfrm>
          <a:off x="978153" y="2886076"/>
          <a:ext cx="409575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835300" imgH="9067800" progId="Equation.DSMT4">
                  <p:embed/>
                </p:oleObj>
              </mc:Choice>
              <mc:Fallback>
                <p:oleObj name="Equation" r:id="rId7" imgW="53835300" imgH="9067800" progId="Equation.DSMT4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957464BF-A230-6249-9588-BFF89A98EC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8153" y="2886076"/>
                        <a:ext cx="409575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1DDB53C4-51FD-B846-B678-6DFA0CA870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101900"/>
              </p:ext>
            </p:extLst>
          </p:nvPr>
        </p:nvGraphicFramePr>
        <p:xfrm>
          <a:off x="1224216" y="5108575"/>
          <a:ext cx="3776662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1498500" imgH="15214600" progId="Equation.DSMT4">
                  <p:embed/>
                </p:oleObj>
              </mc:Choice>
              <mc:Fallback>
                <p:oleObj name="Equation" r:id="rId9" imgW="51498500" imgH="1521460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1DDB53C4-51FD-B846-B678-6DFA0CA870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4216" y="5108575"/>
                        <a:ext cx="3776662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3" name="Rectangle 15">
            <a:extLst>
              <a:ext uri="{FF2B5EF4-FFF2-40B4-BE49-F238E27FC236}">
                <a16:creationId xmlns:a16="http://schemas.microsoft.com/office/drawing/2014/main" id="{6F8F9141-1836-9C48-BB3B-D034AD10A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603" y="2349500"/>
            <a:ext cx="469900" cy="279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887400" prstMaterial="legacyWireframe">
            <a:bevelT w="13500" h="13500" prst="angle"/>
            <a:bevelB w="13500" h="13500" prst="angle"/>
            <a:extrusionClr>
              <a:schemeClr val="tx1"/>
            </a:extrusionClr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24" name="Line 16">
            <a:extLst>
              <a:ext uri="{FF2B5EF4-FFF2-40B4-BE49-F238E27FC236}">
                <a16:creationId xmlns:a16="http://schemas.microsoft.com/office/drawing/2014/main" id="{4DCB14C0-313F-744D-898F-E6CD357150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0866" y="1555750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Line 17">
            <a:extLst>
              <a:ext uri="{FF2B5EF4-FFF2-40B4-BE49-F238E27FC236}">
                <a16:creationId xmlns:a16="http://schemas.microsoft.com/office/drawing/2014/main" id="{FDADADB8-0A66-4B4E-A0FB-89DB58B3E1F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08891" y="2628900"/>
            <a:ext cx="241300" cy="24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Line 19">
            <a:extLst>
              <a:ext uri="{FF2B5EF4-FFF2-40B4-BE49-F238E27FC236}">
                <a16:creationId xmlns:a16="http://schemas.microsoft.com/office/drawing/2014/main" id="{F27BE800-4D50-D74F-B22D-C112EAF05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8703" y="2298700"/>
            <a:ext cx="25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Freeform 20">
            <a:extLst>
              <a:ext uri="{FF2B5EF4-FFF2-40B4-BE49-F238E27FC236}">
                <a16:creationId xmlns:a16="http://schemas.microsoft.com/office/drawing/2014/main" id="{F311D2FC-5CD6-5245-B403-0A25255BEAFB}"/>
              </a:ext>
            </a:extLst>
          </p:cNvPr>
          <p:cNvSpPr>
            <a:spLocks/>
          </p:cNvSpPr>
          <p:nvPr/>
        </p:nvSpPr>
        <p:spPr bwMode="auto">
          <a:xfrm>
            <a:off x="7569453" y="5176838"/>
            <a:ext cx="977900" cy="874712"/>
          </a:xfrm>
          <a:custGeom>
            <a:avLst/>
            <a:gdLst>
              <a:gd name="T0" fmla="*/ 2147483646 w 616"/>
              <a:gd name="T1" fmla="*/ 0 h 551"/>
              <a:gd name="T2" fmla="*/ 2147483646 w 616"/>
              <a:gd name="T3" fmla="*/ 2147483646 h 551"/>
              <a:gd name="T4" fmla="*/ 2147483646 w 616"/>
              <a:gd name="T5" fmla="*/ 2147483646 h 551"/>
              <a:gd name="T6" fmla="*/ 2147483646 w 616"/>
              <a:gd name="T7" fmla="*/ 2147483646 h 551"/>
              <a:gd name="T8" fmla="*/ 2147483646 w 616"/>
              <a:gd name="T9" fmla="*/ 2147483646 h 551"/>
              <a:gd name="T10" fmla="*/ 2147483646 w 616"/>
              <a:gd name="T11" fmla="*/ 2147483646 h 551"/>
              <a:gd name="T12" fmla="*/ 2147483646 w 616"/>
              <a:gd name="T13" fmla="*/ 2147483646 h 551"/>
              <a:gd name="T14" fmla="*/ 2147483646 w 616"/>
              <a:gd name="T15" fmla="*/ 2147483646 h 551"/>
              <a:gd name="T16" fmla="*/ 2147483646 w 616"/>
              <a:gd name="T17" fmla="*/ 2147483646 h 551"/>
              <a:gd name="T18" fmla="*/ 2147483646 w 616"/>
              <a:gd name="T19" fmla="*/ 2147483646 h 551"/>
              <a:gd name="T20" fmla="*/ 2147483646 w 616"/>
              <a:gd name="T21" fmla="*/ 2147483646 h 551"/>
              <a:gd name="T22" fmla="*/ 2147483646 w 616"/>
              <a:gd name="T23" fmla="*/ 2147483646 h 551"/>
              <a:gd name="T24" fmla="*/ 2147483646 w 616"/>
              <a:gd name="T25" fmla="*/ 2147483646 h 551"/>
              <a:gd name="T26" fmla="*/ 2147483646 w 616"/>
              <a:gd name="T27" fmla="*/ 2147483646 h 551"/>
              <a:gd name="T28" fmla="*/ 2147483646 w 616"/>
              <a:gd name="T29" fmla="*/ 2147483646 h 551"/>
              <a:gd name="T30" fmla="*/ 2147483646 w 616"/>
              <a:gd name="T31" fmla="*/ 2147483646 h 551"/>
              <a:gd name="T32" fmla="*/ 2147483646 w 616"/>
              <a:gd name="T33" fmla="*/ 0 h 55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16"/>
              <a:gd name="T52" fmla="*/ 0 h 551"/>
              <a:gd name="T53" fmla="*/ 616 w 616"/>
              <a:gd name="T54" fmla="*/ 551 h 55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16" h="551">
                <a:moveTo>
                  <a:pt x="292" y="0"/>
                </a:moveTo>
                <a:cubicBezTo>
                  <a:pt x="274" y="15"/>
                  <a:pt x="218" y="56"/>
                  <a:pt x="187" y="88"/>
                </a:cubicBezTo>
                <a:cubicBezTo>
                  <a:pt x="156" y="120"/>
                  <a:pt x="127" y="146"/>
                  <a:pt x="103" y="190"/>
                </a:cubicBezTo>
                <a:cubicBezTo>
                  <a:pt x="79" y="234"/>
                  <a:pt x="52" y="306"/>
                  <a:pt x="40" y="355"/>
                </a:cubicBezTo>
                <a:cubicBezTo>
                  <a:pt x="28" y="404"/>
                  <a:pt x="30" y="461"/>
                  <a:pt x="28" y="484"/>
                </a:cubicBezTo>
                <a:cubicBezTo>
                  <a:pt x="26" y="507"/>
                  <a:pt x="0" y="486"/>
                  <a:pt x="28" y="496"/>
                </a:cubicBezTo>
                <a:cubicBezTo>
                  <a:pt x="56" y="506"/>
                  <a:pt x="137" y="537"/>
                  <a:pt x="193" y="544"/>
                </a:cubicBezTo>
                <a:cubicBezTo>
                  <a:pt x="249" y="551"/>
                  <a:pt x="317" y="548"/>
                  <a:pt x="367" y="541"/>
                </a:cubicBezTo>
                <a:cubicBezTo>
                  <a:pt x="417" y="534"/>
                  <a:pt x="460" y="519"/>
                  <a:pt x="496" y="499"/>
                </a:cubicBezTo>
                <a:cubicBezTo>
                  <a:pt x="532" y="479"/>
                  <a:pt x="564" y="442"/>
                  <a:pt x="583" y="418"/>
                </a:cubicBezTo>
                <a:cubicBezTo>
                  <a:pt x="602" y="394"/>
                  <a:pt x="604" y="379"/>
                  <a:pt x="607" y="352"/>
                </a:cubicBezTo>
                <a:cubicBezTo>
                  <a:pt x="610" y="325"/>
                  <a:pt x="616" y="295"/>
                  <a:pt x="604" y="256"/>
                </a:cubicBezTo>
                <a:cubicBezTo>
                  <a:pt x="592" y="217"/>
                  <a:pt x="556" y="152"/>
                  <a:pt x="532" y="120"/>
                </a:cubicBezTo>
                <a:cubicBezTo>
                  <a:pt x="508" y="88"/>
                  <a:pt x="485" y="79"/>
                  <a:pt x="460" y="64"/>
                </a:cubicBezTo>
                <a:cubicBezTo>
                  <a:pt x="435" y="49"/>
                  <a:pt x="410" y="37"/>
                  <a:pt x="382" y="28"/>
                </a:cubicBezTo>
                <a:cubicBezTo>
                  <a:pt x="354" y="19"/>
                  <a:pt x="304" y="15"/>
                  <a:pt x="289" y="10"/>
                </a:cubicBezTo>
                <a:cubicBezTo>
                  <a:pt x="274" y="5"/>
                  <a:pt x="292" y="2"/>
                  <a:pt x="292" y="0"/>
                </a:cubicBezTo>
                <a:close/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8" name="Freeform 21">
            <a:extLst>
              <a:ext uri="{FF2B5EF4-FFF2-40B4-BE49-F238E27FC236}">
                <a16:creationId xmlns:a16="http://schemas.microsoft.com/office/drawing/2014/main" id="{DC9F50E1-432B-2F4C-A7C2-C9CB101ED764}"/>
              </a:ext>
            </a:extLst>
          </p:cNvPr>
          <p:cNvSpPr>
            <a:spLocks noChangeAspect="1"/>
          </p:cNvSpPr>
          <p:nvPr/>
        </p:nvSpPr>
        <p:spPr bwMode="auto">
          <a:xfrm>
            <a:off x="7642478" y="5254625"/>
            <a:ext cx="839788" cy="742950"/>
          </a:xfrm>
          <a:custGeom>
            <a:avLst/>
            <a:gdLst>
              <a:gd name="T0" fmla="*/ 2147483646 w 616"/>
              <a:gd name="T1" fmla="*/ 0 h 551"/>
              <a:gd name="T2" fmla="*/ 2147483646 w 616"/>
              <a:gd name="T3" fmla="*/ 2147483646 h 551"/>
              <a:gd name="T4" fmla="*/ 2147483646 w 616"/>
              <a:gd name="T5" fmla="*/ 2147483646 h 551"/>
              <a:gd name="T6" fmla="*/ 2147483646 w 616"/>
              <a:gd name="T7" fmla="*/ 2147483646 h 551"/>
              <a:gd name="T8" fmla="*/ 2147483646 w 616"/>
              <a:gd name="T9" fmla="*/ 2147483646 h 551"/>
              <a:gd name="T10" fmla="*/ 2147483646 w 616"/>
              <a:gd name="T11" fmla="*/ 2147483646 h 551"/>
              <a:gd name="T12" fmla="*/ 2147483646 w 616"/>
              <a:gd name="T13" fmla="*/ 2147483646 h 551"/>
              <a:gd name="T14" fmla="*/ 2147483646 w 616"/>
              <a:gd name="T15" fmla="*/ 2147483646 h 551"/>
              <a:gd name="T16" fmla="*/ 2147483646 w 616"/>
              <a:gd name="T17" fmla="*/ 2147483646 h 551"/>
              <a:gd name="T18" fmla="*/ 2147483646 w 616"/>
              <a:gd name="T19" fmla="*/ 2147483646 h 551"/>
              <a:gd name="T20" fmla="*/ 2147483646 w 616"/>
              <a:gd name="T21" fmla="*/ 2147483646 h 551"/>
              <a:gd name="T22" fmla="*/ 2147483646 w 616"/>
              <a:gd name="T23" fmla="*/ 2147483646 h 551"/>
              <a:gd name="T24" fmla="*/ 2147483646 w 616"/>
              <a:gd name="T25" fmla="*/ 2147483646 h 551"/>
              <a:gd name="T26" fmla="*/ 2147483646 w 616"/>
              <a:gd name="T27" fmla="*/ 2147483646 h 551"/>
              <a:gd name="T28" fmla="*/ 2147483646 w 616"/>
              <a:gd name="T29" fmla="*/ 2147483646 h 551"/>
              <a:gd name="T30" fmla="*/ 2147483646 w 616"/>
              <a:gd name="T31" fmla="*/ 2147483646 h 551"/>
              <a:gd name="T32" fmla="*/ 2147483646 w 616"/>
              <a:gd name="T33" fmla="*/ 0 h 55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16"/>
              <a:gd name="T52" fmla="*/ 0 h 551"/>
              <a:gd name="T53" fmla="*/ 616 w 616"/>
              <a:gd name="T54" fmla="*/ 551 h 55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16" h="551">
                <a:moveTo>
                  <a:pt x="292" y="0"/>
                </a:moveTo>
                <a:cubicBezTo>
                  <a:pt x="274" y="15"/>
                  <a:pt x="218" y="56"/>
                  <a:pt x="187" y="88"/>
                </a:cubicBezTo>
                <a:cubicBezTo>
                  <a:pt x="156" y="120"/>
                  <a:pt x="127" y="146"/>
                  <a:pt x="103" y="190"/>
                </a:cubicBezTo>
                <a:cubicBezTo>
                  <a:pt x="79" y="234"/>
                  <a:pt x="52" y="306"/>
                  <a:pt x="40" y="355"/>
                </a:cubicBezTo>
                <a:cubicBezTo>
                  <a:pt x="28" y="404"/>
                  <a:pt x="30" y="461"/>
                  <a:pt x="28" y="484"/>
                </a:cubicBezTo>
                <a:cubicBezTo>
                  <a:pt x="26" y="507"/>
                  <a:pt x="0" y="486"/>
                  <a:pt x="28" y="496"/>
                </a:cubicBezTo>
                <a:cubicBezTo>
                  <a:pt x="56" y="506"/>
                  <a:pt x="137" y="537"/>
                  <a:pt x="193" y="544"/>
                </a:cubicBezTo>
                <a:cubicBezTo>
                  <a:pt x="249" y="551"/>
                  <a:pt x="317" y="548"/>
                  <a:pt x="367" y="541"/>
                </a:cubicBezTo>
                <a:cubicBezTo>
                  <a:pt x="417" y="534"/>
                  <a:pt x="460" y="519"/>
                  <a:pt x="496" y="499"/>
                </a:cubicBezTo>
                <a:cubicBezTo>
                  <a:pt x="532" y="479"/>
                  <a:pt x="564" y="442"/>
                  <a:pt x="583" y="418"/>
                </a:cubicBezTo>
                <a:cubicBezTo>
                  <a:pt x="602" y="394"/>
                  <a:pt x="604" y="379"/>
                  <a:pt x="607" y="352"/>
                </a:cubicBezTo>
                <a:cubicBezTo>
                  <a:pt x="610" y="325"/>
                  <a:pt x="616" y="295"/>
                  <a:pt x="604" y="256"/>
                </a:cubicBezTo>
                <a:cubicBezTo>
                  <a:pt x="592" y="217"/>
                  <a:pt x="556" y="152"/>
                  <a:pt x="532" y="120"/>
                </a:cubicBezTo>
                <a:cubicBezTo>
                  <a:pt x="508" y="88"/>
                  <a:pt x="485" y="79"/>
                  <a:pt x="460" y="64"/>
                </a:cubicBezTo>
                <a:cubicBezTo>
                  <a:pt x="435" y="49"/>
                  <a:pt x="410" y="37"/>
                  <a:pt x="382" y="28"/>
                </a:cubicBezTo>
                <a:cubicBezTo>
                  <a:pt x="354" y="19"/>
                  <a:pt x="304" y="15"/>
                  <a:pt x="289" y="10"/>
                </a:cubicBezTo>
                <a:cubicBezTo>
                  <a:pt x="274" y="5"/>
                  <a:pt x="292" y="2"/>
                  <a:pt x="292" y="0"/>
                </a:cubicBez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9" name="Line 22">
            <a:extLst>
              <a:ext uri="{FF2B5EF4-FFF2-40B4-BE49-F238E27FC236}">
                <a16:creationId xmlns:a16="http://schemas.microsoft.com/office/drawing/2014/main" id="{30107C5A-7259-0D42-9F9A-B2A03A7698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13953" y="5335588"/>
            <a:ext cx="223838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0" name="Line 23">
            <a:extLst>
              <a:ext uri="{FF2B5EF4-FFF2-40B4-BE49-F238E27FC236}">
                <a16:creationId xmlns:a16="http://schemas.microsoft.com/office/drawing/2014/main" id="{5230A73B-DC8D-E149-90C4-2849858323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18716" y="5521326"/>
            <a:ext cx="47625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1" name="Line 24">
            <a:extLst>
              <a:ext uri="{FF2B5EF4-FFF2-40B4-BE49-F238E27FC236}">
                <a16:creationId xmlns:a16="http://schemas.microsoft.com/office/drawing/2014/main" id="{5BB56291-EA94-AE42-AA34-CA932E1A51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13954" y="4730750"/>
            <a:ext cx="9525" cy="985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2" name="Line 25">
            <a:extLst>
              <a:ext uri="{FF2B5EF4-FFF2-40B4-BE49-F238E27FC236}">
                <a16:creationId xmlns:a16="http://schemas.microsoft.com/office/drawing/2014/main" id="{EF6DCBB8-0B14-A04F-8143-39B95F0BC2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88454" y="5700714"/>
            <a:ext cx="809625" cy="509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3" name="Line 26">
            <a:extLst>
              <a:ext uri="{FF2B5EF4-FFF2-40B4-BE49-F238E27FC236}">
                <a16:creationId xmlns:a16="http://schemas.microsoft.com/office/drawing/2014/main" id="{A6334422-08E6-9E4B-9C89-EF080621E7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4904" y="5721351"/>
            <a:ext cx="10001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Freeform 27">
            <a:extLst>
              <a:ext uri="{FF2B5EF4-FFF2-40B4-BE49-F238E27FC236}">
                <a16:creationId xmlns:a16="http://schemas.microsoft.com/office/drawing/2014/main" id="{C067C596-8D53-8B48-9D41-0316BE94A1CE}"/>
              </a:ext>
            </a:extLst>
          </p:cNvPr>
          <p:cNvSpPr>
            <a:spLocks/>
          </p:cNvSpPr>
          <p:nvPr/>
        </p:nvSpPr>
        <p:spPr bwMode="auto">
          <a:xfrm>
            <a:off x="8494967" y="5135564"/>
            <a:ext cx="180975" cy="376237"/>
          </a:xfrm>
          <a:custGeom>
            <a:avLst/>
            <a:gdLst>
              <a:gd name="T0" fmla="*/ 2147483646 w 114"/>
              <a:gd name="T1" fmla="*/ 0 h 153"/>
              <a:gd name="T2" fmla="*/ 2147483646 w 114"/>
              <a:gd name="T3" fmla="*/ 2147483646 h 153"/>
              <a:gd name="T4" fmla="*/ 2147483646 w 114"/>
              <a:gd name="T5" fmla="*/ 2147483646 h 153"/>
              <a:gd name="T6" fmla="*/ 0 w 114"/>
              <a:gd name="T7" fmla="*/ 2147483646 h 153"/>
              <a:gd name="T8" fmla="*/ 0 60000 65536"/>
              <a:gd name="T9" fmla="*/ 0 60000 65536"/>
              <a:gd name="T10" fmla="*/ 0 60000 65536"/>
              <a:gd name="T11" fmla="*/ 0 60000 65536"/>
              <a:gd name="T12" fmla="*/ 0 w 114"/>
              <a:gd name="T13" fmla="*/ 0 h 153"/>
              <a:gd name="T14" fmla="*/ 114 w 114"/>
              <a:gd name="T15" fmla="*/ 153 h 1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" h="153">
                <a:moveTo>
                  <a:pt x="114" y="0"/>
                </a:moveTo>
                <a:cubicBezTo>
                  <a:pt x="64" y="16"/>
                  <a:pt x="15" y="32"/>
                  <a:pt x="12" y="51"/>
                </a:cubicBezTo>
                <a:cubicBezTo>
                  <a:pt x="9" y="70"/>
                  <a:pt x="98" y="97"/>
                  <a:pt x="96" y="114"/>
                </a:cubicBezTo>
                <a:cubicBezTo>
                  <a:pt x="94" y="131"/>
                  <a:pt x="47" y="142"/>
                  <a:pt x="0" y="153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5" name="Freeform 29">
            <a:extLst>
              <a:ext uri="{FF2B5EF4-FFF2-40B4-BE49-F238E27FC236}">
                <a16:creationId xmlns:a16="http://schemas.microsoft.com/office/drawing/2014/main" id="{0BFD5250-CE63-3144-8453-F94F3FB3BB70}"/>
              </a:ext>
            </a:extLst>
          </p:cNvPr>
          <p:cNvSpPr>
            <a:spLocks/>
          </p:cNvSpPr>
          <p:nvPr/>
        </p:nvSpPr>
        <p:spPr bwMode="auto">
          <a:xfrm>
            <a:off x="8237791" y="4849814"/>
            <a:ext cx="114300" cy="471487"/>
          </a:xfrm>
          <a:custGeom>
            <a:avLst/>
            <a:gdLst>
              <a:gd name="T0" fmla="*/ 2147483646 w 72"/>
              <a:gd name="T1" fmla="*/ 0 h 297"/>
              <a:gd name="T2" fmla="*/ 2147483646 w 72"/>
              <a:gd name="T3" fmla="*/ 2147483646 h 297"/>
              <a:gd name="T4" fmla="*/ 2147483646 w 72"/>
              <a:gd name="T5" fmla="*/ 2147483646 h 297"/>
              <a:gd name="T6" fmla="*/ 0 w 72"/>
              <a:gd name="T7" fmla="*/ 2147483646 h 297"/>
              <a:gd name="T8" fmla="*/ 0 60000 65536"/>
              <a:gd name="T9" fmla="*/ 0 60000 65536"/>
              <a:gd name="T10" fmla="*/ 0 60000 65536"/>
              <a:gd name="T11" fmla="*/ 0 60000 65536"/>
              <a:gd name="T12" fmla="*/ 0 w 72"/>
              <a:gd name="T13" fmla="*/ 0 h 297"/>
              <a:gd name="T14" fmla="*/ 72 w 72"/>
              <a:gd name="T15" fmla="*/ 297 h 2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" h="297">
                <a:moveTo>
                  <a:pt x="72" y="0"/>
                </a:moveTo>
                <a:cubicBezTo>
                  <a:pt x="52" y="27"/>
                  <a:pt x="32" y="54"/>
                  <a:pt x="27" y="87"/>
                </a:cubicBezTo>
                <a:cubicBezTo>
                  <a:pt x="22" y="120"/>
                  <a:pt x="46" y="166"/>
                  <a:pt x="42" y="201"/>
                </a:cubicBezTo>
                <a:cubicBezTo>
                  <a:pt x="38" y="236"/>
                  <a:pt x="19" y="266"/>
                  <a:pt x="0" y="297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6" name="Text Box 30">
            <a:extLst>
              <a:ext uri="{FF2B5EF4-FFF2-40B4-BE49-F238E27FC236}">
                <a16:creationId xmlns:a16="http://schemas.microsoft.com/office/drawing/2014/main" id="{7E21D271-2C12-6448-8F92-CEA728D0F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0179" y="4637089"/>
            <a:ext cx="309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mic Sans MS" panose="030F0902030302020204" pitchFamily="66" charset="0"/>
              </a:rPr>
              <a:t>k</a:t>
            </a:r>
          </a:p>
        </p:txBody>
      </p:sp>
      <p:sp>
        <p:nvSpPr>
          <p:cNvPr id="60437" name="Text Box 31">
            <a:extLst>
              <a:ext uri="{FF2B5EF4-FFF2-40B4-BE49-F238E27FC236}">
                <a16:creationId xmlns:a16="http://schemas.microsoft.com/office/drawing/2014/main" id="{FB8FF28C-2D6E-4143-9B6C-652EDB2E0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853" y="4900613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mic Sans MS" panose="030F0902030302020204" pitchFamily="66" charset="0"/>
              </a:rPr>
              <a:t>K+dk</a:t>
            </a:r>
          </a:p>
        </p:txBody>
      </p:sp>
      <p:sp>
        <p:nvSpPr>
          <p:cNvPr id="60438" name="Line 32">
            <a:extLst>
              <a:ext uri="{FF2B5EF4-FFF2-40B4-BE49-F238E27FC236}">
                <a16:creationId xmlns:a16="http://schemas.microsoft.com/office/drawing/2014/main" id="{B6F7478C-F2AD-3143-B104-6C95D7C758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52016" y="3341688"/>
            <a:ext cx="0" cy="5381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9" name="Line 33">
            <a:extLst>
              <a:ext uri="{FF2B5EF4-FFF2-40B4-BE49-F238E27FC236}">
                <a16:creationId xmlns:a16="http://schemas.microsoft.com/office/drawing/2014/main" id="{89FC588B-DFB2-B44C-AF9B-87F7AFB449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75792" y="3879850"/>
            <a:ext cx="276225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0" name="Line 34">
            <a:extLst>
              <a:ext uri="{FF2B5EF4-FFF2-40B4-BE49-F238E27FC236}">
                <a16:creationId xmlns:a16="http://schemas.microsoft.com/office/drawing/2014/main" id="{42F1F36E-547C-514F-9F67-912D91CD2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2967" y="3884613"/>
            <a:ext cx="490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1" name="Rectangle 35">
            <a:extLst>
              <a:ext uri="{FF2B5EF4-FFF2-40B4-BE49-F238E27FC236}">
                <a16:creationId xmlns:a16="http://schemas.microsoft.com/office/drawing/2014/main" id="{941FDFE1-1DA9-5841-93F7-C49AFB181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504" y="3783013"/>
            <a:ext cx="238125" cy="266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Wireframe">
            <a:bevelT w="13500" h="13500" prst="angle"/>
            <a:bevelB w="13500" h="13500" prst="angle"/>
            <a:extrusionClr>
              <a:schemeClr val="tx1"/>
            </a:extrusionClr>
            <a:contourClr>
              <a:schemeClr val="tx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42" name="Text Box 36">
            <a:extLst>
              <a:ext uri="{FF2B5EF4-FFF2-40B4-BE49-F238E27FC236}">
                <a16:creationId xmlns:a16="http://schemas.microsoft.com/office/drawing/2014/main" id="{1DDB58B1-F886-B642-A031-935350C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203" y="4011614"/>
            <a:ext cx="641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Comic Sans MS" panose="030F0902030302020204" pitchFamily="66" charset="0"/>
              </a:rPr>
              <a:t>2</a:t>
            </a:r>
            <a:r>
              <a:rPr lang="en-US" altLang="en-US" sz="1600">
                <a:latin typeface="Symbol" pitchFamily="2" charset="2"/>
              </a:rPr>
              <a:t>p</a:t>
            </a:r>
            <a:r>
              <a:rPr lang="en-US" altLang="en-US" sz="1600">
                <a:latin typeface="Comic Sans MS" panose="030F0902030302020204" pitchFamily="66" charset="0"/>
              </a:rPr>
              <a:t>/L</a:t>
            </a:r>
            <a:endParaRPr lang="en-US" altLang="en-US" sz="1600">
              <a:latin typeface="Symbol" pitchFamily="2" charset="2"/>
            </a:endParaRPr>
          </a:p>
        </p:txBody>
      </p:sp>
      <p:sp>
        <p:nvSpPr>
          <p:cNvPr id="60443" name="Text Box 37">
            <a:extLst>
              <a:ext uri="{FF2B5EF4-FFF2-40B4-BE49-F238E27FC236}">
                <a16:creationId xmlns:a16="http://schemas.microsoft.com/office/drawing/2014/main" id="{1DD29572-0467-FB4C-AED3-71462A946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1566" y="3551239"/>
            <a:ext cx="7413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  <a:latin typeface="Comic Sans MS" panose="030F0902030302020204" pitchFamily="66" charset="0"/>
              </a:rPr>
              <a:t>2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</a:rPr>
              <a:t>p</a:t>
            </a:r>
            <a:r>
              <a:rPr lang="en-US" altLang="en-US" sz="1600">
                <a:solidFill>
                  <a:srgbClr val="FF3300"/>
                </a:solidFill>
                <a:latin typeface="Comic Sans MS" panose="030F0902030302020204" pitchFamily="66" charset="0"/>
              </a:rPr>
              <a:t>/W</a:t>
            </a:r>
            <a:endParaRPr lang="en-US" altLang="en-US" sz="1600">
              <a:solidFill>
                <a:srgbClr val="FF3300"/>
              </a:solidFill>
              <a:latin typeface="Symbol" pitchFamily="2" charset="2"/>
            </a:endParaRPr>
          </a:p>
        </p:txBody>
      </p:sp>
      <p:sp>
        <p:nvSpPr>
          <p:cNvPr id="60444" name="Text Box 38">
            <a:extLst>
              <a:ext uri="{FF2B5EF4-FFF2-40B4-BE49-F238E27FC236}">
                <a16:creationId xmlns:a16="http://schemas.microsoft.com/office/drawing/2014/main" id="{B1B75D67-8B85-444C-8410-13918BE87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366" y="3324225"/>
            <a:ext cx="684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FF"/>
                </a:solidFill>
                <a:latin typeface="Comic Sans MS" panose="030F0902030302020204" pitchFamily="66" charset="0"/>
              </a:rPr>
              <a:t>2</a:t>
            </a:r>
            <a:r>
              <a:rPr lang="en-US" altLang="en-US" sz="1600">
                <a:solidFill>
                  <a:srgbClr val="0000FF"/>
                </a:solidFill>
                <a:latin typeface="Symbol" pitchFamily="2" charset="2"/>
              </a:rPr>
              <a:t>p</a:t>
            </a:r>
            <a:r>
              <a:rPr lang="en-US" altLang="en-US" sz="1600">
                <a:solidFill>
                  <a:srgbClr val="0000FF"/>
                </a:solidFill>
                <a:latin typeface="Comic Sans MS" panose="030F0902030302020204" pitchFamily="66" charset="0"/>
              </a:rPr>
              <a:t>/H</a:t>
            </a:r>
            <a:endParaRPr lang="en-US" altLang="en-US" sz="1600">
              <a:solidFill>
                <a:srgbClr val="0000FF"/>
              </a:solidFill>
              <a:latin typeface="Symbol" pitchFamily="2" charset="2"/>
            </a:endParaRPr>
          </a:p>
        </p:txBody>
      </p:sp>
      <p:sp>
        <p:nvSpPr>
          <p:cNvPr id="60445" name="Text Box 39">
            <a:extLst>
              <a:ext uri="{FF2B5EF4-FFF2-40B4-BE49-F238E27FC236}">
                <a16:creationId xmlns:a16="http://schemas.microsoft.com/office/drawing/2014/main" id="{3C440FDD-B263-BE4E-818A-87427E70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9541" y="2578100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latin typeface="Comic Sans MS" panose="030F0902030302020204" pitchFamily="66" charset="0"/>
              </a:rPr>
              <a:t>L</a:t>
            </a:r>
          </a:p>
        </p:txBody>
      </p:sp>
      <p:sp>
        <p:nvSpPr>
          <p:cNvPr id="60446" name="Text Box 40">
            <a:extLst>
              <a:ext uri="{FF2B5EF4-FFF2-40B4-BE49-F238E27FC236}">
                <a16:creationId xmlns:a16="http://schemas.microsoft.com/office/drawing/2014/main" id="{DE101691-2569-FA45-8309-BFD215205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516" y="2246314"/>
            <a:ext cx="398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  <a:latin typeface="Comic Sans MS" panose="030F0902030302020204" pitchFamily="66" charset="0"/>
              </a:rPr>
              <a:t>W</a:t>
            </a:r>
          </a:p>
        </p:txBody>
      </p:sp>
      <p:sp>
        <p:nvSpPr>
          <p:cNvPr id="60447" name="Text Box 41">
            <a:extLst>
              <a:ext uri="{FF2B5EF4-FFF2-40B4-BE49-F238E27FC236}">
                <a16:creationId xmlns:a16="http://schemas.microsoft.com/office/drawing/2014/main" id="{2F82B7B4-B5D1-2143-9FC8-8AA5D5540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954" y="1762125"/>
            <a:ext cx="341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FF"/>
                </a:solidFill>
                <a:latin typeface="Comic Sans MS" panose="030F0902030302020204" pitchFamily="66" charset="0"/>
              </a:rPr>
              <a:t>H</a:t>
            </a:r>
          </a:p>
        </p:txBody>
      </p: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7801C7C3-9AB7-C547-8291-7454DD567316}"/>
              </a:ext>
            </a:extLst>
          </p:cNvPr>
          <p:cNvCxnSpPr/>
          <p:nvPr/>
        </p:nvCxnSpPr>
        <p:spPr>
          <a:xfrm rot="5400000">
            <a:off x="6323266" y="1423988"/>
            <a:ext cx="381000" cy="200025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34F8BA5-7A80-C242-81F6-20F4E81A533C}"/>
              </a:ext>
            </a:extLst>
          </p:cNvPr>
          <p:cNvSpPr txBox="1"/>
          <p:nvPr/>
        </p:nvSpPr>
        <p:spPr>
          <a:xfrm>
            <a:off x="5181197" y="949325"/>
            <a:ext cx="256512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Macroscopic Sample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DD9F541-5E44-5742-B44D-85054FD77F8D}"/>
              </a:ext>
            </a:extLst>
          </p:cNvPr>
          <p:cNvCxnSpPr/>
          <p:nvPr/>
        </p:nvCxnSpPr>
        <p:spPr>
          <a:xfrm rot="5400000">
            <a:off x="7618667" y="2774951"/>
            <a:ext cx="725487" cy="157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8B79FFB-D85C-E94D-A60C-7D2473370986}"/>
              </a:ext>
            </a:extLst>
          </p:cNvPr>
          <p:cNvCxnSpPr/>
          <p:nvPr/>
        </p:nvCxnSpPr>
        <p:spPr>
          <a:xfrm rot="16200000" flipH="1">
            <a:off x="7390066" y="4879976"/>
            <a:ext cx="804863" cy="157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E1105C3-36E5-A349-A64D-8A9E46B81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0" y="-27450"/>
            <a:ext cx="11106934" cy="723331"/>
          </a:xfrm>
        </p:spPr>
        <p:txBody>
          <a:bodyPr/>
          <a:lstStyle/>
          <a:p>
            <a:r>
              <a:rPr lang="en-US" dirty="0"/>
              <a:t>3D-DOS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DF77E3B1-9173-784B-B8A3-C75BA781479F}"/>
                  </a:ext>
                </a:extLst>
              </p:cNvPr>
              <p:cNvSpPr txBox="1"/>
              <p:nvPr/>
            </p:nvSpPr>
            <p:spPr bwMode="auto">
              <a:xfrm>
                <a:off x="9753600" y="4347965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DF77E3B1-9173-784B-B8A3-C75BA7814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53600" y="4347965"/>
                <a:ext cx="3391606" cy="129083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CDA5C58A-915F-8A41-BA6E-F53C8EB02DDF}"/>
                  </a:ext>
                </a:extLst>
              </p:cNvPr>
              <p:cNvSpPr txBox="1"/>
              <p:nvPr/>
            </p:nvSpPr>
            <p:spPr bwMode="auto">
              <a:xfrm>
                <a:off x="9772297" y="4876800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CDA5C58A-915F-8A41-BA6E-F53C8EB02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72297" y="4876800"/>
                <a:ext cx="3391606" cy="12908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3FD74EE3-24E3-1945-8636-10ED3EFE66DE}"/>
                  </a:ext>
                </a:extLst>
              </p:cNvPr>
              <p:cNvSpPr txBox="1"/>
              <p:nvPr/>
            </p:nvSpPr>
            <p:spPr bwMode="auto">
              <a:xfrm>
                <a:off x="9797697" y="5334000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ra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3FD74EE3-24E3-1945-8636-10ED3EFE6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7697" y="5334000"/>
                <a:ext cx="3391606" cy="129083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0562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7CCD726F-A69D-134F-ACA0-830844477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1800">
                <a:latin typeface="Calibri" panose="020F0502020204030204" pitchFamily="34" charset="0"/>
                <a:ea typeface="ＭＳ Ｐゴシック" panose="020B0600070205080204" pitchFamily="34" charset="-128"/>
              </a:rPr>
              <a:t>3D-DOS</a:t>
            </a:r>
          </a:p>
        </p:txBody>
      </p:sp>
      <p:sp>
        <p:nvSpPr>
          <p:cNvPr id="61497" name="Slide Number Placeholder 57">
            <a:extLst>
              <a:ext uri="{FF2B5EF4-FFF2-40B4-BE49-F238E27FC236}">
                <a16:creationId xmlns:a16="http://schemas.microsoft.com/office/drawing/2014/main" id="{88243D8C-880D-3D4D-8A9A-21F0419AF6D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9AC5E0-5165-784A-86F6-7B5163A2D4E2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61442" name="Line 15">
            <a:extLst>
              <a:ext uri="{FF2B5EF4-FFF2-40B4-BE49-F238E27FC236}">
                <a16:creationId xmlns:a16="http://schemas.microsoft.com/office/drawing/2014/main" id="{08FB1FCC-40A2-4A4D-94A9-9984C5DF6961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2878931" y="3625057"/>
            <a:ext cx="2652713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3" name="Oval 16">
            <a:extLst>
              <a:ext uri="{FF2B5EF4-FFF2-40B4-BE49-F238E27FC236}">
                <a16:creationId xmlns:a16="http://schemas.microsoft.com/office/drawing/2014/main" id="{813E8EC3-9A4B-144B-918B-B6A93B9F2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299" y="48006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44" name="Oval 17">
            <a:extLst>
              <a:ext uri="{FF2B5EF4-FFF2-40B4-BE49-F238E27FC236}">
                <a16:creationId xmlns:a16="http://schemas.microsoft.com/office/drawing/2014/main" id="{C11F7C85-391E-8F41-BA51-61D502175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299" y="37211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45" name="Oval 18">
            <a:extLst>
              <a:ext uri="{FF2B5EF4-FFF2-40B4-BE49-F238E27FC236}">
                <a16:creationId xmlns:a16="http://schemas.microsoft.com/office/drawing/2014/main" id="{123E161F-EAEA-544B-9EA3-1868D7644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6899" y="47879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46" name="Oval 19">
            <a:extLst>
              <a:ext uri="{FF2B5EF4-FFF2-40B4-BE49-F238E27FC236}">
                <a16:creationId xmlns:a16="http://schemas.microsoft.com/office/drawing/2014/main" id="{E9CC65C8-E8AB-B44A-93C9-F2D501215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6899" y="369252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47" name="Line 20">
            <a:extLst>
              <a:ext uri="{FF2B5EF4-FFF2-40B4-BE49-F238E27FC236}">
                <a16:creationId xmlns:a16="http://schemas.microsoft.com/office/drawing/2014/main" id="{09FB48BE-DE56-F843-BE56-59516F62CA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8074" y="2771776"/>
            <a:ext cx="0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8" name="Oval 21">
            <a:extLst>
              <a:ext uri="{FF2B5EF4-FFF2-40B4-BE49-F238E27FC236}">
                <a16:creationId xmlns:a16="http://schemas.microsoft.com/office/drawing/2014/main" id="{9ED44873-FBB6-2A4A-8679-29D32E73F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799" y="47371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49" name="Oval 22">
            <a:extLst>
              <a:ext uri="{FF2B5EF4-FFF2-40B4-BE49-F238E27FC236}">
                <a16:creationId xmlns:a16="http://schemas.microsoft.com/office/drawing/2014/main" id="{EEC09E36-CCD3-EA46-81A9-378FA2506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799" y="32131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50" name="Oval 23">
            <a:extLst>
              <a:ext uri="{FF2B5EF4-FFF2-40B4-BE49-F238E27FC236}">
                <a16:creationId xmlns:a16="http://schemas.microsoft.com/office/drawing/2014/main" id="{29515181-0762-6642-A99D-1EAFA7232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999" y="47752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51" name="Oval 24">
            <a:extLst>
              <a:ext uri="{FF2B5EF4-FFF2-40B4-BE49-F238E27FC236}">
                <a16:creationId xmlns:a16="http://schemas.microsoft.com/office/drawing/2014/main" id="{724CD9D1-758B-A94A-B4B0-EC606C124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999" y="367982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52" name="Line 25">
            <a:extLst>
              <a:ext uri="{FF2B5EF4-FFF2-40B4-BE49-F238E27FC236}">
                <a16:creationId xmlns:a16="http://schemas.microsoft.com/office/drawing/2014/main" id="{2638DFEF-390A-E743-8C9C-793E4E3B4D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8849" y="2581276"/>
            <a:ext cx="0" cy="2371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3" name="Oval 26">
            <a:extLst>
              <a:ext uri="{FF2B5EF4-FFF2-40B4-BE49-F238E27FC236}">
                <a16:creationId xmlns:a16="http://schemas.microsoft.com/office/drawing/2014/main" id="{0969CB5D-31B6-FD4F-A82A-1E522D0AD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199" y="47371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54" name="Oval 27">
            <a:extLst>
              <a:ext uri="{FF2B5EF4-FFF2-40B4-BE49-F238E27FC236}">
                <a16:creationId xmlns:a16="http://schemas.microsoft.com/office/drawing/2014/main" id="{3C579127-6A16-C749-BBF9-2F5797AF6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7574" y="322262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55" name="Freeform 28">
            <a:extLst>
              <a:ext uri="{FF2B5EF4-FFF2-40B4-BE49-F238E27FC236}">
                <a16:creationId xmlns:a16="http://schemas.microsoft.com/office/drawing/2014/main" id="{AAFD92A4-8B69-A648-8FBD-15E48EFA681C}"/>
              </a:ext>
            </a:extLst>
          </p:cNvPr>
          <p:cNvSpPr>
            <a:spLocks/>
          </p:cNvSpPr>
          <p:nvPr/>
        </p:nvSpPr>
        <p:spPr bwMode="auto">
          <a:xfrm>
            <a:off x="3514724" y="4772025"/>
            <a:ext cx="1365250" cy="77788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6" name="Line 29">
            <a:extLst>
              <a:ext uri="{FF2B5EF4-FFF2-40B4-BE49-F238E27FC236}">
                <a16:creationId xmlns:a16="http://schemas.microsoft.com/office/drawing/2014/main" id="{D3ADDE45-14B3-1B4C-9CBC-E143B0442E12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4193381" y="3679032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7" name="Text Box 30">
            <a:extLst>
              <a:ext uri="{FF2B5EF4-FFF2-40B4-BE49-F238E27FC236}">
                <a16:creationId xmlns:a16="http://schemas.microsoft.com/office/drawing/2014/main" id="{6CCA4403-2913-8541-9387-B89A30DD9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399" y="4727576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61458" name="Oval 31">
            <a:extLst>
              <a:ext uri="{FF2B5EF4-FFF2-40B4-BE49-F238E27FC236}">
                <a16:creationId xmlns:a16="http://schemas.microsoft.com/office/drawing/2014/main" id="{D70EAE8C-692A-0145-9187-34EDB6DD7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9" y="47529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59" name="Oval 32">
            <a:extLst>
              <a:ext uri="{FF2B5EF4-FFF2-40B4-BE49-F238E27FC236}">
                <a16:creationId xmlns:a16="http://schemas.microsoft.com/office/drawing/2014/main" id="{7D2F7EA1-84F7-0C45-B1E8-76CE3F2F4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9" y="35560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60" name="Oval 33">
            <a:extLst>
              <a:ext uri="{FF2B5EF4-FFF2-40B4-BE49-F238E27FC236}">
                <a16:creationId xmlns:a16="http://schemas.microsoft.com/office/drawing/2014/main" id="{56EFF9C5-0AFD-D54C-861D-5297FD540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799" y="47529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61" name="Oval 34">
            <a:extLst>
              <a:ext uri="{FF2B5EF4-FFF2-40B4-BE49-F238E27FC236}">
                <a16:creationId xmlns:a16="http://schemas.microsoft.com/office/drawing/2014/main" id="{245C8B59-17A4-A14F-B7A0-A708C42F7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49" y="358457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graphicFrame>
        <p:nvGraphicFramePr>
          <p:cNvPr id="61462" name="Object 25">
            <a:extLst>
              <a:ext uri="{FF2B5EF4-FFF2-40B4-BE49-F238E27FC236}">
                <a16:creationId xmlns:a16="http://schemas.microsoft.com/office/drawing/2014/main" id="{E65CF872-B49D-B644-B09C-F8EDA548F4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924881"/>
              </p:ext>
            </p:extLst>
          </p:nvPr>
        </p:nvGraphicFramePr>
        <p:xfrm>
          <a:off x="5253038" y="5275264"/>
          <a:ext cx="4651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067800" progId="Equation.DSMT4">
                  <p:embed/>
                </p:oleObj>
              </mc:Choice>
              <mc:Fallback>
                <p:oleObj name="Equation" r:id="rId2" imgW="7315200" imgH="9067800" progId="Equation.DSMT4">
                  <p:embed/>
                  <p:pic>
                    <p:nvPicPr>
                      <p:cNvPr id="61462" name="Object 25">
                        <a:extLst>
                          <a:ext uri="{FF2B5EF4-FFF2-40B4-BE49-F238E27FC236}">
                            <a16:creationId xmlns:a16="http://schemas.microsoft.com/office/drawing/2014/main" id="{E65CF872-B49D-B644-B09C-F8EDA548F4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3038" y="5275264"/>
                        <a:ext cx="465137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3" name="Object 26">
            <a:extLst>
              <a:ext uri="{FF2B5EF4-FFF2-40B4-BE49-F238E27FC236}">
                <a16:creationId xmlns:a16="http://schemas.microsoft.com/office/drawing/2014/main" id="{FFDCB7E9-85BB-7C43-BA31-F481422410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113325"/>
              </p:ext>
            </p:extLst>
          </p:nvPr>
        </p:nvGraphicFramePr>
        <p:xfrm>
          <a:off x="3024187" y="5203825"/>
          <a:ext cx="404812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146800" imgH="9067800" progId="Equation.DSMT4">
                  <p:embed/>
                </p:oleObj>
              </mc:Choice>
              <mc:Fallback>
                <p:oleObj name="Equation" r:id="rId4" imgW="6146800" imgH="9067800" progId="Equation.DSMT4">
                  <p:embed/>
                  <p:pic>
                    <p:nvPicPr>
                      <p:cNvPr id="61463" name="Object 26">
                        <a:extLst>
                          <a:ext uri="{FF2B5EF4-FFF2-40B4-BE49-F238E27FC236}">
                            <a16:creationId xmlns:a16="http://schemas.microsoft.com/office/drawing/2014/main" id="{FFDCB7E9-85BB-7C43-BA31-F481422410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4187" y="5203825"/>
                        <a:ext cx="404812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4" name="Object 27">
            <a:extLst>
              <a:ext uri="{FF2B5EF4-FFF2-40B4-BE49-F238E27FC236}">
                <a16:creationId xmlns:a16="http://schemas.microsoft.com/office/drawing/2014/main" id="{DEB2E7BF-FDD6-F842-BF5E-26093BD07B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553300"/>
              </p:ext>
            </p:extLst>
          </p:nvPr>
        </p:nvGraphicFramePr>
        <p:xfrm>
          <a:off x="3894138" y="5540376"/>
          <a:ext cx="7842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54100" imgH="9067800" progId="Equation.DSMT4">
                  <p:embed/>
                </p:oleObj>
              </mc:Choice>
              <mc:Fallback>
                <p:oleObj name="Equation" r:id="rId6" imgW="13754100" imgH="9067800" progId="Equation.DSMT4">
                  <p:embed/>
                  <p:pic>
                    <p:nvPicPr>
                      <p:cNvPr id="61464" name="Object 27">
                        <a:extLst>
                          <a:ext uri="{FF2B5EF4-FFF2-40B4-BE49-F238E27FC236}">
                            <a16:creationId xmlns:a16="http://schemas.microsoft.com/office/drawing/2014/main" id="{DEB2E7BF-FDD6-F842-BF5E-26093BD07B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4138" y="5540376"/>
                        <a:ext cx="7842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5" name="Freeform 38">
            <a:extLst>
              <a:ext uri="{FF2B5EF4-FFF2-40B4-BE49-F238E27FC236}">
                <a16:creationId xmlns:a16="http://schemas.microsoft.com/office/drawing/2014/main" id="{644E3177-980F-DF4D-BE17-B8ECB00EA2FD}"/>
              </a:ext>
            </a:extLst>
          </p:cNvPr>
          <p:cNvSpPr>
            <a:spLocks/>
          </p:cNvSpPr>
          <p:nvPr/>
        </p:nvSpPr>
        <p:spPr bwMode="auto">
          <a:xfrm>
            <a:off x="4876799" y="5003800"/>
            <a:ext cx="266700" cy="304800"/>
          </a:xfrm>
          <a:custGeom>
            <a:avLst/>
            <a:gdLst>
              <a:gd name="T0" fmla="*/ 2147483646 w 168"/>
              <a:gd name="T1" fmla="*/ 2147483646 h 96"/>
              <a:gd name="T2" fmla="*/ 2147483646 w 168"/>
              <a:gd name="T3" fmla="*/ 2147483646 h 96"/>
              <a:gd name="T4" fmla="*/ 2147483646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6" name="Freeform 39">
            <a:extLst>
              <a:ext uri="{FF2B5EF4-FFF2-40B4-BE49-F238E27FC236}">
                <a16:creationId xmlns:a16="http://schemas.microsoft.com/office/drawing/2014/main" id="{F4C37CA3-33DE-144D-9405-2A2202AEBF19}"/>
              </a:ext>
            </a:extLst>
          </p:cNvPr>
          <p:cNvSpPr>
            <a:spLocks/>
          </p:cNvSpPr>
          <p:nvPr/>
        </p:nvSpPr>
        <p:spPr bwMode="auto">
          <a:xfrm flipH="1">
            <a:off x="3276599" y="4953000"/>
            <a:ext cx="266700" cy="304800"/>
          </a:xfrm>
          <a:custGeom>
            <a:avLst/>
            <a:gdLst>
              <a:gd name="T0" fmla="*/ 2147483646 w 168"/>
              <a:gd name="T1" fmla="*/ 2147483646 h 96"/>
              <a:gd name="T2" fmla="*/ 2147483646 w 168"/>
              <a:gd name="T3" fmla="*/ 2147483646 h 96"/>
              <a:gd name="T4" fmla="*/ 2147483646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7" name="Line 40">
            <a:extLst>
              <a:ext uri="{FF2B5EF4-FFF2-40B4-BE49-F238E27FC236}">
                <a16:creationId xmlns:a16="http://schemas.microsoft.com/office/drawing/2014/main" id="{4197F04F-E7E6-8D42-9A5B-79B8719C9A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33875" y="5105401"/>
            <a:ext cx="9525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8" name="Line 41">
            <a:extLst>
              <a:ext uri="{FF2B5EF4-FFF2-40B4-BE49-F238E27FC236}">
                <a16:creationId xmlns:a16="http://schemas.microsoft.com/office/drawing/2014/main" id="{4E6B9FC1-E348-BD4A-B1BF-F1723EF4D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0999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9" name="Text Box 42">
            <a:extLst>
              <a:ext uri="{FF2B5EF4-FFF2-40B4-BE49-F238E27FC236}">
                <a16:creationId xmlns:a16="http://schemas.microsoft.com/office/drawing/2014/main" id="{0D6826CB-80B1-8F42-BF78-339A26A22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2225" y="2287588"/>
            <a:ext cx="366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61470" name="Line 43">
            <a:extLst>
              <a:ext uri="{FF2B5EF4-FFF2-40B4-BE49-F238E27FC236}">
                <a16:creationId xmlns:a16="http://schemas.microsoft.com/office/drawing/2014/main" id="{F094BB79-C0E5-0C42-AEA5-9255274659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33749" y="3381375"/>
            <a:ext cx="18669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71" name="Arc 44">
            <a:extLst>
              <a:ext uri="{FF2B5EF4-FFF2-40B4-BE49-F238E27FC236}">
                <a16:creationId xmlns:a16="http://schemas.microsoft.com/office/drawing/2014/main" id="{FF933732-B2A4-8C43-ABBD-4B23F1DB87BF}"/>
              </a:ext>
            </a:extLst>
          </p:cNvPr>
          <p:cNvSpPr>
            <a:spLocks/>
          </p:cNvSpPr>
          <p:nvPr/>
        </p:nvSpPr>
        <p:spPr bwMode="auto">
          <a:xfrm flipV="1">
            <a:off x="4200524" y="3238500"/>
            <a:ext cx="704850" cy="51435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72" name="Arc 45">
            <a:extLst>
              <a:ext uri="{FF2B5EF4-FFF2-40B4-BE49-F238E27FC236}">
                <a16:creationId xmlns:a16="http://schemas.microsoft.com/office/drawing/2014/main" id="{EB920FDE-DAD1-B74A-A7DD-B6FC0A80277C}"/>
              </a:ext>
            </a:extLst>
          </p:cNvPr>
          <p:cNvSpPr>
            <a:spLocks/>
          </p:cNvSpPr>
          <p:nvPr/>
        </p:nvSpPr>
        <p:spPr bwMode="auto">
          <a:xfrm flipH="1" flipV="1">
            <a:off x="3497262" y="3240088"/>
            <a:ext cx="704850" cy="51435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73" name="Oval 46">
            <a:extLst>
              <a:ext uri="{FF2B5EF4-FFF2-40B4-BE49-F238E27FC236}">
                <a16:creationId xmlns:a16="http://schemas.microsoft.com/office/drawing/2014/main" id="{8B8438C7-B1AA-3045-A246-7CFB5F007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774" y="40640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74" name="Oval 47">
            <a:extLst>
              <a:ext uri="{FF2B5EF4-FFF2-40B4-BE49-F238E27FC236}">
                <a16:creationId xmlns:a16="http://schemas.microsoft.com/office/drawing/2014/main" id="{F177044F-9F3E-3F48-985C-BDE651D69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74" y="4140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75" name="Oval 48">
            <a:extLst>
              <a:ext uri="{FF2B5EF4-FFF2-40B4-BE49-F238E27FC236}">
                <a16:creationId xmlns:a16="http://schemas.microsoft.com/office/drawing/2014/main" id="{50787DB6-5847-4E48-B5E1-9B5486A6F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7274" y="4394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76" name="Oval 49">
            <a:extLst>
              <a:ext uri="{FF2B5EF4-FFF2-40B4-BE49-F238E27FC236}">
                <a16:creationId xmlns:a16="http://schemas.microsoft.com/office/drawing/2014/main" id="{27AE257E-8172-F04F-BA86-A0FE17C5B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4" y="41275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77" name="Oval 50">
            <a:extLst>
              <a:ext uri="{FF2B5EF4-FFF2-40B4-BE49-F238E27FC236}">
                <a16:creationId xmlns:a16="http://schemas.microsoft.com/office/drawing/2014/main" id="{20C707C4-0DA9-EB49-918E-231D3D0B2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674" y="439420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78" name="Freeform 51">
            <a:extLst>
              <a:ext uri="{FF2B5EF4-FFF2-40B4-BE49-F238E27FC236}">
                <a16:creationId xmlns:a16="http://schemas.microsoft.com/office/drawing/2014/main" id="{11C30DC5-427C-9548-A0EA-B644DF32C28C}"/>
              </a:ext>
            </a:extLst>
          </p:cNvPr>
          <p:cNvSpPr>
            <a:spLocks/>
          </p:cNvSpPr>
          <p:nvPr/>
        </p:nvSpPr>
        <p:spPr bwMode="auto">
          <a:xfrm>
            <a:off x="3514724" y="4087814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9" name="Oval 52">
            <a:extLst>
              <a:ext uri="{FF2B5EF4-FFF2-40B4-BE49-F238E27FC236}">
                <a16:creationId xmlns:a16="http://schemas.microsoft.com/office/drawing/2014/main" id="{9F93E4BC-0B09-A844-B85F-EE8FFA078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8674" y="42322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80" name="Oval 53">
            <a:extLst>
              <a:ext uri="{FF2B5EF4-FFF2-40B4-BE49-F238E27FC236}">
                <a16:creationId xmlns:a16="http://schemas.microsoft.com/office/drawing/2014/main" id="{5CBC4565-2F7D-2D44-8A54-B81A726E3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274" y="42322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1481" name="Line 54">
            <a:extLst>
              <a:ext uri="{FF2B5EF4-FFF2-40B4-BE49-F238E27FC236}">
                <a16:creationId xmlns:a16="http://schemas.microsoft.com/office/drawing/2014/main" id="{5ABE57BC-FB98-6742-A6F2-C632ED82B974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4999830" y="3626644"/>
            <a:ext cx="2652712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2" name="Line 55">
            <a:extLst>
              <a:ext uri="{FF2B5EF4-FFF2-40B4-BE49-F238E27FC236}">
                <a16:creationId xmlns:a16="http://schemas.microsoft.com/office/drawing/2014/main" id="{10EE46C4-BDA6-9340-9FD4-531F0CA642CD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6954836" y="4321175"/>
            <a:ext cx="0" cy="1304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3" name="Text Box 56">
            <a:extLst>
              <a:ext uri="{FF2B5EF4-FFF2-40B4-BE49-F238E27FC236}">
                <a16:creationId xmlns:a16="http://schemas.microsoft.com/office/drawing/2014/main" id="{D47C0D97-9619-B541-BAA1-38D82766D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24" y="2184401"/>
            <a:ext cx="366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61484" name="Text Box 60">
            <a:extLst>
              <a:ext uri="{FF2B5EF4-FFF2-40B4-BE49-F238E27FC236}">
                <a16:creationId xmlns:a16="http://schemas.microsoft.com/office/drawing/2014/main" id="{24C05026-F12C-724D-8A02-1BF237256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3924" y="4986338"/>
            <a:ext cx="8953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Maiandra GD" panose="020E0502030308020204" pitchFamily="34" charset="77"/>
              </a:rPr>
              <a:t>DOS</a:t>
            </a:r>
          </a:p>
        </p:txBody>
      </p:sp>
      <p:sp>
        <p:nvSpPr>
          <p:cNvPr id="61485" name="Line 62">
            <a:extLst>
              <a:ext uri="{FF2B5EF4-FFF2-40B4-BE49-F238E27FC236}">
                <a16:creationId xmlns:a16="http://schemas.microsoft.com/office/drawing/2014/main" id="{211D1BB2-A8CA-9F48-80D6-4B40918465C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9574" y="4848226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6" name="Line 63">
            <a:extLst>
              <a:ext uri="{FF2B5EF4-FFF2-40B4-BE49-F238E27FC236}">
                <a16:creationId xmlns:a16="http://schemas.microsoft.com/office/drawing/2014/main" id="{AC3995D4-AA7B-1D4E-8511-42B47DA798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6488" y="4764088"/>
            <a:ext cx="2428875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7" name="Line 64">
            <a:extLst>
              <a:ext uri="{FF2B5EF4-FFF2-40B4-BE49-F238E27FC236}">
                <a16:creationId xmlns:a16="http://schemas.microsoft.com/office/drawing/2014/main" id="{3DD82038-9701-1A47-9ADE-A8E65690D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7" y="4078289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8" name="Line 65">
            <a:extLst>
              <a:ext uri="{FF2B5EF4-FFF2-40B4-BE49-F238E27FC236}">
                <a16:creationId xmlns:a16="http://schemas.microsoft.com/office/drawing/2014/main" id="{D2EACECD-27C5-3C49-A584-E1BC5174C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6174" y="4422775"/>
            <a:ext cx="24003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9" name="Line 66">
            <a:extLst>
              <a:ext uri="{FF2B5EF4-FFF2-40B4-BE49-F238E27FC236}">
                <a16:creationId xmlns:a16="http://schemas.microsoft.com/office/drawing/2014/main" id="{A4BBE7FF-7D86-EF47-AE7A-7CC2A39D5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1324" y="3765551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90" name="Line 67">
            <a:extLst>
              <a:ext uri="{FF2B5EF4-FFF2-40B4-BE49-F238E27FC236}">
                <a16:creationId xmlns:a16="http://schemas.microsoft.com/office/drawing/2014/main" id="{3A962455-5FB7-F441-9DF8-F81D5B2E2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8237" y="3262313"/>
            <a:ext cx="24003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68">
            <a:extLst>
              <a:ext uri="{FF2B5EF4-FFF2-40B4-BE49-F238E27FC236}">
                <a16:creationId xmlns:a16="http://schemas.microsoft.com/office/drawing/2014/main" id="{3E41F101-8294-614A-84CE-77923BE9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299" y="5884864"/>
            <a:ext cx="309411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Conservation of DOS</a:t>
            </a:r>
          </a:p>
        </p:txBody>
      </p:sp>
      <p:sp>
        <p:nvSpPr>
          <p:cNvPr id="61492" name="Arc 72">
            <a:extLst>
              <a:ext uri="{FF2B5EF4-FFF2-40B4-BE49-F238E27FC236}">
                <a16:creationId xmlns:a16="http://schemas.microsoft.com/office/drawing/2014/main" id="{9116BCCC-EA70-1443-9983-4FEA09B11148}"/>
              </a:ext>
            </a:extLst>
          </p:cNvPr>
          <p:cNvSpPr>
            <a:spLocks/>
          </p:cNvSpPr>
          <p:nvPr/>
        </p:nvSpPr>
        <p:spPr bwMode="auto">
          <a:xfrm flipV="1">
            <a:off x="6319836" y="3249612"/>
            <a:ext cx="914400" cy="503237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66FF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3" name="Arc 73">
            <a:extLst>
              <a:ext uri="{FF2B5EF4-FFF2-40B4-BE49-F238E27FC236}">
                <a16:creationId xmlns:a16="http://schemas.microsoft.com/office/drawing/2014/main" id="{AB42E0DB-BE29-B74E-8993-340055B53666}"/>
              </a:ext>
            </a:extLst>
          </p:cNvPr>
          <p:cNvSpPr>
            <a:spLocks/>
          </p:cNvSpPr>
          <p:nvPr/>
        </p:nvSpPr>
        <p:spPr bwMode="auto">
          <a:xfrm>
            <a:off x="6340475" y="4097338"/>
            <a:ext cx="1457325" cy="3429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4" name="Arc 74">
            <a:extLst>
              <a:ext uri="{FF2B5EF4-FFF2-40B4-BE49-F238E27FC236}">
                <a16:creationId xmlns:a16="http://schemas.microsoft.com/office/drawing/2014/main" id="{DCD13F28-B690-044D-8DA9-0A3BFD3468D1}"/>
              </a:ext>
            </a:extLst>
          </p:cNvPr>
          <p:cNvSpPr>
            <a:spLocks/>
          </p:cNvSpPr>
          <p:nvPr/>
        </p:nvSpPr>
        <p:spPr bwMode="auto">
          <a:xfrm flipV="1">
            <a:off x="6330949" y="4783138"/>
            <a:ext cx="1962150" cy="76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41635292 h 21600"/>
              <a:gd name="T4" fmla="*/ 0 w 21600"/>
              <a:gd name="T5" fmla="*/ 4163529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95" name="Object 58">
            <a:extLst>
              <a:ext uri="{FF2B5EF4-FFF2-40B4-BE49-F238E27FC236}">
                <a16:creationId xmlns:a16="http://schemas.microsoft.com/office/drawing/2014/main" id="{B7D93081-0EAA-9E48-9B46-18EEBE99D3C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01851530"/>
              </p:ext>
            </p:extLst>
          </p:nvPr>
        </p:nvGraphicFramePr>
        <p:xfrm>
          <a:off x="6370637" y="1697039"/>
          <a:ext cx="3078163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7160200" imgH="11112500" progId="Equation.DSMT4">
                  <p:embed/>
                </p:oleObj>
              </mc:Choice>
              <mc:Fallback>
                <p:oleObj name="Equation" r:id="rId8" imgW="37160200" imgH="11112500" progId="Equation.DSMT4">
                  <p:embed/>
                  <p:pic>
                    <p:nvPicPr>
                      <p:cNvPr id="61495" name="Object 58">
                        <a:extLst>
                          <a:ext uri="{FF2B5EF4-FFF2-40B4-BE49-F238E27FC236}">
                            <a16:creationId xmlns:a16="http://schemas.microsoft.com/office/drawing/2014/main" id="{B7D93081-0EAA-9E48-9B46-18EEBE99D3C4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0637" y="1697039"/>
                        <a:ext cx="3078163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Freeform 58">
            <a:extLst>
              <a:ext uri="{FF2B5EF4-FFF2-40B4-BE49-F238E27FC236}">
                <a16:creationId xmlns:a16="http://schemas.microsoft.com/office/drawing/2014/main" id="{B4553FAF-0DD0-FF4B-97F1-2EB1BB860F4B}"/>
              </a:ext>
            </a:extLst>
          </p:cNvPr>
          <p:cNvSpPr/>
          <p:nvPr/>
        </p:nvSpPr>
        <p:spPr>
          <a:xfrm>
            <a:off x="7197725" y="2590800"/>
            <a:ext cx="636587" cy="935038"/>
          </a:xfrm>
          <a:custGeom>
            <a:avLst/>
            <a:gdLst>
              <a:gd name="connsiteX0" fmla="*/ 637309 w 637309"/>
              <a:gd name="connsiteY0" fmla="*/ 0 h 935182"/>
              <a:gd name="connsiteX1" fmla="*/ 415636 w 637309"/>
              <a:gd name="connsiteY1" fmla="*/ 831273 h 935182"/>
              <a:gd name="connsiteX2" fmla="*/ 263236 w 637309"/>
              <a:gd name="connsiteY2" fmla="*/ 623455 h 935182"/>
              <a:gd name="connsiteX3" fmla="*/ 0 w 637309"/>
              <a:gd name="connsiteY3" fmla="*/ 789709 h 93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309" h="935182">
                <a:moveTo>
                  <a:pt x="637309" y="0"/>
                </a:moveTo>
                <a:cubicBezTo>
                  <a:pt x="557645" y="363682"/>
                  <a:pt x="477982" y="727364"/>
                  <a:pt x="415636" y="831273"/>
                </a:cubicBezTo>
                <a:cubicBezTo>
                  <a:pt x="353291" y="935182"/>
                  <a:pt x="332509" y="630382"/>
                  <a:pt x="263236" y="623455"/>
                </a:cubicBezTo>
                <a:cubicBezTo>
                  <a:pt x="193963" y="616528"/>
                  <a:pt x="96981" y="703118"/>
                  <a:pt x="0" y="789709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4">
                <a:extLst>
                  <a:ext uri="{FF2B5EF4-FFF2-40B4-BE49-F238E27FC236}">
                    <a16:creationId xmlns:a16="http://schemas.microsoft.com/office/drawing/2014/main" id="{FED7282B-DF96-E742-9C45-A33C0C478C87}"/>
                  </a:ext>
                </a:extLst>
              </p:cNvPr>
              <p:cNvSpPr txBox="1"/>
              <p:nvPr/>
            </p:nvSpPr>
            <p:spPr bwMode="auto">
              <a:xfrm>
                <a:off x="9317431" y="4347965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0" name="Object 4">
                <a:extLst>
                  <a:ext uri="{FF2B5EF4-FFF2-40B4-BE49-F238E27FC236}">
                    <a16:creationId xmlns:a16="http://schemas.microsoft.com/office/drawing/2014/main" id="{FED7282B-DF96-E742-9C45-A33C0C478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17431" y="4347965"/>
                <a:ext cx="3391606" cy="12908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Object 4">
                <a:extLst>
                  <a:ext uri="{FF2B5EF4-FFF2-40B4-BE49-F238E27FC236}">
                    <a16:creationId xmlns:a16="http://schemas.microsoft.com/office/drawing/2014/main" id="{FEEEEB61-AABE-A047-83FF-64CFC1B81579}"/>
                  </a:ext>
                </a:extLst>
              </p:cNvPr>
              <p:cNvSpPr txBox="1"/>
              <p:nvPr/>
            </p:nvSpPr>
            <p:spPr bwMode="auto">
              <a:xfrm>
                <a:off x="9336128" y="4876800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Object 4">
                <a:extLst>
                  <a:ext uri="{FF2B5EF4-FFF2-40B4-BE49-F238E27FC236}">
                    <a16:creationId xmlns:a16="http://schemas.microsoft.com/office/drawing/2014/main" id="{FEEEEB61-AABE-A047-83FF-64CFC1B81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36128" y="4876800"/>
                <a:ext cx="3391606" cy="129083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Object 4">
                <a:extLst>
                  <a:ext uri="{FF2B5EF4-FFF2-40B4-BE49-F238E27FC236}">
                    <a16:creationId xmlns:a16="http://schemas.microsoft.com/office/drawing/2014/main" id="{E7205D54-9717-0C43-9541-A945090E4B6B}"/>
                  </a:ext>
                </a:extLst>
              </p:cNvPr>
              <p:cNvSpPr txBox="1"/>
              <p:nvPr/>
            </p:nvSpPr>
            <p:spPr bwMode="auto">
              <a:xfrm>
                <a:off x="9361528" y="5334000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ra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2" name="Object 4">
                <a:extLst>
                  <a:ext uri="{FF2B5EF4-FFF2-40B4-BE49-F238E27FC236}">
                    <a16:creationId xmlns:a16="http://schemas.microsoft.com/office/drawing/2014/main" id="{E7205D54-9717-0C43-9541-A945090E4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61528" y="5334000"/>
                <a:ext cx="3391606" cy="12908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143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9</a:t>
            </a:r>
            <a:br>
              <a:rPr lang="en-US" dirty="0"/>
            </a:br>
            <a:r>
              <a:rPr lang="en-US" dirty="0"/>
              <a:t>Constant Energy Surfaces &amp; Density of States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Some fundamental methods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5120063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9.1 Constant Energy Surfaces</a:t>
            </a:r>
          </a:p>
          <a:p>
            <a:r>
              <a:rPr lang="en-US" sz="2400" dirty="0"/>
              <a:t>9.2 Density of States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DCF16C88-5814-7942-B674-30F88D6A6BE7}"/>
              </a:ext>
            </a:extLst>
          </p:cNvPr>
          <p:cNvSpPr/>
          <p:nvPr/>
        </p:nvSpPr>
        <p:spPr>
          <a:xfrm rot="16200000">
            <a:off x="-37159" y="5015079"/>
            <a:ext cx="588305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182B6970-516F-574B-AD27-583343B3B626}"/>
              </a:ext>
            </a:extLst>
          </p:cNvPr>
          <p:cNvSpPr/>
          <p:nvPr/>
        </p:nvSpPr>
        <p:spPr>
          <a:xfrm rot="16200000">
            <a:off x="-73441" y="5758753"/>
            <a:ext cx="667924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2" name="AutoShape 5">
            <a:extLst>
              <a:ext uri="{FF2B5EF4-FFF2-40B4-BE49-F238E27FC236}">
                <a16:creationId xmlns:a16="http://schemas.microsoft.com/office/drawing/2014/main" id="{7C4B2073-A755-594D-AF12-073B42BBF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661" y="552603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EA442F-5656-364B-BEE0-AF33B471F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4645" y="3168527"/>
            <a:ext cx="1851775" cy="12664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2D86E9-471B-B842-AC22-6A8DE196A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900" y="3467598"/>
            <a:ext cx="2463800" cy="165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7" name="Object 4">
                <a:extLst>
                  <a:ext uri="{FF2B5EF4-FFF2-40B4-BE49-F238E27FC236}">
                    <a16:creationId xmlns:a16="http://schemas.microsoft.com/office/drawing/2014/main" id="{F40BA4CD-E4F3-3E44-BA5D-1311245ADDF1}"/>
                  </a:ext>
                </a:extLst>
              </p:cNvPr>
              <p:cNvSpPr txBox="1"/>
              <p:nvPr/>
            </p:nvSpPr>
            <p:spPr bwMode="auto">
              <a:xfrm>
                <a:off x="9042062" y="4819226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7" name="Object 4">
                <a:extLst>
                  <a:ext uri="{FF2B5EF4-FFF2-40B4-BE49-F238E27FC236}">
                    <a16:creationId xmlns:a16="http://schemas.microsoft.com/office/drawing/2014/main" id="{F40BA4CD-E4F3-3E44-BA5D-1311245AD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42062" y="4819226"/>
                <a:ext cx="3391606" cy="12908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Object 4">
                <a:extLst>
                  <a:ext uri="{FF2B5EF4-FFF2-40B4-BE49-F238E27FC236}">
                    <a16:creationId xmlns:a16="http://schemas.microsoft.com/office/drawing/2014/main" id="{9E31DC33-93B7-C940-BA55-FDBFE8C154DB}"/>
                  </a:ext>
                </a:extLst>
              </p:cNvPr>
              <p:cNvSpPr txBox="1"/>
              <p:nvPr/>
            </p:nvSpPr>
            <p:spPr bwMode="auto">
              <a:xfrm>
                <a:off x="9060759" y="5348061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8" name="Object 4">
                <a:extLst>
                  <a:ext uri="{FF2B5EF4-FFF2-40B4-BE49-F238E27FC236}">
                    <a16:creationId xmlns:a16="http://schemas.microsoft.com/office/drawing/2014/main" id="{9E31DC33-93B7-C940-BA55-FDBFE8C15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60759" y="5348061"/>
                <a:ext cx="3391606" cy="12908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C5C280F5-D1A5-DD4A-86BD-A8DA143D1A09}"/>
                  </a:ext>
                </a:extLst>
              </p:cNvPr>
              <p:cNvSpPr txBox="1"/>
              <p:nvPr/>
            </p:nvSpPr>
            <p:spPr bwMode="auto">
              <a:xfrm>
                <a:off x="9086159" y="5805261"/>
                <a:ext cx="3391606" cy="12908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ra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C5C280F5-D1A5-DD4A-86BD-A8DA143D1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86159" y="5805261"/>
                <a:ext cx="3391606" cy="12908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Line 15">
            <a:extLst>
              <a:ext uri="{FF2B5EF4-FFF2-40B4-BE49-F238E27FC236}">
                <a16:creationId xmlns:a16="http://schemas.microsoft.com/office/drawing/2014/main" id="{060D8187-03D6-FE41-8B7F-3DF7FA95D24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5783110" y="5775621"/>
            <a:ext cx="1577348" cy="75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Oval 16">
            <a:extLst>
              <a:ext uri="{FF2B5EF4-FFF2-40B4-BE49-F238E27FC236}">
                <a16:creationId xmlns:a16="http://schemas.microsoft.com/office/drawing/2014/main" id="{1D1AB067-0100-704A-B1DB-8979CF77D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5736" y="6474619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3" name="Oval 17">
            <a:extLst>
              <a:ext uri="{FF2B5EF4-FFF2-40B4-BE49-F238E27FC236}">
                <a16:creationId xmlns:a16="http://schemas.microsoft.com/office/drawing/2014/main" id="{045D9082-E19D-0E4D-ADAC-CD25C73B6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5736" y="5832729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4" name="Oval 18">
            <a:extLst>
              <a:ext uri="{FF2B5EF4-FFF2-40B4-BE49-F238E27FC236}">
                <a16:creationId xmlns:a16="http://schemas.microsoft.com/office/drawing/2014/main" id="{F896498F-29A8-A84D-A01C-B160383E7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1666" y="6467067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5" name="Oval 19">
            <a:extLst>
              <a:ext uri="{FF2B5EF4-FFF2-40B4-BE49-F238E27FC236}">
                <a16:creationId xmlns:a16="http://schemas.microsoft.com/office/drawing/2014/main" id="{0AE86D5B-55F8-F24B-A587-35F976619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1666" y="5815738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6" name="Line 20">
            <a:extLst>
              <a:ext uri="{FF2B5EF4-FFF2-40B4-BE49-F238E27FC236}">
                <a16:creationId xmlns:a16="http://schemas.microsoft.com/office/drawing/2014/main" id="{482968BB-99B3-0044-BFDE-C4B321AEE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5619" y="5268245"/>
            <a:ext cx="0" cy="12969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Oval 21">
            <a:extLst>
              <a:ext uri="{FF2B5EF4-FFF2-40B4-BE49-F238E27FC236}">
                <a16:creationId xmlns:a16="http://schemas.microsoft.com/office/drawing/2014/main" id="{54CE1D39-1F6A-F34D-BFC0-87DDE292C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1076" y="6436860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BF416ABE-FCA4-9341-B533-848902F63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1076" y="5530664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9" name="Oval 23">
            <a:extLst>
              <a:ext uri="{FF2B5EF4-FFF2-40B4-BE49-F238E27FC236}">
                <a16:creationId xmlns:a16="http://schemas.microsoft.com/office/drawing/2014/main" id="{84DEFD67-7968-264D-A868-65D47F9CE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2255" y="6459515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2" name="Oval 24">
            <a:extLst>
              <a:ext uri="{FF2B5EF4-FFF2-40B4-BE49-F238E27FC236}">
                <a16:creationId xmlns:a16="http://schemas.microsoft.com/office/drawing/2014/main" id="{81D92CCE-AE1B-0842-8A9D-E2A937AC1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2255" y="5808187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3" name="Line 25">
            <a:extLst>
              <a:ext uri="{FF2B5EF4-FFF2-40B4-BE49-F238E27FC236}">
                <a16:creationId xmlns:a16="http://schemas.microsoft.com/office/drawing/2014/main" id="{7A38512A-0C2F-0B45-A389-AF7952A90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1724" y="5154971"/>
            <a:ext cx="0" cy="14102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Oval 26">
            <a:extLst>
              <a:ext uri="{FF2B5EF4-FFF2-40B4-BE49-F238E27FC236}">
                <a16:creationId xmlns:a16="http://schemas.microsoft.com/office/drawing/2014/main" id="{90F5CB8D-3246-514B-8461-B8D19E278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5499" y="6436860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5" name="Oval 27">
            <a:extLst>
              <a:ext uri="{FF2B5EF4-FFF2-40B4-BE49-F238E27FC236}">
                <a16:creationId xmlns:a16="http://schemas.microsoft.com/office/drawing/2014/main" id="{53C9AAD4-7F15-3D43-B411-9D0EE58B5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181" y="5536328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6" name="Freeform 28">
            <a:extLst>
              <a:ext uri="{FF2B5EF4-FFF2-40B4-BE49-F238E27FC236}">
                <a16:creationId xmlns:a16="http://schemas.microsoft.com/office/drawing/2014/main" id="{CDAE5980-394D-954A-BBA3-1F915E092103}"/>
              </a:ext>
            </a:extLst>
          </p:cNvPr>
          <p:cNvSpPr>
            <a:spLocks/>
          </p:cNvSpPr>
          <p:nvPr/>
        </p:nvSpPr>
        <p:spPr bwMode="auto">
          <a:xfrm>
            <a:off x="6161163" y="6457627"/>
            <a:ext cx="811801" cy="46254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29">
            <a:extLst>
              <a:ext uri="{FF2B5EF4-FFF2-40B4-BE49-F238E27FC236}">
                <a16:creationId xmlns:a16="http://schemas.microsoft.com/office/drawing/2014/main" id="{F5F2143A-B735-6C42-9648-D0F54DEFC38D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6564704" y="5807715"/>
            <a:ext cx="0" cy="153770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Oval 31">
            <a:extLst>
              <a:ext uri="{FF2B5EF4-FFF2-40B4-BE49-F238E27FC236}">
                <a16:creationId xmlns:a16="http://schemas.microsoft.com/office/drawing/2014/main" id="{B211AD72-6142-0F47-8FC7-AF3F6BC11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147" y="6446300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9" name="Oval 32">
            <a:extLst>
              <a:ext uri="{FF2B5EF4-FFF2-40B4-BE49-F238E27FC236}">
                <a16:creationId xmlns:a16="http://schemas.microsoft.com/office/drawing/2014/main" id="{CDA421B0-FCC1-894B-999E-5A877E978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147" y="5734558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0" name="Oval 33">
            <a:extLst>
              <a:ext uri="{FF2B5EF4-FFF2-40B4-BE49-F238E27FC236}">
                <a16:creationId xmlns:a16="http://schemas.microsoft.com/office/drawing/2014/main" id="{D84C4912-48A2-FE4D-9474-EA504C833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1429" y="6446300"/>
            <a:ext cx="45310" cy="4531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1" name="Oval 34">
            <a:extLst>
              <a:ext uri="{FF2B5EF4-FFF2-40B4-BE49-F238E27FC236}">
                <a16:creationId xmlns:a16="http://schemas.microsoft.com/office/drawing/2014/main" id="{C9C2007C-F5D8-B048-A42F-3120F940A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101" y="5751549"/>
            <a:ext cx="45310" cy="4531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3" name="Line 43">
            <a:extLst>
              <a:ext uri="{FF2B5EF4-FFF2-40B4-BE49-F238E27FC236}">
                <a16:creationId xmlns:a16="http://schemas.microsoft.com/office/drawing/2014/main" id="{67654DE8-B155-294C-BC07-BF9A5E6AA7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53552" y="5630723"/>
            <a:ext cx="1110091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Arc 44">
            <a:extLst>
              <a:ext uri="{FF2B5EF4-FFF2-40B4-BE49-F238E27FC236}">
                <a16:creationId xmlns:a16="http://schemas.microsoft.com/office/drawing/2014/main" id="{8F3A522D-CA4B-D142-A4EB-56B75FA13A45}"/>
              </a:ext>
            </a:extLst>
          </p:cNvPr>
          <p:cNvSpPr>
            <a:spLocks/>
          </p:cNvSpPr>
          <p:nvPr/>
        </p:nvSpPr>
        <p:spPr bwMode="auto">
          <a:xfrm flipV="1">
            <a:off x="6568952" y="5545767"/>
            <a:ext cx="419116" cy="305841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Arc 45">
            <a:extLst>
              <a:ext uri="{FF2B5EF4-FFF2-40B4-BE49-F238E27FC236}">
                <a16:creationId xmlns:a16="http://schemas.microsoft.com/office/drawing/2014/main" id="{B8B7B466-B8BC-5849-8465-B2F12AA79AB8}"/>
              </a:ext>
            </a:extLst>
          </p:cNvPr>
          <p:cNvSpPr>
            <a:spLocks/>
          </p:cNvSpPr>
          <p:nvPr/>
        </p:nvSpPr>
        <p:spPr bwMode="auto">
          <a:xfrm flipH="1" flipV="1">
            <a:off x="6150780" y="5546712"/>
            <a:ext cx="419116" cy="305841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Oval 46">
            <a:extLst>
              <a:ext uri="{FF2B5EF4-FFF2-40B4-BE49-F238E27FC236}">
                <a16:creationId xmlns:a16="http://schemas.microsoft.com/office/drawing/2014/main" id="{7777E595-E73B-AF49-A934-23BC9681C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0073" y="6036624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7" name="Oval 47">
            <a:extLst>
              <a:ext uri="{FF2B5EF4-FFF2-40B4-BE49-F238E27FC236}">
                <a16:creationId xmlns:a16="http://schemas.microsoft.com/office/drawing/2014/main" id="{32D26E81-3186-AF4B-B584-B1BC69F71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002" y="6081934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8" name="Oval 48">
            <a:extLst>
              <a:ext uri="{FF2B5EF4-FFF2-40B4-BE49-F238E27FC236}">
                <a16:creationId xmlns:a16="http://schemas.microsoft.com/office/drawing/2014/main" id="{A29DC6EE-23C1-3E40-A40F-F3381B7C5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5413" y="6232966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9" name="Oval 49">
            <a:extLst>
              <a:ext uri="{FF2B5EF4-FFF2-40B4-BE49-F238E27FC236}">
                <a16:creationId xmlns:a16="http://schemas.microsoft.com/office/drawing/2014/main" id="{815E5E64-FCC4-3A49-820A-3AF276C76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6591" y="6074382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3" name="Oval 50">
            <a:extLst>
              <a:ext uri="{FF2B5EF4-FFF2-40B4-BE49-F238E27FC236}">
                <a16:creationId xmlns:a16="http://schemas.microsoft.com/office/drawing/2014/main" id="{CCAD13F3-6769-F848-A00C-58E5250A9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836" y="6232966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4" name="Freeform 51">
            <a:extLst>
              <a:ext uri="{FF2B5EF4-FFF2-40B4-BE49-F238E27FC236}">
                <a16:creationId xmlns:a16="http://schemas.microsoft.com/office/drawing/2014/main" id="{17F569FB-490F-7649-968B-1F687AE9DEA6}"/>
              </a:ext>
            </a:extLst>
          </p:cNvPr>
          <p:cNvSpPr>
            <a:spLocks/>
          </p:cNvSpPr>
          <p:nvPr/>
        </p:nvSpPr>
        <p:spPr bwMode="auto">
          <a:xfrm>
            <a:off x="6161163" y="6050784"/>
            <a:ext cx="826904" cy="201062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Oval 52">
            <a:extLst>
              <a:ext uri="{FF2B5EF4-FFF2-40B4-BE49-F238E27FC236}">
                <a16:creationId xmlns:a16="http://schemas.microsoft.com/office/drawing/2014/main" id="{B2A7922F-6669-054F-9370-DFCDECC17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9483" y="6136683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6" name="Oval 53">
            <a:extLst>
              <a:ext uri="{FF2B5EF4-FFF2-40B4-BE49-F238E27FC236}">
                <a16:creationId xmlns:a16="http://schemas.microsoft.com/office/drawing/2014/main" id="{EE5A12C4-828F-7541-980F-960C9029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765" y="6136683"/>
            <a:ext cx="45310" cy="4531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0" name="Line 54">
            <a:extLst>
              <a:ext uri="{FF2B5EF4-FFF2-40B4-BE49-F238E27FC236}">
                <a16:creationId xmlns:a16="http://schemas.microsoft.com/office/drawing/2014/main" id="{18BE5769-6CF0-0841-9EDF-559D72079573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7044233" y="5776564"/>
            <a:ext cx="1577348" cy="75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Line 55">
            <a:extLst>
              <a:ext uri="{FF2B5EF4-FFF2-40B4-BE49-F238E27FC236}">
                <a16:creationId xmlns:a16="http://schemas.microsoft.com/office/drawing/2014/main" id="{CF044025-F3D7-D44C-BEAF-0FFFA9236FD1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8206713" y="6189544"/>
            <a:ext cx="0" cy="77593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Line 62">
            <a:extLst>
              <a:ext uri="{FF2B5EF4-FFF2-40B4-BE49-F238E27FC236}">
                <a16:creationId xmlns:a16="http://schemas.microsoft.com/office/drawing/2014/main" id="{CD5983A4-9096-FF4A-9ADF-B3A08D91F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0279" y="6502938"/>
            <a:ext cx="1846375" cy="5664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63">
            <a:extLst>
              <a:ext uri="{FF2B5EF4-FFF2-40B4-BE49-F238E27FC236}">
                <a16:creationId xmlns:a16="http://schemas.microsoft.com/office/drawing/2014/main" id="{9D044E7E-1F48-4748-91F5-0DF001B428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4676" y="6452908"/>
            <a:ext cx="1444251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Line 64">
            <a:extLst>
              <a:ext uri="{FF2B5EF4-FFF2-40B4-BE49-F238E27FC236}">
                <a16:creationId xmlns:a16="http://schemas.microsoft.com/office/drawing/2014/main" id="{3C5B2ACB-621B-2446-AD09-D618B99C72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5560" y="6045120"/>
            <a:ext cx="1846375" cy="5664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Line 65">
            <a:extLst>
              <a:ext uri="{FF2B5EF4-FFF2-40B4-BE49-F238E27FC236}">
                <a16:creationId xmlns:a16="http://schemas.microsoft.com/office/drawing/2014/main" id="{AF70EFE7-6FC3-684D-B5F2-9E18974F8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8274" y="6249957"/>
            <a:ext cx="142726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Line 66">
            <a:extLst>
              <a:ext uri="{FF2B5EF4-FFF2-40B4-BE49-F238E27FC236}">
                <a16:creationId xmlns:a16="http://schemas.microsoft.com/office/drawing/2014/main" id="{3191A596-ACD2-0142-8F7A-820E96873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9158" y="5859161"/>
            <a:ext cx="1846375" cy="5664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67">
            <a:extLst>
              <a:ext uri="{FF2B5EF4-FFF2-40B4-BE49-F238E27FC236}">
                <a16:creationId xmlns:a16="http://schemas.microsoft.com/office/drawing/2014/main" id="{ECC3C78B-B0AC-4F48-9C89-6667B14564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3555" y="5559927"/>
            <a:ext cx="142726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Arc 72">
            <a:extLst>
              <a:ext uri="{FF2B5EF4-FFF2-40B4-BE49-F238E27FC236}">
                <a16:creationId xmlns:a16="http://schemas.microsoft.com/office/drawing/2014/main" id="{B5202391-B242-5546-B10E-9BF889A4A400}"/>
              </a:ext>
            </a:extLst>
          </p:cNvPr>
          <p:cNvSpPr>
            <a:spLocks/>
          </p:cNvSpPr>
          <p:nvPr/>
        </p:nvSpPr>
        <p:spPr bwMode="auto">
          <a:xfrm flipV="1">
            <a:off x="7829131" y="5552375"/>
            <a:ext cx="543718" cy="29923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66FF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Arc 73">
            <a:extLst>
              <a:ext uri="{FF2B5EF4-FFF2-40B4-BE49-F238E27FC236}">
                <a16:creationId xmlns:a16="http://schemas.microsoft.com/office/drawing/2014/main" id="{D31D9520-9ECF-9C4B-98D9-ACD59638A25B}"/>
              </a:ext>
            </a:extLst>
          </p:cNvPr>
          <p:cNvSpPr>
            <a:spLocks/>
          </p:cNvSpPr>
          <p:nvPr/>
        </p:nvSpPr>
        <p:spPr bwMode="auto">
          <a:xfrm>
            <a:off x="7841403" y="6056447"/>
            <a:ext cx="866550" cy="203894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Arc 74">
            <a:extLst>
              <a:ext uri="{FF2B5EF4-FFF2-40B4-BE49-F238E27FC236}">
                <a16:creationId xmlns:a16="http://schemas.microsoft.com/office/drawing/2014/main" id="{746CB564-B678-5D4F-98B0-F9F1D53E0A1E}"/>
              </a:ext>
            </a:extLst>
          </p:cNvPr>
          <p:cNvSpPr>
            <a:spLocks/>
          </p:cNvSpPr>
          <p:nvPr/>
        </p:nvSpPr>
        <p:spPr bwMode="auto">
          <a:xfrm flipV="1">
            <a:off x="7835739" y="6464235"/>
            <a:ext cx="1166728" cy="4531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41635292 h 21600"/>
              <a:gd name="T4" fmla="*/ 0 w 21600"/>
              <a:gd name="T5" fmla="*/ 4163529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C840F717-82E7-954B-914C-01DEB7FF14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2287" y="842153"/>
            <a:ext cx="1735976" cy="267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50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3067</TotalTime>
  <Words>778</Words>
  <Application>Microsoft Office PowerPoint</Application>
  <PresentationFormat>Widescreen</PresentationFormat>
  <Paragraphs>238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ＭＳ Ｐゴシック</vt:lpstr>
      <vt:lpstr>Arial</vt:lpstr>
      <vt:lpstr>Calibri</vt:lpstr>
      <vt:lpstr>Cambria Math</vt:lpstr>
      <vt:lpstr>Comic Sans MS</vt:lpstr>
      <vt:lpstr>Maiandra GD</vt:lpstr>
      <vt:lpstr>Microsoft Sans Serif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9 Constant Energy Surfaces &amp; Density of States</vt:lpstr>
      <vt:lpstr>Section 9 Constant Energy Surfaces &amp; Density of States</vt:lpstr>
      <vt:lpstr>Brillouin Zone and Bandstructure for 1D Solids</vt:lpstr>
      <vt:lpstr>Brillouin Zone and Bandstructure for 2D Rectangular Lattice</vt:lpstr>
      <vt:lpstr>Section 9 Constant Energy Surfaces &amp; Density of States</vt:lpstr>
      <vt:lpstr>Section 9 Constant Energy Surfaces &amp; Density of States</vt:lpstr>
      <vt:lpstr>9.2 Density of States</vt:lpstr>
      <vt:lpstr>Section 9 Constant Energy Surfaces &amp; Density of States</vt:lpstr>
      <vt:lpstr>Density of States</vt:lpstr>
      <vt:lpstr>Density of States in 1-D Semiconductors</vt:lpstr>
      <vt:lpstr>Density of States in 1-D Semiconductors</vt:lpstr>
      <vt:lpstr>1D-DOS</vt:lpstr>
      <vt:lpstr>2D-DOS</vt:lpstr>
      <vt:lpstr>3D-DOS</vt:lpstr>
      <vt:lpstr>3D-DOS</vt:lpstr>
      <vt:lpstr>Section 9 Constant Energy Surfaces &amp; Density of States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68</cp:revision>
  <cp:lastPrinted>2012-01-17T05:18:23Z</cp:lastPrinted>
  <dcterms:created xsi:type="dcterms:W3CDTF">2020-06-16T22:10:56Z</dcterms:created>
  <dcterms:modified xsi:type="dcterms:W3CDTF">2026-09-07T00:15:17Z</dcterms:modified>
</cp:coreProperties>
</file>