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09" r:id="rId1"/>
  </p:sldMasterIdLst>
  <p:notesMasterIdLst>
    <p:notesMasterId r:id="rId35"/>
  </p:notesMasterIdLst>
  <p:handoutMasterIdLst>
    <p:handoutMasterId r:id="rId36"/>
  </p:handoutMasterIdLst>
  <p:sldIdLst>
    <p:sldId id="875" r:id="rId2"/>
    <p:sldId id="900" r:id="rId3"/>
    <p:sldId id="928" r:id="rId4"/>
    <p:sldId id="929" r:id="rId5"/>
    <p:sldId id="931" r:id="rId6"/>
    <p:sldId id="873" r:id="rId7"/>
    <p:sldId id="945" r:id="rId8"/>
    <p:sldId id="954" r:id="rId9"/>
    <p:sldId id="957" r:id="rId10"/>
    <p:sldId id="955" r:id="rId11"/>
    <p:sldId id="956" r:id="rId12"/>
    <p:sldId id="874" r:id="rId13"/>
    <p:sldId id="934" r:id="rId14"/>
    <p:sldId id="935" r:id="rId15"/>
    <p:sldId id="936" r:id="rId16"/>
    <p:sldId id="946" r:id="rId17"/>
    <p:sldId id="937" r:id="rId18"/>
    <p:sldId id="939" r:id="rId19"/>
    <p:sldId id="940" r:id="rId20"/>
    <p:sldId id="941" r:id="rId21"/>
    <p:sldId id="949" r:id="rId22"/>
    <p:sldId id="951" r:id="rId23"/>
    <p:sldId id="953" r:id="rId24"/>
    <p:sldId id="952" r:id="rId25"/>
    <p:sldId id="943" r:id="rId26"/>
    <p:sldId id="944" r:id="rId27"/>
    <p:sldId id="876" r:id="rId28"/>
    <p:sldId id="823" r:id="rId29"/>
    <p:sldId id="824" r:id="rId30"/>
    <p:sldId id="825" r:id="rId31"/>
    <p:sldId id="826" r:id="rId32"/>
    <p:sldId id="948" r:id="rId33"/>
    <p:sldId id="950" r:id="rId34"/>
  </p:sldIdLst>
  <p:sldSz cx="12192000" cy="6858000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94" autoAdjust="0"/>
    <p:restoredTop sz="96327" autoAdjust="0"/>
  </p:normalViewPr>
  <p:slideViewPr>
    <p:cSldViewPr snapToObjects="1">
      <p:cViewPr varScale="1">
        <p:scale>
          <a:sx n="95" d="100"/>
          <a:sy n="95" d="100"/>
        </p:scale>
        <p:origin x="427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64" y="189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56" d="100"/>
          <a:sy n="56" d="100"/>
        </p:scale>
        <p:origin x="-2628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6T17:45:03.9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7744 16045 700 0,'-14'-23'2'16,"-2"1"26"-16,5 5 25 15,3 6-24-15,1 5-20 16,1 2-8-16,5 4 0 16,-1-1-3-16,0 2-36 0,0 7 0 15,0 3 30-15,1 5 7 16,-2 4 1-16,2 7 0 0,1 6 0 16,-2 5-1-16,2 4 1 15,0 3 0-15,0 1 0 16,2 0 1-16,-1 1-1 0,3-2 0 15,0 2 0-15,0 0 0 16,-3 3 0-16,2 1 0 16,-2 2 0-16,-1-1 0 15,0 0-1-15,0 0 1 0,-1-2 1 16,-2-4-1-16,2-3 0 16,-1-4 0-16,-2-5 0 15,0-3 1-15,1-6-1 16,1-5 1-16,0-7-1 0,1-2 0 31,1-2 2-31,0-5 0 16,3 0 0-16,-1 0 3 0,3-2-1 15,1 2 0-15,2-2-2 16,2 2 2-16,1-1-3 16,1 0 0-16,3 1 0 0,1-1 0 15,0 1-1-15,4 0 1 16,3 0 1-16,1 1-2 15,5-1 0-15,2 0 1 0,4 0-1 16,0-1 1-16,3 2-1 16,2-2 1-16,0 2-1 15,4 0 1-15,0-1 0 16,4 5 0-16,-3-1-1 16,4-1 1-16,1 0-2 15,1 0 2-15,4-3 0 16,0 1-1-16,0-3 1 0,1-1 0 0,0 2 1 15,0 0-2-15,0 1 3 16,-1 2-1 0,-1 0 0-16,1 1 0 15,0 2-1-15,1-2 1 16,0 1-3-16,-1-2 1 16,-1 0 0-16,2-3 1 0,-2-1-1 0,-3-2 1 15,2 2-1-15,-4-3 0 16,-1-2 1-16,-2 2-1 15,-1-1 0 1,-2 0 1-16,-3 0 0 0,-5 0 0 16,-3-1-1-16,-7 1 1 15,-3 1-1-15,-7 1 1 0,-2 0 5 16,-3-3 4 0,-4 3 6-16,-1 2-7 0,-1-2-5 15,-2 0 2-15,0 1-2 16,-1-1-1-16,2 1-3 0,-3 1 1 15,1-2-2-15,0 1 1 16,-1 0 0-16,0-1 0 16,0-1 2-16,0 0 0 15,0-5 44 1,0-4-9-16,0-5-25 16,0-4-12-16,0-6 1 0,0-4-1 15,2-2 0-15,2-4 2 16,-3-3-1-16,-1-4 1 0,2-1 0 0,-2-4 1 15,0-2 1-15,0-3-3 16,2-1 0-16,0-4 0 16,2-1-1-1,1-1 1-15,6-5-2 0,-1-1 1 16,3-1-2-16,1 4 0 16,0 1-7-16,4 0 7 15,-4 5 0-15,2 1 3 16,-2 0-1-1,1 4-1-15,-1 5 2 0,-2 5-1 16,-4 9 1-16,-4 7-1 16,-2 6 1-16,-2 8-1 15,0 4 3-15,-5 5-2 16,-3 1-1-16,-4 3 0 16,-1 8-2-16,-4 2 1 0,1 1 1 15,-3 2 0-15,2-1 0 16,-3 1 0-16,1-2 0 15,0-1 0-15,-2-1 1 0,-2-1-1 16,0-1 0-16,-4-3 0 16,-1-1 1-16,-2-1-2 15,-3-4 2-15,-1 2-2 0,-3-2 1 16,1-1 0-16,-5-1-1 16,1-1 1-16,-2-2 1 15,-6 3-2-15,-1-4 2 16,-2 1 0-16,-2 0-1 15,-3 1 0-15,0-3 0 0,-2 3 0 16,-2-2 1 0,0 1 0-16,-1-1 0 0,0-2-1 15,1-2 6 1,-1-1 9-16,-1 0-5 0,0-1 9 16,0 0-2-16,-2 0-5 15,2 2-5-15,-2 1-4 16,3 3-2-16,-3 3-1 0,2 2-1 15,0 1 1-15,2 2-1 16,-2 4-4-16,4 3-11 16,3 1-2-16,1 0 0 0,4 5-20 0,5 1-28 15,3 2-63-15,2-4-140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6T18:10:28.1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27143 15449 653 0,'1'-3'14'0,"-1"0"-86"0,-2 2 79 31,0-2-4-31,2 6-76 0,1-1 3 16,0-1 44-16,-1 2 10 16,-2 0-40-16,0-2-71 0,-5-1-110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EFB327F-EEF7-F449-9713-E91AD1B5FFE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5647" tIns="46985" rIns="95647" bIns="46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66A211E3-0B5C-544A-AA12-CFEC3DD1D67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52400" y="774700"/>
            <a:ext cx="6794500" cy="3822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39496" y="757467"/>
            <a:ext cx="11106935" cy="56287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2811788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9496" y="740650"/>
            <a:ext cx="5454903" cy="5553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6197600" y="740650"/>
            <a:ext cx="5448831" cy="5553996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7DCCC4F-C3BD-4F4F-AEF2-CF67A21B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241907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2368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8D7BEF-D8A7-764E-A0A9-41F1F43A2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380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3922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no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BCCD3C-8003-C14B-84F5-2CD068C5288D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033C4E-5CAF-4C49-A0B6-04D837C33436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72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_footer_header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84FBA97-B8FC-9D48-BC8E-4532FC3153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121" y="757467"/>
            <a:ext cx="11108964" cy="5935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67C624-039F-D44C-9687-14F7E45A0D6B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8C133E-2190-CA44-B994-9D1C670CCD9D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161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EE502A-9406-F04A-846F-DB4AA6D70C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60C039-5280-4A44-BF55-7CB9F609D9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0401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740753F-5244-C04A-AD49-890093ADCC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0800000" flipH="1" flipV="1">
            <a:off x="721495" y="927679"/>
            <a:ext cx="10749853" cy="493678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66AF71-7247-284D-9F50-FB6A483865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9A86C3-6E68-1944-A0A9-FAC1D46D77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9125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783DEB-C21C-8141-B09E-BFDC05952D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1C95DF-73E1-804A-9717-42C838420B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42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1195489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76115"/>
            <a:ext cx="10702193" cy="2590800"/>
          </a:xfrm>
        </p:spPr>
        <p:txBody>
          <a:bodyPr/>
          <a:lstStyle>
            <a:lvl1pPr marL="0" indent="0" algn="ctr">
              <a:buFontTx/>
              <a:buNone/>
              <a:defRPr sz="200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34BDBB-848B-7E46-922A-070FD98C1F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587" y="4272306"/>
            <a:ext cx="2767619" cy="218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57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87C9713-6140-5E4B-B82A-1C1309AB5431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730016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42323"/>
            <a:ext cx="10702193" cy="1416372"/>
          </a:xfrm>
        </p:spPr>
        <p:txBody>
          <a:bodyPr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E01B2E-6A69-A941-A3AA-07D92A538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265" y="5237603"/>
            <a:ext cx="2649945" cy="890381"/>
          </a:xfrm>
          <a:prstGeom prst="rect">
            <a:avLst/>
          </a:prstGeom>
          <a:effectLst/>
        </p:spPr>
      </p:pic>
      <p:pic>
        <p:nvPicPr>
          <p:cNvPr id="11" name="Purdue Logo" descr="Purdue Logo">
            <a:extLst>
              <a:ext uri="{FF2B5EF4-FFF2-40B4-BE49-F238E27FC236}">
                <a16:creationId xmlns:a16="http://schemas.microsoft.com/office/drawing/2014/main" id="{72564FBE-CBB7-E248-A8B7-10BF7B81F4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43422" y="5432218"/>
            <a:ext cx="3212623" cy="5750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987580D-343F-BE44-A495-35449B2DB81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FC5C3D-7571-1B43-93A0-E87A4507B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14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>
            <a:extLst>
              <a:ext uri="{FF2B5EF4-FFF2-40B4-BE49-F238E27FC236}">
                <a16:creationId xmlns:a16="http://schemas.microsoft.com/office/drawing/2014/main" id="{FD681571-95A2-1347-9D91-E4AC5E0B1EA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BDF265-3518-6C42-8211-E56809FA08CC}" type="slidenum">
              <a:rPr lang="en-US" altLang="en-US"/>
              <a:pPr/>
              <a:t>‹#›</a:t>
            </a:fld>
            <a:r>
              <a:rPr lang="en-US" altLang="en-US"/>
              <a:t>   </a:t>
            </a:r>
            <a:fld id="{31CAB400-8FA8-4C48-B643-207DC1F1FF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9278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ECF7C5E9-BC67-1348-BCAF-279B9C409389}"/>
              </a:ext>
            </a:extLst>
          </p:cNvPr>
          <p:cNvSpPr/>
          <p:nvPr userDrawn="1"/>
        </p:nvSpPr>
        <p:spPr>
          <a:xfrm>
            <a:off x="-794" y="703162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6ABEAB-0448-1F4B-B023-75766AD53A18}"/>
              </a:ext>
            </a:extLst>
          </p:cNvPr>
          <p:cNvSpPr/>
          <p:nvPr userDrawn="1"/>
        </p:nvSpPr>
        <p:spPr>
          <a:xfrm>
            <a:off x="0" y="-65854"/>
            <a:ext cx="12192000" cy="7881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34" name="Rectangle 18">
            <a:extLst>
              <a:ext uri="{FF2B5EF4-FFF2-40B4-BE49-F238E27FC236}">
                <a16:creationId xmlns:a16="http://schemas.microsoft.com/office/drawing/2014/main" id="{8D9EEE24-8F3A-7945-A1C3-1E75873C1D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04835" y="1079650"/>
            <a:ext cx="1847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24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43751D-A4F9-D14E-B573-C8FE5662082A}"/>
              </a:ext>
            </a:extLst>
          </p:cNvPr>
          <p:cNvSpPr/>
          <p:nvPr userDrawn="1"/>
        </p:nvSpPr>
        <p:spPr>
          <a:xfrm>
            <a:off x="-1059" y="6347780"/>
            <a:ext cx="12192000" cy="510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DA6D8B-828A-A14B-BE12-C575FD028958}"/>
              </a:ext>
            </a:extLst>
          </p:cNvPr>
          <p:cNvSpPr txBox="1"/>
          <p:nvPr userDrawn="1"/>
        </p:nvSpPr>
        <p:spPr>
          <a:xfrm>
            <a:off x="5107589" y="6424590"/>
            <a:ext cx="1976823" cy="25391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aseline="0" dirty="0">
                <a:latin typeface="+mn-lt"/>
              </a:rPr>
              <a:t>Klimeck – Solid State Devices</a:t>
            </a:r>
          </a:p>
        </p:txBody>
      </p:sp>
      <p:sp>
        <p:nvSpPr>
          <p:cNvPr id="28" name="Rectangle 11">
            <a:extLst>
              <a:ext uri="{FF2B5EF4-FFF2-40B4-BE49-F238E27FC236}">
                <a16:creationId xmlns:a16="http://schemas.microsoft.com/office/drawing/2014/main" id="{640D1246-A6E1-5445-AFFB-54DB84A8C9F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5740400" y="6602571"/>
            <a:ext cx="711200" cy="244475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86B8C8E3-1205-9544-AA20-9A96ABEFB590}" type="slidenum">
              <a:rPr lang="en-US" altLang="en-US" sz="1050" smtClean="0">
                <a:latin typeface="+mn-lt"/>
              </a:rPr>
              <a:pPr algn="ctr"/>
              <a:t>‹#›</a:t>
            </a:fld>
            <a:endParaRPr lang="en-US" altLang="en-US" sz="1050" dirty="0">
              <a:latin typeface="+mn-lt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036CC0B-4B96-4141-8CC5-BDC2E5A63D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01" y="6504018"/>
            <a:ext cx="1210818" cy="21811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7EA996A-8000-794B-81D8-0FF5031DBA22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445" y="6438756"/>
            <a:ext cx="986545" cy="331479"/>
          </a:xfrm>
          <a:prstGeom prst="rect">
            <a:avLst/>
          </a:prstGeom>
          <a:effectLst/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42FBC9F-33F5-2C4B-B5AA-3C310B361F2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6273BA1B-28B9-4D44-8BBE-9125E37F3D8E}"/>
              </a:ext>
            </a:extLst>
          </p:cNvPr>
          <p:cNvSpPr/>
          <p:nvPr userDrawn="1"/>
        </p:nvSpPr>
        <p:spPr>
          <a:xfrm>
            <a:off x="0" y="630259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F05590D-2301-AB4B-A6BA-CEA398B609D3}"/>
              </a:ext>
            </a:extLst>
          </p:cNvPr>
          <p:cNvSpPr/>
          <p:nvPr userDrawn="1"/>
        </p:nvSpPr>
        <p:spPr>
          <a:xfrm>
            <a:off x="11650085" y="720529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B248212-25C0-D249-BCEF-CF04F29AE89C}"/>
              </a:ext>
            </a:extLst>
          </p:cNvPr>
          <p:cNvSpPr/>
          <p:nvPr userDrawn="1"/>
        </p:nvSpPr>
        <p:spPr>
          <a:xfrm>
            <a:off x="11652504" y="630535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031D8E3-8CA7-AB4B-B3B3-E19BDB70EB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1026" name="Rectangle 4">
            <a:extLst>
              <a:ext uri="{FF2B5EF4-FFF2-40B4-BE49-F238E27FC236}">
                <a16:creationId xmlns:a16="http://schemas.microsoft.com/office/drawing/2014/main" id="{8CD9CDAC-A752-C147-8365-27CE8E986D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9496" y="740650"/>
            <a:ext cx="11114633" cy="559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1035" name="Rectangle 3">
            <a:extLst>
              <a:ext uri="{FF2B5EF4-FFF2-40B4-BE49-F238E27FC236}">
                <a16:creationId xmlns:a16="http://schemas.microsoft.com/office/drawing/2014/main" id="{05195DE2-4DB8-0E44-8256-C392A042CD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497" y="-27450"/>
            <a:ext cx="11106934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2603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21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2" r:id="rId13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+mj-lt"/>
          <a:ea typeface="ＭＳ Ｐゴシック" charset="-128"/>
          <a:cs typeface="ＭＳ Ｐゴシック" charset="-128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9pPr>
    </p:titleStyle>
    <p:bodyStyle>
      <a:lvl1pPr marL="169863" indent="-1698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454025" indent="-16986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804863" indent="-236538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089025" indent="-16986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1373188" indent="-169863" algn="l" rtl="0" eaLnBrk="1" fontAlgn="base" hangingPunct="1">
        <a:spcBef>
          <a:spcPct val="20000"/>
        </a:spcBef>
        <a:spcAft>
          <a:spcPct val="0"/>
        </a:spcAft>
        <a:buFont typeface="Wingdings 3" pitchFamily="2" charset="2"/>
        <a:buChar char="´"/>
        <a:defRPr sz="14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18303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6pPr>
      <a:lvl7pPr marL="22875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7pPr>
      <a:lvl8pPr marL="27447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8pPr>
      <a:lvl9pPr marL="32019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hyperlink" Target="https://nanohub.org/resources/kronigpenneylab" TargetMode="External"/><Relationship Id="rId7" Type="http://schemas.openxmlformats.org/officeDocument/2006/relationships/image" Target="../media/image9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8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3.emf"/><Relationship Id="rId18" Type="http://schemas.openxmlformats.org/officeDocument/2006/relationships/oleObject" Target="../embeddings/oleObject9.bin"/><Relationship Id="rId3" Type="http://schemas.openxmlformats.org/officeDocument/2006/relationships/image" Target="../media/image8.emf"/><Relationship Id="rId7" Type="http://schemas.openxmlformats.org/officeDocument/2006/relationships/image" Target="../media/image10.emf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15.emf"/><Relationship Id="rId2" Type="http://schemas.openxmlformats.org/officeDocument/2006/relationships/oleObject" Target="../embeddings/oleObject1.bin"/><Relationship Id="rId16" Type="http://schemas.openxmlformats.org/officeDocument/2006/relationships/oleObject" Target="../embeddings/oleObject8.bin"/><Relationship Id="rId20" Type="http://schemas.openxmlformats.org/officeDocument/2006/relationships/customXml" Target="../ink/ink1.xml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2.emf"/><Relationship Id="rId5" Type="http://schemas.openxmlformats.org/officeDocument/2006/relationships/image" Target="../media/image9.emf"/><Relationship Id="rId15" Type="http://schemas.openxmlformats.org/officeDocument/2006/relationships/image" Target="../media/image14.emf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16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11.emf"/><Relationship Id="rId14" Type="http://schemas.openxmlformats.org/officeDocument/2006/relationships/oleObject" Target="../embeddings/oleObject7.bin"/><Relationship Id="rId22" Type="http://schemas.openxmlformats.org/officeDocument/2006/relationships/image" Target="../media/image17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16.emf"/><Relationship Id="rId18" Type="http://schemas.openxmlformats.org/officeDocument/2006/relationships/oleObject" Target="../embeddings/oleObject3.bin"/><Relationship Id="rId3" Type="http://schemas.openxmlformats.org/officeDocument/2006/relationships/image" Target="../media/image11.emf"/><Relationship Id="rId7" Type="http://schemas.openxmlformats.org/officeDocument/2006/relationships/image" Target="../media/image13.emf"/><Relationship Id="rId12" Type="http://schemas.openxmlformats.org/officeDocument/2006/relationships/oleObject" Target="../embeddings/oleObject9.bin"/><Relationship Id="rId17" Type="http://schemas.openxmlformats.org/officeDocument/2006/relationships/image" Target="../media/image9.emf"/><Relationship Id="rId2" Type="http://schemas.openxmlformats.org/officeDocument/2006/relationships/oleObject" Target="../embeddings/oleObject4.bin"/><Relationship Id="rId16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15.emf"/><Relationship Id="rId5" Type="http://schemas.openxmlformats.org/officeDocument/2006/relationships/image" Target="../media/image12.emf"/><Relationship Id="rId15" Type="http://schemas.openxmlformats.org/officeDocument/2006/relationships/image" Target="../media/image8.emf"/><Relationship Id="rId10" Type="http://schemas.openxmlformats.org/officeDocument/2006/relationships/oleObject" Target="../embeddings/oleObject8.bin"/><Relationship Id="rId19" Type="http://schemas.openxmlformats.org/officeDocument/2006/relationships/image" Target="../media/image10.e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14.emf"/><Relationship Id="rId1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22.emf"/><Relationship Id="rId18" Type="http://schemas.openxmlformats.org/officeDocument/2006/relationships/oleObject" Target="../embeddings/oleObject2.bin"/><Relationship Id="rId3" Type="http://schemas.openxmlformats.org/officeDocument/2006/relationships/image" Target="../media/image16.emf"/><Relationship Id="rId21" Type="http://schemas.openxmlformats.org/officeDocument/2006/relationships/image" Target="../media/image10.emf"/><Relationship Id="rId7" Type="http://schemas.openxmlformats.org/officeDocument/2006/relationships/image" Target="../media/image19.emf"/><Relationship Id="rId12" Type="http://schemas.openxmlformats.org/officeDocument/2006/relationships/oleObject" Target="../embeddings/oleObject14.bin"/><Relationship Id="rId17" Type="http://schemas.openxmlformats.org/officeDocument/2006/relationships/image" Target="../media/image8.emf"/><Relationship Id="rId2" Type="http://schemas.openxmlformats.org/officeDocument/2006/relationships/oleObject" Target="../embeddings/oleObject9.bin"/><Relationship Id="rId16" Type="http://schemas.openxmlformats.org/officeDocument/2006/relationships/oleObject" Target="../embeddings/oleObject1.bin"/><Relationship Id="rId20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21.emf"/><Relationship Id="rId5" Type="http://schemas.openxmlformats.org/officeDocument/2006/relationships/image" Target="../media/image18.emf"/><Relationship Id="rId15" Type="http://schemas.openxmlformats.org/officeDocument/2006/relationships/image" Target="../media/image23.emf"/><Relationship Id="rId10" Type="http://schemas.openxmlformats.org/officeDocument/2006/relationships/oleObject" Target="../embeddings/oleObject13.bin"/><Relationship Id="rId19" Type="http://schemas.openxmlformats.org/officeDocument/2006/relationships/image" Target="../media/image9.emf"/><Relationship Id="rId4" Type="http://schemas.openxmlformats.org/officeDocument/2006/relationships/oleObject" Target="../embeddings/oleObject10.bin"/><Relationship Id="rId9" Type="http://schemas.openxmlformats.org/officeDocument/2006/relationships/image" Target="../media/image20.emf"/><Relationship Id="rId14" Type="http://schemas.openxmlformats.org/officeDocument/2006/relationships/oleObject" Target="../embeddings/oleObject15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8.png"/><Relationship Id="rId3" Type="http://schemas.openxmlformats.org/officeDocument/2006/relationships/image" Target="../media/image24.emf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7.emf"/><Relationship Id="rId2" Type="http://schemas.openxmlformats.org/officeDocument/2006/relationships/oleObject" Target="../embeddings/oleObject16.bin"/><Relationship Id="rId16" Type="http://schemas.openxmlformats.org/officeDocument/2006/relationships/oleObject" Target="../embeddings/oleObject17.bin"/><Relationship Id="rId20" Type="http://schemas.openxmlformats.org/officeDocument/2006/relationships/image" Target="../media/image3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19" Type="http://schemas.openxmlformats.org/officeDocument/2006/relationships/oleObject" Target="../embeddings/oleObject18.bin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svg"/><Relationship Id="rId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svg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svg"/><Relationship Id="rId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image" Target="../media/image46.emf"/><Relationship Id="rId7" Type="http://schemas.openxmlformats.org/officeDocument/2006/relationships/oleObject" Target="../embeddings/oleObject20.bin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1.png"/><Relationship Id="rId9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18" Type="http://schemas.openxmlformats.org/officeDocument/2006/relationships/image" Target="../media/image50.svg"/><Relationship Id="rId26" Type="http://schemas.openxmlformats.org/officeDocument/2006/relationships/image" Target="../media/image70.png"/><Relationship Id="rId3" Type="http://schemas.openxmlformats.org/officeDocument/2006/relationships/image" Target="../media/image46.emf"/><Relationship Id="rId21" Type="http://schemas.openxmlformats.org/officeDocument/2006/relationships/hyperlink" Target="https://en.wikipedia.org/wiki/Reciprocal_lattice" TargetMode="External"/><Relationship Id="rId7" Type="http://schemas.openxmlformats.org/officeDocument/2006/relationships/image" Target="../media/image47.emf"/><Relationship Id="rId17" Type="http://schemas.openxmlformats.org/officeDocument/2006/relationships/image" Target="../media/image49.svg"/><Relationship Id="rId2" Type="http://schemas.openxmlformats.org/officeDocument/2006/relationships/oleObject" Target="../embeddings/oleObject19.bin"/><Relationship Id="rId16" Type="http://schemas.openxmlformats.org/officeDocument/2006/relationships/image" Target="../media/image61.png"/><Relationship Id="rId20" Type="http://schemas.openxmlformats.org/officeDocument/2006/relationships/image" Target="../media/image52.sv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41.svg"/><Relationship Id="rId5" Type="http://schemas.openxmlformats.org/officeDocument/2006/relationships/image" Target="../media/image52.png"/><Relationship Id="rId10" Type="http://schemas.openxmlformats.org/officeDocument/2006/relationships/image" Target="../media/image55.png"/><Relationship Id="rId19" Type="http://schemas.openxmlformats.org/officeDocument/2006/relationships/image" Target="../media/image51.svg"/><Relationship Id="rId9" Type="http://schemas.openxmlformats.org/officeDocument/2006/relationships/image" Target="../media/image54.png"/><Relationship Id="rId14" Type="http://schemas.openxmlformats.org/officeDocument/2006/relationships/image" Target="../media/image4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61.png"/><Relationship Id="rId18" Type="http://schemas.openxmlformats.org/officeDocument/2006/relationships/image" Target="../media/image52.svg"/><Relationship Id="rId26" Type="http://schemas.openxmlformats.org/officeDocument/2006/relationships/image" Target="../media/image73.png"/><Relationship Id="rId3" Type="http://schemas.openxmlformats.org/officeDocument/2006/relationships/image" Target="../media/image46.emf"/><Relationship Id="rId7" Type="http://schemas.openxmlformats.org/officeDocument/2006/relationships/image" Target="../media/image47.emf"/><Relationship Id="rId17" Type="http://schemas.openxmlformats.org/officeDocument/2006/relationships/image" Target="../media/image51.svg"/><Relationship Id="rId25" Type="http://schemas.openxmlformats.org/officeDocument/2006/relationships/image" Target="../media/image70.png"/><Relationship Id="rId2" Type="http://schemas.openxmlformats.org/officeDocument/2006/relationships/oleObject" Target="../embeddings/oleObject19.bin"/><Relationship Id="rId16" Type="http://schemas.openxmlformats.org/officeDocument/2006/relationships/image" Target="../media/image50.svg"/><Relationship Id="rId29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41.svg"/><Relationship Id="rId24" Type="http://schemas.openxmlformats.org/officeDocument/2006/relationships/image" Target="../media/image72.png"/><Relationship Id="rId5" Type="http://schemas.openxmlformats.org/officeDocument/2006/relationships/image" Target="../media/image52.png"/><Relationship Id="rId15" Type="http://schemas.openxmlformats.org/officeDocument/2006/relationships/image" Target="../media/image49.svg"/><Relationship Id="rId28" Type="http://schemas.openxmlformats.org/officeDocument/2006/relationships/image" Target="../media/image75.png"/><Relationship Id="rId10" Type="http://schemas.openxmlformats.org/officeDocument/2006/relationships/image" Target="../media/image55.png"/><Relationship Id="rId19" Type="http://schemas.openxmlformats.org/officeDocument/2006/relationships/hyperlink" Target="https://en.wikipedia.org/wiki/Reciprocal_lattice" TargetMode="External"/><Relationship Id="rId9" Type="http://schemas.openxmlformats.org/officeDocument/2006/relationships/image" Target="../media/image54.png"/><Relationship Id="rId14" Type="http://schemas.openxmlformats.org/officeDocument/2006/relationships/image" Target="../media/image71.png"/><Relationship Id="rId27" Type="http://schemas.openxmlformats.org/officeDocument/2006/relationships/image" Target="../media/image7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79.png"/><Relationship Id="rId18" Type="http://schemas.openxmlformats.org/officeDocument/2006/relationships/image" Target="../media/image84.png"/><Relationship Id="rId3" Type="http://schemas.openxmlformats.org/officeDocument/2006/relationships/image" Target="../media/image53.png"/><Relationship Id="rId12" Type="http://schemas.openxmlformats.org/officeDocument/2006/relationships/image" Target="../media/image78.png"/><Relationship Id="rId17" Type="http://schemas.openxmlformats.org/officeDocument/2006/relationships/image" Target="../media/image83.png"/><Relationship Id="rId2" Type="http://schemas.openxmlformats.org/officeDocument/2006/relationships/image" Target="../media/image52.png"/><Relationship Id="rId16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svg"/><Relationship Id="rId5" Type="http://schemas.openxmlformats.org/officeDocument/2006/relationships/image" Target="../media/image55.png"/><Relationship Id="rId15" Type="http://schemas.openxmlformats.org/officeDocument/2006/relationships/image" Target="../media/image81.png"/><Relationship Id="rId10" Type="http://schemas.openxmlformats.org/officeDocument/2006/relationships/hyperlink" Target="https://en.wikipedia.org/wiki/Reciprocal_lattice" TargetMode="External"/><Relationship Id="rId4" Type="http://schemas.openxmlformats.org/officeDocument/2006/relationships/image" Target="../media/image54.png"/><Relationship Id="rId9" Type="http://schemas.openxmlformats.org/officeDocument/2006/relationships/image" Target="../media/image49.svg"/><Relationship Id="rId14" Type="http://schemas.openxmlformats.org/officeDocument/2006/relationships/image" Target="../media/image8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79.png"/><Relationship Id="rId18" Type="http://schemas.openxmlformats.org/officeDocument/2006/relationships/image" Target="../media/image86.png"/><Relationship Id="rId3" Type="http://schemas.openxmlformats.org/officeDocument/2006/relationships/image" Target="../media/image53.png"/><Relationship Id="rId21" Type="http://schemas.openxmlformats.org/officeDocument/2006/relationships/image" Target="../media/image89.png"/><Relationship Id="rId12" Type="http://schemas.openxmlformats.org/officeDocument/2006/relationships/image" Target="../media/image78.png"/><Relationship Id="rId17" Type="http://schemas.openxmlformats.org/officeDocument/2006/relationships/image" Target="../media/image85.png"/><Relationship Id="rId2" Type="http://schemas.openxmlformats.org/officeDocument/2006/relationships/image" Target="../media/image52.png"/><Relationship Id="rId16" Type="http://schemas.openxmlformats.org/officeDocument/2006/relationships/image" Target="../media/image82.png"/><Relationship Id="rId20" Type="http://schemas.openxmlformats.org/officeDocument/2006/relationships/image" Target="../media/image6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svg"/><Relationship Id="rId5" Type="http://schemas.openxmlformats.org/officeDocument/2006/relationships/image" Target="../media/image55.png"/><Relationship Id="rId15" Type="http://schemas.openxmlformats.org/officeDocument/2006/relationships/image" Target="../media/image81.png"/><Relationship Id="rId23" Type="http://schemas.openxmlformats.org/officeDocument/2006/relationships/image" Target="../media/image91.png"/><Relationship Id="rId10" Type="http://schemas.openxmlformats.org/officeDocument/2006/relationships/hyperlink" Target="https://en.wikipedia.org/wiki/Reciprocal_lattice" TargetMode="External"/><Relationship Id="rId19" Type="http://schemas.openxmlformats.org/officeDocument/2006/relationships/image" Target="../media/image87.png"/><Relationship Id="rId4" Type="http://schemas.openxmlformats.org/officeDocument/2006/relationships/image" Target="../media/image54.png"/><Relationship Id="rId9" Type="http://schemas.openxmlformats.org/officeDocument/2006/relationships/image" Target="../media/image49.svg"/><Relationship Id="rId14" Type="http://schemas.openxmlformats.org/officeDocument/2006/relationships/image" Target="../media/image80.png"/><Relationship Id="rId22" Type="http://schemas.openxmlformats.org/officeDocument/2006/relationships/image" Target="../media/image90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6.png"/><Relationship Id="rId18" Type="http://schemas.openxmlformats.org/officeDocument/2006/relationships/image" Target="../media/image101.png"/><Relationship Id="rId3" Type="http://schemas.openxmlformats.org/officeDocument/2006/relationships/image" Target="../media/image53.png"/><Relationship Id="rId21" Type="http://schemas.openxmlformats.org/officeDocument/2006/relationships/image" Target="../media/image680.png"/><Relationship Id="rId7" Type="http://schemas.openxmlformats.org/officeDocument/2006/relationships/hyperlink" Target="https://en.wikipedia.org/wiki/Reciprocal_lattice" TargetMode="External"/><Relationship Id="rId12" Type="http://schemas.openxmlformats.org/officeDocument/2006/relationships/image" Target="../media/image95.png"/><Relationship Id="rId17" Type="http://schemas.openxmlformats.org/officeDocument/2006/relationships/image" Target="../media/image69.png"/><Relationship Id="rId2" Type="http://schemas.openxmlformats.org/officeDocument/2006/relationships/image" Target="../media/image52.png"/><Relationship Id="rId16" Type="http://schemas.openxmlformats.org/officeDocument/2006/relationships/image" Target="../media/image99.png"/><Relationship Id="rId20" Type="http://schemas.openxmlformats.org/officeDocument/2006/relationships/image" Target="../media/image10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svg"/><Relationship Id="rId11" Type="http://schemas.openxmlformats.org/officeDocument/2006/relationships/image" Target="../media/image94.png"/><Relationship Id="rId24" Type="http://schemas.openxmlformats.org/officeDocument/2006/relationships/image" Target="../media/image107.png"/><Relationship Id="rId5" Type="http://schemas.openxmlformats.org/officeDocument/2006/relationships/image" Target="../media/image55.png"/><Relationship Id="rId15" Type="http://schemas.openxmlformats.org/officeDocument/2006/relationships/image" Target="../media/image98.png"/><Relationship Id="rId23" Type="http://schemas.openxmlformats.org/officeDocument/2006/relationships/image" Target="../media/image690.png"/><Relationship Id="rId10" Type="http://schemas.openxmlformats.org/officeDocument/2006/relationships/image" Target="../media/image93.png"/><Relationship Id="rId19" Type="http://schemas.openxmlformats.org/officeDocument/2006/relationships/image" Target="../media/image102.png"/><Relationship Id="rId4" Type="http://schemas.openxmlformats.org/officeDocument/2006/relationships/image" Target="../media/image54.png"/><Relationship Id="rId9" Type="http://schemas.openxmlformats.org/officeDocument/2006/relationships/image" Target="../media/image92.png"/><Relationship Id="rId14" Type="http://schemas.openxmlformats.org/officeDocument/2006/relationships/image" Target="../media/image97.png"/><Relationship Id="rId22" Type="http://schemas.openxmlformats.org/officeDocument/2006/relationships/image" Target="../media/image10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upload.wikimedia.org/wikipedia/commons/thumb/2/22/Brillouin_zone.svg/" TargetMode="External"/><Relationship Id="rId13" Type="http://schemas.openxmlformats.org/officeDocument/2006/relationships/image" Target="../media/image95.png"/><Relationship Id="rId18" Type="http://schemas.openxmlformats.org/officeDocument/2006/relationships/image" Target="../media/image109.png"/><Relationship Id="rId3" Type="http://schemas.openxmlformats.org/officeDocument/2006/relationships/image" Target="../media/image53.png"/><Relationship Id="rId7" Type="http://schemas.openxmlformats.org/officeDocument/2006/relationships/hyperlink" Target="https://en.wikipedia.org/wiki/Reciprocal_lattice" TargetMode="External"/><Relationship Id="rId12" Type="http://schemas.openxmlformats.org/officeDocument/2006/relationships/image" Target="../media/image94.png"/><Relationship Id="rId17" Type="http://schemas.openxmlformats.org/officeDocument/2006/relationships/image" Target="../media/image104.png"/><Relationship Id="rId2" Type="http://schemas.openxmlformats.org/officeDocument/2006/relationships/image" Target="../media/image52.png"/><Relationship Id="rId16" Type="http://schemas.openxmlformats.org/officeDocument/2006/relationships/image" Target="../media/image9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svg"/><Relationship Id="rId11" Type="http://schemas.openxmlformats.org/officeDocument/2006/relationships/image" Target="../media/image93.png"/><Relationship Id="rId5" Type="http://schemas.openxmlformats.org/officeDocument/2006/relationships/image" Target="../media/image55.png"/><Relationship Id="rId15" Type="http://schemas.openxmlformats.org/officeDocument/2006/relationships/image" Target="../media/image97.png"/><Relationship Id="rId10" Type="http://schemas.openxmlformats.org/officeDocument/2006/relationships/image" Target="../media/image92.png"/><Relationship Id="rId19" Type="http://schemas.openxmlformats.org/officeDocument/2006/relationships/image" Target="../media/image56.png"/><Relationship Id="rId4" Type="http://schemas.openxmlformats.org/officeDocument/2006/relationships/image" Target="../media/image54.png"/><Relationship Id="rId14" Type="http://schemas.openxmlformats.org/officeDocument/2006/relationships/image" Target="../media/image9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upload.wikimedia.org/wikipedia/commons/thumb/2/22/Brillouin_zone.svg/" TargetMode="External"/><Relationship Id="rId13" Type="http://schemas.openxmlformats.org/officeDocument/2006/relationships/image" Target="../media/image94.png"/><Relationship Id="rId18" Type="http://schemas.openxmlformats.org/officeDocument/2006/relationships/image" Target="../media/image104.png"/><Relationship Id="rId3" Type="http://schemas.openxmlformats.org/officeDocument/2006/relationships/image" Target="../media/image53.png"/><Relationship Id="rId21" Type="http://schemas.openxmlformats.org/officeDocument/2006/relationships/image" Target="../media/image57.png"/><Relationship Id="rId7" Type="http://schemas.openxmlformats.org/officeDocument/2006/relationships/hyperlink" Target="https://en.wikipedia.org/wiki/Reciprocal_lattice" TargetMode="External"/><Relationship Id="rId12" Type="http://schemas.openxmlformats.org/officeDocument/2006/relationships/image" Target="../media/image93.png"/><Relationship Id="rId17" Type="http://schemas.openxmlformats.org/officeDocument/2006/relationships/image" Target="../media/image98.png"/><Relationship Id="rId2" Type="http://schemas.openxmlformats.org/officeDocument/2006/relationships/image" Target="../media/image52.png"/><Relationship Id="rId16" Type="http://schemas.openxmlformats.org/officeDocument/2006/relationships/image" Target="../media/image97.png"/><Relationship Id="rId20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svg"/><Relationship Id="rId11" Type="http://schemas.openxmlformats.org/officeDocument/2006/relationships/image" Target="../media/image92.png"/><Relationship Id="rId5" Type="http://schemas.openxmlformats.org/officeDocument/2006/relationships/image" Target="../media/image55.png"/><Relationship Id="rId15" Type="http://schemas.openxmlformats.org/officeDocument/2006/relationships/image" Target="../media/image96.png"/><Relationship Id="rId19" Type="http://schemas.openxmlformats.org/officeDocument/2006/relationships/image" Target="../media/image109.png"/><Relationship Id="rId4" Type="http://schemas.openxmlformats.org/officeDocument/2006/relationships/image" Target="../media/image54.png"/><Relationship Id="rId9" Type="http://schemas.openxmlformats.org/officeDocument/2006/relationships/hyperlink" Target="https://en.wikipedia.org/wiki/Brillouin_zone" TargetMode="External"/><Relationship Id="rId14" Type="http://schemas.openxmlformats.org/officeDocument/2006/relationships/image" Target="../media/image9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56.png"/><Relationship Id="rId18" Type="http://schemas.openxmlformats.org/officeDocument/2006/relationships/image" Target="../media/image112.png"/><Relationship Id="rId3" Type="http://schemas.openxmlformats.org/officeDocument/2006/relationships/image" Target="../media/image53.png"/><Relationship Id="rId21" Type="http://schemas.openxmlformats.org/officeDocument/2006/relationships/image" Target="../media/image115.png"/><Relationship Id="rId12" Type="http://schemas.openxmlformats.org/officeDocument/2006/relationships/image" Target="../media/image96.png"/><Relationship Id="rId17" Type="http://schemas.openxmlformats.org/officeDocument/2006/relationships/hyperlink" Target="https://en.wikipedia.org/wiki/Brillouin_zone" TargetMode="External"/><Relationship Id="rId2" Type="http://schemas.openxmlformats.org/officeDocument/2006/relationships/image" Target="../media/image52.png"/><Relationship Id="rId16" Type="http://schemas.openxmlformats.org/officeDocument/2006/relationships/hyperlink" Target="https://upload.wikimedia.org/wikipedia/commons/thumb/2/22/Brillouin_zone.svg/" TargetMode="External"/><Relationship Id="rId20" Type="http://schemas.openxmlformats.org/officeDocument/2006/relationships/image" Target="../media/image1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svg"/><Relationship Id="rId11" Type="http://schemas.openxmlformats.org/officeDocument/2006/relationships/image" Target="../media/image95.png"/><Relationship Id="rId5" Type="http://schemas.openxmlformats.org/officeDocument/2006/relationships/image" Target="../media/image55.png"/><Relationship Id="rId15" Type="http://schemas.openxmlformats.org/officeDocument/2006/relationships/hyperlink" Target="https://en.wikipedia.org/wiki/Reciprocal_lattice" TargetMode="External"/><Relationship Id="rId10" Type="http://schemas.openxmlformats.org/officeDocument/2006/relationships/image" Target="../media/image94.png"/><Relationship Id="rId19" Type="http://schemas.openxmlformats.org/officeDocument/2006/relationships/image" Target="../media/image113.png"/><Relationship Id="rId4" Type="http://schemas.openxmlformats.org/officeDocument/2006/relationships/image" Target="../media/image54.png"/><Relationship Id="rId9" Type="http://schemas.openxmlformats.org/officeDocument/2006/relationships/image" Target="../media/image93.png"/><Relationship Id="rId1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11.png"/><Relationship Id="rId7" Type="http://schemas.openxmlformats.org/officeDocument/2006/relationships/image" Target="../media/image58.emf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117.png"/><Relationship Id="rId10" Type="http://schemas.openxmlformats.org/officeDocument/2006/relationships/image" Target="../media/image42.png"/><Relationship Id="rId4" Type="http://schemas.openxmlformats.org/officeDocument/2006/relationships/image" Target="../media/image116.png"/><Relationship Id="rId9" Type="http://schemas.openxmlformats.org/officeDocument/2006/relationships/image" Target="../media/image41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11.png"/><Relationship Id="rId7" Type="http://schemas.openxmlformats.org/officeDocument/2006/relationships/image" Target="../media/image59.emf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117.png"/><Relationship Id="rId10" Type="http://schemas.openxmlformats.org/officeDocument/2006/relationships/image" Target="../media/image42.png"/><Relationship Id="rId4" Type="http://schemas.openxmlformats.org/officeDocument/2006/relationships/image" Target="../media/image116.png"/><Relationship Id="rId9" Type="http://schemas.openxmlformats.org/officeDocument/2006/relationships/image" Target="../media/image41.sv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11.png"/><Relationship Id="rId7" Type="http://schemas.openxmlformats.org/officeDocument/2006/relationships/image" Target="../media/image60.emf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117.png"/><Relationship Id="rId10" Type="http://schemas.openxmlformats.org/officeDocument/2006/relationships/image" Target="../media/image42.png"/><Relationship Id="rId4" Type="http://schemas.openxmlformats.org/officeDocument/2006/relationships/image" Target="../media/image116.png"/><Relationship Id="rId9" Type="http://schemas.openxmlformats.org/officeDocument/2006/relationships/image" Target="../media/image41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3" Type="http://schemas.openxmlformats.org/officeDocument/2006/relationships/image" Target="../media/image122.png"/><Relationship Id="rId18" Type="http://schemas.openxmlformats.org/officeDocument/2006/relationships/image" Target="../media/image127.png"/><Relationship Id="rId3" Type="http://schemas.openxmlformats.org/officeDocument/2006/relationships/image" Target="../media/image53.png"/><Relationship Id="rId21" Type="http://schemas.openxmlformats.org/officeDocument/2006/relationships/image" Target="../media/image62.png"/><Relationship Id="rId7" Type="http://schemas.openxmlformats.org/officeDocument/2006/relationships/image" Target="../media/image1170.png"/><Relationship Id="rId12" Type="http://schemas.openxmlformats.org/officeDocument/2006/relationships/image" Target="../media/image121.png"/><Relationship Id="rId17" Type="http://schemas.openxmlformats.org/officeDocument/2006/relationships/image" Target="../media/image126.png"/><Relationship Id="rId2" Type="http://schemas.openxmlformats.org/officeDocument/2006/relationships/image" Target="../media/image52.png"/><Relationship Id="rId16" Type="http://schemas.openxmlformats.org/officeDocument/2006/relationships/image" Target="../media/image125.png"/><Relationship Id="rId20" Type="http://schemas.openxmlformats.org/officeDocument/2006/relationships/image" Target="../media/image41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2.png"/><Relationship Id="rId11" Type="http://schemas.openxmlformats.org/officeDocument/2006/relationships/hyperlink" Target="https://en.wikipedia.org/wiki/Reciprocal_lattice" TargetMode="External"/><Relationship Id="rId24" Type="http://schemas.openxmlformats.org/officeDocument/2006/relationships/image" Target="../media/image129.png"/><Relationship Id="rId5" Type="http://schemas.openxmlformats.org/officeDocument/2006/relationships/image" Target="../media/image1160.png"/><Relationship Id="rId15" Type="http://schemas.openxmlformats.org/officeDocument/2006/relationships/image" Target="../media/image124.png"/><Relationship Id="rId10" Type="http://schemas.openxmlformats.org/officeDocument/2006/relationships/image" Target="../media/image120.png"/><Relationship Id="rId19" Type="http://schemas.openxmlformats.org/officeDocument/2006/relationships/image" Target="../media/image50.svg"/><Relationship Id="rId4" Type="http://schemas.openxmlformats.org/officeDocument/2006/relationships/image" Target="../media/image54.png"/><Relationship Id="rId9" Type="http://schemas.openxmlformats.org/officeDocument/2006/relationships/image" Target="../media/image1190.png"/><Relationship Id="rId14" Type="http://schemas.openxmlformats.org/officeDocument/2006/relationships/image" Target="../media/image12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hyperlink" Target="https://en.wikipedia.org/wiki/Reciprocal_lattice" TargetMode="External"/><Relationship Id="rId7" Type="http://schemas.openxmlformats.org/officeDocument/2006/relationships/image" Target="../media/image133.png"/><Relationship Id="rId12" Type="http://schemas.openxmlformats.org/officeDocument/2006/relationships/image" Target="../media/image6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2.png"/><Relationship Id="rId11" Type="http://schemas.openxmlformats.org/officeDocument/2006/relationships/image" Target="../media/image41.svg"/><Relationship Id="rId5" Type="http://schemas.openxmlformats.org/officeDocument/2006/relationships/image" Target="../media/image131.png"/><Relationship Id="rId10" Type="http://schemas.openxmlformats.org/officeDocument/2006/relationships/image" Target="../media/image136.png"/><Relationship Id="rId4" Type="http://schemas.openxmlformats.org/officeDocument/2006/relationships/image" Target="../media/image130.png"/><Relationship Id="rId9" Type="http://schemas.openxmlformats.org/officeDocument/2006/relationships/image" Target="../media/image135.png"/><Relationship Id="rId14" Type="http://schemas.openxmlformats.org/officeDocument/2006/relationships/image" Target="../media/image13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image" Target="../media/image138.png"/><Relationship Id="rId18" Type="http://schemas.openxmlformats.org/officeDocument/2006/relationships/image" Target="../media/image143.png"/><Relationship Id="rId3" Type="http://schemas.openxmlformats.org/officeDocument/2006/relationships/image" Target="../media/image63.emf"/><Relationship Id="rId7" Type="http://schemas.openxmlformats.org/officeDocument/2006/relationships/image" Target="../media/image65.emf"/><Relationship Id="rId17" Type="http://schemas.openxmlformats.org/officeDocument/2006/relationships/image" Target="../media/image142.png"/><Relationship Id="rId2" Type="http://schemas.openxmlformats.org/officeDocument/2006/relationships/oleObject" Target="../embeddings/oleObject21.bin"/><Relationship Id="rId16" Type="http://schemas.openxmlformats.org/officeDocument/2006/relationships/image" Target="../media/image141.png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67.emf"/><Relationship Id="rId5" Type="http://schemas.openxmlformats.org/officeDocument/2006/relationships/image" Target="../media/image64.emf"/><Relationship Id="rId15" Type="http://schemas.openxmlformats.org/officeDocument/2006/relationships/image" Target="../media/image140.png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22.bin"/><Relationship Id="rId9" Type="http://schemas.openxmlformats.org/officeDocument/2006/relationships/image" Target="../media/image66.emf"/><Relationship Id="rId14" Type="http://schemas.openxmlformats.org/officeDocument/2006/relationships/image" Target="../media/image1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8.png"/><Relationship Id="rId4" Type="http://schemas.openxmlformats.org/officeDocument/2006/relationships/image" Target="../media/image10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9.emf"/><Relationship Id="rId5" Type="http://schemas.openxmlformats.org/officeDocument/2006/relationships/customXml" Target="../ink/ink2.xml"/><Relationship Id="rId4" Type="http://schemas.openxmlformats.org/officeDocument/2006/relationships/image" Target="../media/image1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145.emf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svg"/><Relationship Id="rId5" Type="http://schemas.openxmlformats.org/officeDocument/2006/relationships/image" Target="../media/image149.png"/><Relationship Id="rId4" Type="http://schemas.openxmlformats.org/officeDocument/2006/relationships/image" Target="../media/image10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13" Type="http://schemas.openxmlformats.org/officeDocument/2006/relationships/image" Target="../media/image146.emf"/><Relationship Id="rId3" Type="http://schemas.openxmlformats.org/officeDocument/2006/relationships/image" Target="../media/image152.png"/><Relationship Id="rId7" Type="http://schemas.openxmlformats.org/officeDocument/2006/relationships/image" Target="../media/image116.png"/><Relationship Id="rId12" Type="http://schemas.openxmlformats.org/officeDocument/2006/relationships/image" Target="../media/image56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png"/><Relationship Id="rId11" Type="http://schemas.openxmlformats.org/officeDocument/2006/relationships/image" Target="../media/image106.png"/><Relationship Id="rId5" Type="http://schemas.openxmlformats.org/officeDocument/2006/relationships/image" Target="../media/image110.png"/><Relationship Id="rId15" Type="http://schemas.openxmlformats.org/officeDocument/2006/relationships/image" Target="../media/image41.svg"/><Relationship Id="rId10" Type="http://schemas.openxmlformats.org/officeDocument/2006/relationships/image" Target="../media/image100.png"/><Relationship Id="rId4" Type="http://schemas.openxmlformats.org/officeDocument/2006/relationships/image" Target="../media/image153.png"/><Relationship Id="rId9" Type="http://schemas.openxmlformats.org/officeDocument/2006/relationships/image" Target="../media/image144.png"/><Relationship Id="rId14" Type="http://schemas.openxmlformats.org/officeDocument/2006/relationships/image" Target="../media/image1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047891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8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Brillouin Zone and Reciprocal Lattice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9675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DA68FDA-DCB7-B344-8B7E-975D996C8DC2}"/>
              </a:ext>
            </a:extLst>
          </p:cNvPr>
          <p:cNvGrpSpPr/>
          <p:nvPr/>
        </p:nvGrpSpPr>
        <p:grpSpPr>
          <a:xfrm>
            <a:off x="2133600" y="1588403"/>
            <a:ext cx="3867900" cy="1981200"/>
            <a:chOff x="609600" y="1588403"/>
            <a:chExt cx="3867900" cy="1981200"/>
          </a:xfrm>
        </p:grpSpPr>
        <p:pic>
          <p:nvPicPr>
            <p:cNvPr id="48" name="Picture 47" descr="A picture containing remote, dark, table, control&#10;&#10;Description automatically generated">
              <a:extLst>
                <a:ext uri="{FF2B5EF4-FFF2-40B4-BE49-F238E27FC236}">
                  <a16:creationId xmlns:a16="http://schemas.microsoft.com/office/drawing/2014/main" id="{4060D7CE-A15F-B243-BC27-B657960845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54" r="21707"/>
            <a:stretch/>
          </p:blipFill>
          <p:spPr>
            <a:xfrm rot="581797">
              <a:off x="689679" y="2116857"/>
              <a:ext cx="1100979" cy="667461"/>
            </a:xfrm>
            <a:prstGeom prst="rect">
              <a:avLst/>
            </a:prstGeom>
          </p:spPr>
        </p:pic>
        <p:sp>
          <p:nvSpPr>
            <p:cNvPr id="59394" name="Rectangle 2">
              <a:extLst>
                <a:ext uri="{FF2B5EF4-FFF2-40B4-BE49-F238E27FC236}">
                  <a16:creationId xmlns:a16="http://schemas.microsoft.com/office/drawing/2014/main" id="{2C9097A5-3677-CF4D-83E0-AB1574407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" y="2121803"/>
              <a:ext cx="152400" cy="533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395" name="Rectangle 3">
              <a:extLst>
                <a:ext uri="{FF2B5EF4-FFF2-40B4-BE49-F238E27FC236}">
                  <a16:creationId xmlns:a16="http://schemas.microsoft.com/office/drawing/2014/main" id="{8210AC9E-DC0E-CF4F-9BD7-9201D808EC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600" y="2121803"/>
              <a:ext cx="152400" cy="533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397" name="Freeform 5">
              <a:extLst>
                <a:ext uri="{FF2B5EF4-FFF2-40B4-BE49-F238E27FC236}">
                  <a16:creationId xmlns:a16="http://schemas.microsoft.com/office/drawing/2014/main" id="{23628DF0-9255-4345-886C-0511DB52F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800" y="2655203"/>
              <a:ext cx="457200" cy="228600"/>
            </a:xfrm>
            <a:custGeom>
              <a:avLst/>
              <a:gdLst>
                <a:gd name="T0" fmla="*/ 0 w 288"/>
                <a:gd name="T1" fmla="*/ 0 h 144"/>
                <a:gd name="T2" fmla="*/ 0 w 288"/>
                <a:gd name="T3" fmla="*/ 2147483647 h 144"/>
                <a:gd name="T4" fmla="*/ 2147483647 w 288"/>
                <a:gd name="T5" fmla="*/ 2147483647 h 144"/>
                <a:gd name="T6" fmla="*/ 2147483647 w 288"/>
                <a:gd name="T7" fmla="*/ 2147483647 h 144"/>
                <a:gd name="T8" fmla="*/ 2147483647 w 288"/>
                <a:gd name="T9" fmla="*/ 2147483647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8"/>
                <a:gd name="T16" fmla="*/ 0 h 144"/>
                <a:gd name="T17" fmla="*/ 288 w 288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8" h="144">
                  <a:moveTo>
                    <a:pt x="0" y="0"/>
                  </a:moveTo>
                  <a:lnTo>
                    <a:pt x="0" y="144"/>
                  </a:lnTo>
                  <a:lnTo>
                    <a:pt x="288" y="144"/>
                  </a:lnTo>
                  <a:lnTo>
                    <a:pt x="288" y="96"/>
                  </a:lnTo>
                  <a:lnTo>
                    <a:pt x="288" y="144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398" name="Freeform 6">
              <a:extLst>
                <a:ext uri="{FF2B5EF4-FFF2-40B4-BE49-F238E27FC236}">
                  <a16:creationId xmlns:a16="http://schemas.microsoft.com/office/drawing/2014/main" id="{0998B6AA-EB39-4E4C-B334-6B70A8306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9200" y="2655203"/>
              <a:ext cx="609600" cy="304800"/>
            </a:xfrm>
            <a:custGeom>
              <a:avLst/>
              <a:gdLst>
                <a:gd name="T0" fmla="*/ 2147483647 w 384"/>
                <a:gd name="T1" fmla="*/ 0 h 192"/>
                <a:gd name="T2" fmla="*/ 2147483647 w 384"/>
                <a:gd name="T3" fmla="*/ 2147483647 h 192"/>
                <a:gd name="T4" fmla="*/ 0 w 384"/>
                <a:gd name="T5" fmla="*/ 2147483647 h 192"/>
                <a:gd name="T6" fmla="*/ 0 w 384"/>
                <a:gd name="T7" fmla="*/ 2147483647 h 192"/>
                <a:gd name="T8" fmla="*/ 0 w 384"/>
                <a:gd name="T9" fmla="*/ 2147483647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192"/>
                <a:gd name="T17" fmla="*/ 384 w 384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192">
                  <a:moveTo>
                    <a:pt x="384" y="0"/>
                  </a:moveTo>
                  <a:lnTo>
                    <a:pt x="384" y="144"/>
                  </a:lnTo>
                  <a:lnTo>
                    <a:pt x="0" y="144"/>
                  </a:lnTo>
                  <a:lnTo>
                    <a:pt x="0" y="48"/>
                  </a:lnTo>
                  <a:lnTo>
                    <a:pt x="0" y="192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399" name="Rectangle 7">
              <a:extLst>
                <a:ext uri="{FF2B5EF4-FFF2-40B4-BE49-F238E27FC236}">
                  <a16:creationId xmlns:a16="http://schemas.microsoft.com/office/drawing/2014/main" id="{FDD7B0D5-F693-FF41-9245-AB3B8900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1600" y="2350403"/>
              <a:ext cx="76200" cy="76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00" name="Line 8">
              <a:extLst>
                <a:ext uri="{FF2B5EF4-FFF2-40B4-BE49-F238E27FC236}">
                  <a16:creationId xmlns:a16="http://schemas.microsoft.com/office/drawing/2014/main" id="{D51A2E91-D74D-CC44-8FEE-115F044D3C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71600" y="2426603"/>
              <a:ext cx="962095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1" name="Line 9">
              <a:extLst>
                <a:ext uri="{FF2B5EF4-FFF2-40B4-BE49-F238E27FC236}">
                  <a16:creationId xmlns:a16="http://schemas.microsoft.com/office/drawing/2014/main" id="{36428BF8-856E-6640-BA1C-4D31335A4E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71600" y="1588403"/>
              <a:ext cx="93420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2" name="Rectangle 10">
              <a:extLst>
                <a:ext uri="{FF2B5EF4-FFF2-40B4-BE49-F238E27FC236}">
                  <a16:creationId xmlns:a16="http://schemas.microsoft.com/office/drawing/2014/main" id="{D4899630-F6D7-A942-97C7-BF3EA280E3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3900" y="1588403"/>
              <a:ext cx="2133600" cy="1981200"/>
            </a:xfrm>
            <a:prstGeom prst="rect">
              <a:avLst/>
            </a:prstGeom>
            <a:solidFill>
              <a:srgbClr val="CCFF99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03" name="Line 11">
              <a:extLst>
                <a:ext uri="{FF2B5EF4-FFF2-40B4-BE49-F238E27FC236}">
                  <a16:creationId xmlns:a16="http://schemas.microsoft.com/office/drawing/2014/main" id="{B1AF96B5-F721-314E-8BDC-09EA0022CF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49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4" name="Line 12">
              <a:extLst>
                <a:ext uri="{FF2B5EF4-FFF2-40B4-BE49-F238E27FC236}">
                  <a16:creationId xmlns:a16="http://schemas.microsoft.com/office/drawing/2014/main" id="{25B7A236-FAE4-E440-B688-51B771CE52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821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5" name="Line 13">
              <a:extLst>
                <a:ext uri="{FF2B5EF4-FFF2-40B4-BE49-F238E27FC236}">
                  <a16:creationId xmlns:a16="http://schemas.microsoft.com/office/drawing/2014/main" id="{7E27222F-351E-FD43-85C6-990512FE83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12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6" name="Line 14">
              <a:extLst>
                <a:ext uri="{FF2B5EF4-FFF2-40B4-BE49-F238E27FC236}">
                  <a16:creationId xmlns:a16="http://schemas.microsoft.com/office/drawing/2014/main" id="{FABD71A9-17E1-8346-ACE0-01494CF4B2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584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7" name="Line 15">
              <a:extLst>
                <a:ext uri="{FF2B5EF4-FFF2-40B4-BE49-F238E27FC236}">
                  <a16:creationId xmlns:a16="http://schemas.microsoft.com/office/drawing/2014/main" id="{F5531DB5-34C8-0D49-93B8-F38F436B73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19694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8" name="Line 16">
              <a:extLst>
                <a:ext uri="{FF2B5EF4-FFF2-40B4-BE49-F238E27FC236}">
                  <a16:creationId xmlns:a16="http://schemas.microsoft.com/office/drawing/2014/main" id="{7791E2BB-3DA0-0842-867E-2706A5378B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23504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9" name="Line 17">
              <a:extLst>
                <a:ext uri="{FF2B5EF4-FFF2-40B4-BE49-F238E27FC236}">
                  <a16:creationId xmlns:a16="http://schemas.microsoft.com/office/drawing/2014/main" id="{12720F9F-C8BE-AE4F-A54E-678F67BA6C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27568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0" name="Line 18">
              <a:extLst>
                <a:ext uri="{FF2B5EF4-FFF2-40B4-BE49-F238E27FC236}">
                  <a16:creationId xmlns:a16="http://schemas.microsoft.com/office/drawing/2014/main" id="{B562AE94-AE39-FB4D-8D3E-B26DD1944A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31886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1" name="Oval 19">
              <a:extLst>
                <a:ext uri="{FF2B5EF4-FFF2-40B4-BE49-F238E27FC236}">
                  <a16:creationId xmlns:a16="http://schemas.microsoft.com/office/drawing/2014/main" id="{A1AFE619-1A31-484A-A2BC-A7BFC94FF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2" name="Oval 20">
              <a:extLst>
                <a:ext uri="{FF2B5EF4-FFF2-40B4-BE49-F238E27FC236}">
                  <a16:creationId xmlns:a16="http://schemas.microsoft.com/office/drawing/2014/main" id="{33B3572C-87EB-EF47-94A3-C51F8AA40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3" name="Oval 21">
              <a:extLst>
                <a:ext uri="{FF2B5EF4-FFF2-40B4-BE49-F238E27FC236}">
                  <a16:creationId xmlns:a16="http://schemas.microsoft.com/office/drawing/2014/main" id="{3870D8FE-7D95-DA4A-9A3E-98788CD3BF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4" name="Oval 22">
              <a:extLst>
                <a:ext uri="{FF2B5EF4-FFF2-40B4-BE49-F238E27FC236}">
                  <a16:creationId xmlns:a16="http://schemas.microsoft.com/office/drawing/2014/main" id="{3A0CEB69-1393-314D-9441-F0119C584E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19059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5" name="Oval 23">
              <a:extLst>
                <a:ext uri="{FF2B5EF4-FFF2-40B4-BE49-F238E27FC236}">
                  <a16:creationId xmlns:a16="http://schemas.microsoft.com/office/drawing/2014/main" id="{900E9064-54BB-7F41-ABF6-D90E081F3D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6" name="Oval 24">
              <a:extLst>
                <a:ext uri="{FF2B5EF4-FFF2-40B4-BE49-F238E27FC236}">
                  <a16:creationId xmlns:a16="http://schemas.microsoft.com/office/drawing/2014/main" id="{F15BC405-407A-1641-95C3-31E4BC9037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7" name="Oval 25">
              <a:extLst>
                <a:ext uri="{FF2B5EF4-FFF2-40B4-BE49-F238E27FC236}">
                  <a16:creationId xmlns:a16="http://schemas.microsoft.com/office/drawing/2014/main" id="{36769E1D-751D-D645-8E72-9A4316F646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8" name="Oval 26">
              <a:extLst>
                <a:ext uri="{FF2B5EF4-FFF2-40B4-BE49-F238E27FC236}">
                  <a16:creationId xmlns:a16="http://schemas.microsoft.com/office/drawing/2014/main" id="{5D93C3E7-3748-C144-A1CA-0A033E5B42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2274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9" name="Oval 27">
              <a:extLst>
                <a:ext uri="{FF2B5EF4-FFF2-40B4-BE49-F238E27FC236}">
                  <a16:creationId xmlns:a16="http://schemas.microsoft.com/office/drawing/2014/main" id="{F7CC5223-96A2-0A44-AA84-4B98DC8768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0" name="Oval 28">
              <a:extLst>
                <a:ext uri="{FF2B5EF4-FFF2-40B4-BE49-F238E27FC236}">
                  <a16:creationId xmlns:a16="http://schemas.microsoft.com/office/drawing/2014/main" id="{9DE8CAAC-55F3-D54F-924E-11DF594602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1" name="Oval 29">
              <a:extLst>
                <a:ext uri="{FF2B5EF4-FFF2-40B4-BE49-F238E27FC236}">
                  <a16:creationId xmlns:a16="http://schemas.microsoft.com/office/drawing/2014/main" id="{0894DE35-7ED4-9E4F-B2EB-7171AF98D8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2" name="Oval 30">
              <a:extLst>
                <a:ext uri="{FF2B5EF4-FFF2-40B4-BE49-F238E27FC236}">
                  <a16:creationId xmlns:a16="http://schemas.microsoft.com/office/drawing/2014/main" id="{DA45FC86-9268-6C40-AC00-65E236DB02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26933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3" name="Oval 31">
              <a:extLst>
                <a:ext uri="{FF2B5EF4-FFF2-40B4-BE49-F238E27FC236}">
                  <a16:creationId xmlns:a16="http://schemas.microsoft.com/office/drawing/2014/main" id="{EBF0B5B6-498E-C74E-90CF-B083972553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4" name="Oval 32">
              <a:extLst>
                <a:ext uri="{FF2B5EF4-FFF2-40B4-BE49-F238E27FC236}">
                  <a16:creationId xmlns:a16="http://schemas.microsoft.com/office/drawing/2014/main" id="{DA801D52-D926-7E4E-9C7A-F98D1BA1B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5" name="Oval 33">
              <a:extLst>
                <a:ext uri="{FF2B5EF4-FFF2-40B4-BE49-F238E27FC236}">
                  <a16:creationId xmlns:a16="http://schemas.microsoft.com/office/drawing/2014/main" id="{FFDA04C2-F29E-C947-8DBA-030ECFF5D1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6" name="Oval 34">
              <a:extLst>
                <a:ext uri="{FF2B5EF4-FFF2-40B4-BE49-F238E27FC236}">
                  <a16:creationId xmlns:a16="http://schemas.microsoft.com/office/drawing/2014/main" id="{E1BE030E-A090-274D-94FE-8D04BBEB0D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31124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9" name="Oval 37">
              <a:extLst>
                <a:ext uri="{FF2B5EF4-FFF2-40B4-BE49-F238E27FC236}">
                  <a16:creationId xmlns:a16="http://schemas.microsoft.com/office/drawing/2014/main" id="{F74BFEF6-D534-BB49-BE97-DE64F6990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7300" y="2540903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</p:grpSp>
      <p:sp>
        <p:nvSpPr>
          <p:cNvPr id="41" name="Text Box 38">
            <a:extLst>
              <a:ext uri="{FF2B5EF4-FFF2-40B4-BE49-F238E27FC236}">
                <a16:creationId xmlns:a16="http://schemas.microsoft.com/office/drawing/2014/main" id="{C393BCDA-3FAB-B345-825B-9F6416922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750204"/>
            <a:ext cx="10438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</a:rPr>
              <a:t>Original </a:t>
            </a:r>
          </a:p>
          <a:p>
            <a:pPr>
              <a:defRPr/>
            </a:pPr>
            <a:r>
              <a:rPr lang="en-US" sz="1800" dirty="0">
                <a:latin typeface="+mn-lt"/>
              </a:rPr>
              <a:t>Problem</a:t>
            </a:r>
          </a:p>
        </p:txBody>
      </p:sp>
      <p:sp>
        <p:nvSpPr>
          <p:cNvPr id="42" name="Text Box 39">
            <a:extLst>
              <a:ext uri="{FF2B5EF4-FFF2-40B4-BE49-F238E27FC236}">
                <a16:creationId xmlns:a16="http://schemas.microsoft.com/office/drawing/2014/main" id="{19998465-6B4E-A04E-80E4-F7D3609A5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334" y="740651"/>
            <a:ext cx="11208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Periodic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Structure</a:t>
            </a:r>
          </a:p>
        </p:txBody>
      </p:sp>
      <p:sp>
        <p:nvSpPr>
          <p:cNvPr id="59427" name="Rectangle 35">
            <a:extLst>
              <a:ext uri="{FF2B5EF4-FFF2-40B4-BE49-F238E27FC236}">
                <a16:creationId xmlns:a16="http://schemas.microsoft.com/office/drawing/2014/main" id="{78C1C40D-547F-344D-B330-4FA913788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1700" y="2693303"/>
            <a:ext cx="2286000" cy="15240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34" name="Line 42">
            <a:extLst>
              <a:ext uri="{FF2B5EF4-FFF2-40B4-BE49-F238E27FC236}">
                <a16:creationId xmlns:a16="http://schemas.microsoft.com/office/drawing/2014/main" id="{E7D441E6-DFAE-DD43-83A3-D2FF55141C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77700" y="2464703"/>
            <a:ext cx="533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35" name="Line 43">
            <a:extLst>
              <a:ext uri="{FF2B5EF4-FFF2-40B4-BE49-F238E27FC236}">
                <a16:creationId xmlns:a16="http://schemas.microsoft.com/office/drawing/2014/main" id="{46194DAD-10B7-6F47-A0B2-2C292ED4756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77700" y="2845703"/>
            <a:ext cx="609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" name="Freeform 31">
            <a:extLst>
              <a:ext uri="{FF2B5EF4-FFF2-40B4-BE49-F238E27FC236}">
                <a16:creationId xmlns:a16="http://schemas.microsoft.com/office/drawing/2014/main" id="{490BB120-1FFD-5B4A-BA00-5297F601CF5D}"/>
              </a:ext>
            </a:extLst>
          </p:cNvPr>
          <p:cNvSpPr>
            <a:spLocks/>
          </p:cNvSpPr>
          <p:nvPr/>
        </p:nvSpPr>
        <p:spPr bwMode="auto">
          <a:xfrm>
            <a:off x="6787312" y="3252103"/>
            <a:ext cx="2133600" cy="533400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" name="Line 38">
            <a:extLst>
              <a:ext uri="{FF2B5EF4-FFF2-40B4-BE49-F238E27FC236}">
                <a16:creationId xmlns:a16="http://schemas.microsoft.com/office/drawing/2014/main" id="{69532ED0-AAF3-9D49-B545-463D3A00F0EA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7312" y="1042303"/>
            <a:ext cx="0" cy="2819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Text Box 39">
            <a:extLst>
              <a:ext uri="{FF2B5EF4-FFF2-40B4-BE49-F238E27FC236}">
                <a16:creationId xmlns:a16="http://schemas.microsoft.com/office/drawing/2014/main" id="{712F0969-DDE8-064B-80DE-3CA14BA52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7425" y="1034712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E</a:t>
            </a:r>
          </a:p>
        </p:txBody>
      </p:sp>
      <p:sp>
        <p:nvSpPr>
          <p:cNvPr id="71" name="Text Box 39">
            <a:extLst>
              <a:ext uri="{FF2B5EF4-FFF2-40B4-BE49-F238E27FC236}">
                <a16:creationId xmlns:a16="http://schemas.microsoft.com/office/drawing/2014/main" id="{C4FF0C36-374F-6A43-8D00-CEE2C70D3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994" y="3063105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U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8</a:t>
            </a:r>
            <a:br>
              <a:rPr lang="en-US" dirty="0"/>
            </a:br>
            <a:r>
              <a:rPr lang="en-US" dirty="0"/>
              <a:t>Brillouin Zone and Reciprocal Lattice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DE28FE68-F9EB-E843-8166-EF85130E02F7}"/>
              </a:ext>
            </a:extLst>
          </p:cNvPr>
          <p:cNvSpPr txBox="1">
            <a:spLocks noChangeArrowheads="1"/>
          </p:cNvSpPr>
          <p:nvPr/>
        </p:nvSpPr>
        <p:spPr>
          <a:xfrm>
            <a:off x="498020" y="3922466"/>
            <a:ext cx="8534400" cy="414736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7 – Bandstructure in 1D Periodic Potentials </a:t>
            </a:r>
          </a:p>
        </p:txBody>
      </p:sp>
      <p:sp>
        <p:nvSpPr>
          <p:cNvPr id="51" name="Rectangle 8">
            <a:extLst>
              <a:ext uri="{FF2B5EF4-FFF2-40B4-BE49-F238E27FC236}">
                <a16:creationId xmlns:a16="http://schemas.microsoft.com/office/drawing/2014/main" id="{9FD4A4A8-28F0-1B46-9696-2F5CF5F90269}"/>
              </a:ext>
            </a:extLst>
          </p:cNvPr>
          <p:cNvSpPr txBox="1">
            <a:spLocks noChangeArrowheads="1"/>
          </p:cNvSpPr>
          <p:nvPr/>
        </p:nvSpPr>
        <p:spPr>
          <a:xfrm>
            <a:off x="498020" y="4390678"/>
            <a:ext cx="8722180" cy="1400522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8.1 1D Brillouin Zone - Reciprocal Lattice</a:t>
            </a:r>
          </a:p>
          <a:p>
            <a:r>
              <a:rPr lang="en-US" sz="2400" dirty="0"/>
              <a:t>8.2 2D </a:t>
            </a:r>
          </a:p>
          <a:p>
            <a:r>
              <a:rPr lang="en-US" sz="2400" dirty="0"/>
              <a:t>8.3 3D</a:t>
            </a:r>
          </a:p>
          <a:p>
            <a:endParaRPr lang="en-US" sz="240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989D626-F4AD-334D-89D1-B1572A28A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7325" y="3450494"/>
            <a:ext cx="152400" cy="140677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blurRad="63500" sx="999" sy="999" rotWithShape="0">
              <a:srgbClr val="000000">
                <a:alpha val="74998"/>
              </a:srgbClr>
            </a:outerShdw>
          </a:effectLst>
        </p:spPr>
        <p:txBody>
          <a:bodyPr lIns="84306" tIns="42153" rIns="84306" bIns="42153" anchor="ctr"/>
          <a:lstStyle/>
          <a:p>
            <a:pPr algn="ctr" defTabSz="844083">
              <a:defRPr/>
            </a:pPr>
            <a:endParaRPr lang="en-US" sz="2215">
              <a:solidFill>
                <a:srgbClr val="FFFFFF"/>
              </a:solidFill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sp>
        <p:nvSpPr>
          <p:cNvPr id="52" name="Text Box 4">
            <a:extLst>
              <a:ext uri="{FF2B5EF4-FFF2-40B4-BE49-F238E27FC236}">
                <a16:creationId xmlns:a16="http://schemas.microsoft.com/office/drawing/2014/main" id="{EEAE06CA-690C-854E-8730-55AF56575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121" y="5792262"/>
            <a:ext cx="904433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2000" dirty="0">
                <a:latin typeface="Calibri" panose="020F0502020204030204" pitchFamily="34" charset="0"/>
              </a:rPr>
              <a:t>: Vol. 6, Ch. 3</a:t>
            </a:r>
            <a:br>
              <a:rPr lang="en-US" altLang="en-US" sz="2000" dirty="0">
                <a:latin typeface="Calibri" panose="020F0502020204030204" pitchFamily="34" charset="0"/>
              </a:rPr>
            </a:br>
            <a:r>
              <a:rPr lang="en-US" altLang="en-US" sz="2000" dirty="0">
                <a:latin typeface="Calibri" panose="020F0502020204030204" pitchFamily="34" charset="0"/>
              </a:rPr>
              <a:t>Daniel Mejia, Gerhard Klimeck (2019), "Periodic Potential Lab - </a:t>
            </a:r>
            <a:r>
              <a:rPr lang="en-US" altLang="en-US" sz="2000" dirty="0" err="1">
                <a:latin typeface="Calibri" panose="020F0502020204030204" pitchFamily="34" charset="0"/>
              </a:rPr>
              <a:t>Kronig</a:t>
            </a:r>
            <a:r>
              <a:rPr lang="en-US" altLang="en-US" sz="2000" dirty="0">
                <a:latin typeface="Calibri" panose="020F0502020204030204" pitchFamily="34" charset="0"/>
              </a:rPr>
              <a:t> Penney Model,</a:t>
            </a:r>
            <a:br>
              <a:rPr lang="en-US" altLang="en-US" sz="2000" dirty="0">
                <a:latin typeface="Calibri" panose="020F0502020204030204" pitchFamily="34" charset="0"/>
              </a:rPr>
            </a:br>
            <a:r>
              <a:rPr lang="en-US" altLang="en-US" sz="2000" dirty="0">
                <a:latin typeface="Calibri" panose="020F0502020204030204" pitchFamily="34" charset="0"/>
              </a:rPr>
              <a:t>" </a:t>
            </a:r>
            <a:r>
              <a:rPr lang="en-US" altLang="en-US" sz="2000" dirty="0">
                <a:latin typeface="Calibri" panose="020F0502020204030204" pitchFamily="34" charset="0"/>
                <a:hlinkClick r:id="rId3"/>
              </a:rPr>
              <a:t>https://nanohub.org/resources/kronigpenneylab</a:t>
            </a:r>
            <a:r>
              <a:rPr lang="en-US" altLang="en-US" sz="2000" dirty="0">
                <a:latin typeface="Calibri" panose="020F0502020204030204" pitchFamily="34" charset="0"/>
              </a:rPr>
              <a:t>.  (DOI: 10.21981/TT2Y-A185).</a:t>
            </a:r>
          </a:p>
        </p:txBody>
      </p:sp>
      <p:sp>
        <p:nvSpPr>
          <p:cNvPr id="55" name="Oval 81">
            <a:extLst>
              <a:ext uri="{FF2B5EF4-FFF2-40B4-BE49-F238E27FC236}">
                <a16:creationId xmlns:a16="http://schemas.microsoft.com/office/drawing/2014/main" id="{A90DB573-0B7B-3146-B0CA-4637C17E8E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87685" y="4906962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57" name="Line 34">
            <a:extLst>
              <a:ext uri="{FF2B5EF4-FFF2-40B4-BE49-F238E27FC236}">
                <a16:creationId xmlns:a16="http://schemas.microsoft.com/office/drawing/2014/main" id="{FCC38F88-2133-0E4B-A82A-7014F98FBD03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>
            <a:off x="10166304" y="3812381"/>
            <a:ext cx="0" cy="258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" name="Text Box 35">
            <a:extLst>
              <a:ext uri="{FF2B5EF4-FFF2-40B4-BE49-F238E27FC236}">
                <a16:creationId xmlns:a16="http://schemas.microsoft.com/office/drawing/2014/main" id="{D523C2D3-8836-914F-A1F1-FA6634A3B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89485" y="4808538"/>
            <a:ext cx="3433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p:graphicFrame>
        <p:nvGraphicFramePr>
          <p:cNvPr id="61" name="Object 9">
            <a:extLst>
              <a:ext uri="{FF2B5EF4-FFF2-40B4-BE49-F238E27FC236}">
                <a16:creationId xmlns:a16="http://schemas.microsoft.com/office/drawing/2014/main" id="{9372BAA3-1B24-EC4C-BED0-98C26201FD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0553061"/>
              </p:ext>
            </p:extLst>
          </p:nvPr>
        </p:nvGraphicFramePr>
        <p:xfrm>
          <a:off x="10853432" y="5098005"/>
          <a:ext cx="466725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315200" imgH="9067800" progId="Equation.DSMT4">
                  <p:embed/>
                </p:oleObj>
              </mc:Choice>
              <mc:Fallback>
                <p:oleObj name="Equation" r:id="rId4" imgW="7315200" imgH="9067800" progId="Equation.DSMT4">
                  <p:embed/>
                  <p:pic>
                    <p:nvPicPr>
                      <p:cNvPr id="18" name="Object 9">
                        <a:extLst>
                          <a:ext uri="{FF2B5EF4-FFF2-40B4-BE49-F238E27FC236}">
                            <a16:creationId xmlns:a16="http://schemas.microsoft.com/office/drawing/2014/main" id="{CF3CDBF2-AD43-B247-9DB0-989EC97E35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53432" y="5098005"/>
                        <a:ext cx="466725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ct 10">
            <a:extLst>
              <a:ext uri="{FF2B5EF4-FFF2-40B4-BE49-F238E27FC236}">
                <a16:creationId xmlns:a16="http://schemas.microsoft.com/office/drawing/2014/main" id="{07F3E47C-E017-FD48-B1DF-C0960A3FE6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374019"/>
              </p:ext>
            </p:extLst>
          </p:nvPr>
        </p:nvGraphicFramePr>
        <p:xfrm>
          <a:off x="9277044" y="4735512"/>
          <a:ext cx="657226" cy="1236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944100" imgH="18719800" progId="Equation.DSMT4">
                  <p:embed/>
                </p:oleObj>
              </mc:Choice>
              <mc:Fallback>
                <p:oleObj name="Equation" r:id="rId6" imgW="9944100" imgH="18719800" progId="Equation.DSMT4">
                  <p:embed/>
                  <p:pic>
                    <p:nvPicPr>
                      <p:cNvPr id="19" name="Object 10">
                        <a:extLst>
                          <a:ext uri="{FF2B5EF4-FFF2-40B4-BE49-F238E27FC236}">
                            <a16:creationId xmlns:a16="http://schemas.microsoft.com/office/drawing/2014/main" id="{6E2DE444-925E-DC42-9C27-6931051D79D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77044" y="4735512"/>
                        <a:ext cx="657226" cy="1236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ct 11">
            <a:extLst>
              <a:ext uri="{FF2B5EF4-FFF2-40B4-BE49-F238E27FC236}">
                <a16:creationId xmlns:a16="http://schemas.microsoft.com/office/drawing/2014/main" id="{E85A2216-4C33-2742-8C77-64F4A357BA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093813"/>
              </p:ext>
            </p:extLst>
          </p:nvPr>
        </p:nvGraphicFramePr>
        <p:xfrm>
          <a:off x="9993353" y="5465463"/>
          <a:ext cx="784225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754100" imgH="9067800" progId="Equation.DSMT4">
                  <p:embed/>
                </p:oleObj>
              </mc:Choice>
              <mc:Fallback>
                <p:oleObj name="Equation" r:id="rId8" imgW="13754100" imgH="9067800" progId="Equation.DSMT4">
                  <p:embed/>
                  <p:pic>
                    <p:nvPicPr>
                      <p:cNvPr id="20" name="Object 11">
                        <a:extLst>
                          <a:ext uri="{FF2B5EF4-FFF2-40B4-BE49-F238E27FC236}">
                            <a16:creationId xmlns:a16="http://schemas.microsoft.com/office/drawing/2014/main" id="{5C12E755-C87C-1A47-936E-E29B0F5D5C1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93353" y="5465463"/>
                        <a:ext cx="784225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Line 49">
            <a:extLst>
              <a:ext uri="{FF2B5EF4-FFF2-40B4-BE49-F238E27FC236}">
                <a16:creationId xmlns:a16="http://schemas.microsoft.com/office/drawing/2014/main" id="{DB2E4D11-009A-6649-9683-0C6F048C409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08398" y="5238750"/>
            <a:ext cx="8472" cy="2793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" name="Line 50">
            <a:extLst>
              <a:ext uri="{FF2B5EF4-FFF2-40B4-BE49-F238E27FC236}">
                <a16:creationId xmlns:a16="http://schemas.microsoft.com/office/drawing/2014/main" id="{C6DC327D-B2E5-314F-8ABE-AA96752AA9F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255998" y="5238750"/>
            <a:ext cx="304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" name="Text Box 100">
            <a:extLst>
              <a:ext uri="{FF2B5EF4-FFF2-40B4-BE49-F238E27FC236}">
                <a16:creationId xmlns:a16="http://schemas.microsoft.com/office/drawing/2014/main" id="{E050CB6B-7D4E-D840-89F3-CE3EB06B0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67048" y="887413"/>
            <a:ext cx="4042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68" name="Line 5">
            <a:extLst>
              <a:ext uri="{FF2B5EF4-FFF2-40B4-BE49-F238E27FC236}">
                <a16:creationId xmlns:a16="http://schemas.microsoft.com/office/drawing/2014/main" id="{29A2167D-7A3E-7444-99BF-1588176554AA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8157323" y="2997200"/>
            <a:ext cx="4195763" cy="206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" name="Oval 53">
            <a:extLst>
              <a:ext uri="{FF2B5EF4-FFF2-40B4-BE49-F238E27FC236}">
                <a16:creationId xmlns:a16="http://schemas.microsoft.com/office/drawing/2014/main" id="{1F63884F-9E98-BC41-B085-A890F70FB1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32185" y="4948237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72" name="Oval 54">
            <a:extLst>
              <a:ext uri="{FF2B5EF4-FFF2-40B4-BE49-F238E27FC236}">
                <a16:creationId xmlns:a16="http://schemas.microsoft.com/office/drawing/2014/main" id="{CBF95DE2-52CB-474A-817E-59743C06D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32185" y="4097337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73" name="Oval 55">
            <a:extLst>
              <a:ext uri="{FF2B5EF4-FFF2-40B4-BE49-F238E27FC236}">
                <a16:creationId xmlns:a16="http://schemas.microsoft.com/office/drawing/2014/main" id="{A41F1D58-351F-CA4E-B152-EFCFB52BFA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17898" y="3868737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74" name="Oval 56">
            <a:extLst>
              <a:ext uri="{FF2B5EF4-FFF2-40B4-BE49-F238E27FC236}">
                <a16:creationId xmlns:a16="http://schemas.microsoft.com/office/drawing/2014/main" id="{1E5FD74D-4CC7-8942-802D-6754528F6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19485" y="1671637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75" name="Oval 57">
            <a:extLst>
              <a:ext uri="{FF2B5EF4-FFF2-40B4-BE49-F238E27FC236}">
                <a16:creationId xmlns:a16="http://schemas.microsoft.com/office/drawing/2014/main" id="{E4625641-369E-5448-89D5-351006281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60785" y="4922837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76" name="Oval 58">
            <a:extLst>
              <a:ext uri="{FF2B5EF4-FFF2-40B4-BE49-F238E27FC236}">
                <a16:creationId xmlns:a16="http://schemas.microsoft.com/office/drawing/2014/main" id="{A942D968-AD96-BB49-B073-52D5369733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60785" y="4173537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77" name="Oval 59">
            <a:extLst>
              <a:ext uri="{FF2B5EF4-FFF2-40B4-BE49-F238E27FC236}">
                <a16:creationId xmlns:a16="http://schemas.microsoft.com/office/drawing/2014/main" id="{946132EF-9611-D843-91F4-E8FAFAD99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60785" y="3640137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78" name="Oval 60">
            <a:extLst>
              <a:ext uri="{FF2B5EF4-FFF2-40B4-BE49-F238E27FC236}">
                <a16:creationId xmlns:a16="http://schemas.microsoft.com/office/drawing/2014/main" id="{B3A54CDE-8775-0E49-B76E-6A22F97931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7448" y="1954212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79" name="Line 14">
            <a:extLst>
              <a:ext uri="{FF2B5EF4-FFF2-40B4-BE49-F238E27FC236}">
                <a16:creationId xmlns:a16="http://schemas.microsoft.com/office/drawing/2014/main" id="{32103DF3-F62D-6F4F-9FB8-9267C48BED35}"/>
              </a:ext>
            </a:extLst>
          </p:cNvPr>
          <p:cNvSpPr>
            <a:spLocks noChangeShapeType="1"/>
          </p:cNvSpPr>
          <p:nvPr/>
        </p:nvSpPr>
        <p:spPr bwMode="auto">
          <a:xfrm>
            <a:off x="10943385" y="1290637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" name="Oval 62">
            <a:extLst>
              <a:ext uri="{FF2B5EF4-FFF2-40B4-BE49-F238E27FC236}">
                <a16:creationId xmlns:a16="http://schemas.microsoft.com/office/drawing/2014/main" id="{77E7BF30-36B7-5A4D-AE96-F6B21D76AA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30685" y="4884737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81" name="Oval 63">
            <a:extLst>
              <a:ext uri="{FF2B5EF4-FFF2-40B4-BE49-F238E27FC236}">
                <a16:creationId xmlns:a16="http://schemas.microsoft.com/office/drawing/2014/main" id="{68D37694-5366-E049-A5C9-32DB5452CE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30685" y="4427537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82" name="Oval 64">
            <a:extLst>
              <a:ext uri="{FF2B5EF4-FFF2-40B4-BE49-F238E27FC236}">
                <a16:creationId xmlns:a16="http://schemas.microsoft.com/office/drawing/2014/main" id="{2A0BA40D-6F2B-6A49-A813-12547E3E29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05285" y="3360737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83" name="Oval 65">
            <a:extLst>
              <a:ext uri="{FF2B5EF4-FFF2-40B4-BE49-F238E27FC236}">
                <a16:creationId xmlns:a16="http://schemas.microsoft.com/office/drawing/2014/main" id="{7522DF83-24A5-BF48-A40B-50B655CAD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03698" y="2586037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84" name="Oval 66">
            <a:extLst>
              <a:ext uri="{FF2B5EF4-FFF2-40B4-BE49-F238E27FC236}">
                <a16:creationId xmlns:a16="http://schemas.microsoft.com/office/drawing/2014/main" id="{FC2897BF-CAF6-9F4A-B462-BC1E965B61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90885" y="4922837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85" name="Oval 67">
            <a:extLst>
              <a:ext uri="{FF2B5EF4-FFF2-40B4-BE49-F238E27FC236}">
                <a16:creationId xmlns:a16="http://schemas.microsoft.com/office/drawing/2014/main" id="{05498202-3B94-F245-80C3-F6E47F7424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90885" y="4160837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86" name="Oval 68">
            <a:extLst>
              <a:ext uri="{FF2B5EF4-FFF2-40B4-BE49-F238E27FC236}">
                <a16:creationId xmlns:a16="http://schemas.microsoft.com/office/drawing/2014/main" id="{B5C9E7CD-5BBD-3142-A02A-04662D7E69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90885" y="3652837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87" name="Oval 69">
            <a:extLst>
              <a:ext uri="{FF2B5EF4-FFF2-40B4-BE49-F238E27FC236}">
                <a16:creationId xmlns:a16="http://schemas.microsoft.com/office/drawing/2014/main" id="{D46692E8-DC8A-504E-ABF1-0CA15F3CD3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90885" y="1951037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88" name="Line 23">
            <a:extLst>
              <a:ext uri="{FF2B5EF4-FFF2-40B4-BE49-F238E27FC236}">
                <a16:creationId xmlns:a16="http://schemas.microsoft.com/office/drawing/2014/main" id="{FFC621E0-72E5-CD4F-83EC-F61DEF4FE529}"/>
              </a:ext>
            </a:extLst>
          </p:cNvPr>
          <p:cNvSpPr>
            <a:spLocks noChangeShapeType="1"/>
          </p:cNvSpPr>
          <p:nvPr/>
        </p:nvSpPr>
        <p:spPr bwMode="auto">
          <a:xfrm>
            <a:off x="9571785" y="1290637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" name="Oval 71">
            <a:extLst>
              <a:ext uri="{FF2B5EF4-FFF2-40B4-BE49-F238E27FC236}">
                <a16:creationId xmlns:a16="http://schemas.microsoft.com/office/drawing/2014/main" id="{A8F5793E-1490-9A46-A263-034D91F68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59085" y="4884737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0" name="Oval 72">
            <a:extLst>
              <a:ext uri="{FF2B5EF4-FFF2-40B4-BE49-F238E27FC236}">
                <a16:creationId xmlns:a16="http://schemas.microsoft.com/office/drawing/2014/main" id="{86077D33-B11B-4A4E-BA0B-374A825BF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59085" y="4427537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1" name="Oval 73">
            <a:extLst>
              <a:ext uri="{FF2B5EF4-FFF2-40B4-BE49-F238E27FC236}">
                <a16:creationId xmlns:a16="http://schemas.microsoft.com/office/drawing/2014/main" id="{9BD8C478-D4E7-5441-80E4-5E98D678B3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33685" y="3360737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" name="Oval 74">
            <a:extLst>
              <a:ext uri="{FF2B5EF4-FFF2-40B4-BE49-F238E27FC236}">
                <a16:creationId xmlns:a16="http://schemas.microsoft.com/office/drawing/2014/main" id="{E3EFF9D7-6800-3047-A578-2522639CF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0035" y="2573337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3" name="Oval 77">
            <a:extLst>
              <a:ext uri="{FF2B5EF4-FFF2-40B4-BE49-F238E27FC236}">
                <a16:creationId xmlns:a16="http://schemas.microsoft.com/office/drawing/2014/main" id="{B4B12059-7C57-4144-8F27-678618CFA4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02085" y="4900612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4" name="Oval 78">
            <a:extLst>
              <a:ext uri="{FF2B5EF4-FFF2-40B4-BE49-F238E27FC236}">
                <a16:creationId xmlns:a16="http://schemas.microsoft.com/office/drawing/2014/main" id="{0B31A9B5-DE5A-DD49-9357-33C26F1A5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02085" y="4297362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5" name="Oval 79">
            <a:extLst>
              <a:ext uri="{FF2B5EF4-FFF2-40B4-BE49-F238E27FC236}">
                <a16:creationId xmlns:a16="http://schemas.microsoft.com/office/drawing/2014/main" id="{8D81216D-F81A-104F-B431-0C8A62238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02085" y="3433762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6" name="Oval 80">
            <a:extLst>
              <a:ext uri="{FF2B5EF4-FFF2-40B4-BE49-F238E27FC236}">
                <a16:creationId xmlns:a16="http://schemas.microsoft.com/office/drawing/2014/main" id="{E695A346-2575-AD4F-8C05-290DEA53B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35410" y="2327275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7" name="Oval 82">
            <a:extLst>
              <a:ext uri="{FF2B5EF4-FFF2-40B4-BE49-F238E27FC236}">
                <a16:creationId xmlns:a16="http://schemas.microsoft.com/office/drawing/2014/main" id="{686861D3-C025-E643-B66F-D3E667B74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87685" y="4265612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8" name="Oval 83">
            <a:extLst>
              <a:ext uri="{FF2B5EF4-FFF2-40B4-BE49-F238E27FC236}">
                <a16:creationId xmlns:a16="http://schemas.microsoft.com/office/drawing/2014/main" id="{48303389-D562-7C40-95EC-0FC4150E9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87685" y="3471862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9" name="Oval 84">
            <a:extLst>
              <a:ext uri="{FF2B5EF4-FFF2-40B4-BE49-F238E27FC236}">
                <a16:creationId xmlns:a16="http://schemas.microsoft.com/office/drawing/2014/main" id="{0E2C64CF-3CCC-0744-91DF-A600F3453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87685" y="2284412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0" name="Freeform 88">
            <a:extLst>
              <a:ext uri="{FF2B5EF4-FFF2-40B4-BE49-F238E27FC236}">
                <a16:creationId xmlns:a16="http://schemas.microsoft.com/office/drawing/2014/main" id="{4B6DB8C3-0050-EA48-A721-EC0A867DDE41}"/>
              </a:ext>
            </a:extLst>
          </p:cNvPr>
          <p:cNvSpPr>
            <a:spLocks/>
          </p:cNvSpPr>
          <p:nvPr/>
        </p:nvSpPr>
        <p:spPr bwMode="auto">
          <a:xfrm>
            <a:off x="9574960" y="3395662"/>
            <a:ext cx="1365250" cy="509588"/>
          </a:xfrm>
          <a:custGeom>
            <a:avLst/>
            <a:gdLst>
              <a:gd name="T0" fmla="*/ 0 w 860"/>
              <a:gd name="T1" fmla="*/ 2147483646 h 321"/>
              <a:gd name="T2" fmla="*/ 2147483646 w 860"/>
              <a:gd name="T3" fmla="*/ 2147483646 h 321"/>
              <a:gd name="T4" fmla="*/ 2147483646 w 860"/>
              <a:gd name="T5" fmla="*/ 2147483646 h 321"/>
              <a:gd name="T6" fmla="*/ 2147483646 w 860"/>
              <a:gd name="T7" fmla="*/ 2147483646 h 321"/>
              <a:gd name="T8" fmla="*/ 2147483646 w 860"/>
              <a:gd name="T9" fmla="*/ 2147483646 h 321"/>
              <a:gd name="T10" fmla="*/ 2147483646 w 860"/>
              <a:gd name="T11" fmla="*/ 2147483646 h 321"/>
              <a:gd name="T12" fmla="*/ 2147483646 w 860"/>
              <a:gd name="T13" fmla="*/ 2147483646 h 321"/>
              <a:gd name="T14" fmla="*/ 2147483646 w 860"/>
              <a:gd name="T15" fmla="*/ 2147483646 h 321"/>
              <a:gd name="T16" fmla="*/ 2147483646 w 860"/>
              <a:gd name="T17" fmla="*/ 0 h 3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60"/>
              <a:gd name="T28" fmla="*/ 0 h 321"/>
              <a:gd name="T29" fmla="*/ 860 w 860"/>
              <a:gd name="T30" fmla="*/ 321 h 32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60" h="321">
                <a:moveTo>
                  <a:pt x="0" y="4"/>
                </a:moveTo>
                <a:cubicBezTo>
                  <a:pt x="6" y="5"/>
                  <a:pt x="41" y="7"/>
                  <a:pt x="47" y="8"/>
                </a:cubicBezTo>
                <a:cubicBezTo>
                  <a:pt x="77" y="23"/>
                  <a:pt x="108" y="37"/>
                  <a:pt x="138" y="52"/>
                </a:cubicBezTo>
                <a:cubicBezTo>
                  <a:pt x="183" y="80"/>
                  <a:pt x="219" y="127"/>
                  <a:pt x="268" y="172"/>
                </a:cubicBezTo>
                <a:cubicBezTo>
                  <a:pt x="317" y="217"/>
                  <a:pt x="381" y="319"/>
                  <a:pt x="432" y="320"/>
                </a:cubicBezTo>
                <a:cubicBezTo>
                  <a:pt x="483" y="321"/>
                  <a:pt x="531" y="223"/>
                  <a:pt x="576" y="180"/>
                </a:cubicBezTo>
                <a:cubicBezTo>
                  <a:pt x="621" y="137"/>
                  <a:pt x="668" y="91"/>
                  <a:pt x="705" y="64"/>
                </a:cubicBezTo>
                <a:cubicBezTo>
                  <a:pt x="742" y="37"/>
                  <a:pt x="772" y="31"/>
                  <a:pt x="798" y="20"/>
                </a:cubicBezTo>
                <a:cubicBezTo>
                  <a:pt x="824" y="9"/>
                  <a:pt x="850" y="3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" name="Freeform 89">
            <a:extLst>
              <a:ext uri="{FF2B5EF4-FFF2-40B4-BE49-F238E27FC236}">
                <a16:creationId xmlns:a16="http://schemas.microsoft.com/office/drawing/2014/main" id="{49EA3FC0-BB43-F24D-8826-013B0A8F8579}"/>
              </a:ext>
            </a:extLst>
          </p:cNvPr>
          <p:cNvSpPr>
            <a:spLocks/>
          </p:cNvSpPr>
          <p:nvPr/>
        </p:nvSpPr>
        <p:spPr bwMode="auto">
          <a:xfrm>
            <a:off x="9576548" y="1701800"/>
            <a:ext cx="1371600" cy="927100"/>
          </a:xfrm>
          <a:custGeom>
            <a:avLst/>
            <a:gdLst>
              <a:gd name="T0" fmla="*/ 0 w 872"/>
              <a:gd name="T1" fmla="*/ 2147483646 h 584"/>
              <a:gd name="T2" fmla="*/ 2147483646 w 872"/>
              <a:gd name="T3" fmla="*/ 2147483646 h 584"/>
              <a:gd name="T4" fmla="*/ 2147483646 w 872"/>
              <a:gd name="T5" fmla="*/ 2147483646 h 584"/>
              <a:gd name="T6" fmla="*/ 2147483646 w 872"/>
              <a:gd name="T7" fmla="*/ 2147483646 h 584"/>
              <a:gd name="T8" fmla="*/ 2147483646 w 872"/>
              <a:gd name="T9" fmla="*/ 2147483646 h 584"/>
              <a:gd name="T10" fmla="*/ 2147483646 w 872"/>
              <a:gd name="T11" fmla="*/ 2147483646 h 584"/>
              <a:gd name="T12" fmla="*/ 2147483646 w 872"/>
              <a:gd name="T13" fmla="*/ 2147483646 h 584"/>
              <a:gd name="T14" fmla="*/ 2147483646 w 872"/>
              <a:gd name="T15" fmla="*/ 2147483646 h 584"/>
              <a:gd name="T16" fmla="*/ 2147483646 w 872"/>
              <a:gd name="T17" fmla="*/ 2147483646 h 5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72"/>
              <a:gd name="T28" fmla="*/ 0 h 584"/>
              <a:gd name="T29" fmla="*/ 872 w 872"/>
              <a:gd name="T30" fmla="*/ 584 h 58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72" h="584">
                <a:moveTo>
                  <a:pt x="0" y="580"/>
                </a:moveTo>
                <a:cubicBezTo>
                  <a:pt x="13" y="564"/>
                  <a:pt x="50" y="548"/>
                  <a:pt x="78" y="515"/>
                </a:cubicBezTo>
                <a:cubicBezTo>
                  <a:pt x="106" y="482"/>
                  <a:pt x="133" y="436"/>
                  <a:pt x="167" y="383"/>
                </a:cubicBezTo>
                <a:cubicBezTo>
                  <a:pt x="201" y="330"/>
                  <a:pt x="237" y="263"/>
                  <a:pt x="280" y="200"/>
                </a:cubicBezTo>
                <a:cubicBezTo>
                  <a:pt x="323" y="137"/>
                  <a:pt x="373" y="0"/>
                  <a:pt x="424" y="4"/>
                </a:cubicBezTo>
                <a:cubicBezTo>
                  <a:pt x="475" y="8"/>
                  <a:pt x="536" y="152"/>
                  <a:pt x="584" y="224"/>
                </a:cubicBezTo>
                <a:cubicBezTo>
                  <a:pt x="632" y="296"/>
                  <a:pt x="682" y="384"/>
                  <a:pt x="714" y="434"/>
                </a:cubicBezTo>
                <a:cubicBezTo>
                  <a:pt x="747" y="485"/>
                  <a:pt x="753" y="502"/>
                  <a:pt x="779" y="527"/>
                </a:cubicBezTo>
                <a:cubicBezTo>
                  <a:pt x="805" y="552"/>
                  <a:pt x="857" y="570"/>
                  <a:pt x="872" y="58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" name="Freeform 90">
            <a:extLst>
              <a:ext uri="{FF2B5EF4-FFF2-40B4-BE49-F238E27FC236}">
                <a16:creationId xmlns:a16="http://schemas.microsoft.com/office/drawing/2014/main" id="{C82AE8DF-BE92-BF4F-984D-E1D21028539B}"/>
              </a:ext>
            </a:extLst>
          </p:cNvPr>
          <p:cNvSpPr>
            <a:spLocks/>
          </p:cNvSpPr>
          <p:nvPr/>
        </p:nvSpPr>
        <p:spPr bwMode="auto">
          <a:xfrm>
            <a:off x="9578135" y="4121151"/>
            <a:ext cx="1390650" cy="338137"/>
          </a:xfrm>
          <a:custGeom>
            <a:avLst/>
            <a:gdLst>
              <a:gd name="T0" fmla="*/ 0 w 876"/>
              <a:gd name="T1" fmla="*/ 2147483646 h 213"/>
              <a:gd name="T2" fmla="*/ 2147483646 w 876"/>
              <a:gd name="T3" fmla="*/ 2147483646 h 213"/>
              <a:gd name="T4" fmla="*/ 2147483646 w 876"/>
              <a:gd name="T5" fmla="*/ 2147483646 h 213"/>
              <a:gd name="T6" fmla="*/ 2147483646 w 876"/>
              <a:gd name="T7" fmla="*/ 2147483646 h 213"/>
              <a:gd name="T8" fmla="*/ 2147483646 w 876"/>
              <a:gd name="T9" fmla="*/ 2147483646 h 2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6"/>
              <a:gd name="T16" fmla="*/ 0 h 213"/>
              <a:gd name="T17" fmla="*/ 876 w 876"/>
              <a:gd name="T18" fmla="*/ 213 h 2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6" h="213">
                <a:moveTo>
                  <a:pt x="0" y="213"/>
                </a:moveTo>
                <a:cubicBezTo>
                  <a:pt x="46" y="186"/>
                  <a:pt x="203" y="84"/>
                  <a:pt x="276" y="49"/>
                </a:cubicBezTo>
                <a:cubicBezTo>
                  <a:pt x="349" y="14"/>
                  <a:pt x="384" y="0"/>
                  <a:pt x="436" y="1"/>
                </a:cubicBezTo>
                <a:cubicBezTo>
                  <a:pt x="488" y="2"/>
                  <a:pt x="515" y="18"/>
                  <a:pt x="588" y="53"/>
                </a:cubicBezTo>
                <a:cubicBezTo>
                  <a:pt x="661" y="88"/>
                  <a:pt x="816" y="180"/>
                  <a:pt x="876" y="21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" name="Freeform 75">
            <a:extLst>
              <a:ext uri="{FF2B5EF4-FFF2-40B4-BE49-F238E27FC236}">
                <a16:creationId xmlns:a16="http://schemas.microsoft.com/office/drawing/2014/main" id="{95CF6B90-6F1E-BB48-AED9-A2D796E40219}"/>
              </a:ext>
            </a:extLst>
          </p:cNvPr>
          <p:cNvSpPr>
            <a:spLocks/>
          </p:cNvSpPr>
          <p:nvPr/>
        </p:nvSpPr>
        <p:spPr bwMode="auto">
          <a:xfrm>
            <a:off x="9578135" y="4910137"/>
            <a:ext cx="1365250" cy="77788"/>
          </a:xfrm>
          <a:custGeom>
            <a:avLst/>
            <a:gdLst>
              <a:gd name="T0" fmla="*/ 0 w 860"/>
              <a:gd name="T1" fmla="*/ 2147483646 h 49"/>
              <a:gd name="T2" fmla="*/ 2147483646 w 860"/>
              <a:gd name="T3" fmla="*/ 2147483646 h 49"/>
              <a:gd name="T4" fmla="*/ 2147483646 w 860"/>
              <a:gd name="T5" fmla="*/ 2147483646 h 49"/>
              <a:gd name="T6" fmla="*/ 2147483646 w 860"/>
              <a:gd name="T7" fmla="*/ 2147483646 h 49"/>
              <a:gd name="T8" fmla="*/ 2147483646 w 86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0"/>
              <a:gd name="T16" fmla="*/ 0 h 49"/>
              <a:gd name="T17" fmla="*/ 860 w 86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0" h="49">
                <a:moveTo>
                  <a:pt x="0" y="8"/>
                </a:moveTo>
                <a:cubicBezTo>
                  <a:pt x="46" y="13"/>
                  <a:pt x="203" y="25"/>
                  <a:pt x="276" y="32"/>
                </a:cubicBezTo>
                <a:cubicBezTo>
                  <a:pt x="349" y="39"/>
                  <a:pt x="385" y="47"/>
                  <a:pt x="436" y="48"/>
                </a:cubicBezTo>
                <a:cubicBezTo>
                  <a:pt x="487" y="49"/>
                  <a:pt x="509" y="44"/>
                  <a:pt x="580" y="36"/>
                </a:cubicBezTo>
                <a:cubicBezTo>
                  <a:pt x="651" y="28"/>
                  <a:pt x="802" y="7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429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07407E-6 L 0.2 0.00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Oval 81">
            <a:extLst>
              <a:ext uri="{FF2B5EF4-FFF2-40B4-BE49-F238E27FC236}">
                <a16:creationId xmlns:a16="http://schemas.microsoft.com/office/drawing/2014/main" id="{AC9972C7-805B-E74C-8A59-5279E7FCA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400" y="5140325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389" name="Line 34">
            <a:extLst>
              <a:ext uri="{FF2B5EF4-FFF2-40B4-BE49-F238E27FC236}">
                <a16:creationId xmlns:a16="http://schemas.microsoft.com/office/drawing/2014/main" id="{37590370-EBE8-3D45-80D1-D593D9C5A890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>
            <a:off x="2944019" y="4045744"/>
            <a:ext cx="0" cy="258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0" name="Text Box 35">
            <a:extLst>
              <a:ext uri="{FF2B5EF4-FFF2-40B4-BE49-F238E27FC236}">
                <a16:creationId xmlns:a16="http://schemas.microsoft.com/office/drawing/2014/main" id="{A5936740-736D-D144-B6D1-9E0580F2B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5041901"/>
            <a:ext cx="3433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p:graphicFrame>
        <p:nvGraphicFramePr>
          <p:cNvPr id="16391" name="Object 9">
            <a:extLst>
              <a:ext uri="{FF2B5EF4-FFF2-40B4-BE49-F238E27FC236}">
                <a16:creationId xmlns:a16="http://schemas.microsoft.com/office/drawing/2014/main" id="{CFAAFBF4-CB02-2B4B-9921-19ED568E91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2915929"/>
              </p:ext>
            </p:extLst>
          </p:nvPr>
        </p:nvGraphicFramePr>
        <p:xfrm>
          <a:off x="3631147" y="5331368"/>
          <a:ext cx="466725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315200" imgH="9067800" progId="Equation.DSMT4">
                  <p:embed/>
                </p:oleObj>
              </mc:Choice>
              <mc:Fallback>
                <p:oleObj name="Equation" r:id="rId2" imgW="7315200" imgH="9067800" progId="Equation.DSMT4">
                  <p:embed/>
                  <p:pic>
                    <p:nvPicPr>
                      <p:cNvPr id="16391" name="Object 9">
                        <a:extLst>
                          <a:ext uri="{FF2B5EF4-FFF2-40B4-BE49-F238E27FC236}">
                            <a16:creationId xmlns:a16="http://schemas.microsoft.com/office/drawing/2014/main" id="{CFAAFBF4-CB02-2B4B-9921-19ED568E91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1147" y="5331368"/>
                        <a:ext cx="466725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2" name="Object 10">
            <a:extLst>
              <a:ext uri="{FF2B5EF4-FFF2-40B4-BE49-F238E27FC236}">
                <a16:creationId xmlns:a16="http://schemas.microsoft.com/office/drawing/2014/main" id="{894FBA74-8DAD-3B4C-9A5A-2BBB91234B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9017255"/>
              </p:ext>
            </p:extLst>
          </p:nvPr>
        </p:nvGraphicFramePr>
        <p:xfrm>
          <a:off x="2054759" y="4968875"/>
          <a:ext cx="657226" cy="1236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944100" imgH="18719800" progId="Equation.DSMT4">
                  <p:embed/>
                </p:oleObj>
              </mc:Choice>
              <mc:Fallback>
                <p:oleObj name="Equation" r:id="rId4" imgW="9944100" imgH="18719800" progId="Equation.DSMT4">
                  <p:embed/>
                  <p:pic>
                    <p:nvPicPr>
                      <p:cNvPr id="16392" name="Object 10">
                        <a:extLst>
                          <a:ext uri="{FF2B5EF4-FFF2-40B4-BE49-F238E27FC236}">
                            <a16:creationId xmlns:a16="http://schemas.microsoft.com/office/drawing/2014/main" id="{894FBA74-8DAD-3B4C-9A5A-2BBB91234BD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4759" y="4968875"/>
                        <a:ext cx="657226" cy="1236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3" name="Object 11">
            <a:extLst>
              <a:ext uri="{FF2B5EF4-FFF2-40B4-BE49-F238E27FC236}">
                <a16:creationId xmlns:a16="http://schemas.microsoft.com/office/drawing/2014/main" id="{80B714A3-7A66-E64A-8960-BDFA6E66DB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9336247"/>
              </p:ext>
            </p:extLst>
          </p:nvPr>
        </p:nvGraphicFramePr>
        <p:xfrm>
          <a:off x="2771068" y="5698826"/>
          <a:ext cx="784225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754100" imgH="9067800" progId="Equation.DSMT4">
                  <p:embed/>
                </p:oleObj>
              </mc:Choice>
              <mc:Fallback>
                <p:oleObj name="Equation" r:id="rId6" imgW="13754100" imgH="9067800" progId="Equation.DSMT4">
                  <p:embed/>
                  <p:pic>
                    <p:nvPicPr>
                      <p:cNvPr id="16393" name="Object 11">
                        <a:extLst>
                          <a:ext uri="{FF2B5EF4-FFF2-40B4-BE49-F238E27FC236}">
                            <a16:creationId xmlns:a16="http://schemas.microsoft.com/office/drawing/2014/main" id="{80B714A3-7A66-E64A-8960-BDFA6E66DB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068" y="5698826"/>
                        <a:ext cx="784225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6" name="Line 49">
            <a:extLst>
              <a:ext uri="{FF2B5EF4-FFF2-40B4-BE49-F238E27FC236}">
                <a16:creationId xmlns:a16="http://schemas.microsoft.com/office/drawing/2014/main" id="{9228EA3F-3831-674B-956E-2C314CE86B18}"/>
              </a:ext>
            </a:extLst>
          </p:cNvPr>
          <p:cNvSpPr>
            <a:spLocks noChangeShapeType="1"/>
          </p:cNvSpPr>
          <p:nvPr/>
        </p:nvSpPr>
        <p:spPr bwMode="auto">
          <a:xfrm>
            <a:off x="3186113" y="5472113"/>
            <a:ext cx="8472" cy="2793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7" name="Line 50">
            <a:extLst>
              <a:ext uri="{FF2B5EF4-FFF2-40B4-BE49-F238E27FC236}">
                <a16:creationId xmlns:a16="http://schemas.microsoft.com/office/drawing/2014/main" id="{BE0E1649-8D11-E14E-B4C6-64BDF0E1CB8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33713" y="5472113"/>
            <a:ext cx="304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8" name="Text Box 100">
            <a:extLst>
              <a:ext uri="{FF2B5EF4-FFF2-40B4-BE49-F238E27FC236}">
                <a16:creationId xmlns:a16="http://schemas.microsoft.com/office/drawing/2014/main" id="{F4DC8FCB-1AE5-8645-B9D2-A58CF6746A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4763" y="1120776"/>
            <a:ext cx="4042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16399" name="Line 5">
            <a:extLst>
              <a:ext uri="{FF2B5EF4-FFF2-40B4-BE49-F238E27FC236}">
                <a16:creationId xmlns:a16="http://schemas.microsoft.com/office/drawing/2014/main" id="{24A23ED5-E28F-0A48-A009-8D3FEFB09520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935038" y="3230563"/>
            <a:ext cx="4195763" cy="206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0" name="Oval 53">
            <a:extLst>
              <a:ext uri="{FF2B5EF4-FFF2-40B4-BE49-F238E27FC236}">
                <a16:creationId xmlns:a16="http://schemas.microsoft.com/office/drawing/2014/main" id="{1129F4CE-0674-0444-AB34-88851C1B8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9900" y="51816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01" name="Oval 54">
            <a:extLst>
              <a:ext uri="{FF2B5EF4-FFF2-40B4-BE49-F238E27FC236}">
                <a16:creationId xmlns:a16="http://schemas.microsoft.com/office/drawing/2014/main" id="{8F26F8F5-8F6F-174E-9B6B-E03F672C5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9900" y="43307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02" name="Oval 55">
            <a:extLst>
              <a:ext uri="{FF2B5EF4-FFF2-40B4-BE49-F238E27FC236}">
                <a16:creationId xmlns:a16="http://schemas.microsoft.com/office/drawing/2014/main" id="{196B000C-C439-7B4D-A53E-681035E42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5613" y="41021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03" name="Oval 56">
            <a:extLst>
              <a:ext uri="{FF2B5EF4-FFF2-40B4-BE49-F238E27FC236}">
                <a16:creationId xmlns:a16="http://schemas.microsoft.com/office/drawing/2014/main" id="{9C0847D4-425E-994C-A2AE-3B46769DF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7200" y="19050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04" name="Oval 57">
            <a:extLst>
              <a:ext uri="{FF2B5EF4-FFF2-40B4-BE49-F238E27FC236}">
                <a16:creationId xmlns:a16="http://schemas.microsoft.com/office/drawing/2014/main" id="{57D4A7B8-2AD5-B343-BF53-1FBB11332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0" y="51562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05" name="Oval 58">
            <a:extLst>
              <a:ext uri="{FF2B5EF4-FFF2-40B4-BE49-F238E27FC236}">
                <a16:creationId xmlns:a16="http://schemas.microsoft.com/office/drawing/2014/main" id="{411619D2-512A-2545-BE26-3BA28A9BE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0" y="44069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06" name="Oval 59">
            <a:extLst>
              <a:ext uri="{FF2B5EF4-FFF2-40B4-BE49-F238E27FC236}">
                <a16:creationId xmlns:a16="http://schemas.microsoft.com/office/drawing/2014/main" id="{7F84BEEB-641E-DD4A-9DE0-EA68BBB1F7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0" y="38735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07" name="Oval 60">
            <a:extLst>
              <a:ext uri="{FF2B5EF4-FFF2-40B4-BE49-F238E27FC236}">
                <a16:creationId xmlns:a16="http://schemas.microsoft.com/office/drawing/2014/main" id="{BFD77FF4-973C-794A-AF08-B35682F117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5163" y="2187575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08" name="Line 14">
            <a:extLst>
              <a:ext uri="{FF2B5EF4-FFF2-40B4-BE49-F238E27FC236}">
                <a16:creationId xmlns:a16="http://schemas.microsoft.com/office/drawing/2014/main" id="{6B57A74D-82CC-A44B-9377-D50BDEDC642C}"/>
              </a:ext>
            </a:extLst>
          </p:cNvPr>
          <p:cNvSpPr>
            <a:spLocks noChangeShapeType="1"/>
          </p:cNvSpPr>
          <p:nvPr/>
        </p:nvSpPr>
        <p:spPr bwMode="auto">
          <a:xfrm>
            <a:off x="3721100" y="1524000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9" name="Oval 62">
            <a:extLst>
              <a:ext uri="{FF2B5EF4-FFF2-40B4-BE49-F238E27FC236}">
                <a16:creationId xmlns:a16="http://schemas.microsoft.com/office/drawing/2014/main" id="{6C00092C-B445-6945-A0B2-0ABB1D6887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51181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10" name="Oval 63">
            <a:extLst>
              <a:ext uri="{FF2B5EF4-FFF2-40B4-BE49-F238E27FC236}">
                <a16:creationId xmlns:a16="http://schemas.microsoft.com/office/drawing/2014/main" id="{92811D73-D35F-BA40-8329-C87F58E29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46609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11" name="Oval 64">
            <a:extLst>
              <a:ext uri="{FF2B5EF4-FFF2-40B4-BE49-F238E27FC236}">
                <a16:creationId xmlns:a16="http://schemas.microsoft.com/office/drawing/2014/main" id="{C9B015B1-3FDE-CA45-AA85-7FAAAD65D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3000" y="35941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12" name="Oval 65">
            <a:extLst>
              <a:ext uri="{FF2B5EF4-FFF2-40B4-BE49-F238E27FC236}">
                <a16:creationId xmlns:a16="http://schemas.microsoft.com/office/drawing/2014/main" id="{0E605233-483C-6040-AE2A-888C4DB6C7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1413" y="28194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13" name="Oval 66">
            <a:extLst>
              <a:ext uri="{FF2B5EF4-FFF2-40B4-BE49-F238E27FC236}">
                <a16:creationId xmlns:a16="http://schemas.microsoft.com/office/drawing/2014/main" id="{B2B4E7D3-837E-724D-90A6-DA5C0D21F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8600" y="51562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14" name="Oval 67">
            <a:extLst>
              <a:ext uri="{FF2B5EF4-FFF2-40B4-BE49-F238E27FC236}">
                <a16:creationId xmlns:a16="http://schemas.microsoft.com/office/drawing/2014/main" id="{2CCA46C6-2FE8-FF40-BB93-1B28C8EB2D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8600" y="43942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15" name="Oval 68">
            <a:extLst>
              <a:ext uri="{FF2B5EF4-FFF2-40B4-BE49-F238E27FC236}">
                <a16:creationId xmlns:a16="http://schemas.microsoft.com/office/drawing/2014/main" id="{6EB6547A-10A2-BF4B-B596-C29FAC499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8600" y="38862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16" name="Oval 69">
            <a:extLst>
              <a:ext uri="{FF2B5EF4-FFF2-40B4-BE49-F238E27FC236}">
                <a16:creationId xmlns:a16="http://schemas.microsoft.com/office/drawing/2014/main" id="{D17B0D1C-BB4D-E64F-B54E-9812682AE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8600" y="21844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17" name="Line 23">
            <a:extLst>
              <a:ext uri="{FF2B5EF4-FFF2-40B4-BE49-F238E27FC236}">
                <a16:creationId xmlns:a16="http://schemas.microsoft.com/office/drawing/2014/main" id="{BF08AE93-03D5-8742-AC26-B73287F23634}"/>
              </a:ext>
            </a:extLst>
          </p:cNvPr>
          <p:cNvSpPr>
            <a:spLocks noChangeShapeType="1"/>
          </p:cNvSpPr>
          <p:nvPr/>
        </p:nvSpPr>
        <p:spPr bwMode="auto">
          <a:xfrm>
            <a:off x="2349500" y="1524000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8" name="Oval 71">
            <a:extLst>
              <a:ext uri="{FF2B5EF4-FFF2-40B4-BE49-F238E27FC236}">
                <a16:creationId xmlns:a16="http://schemas.microsoft.com/office/drawing/2014/main" id="{7F747E4E-222D-9B4C-BA9D-973B246C2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6800" y="51181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19" name="Oval 72">
            <a:extLst>
              <a:ext uri="{FF2B5EF4-FFF2-40B4-BE49-F238E27FC236}">
                <a16:creationId xmlns:a16="http://schemas.microsoft.com/office/drawing/2014/main" id="{098A142D-A600-B840-A98C-2ABAE4D74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6800" y="46609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0" name="Oval 73">
            <a:extLst>
              <a:ext uri="{FF2B5EF4-FFF2-40B4-BE49-F238E27FC236}">
                <a16:creationId xmlns:a16="http://schemas.microsoft.com/office/drawing/2014/main" id="{F04DA4FC-7534-EF4C-9600-BD94DCC62F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1400" y="35941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1" name="Oval 74">
            <a:extLst>
              <a:ext uri="{FF2B5EF4-FFF2-40B4-BE49-F238E27FC236}">
                <a16:creationId xmlns:a16="http://schemas.microsoft.com/office/drawing/2014/main" id="{290B138D-6253-4D40-9324-73860AE106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7750" y="28067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2" name="Oval 77">
            <a:extLst>
              <a:ext uri="{FF2B5EF4-FFF2-40B4-BE49-F238E27FC236}">
                <a16:creationId xmlns:a16="http://schemas.microsoft.com/office/drawing/2014/main" id="{A11B692D-0714-6A41-A6AC-6D9E184C0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9800" y="5133975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3" name="Oval 78">
            <a:extLst>
              <a:ext uri="{FF2B5EF4-FFF2-40B4-BE49-F238E27FC236}">
                <a16:creationId xmlns:a16="http://schemas.microsoft.com/office/drawing/2014/main" id="{F98F7116-D9C1-F049-A539-01B080A89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9800" y="4530725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4" name="Oval 79">
            <a:extLst>
              <a:ext uri="{FF2B5EF4-FFF2-40B4-BE49-F238E27FC236}">
                <a16:creationId xmlns:a16="http://schemas.microsoft.com/office/drawing/2014/main" id="{099E42E1-483B-A544-BCBA-F8C19AA3D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9800" y="3667125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5" name="Oval 80">
            <a:extLst>
              <a:ext uri="{FF2B5EF4-FFF2-40B4-BE49-F238E27FC236}">
                <a16:creationId xmlns:a16="http://schemas.microsoft.com/office/drawing/2014/main" id="{B29901BF-66B9-E441-912E-46C105C17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3125" y="25606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6" name="Oval 82">
            <a:extLst>
              <a:ext uri="{FF2B5EF4-FFF2-40B4-BE49-F238E27FC236}">
                <a16:creationId xmlns:a16="http://schemas.microsoft.com/office/drawing/2014/main" id="{140B9330-3295-3147-9130-CC3C1E0EF4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400" y="4498975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7" name="Oval 83">
            <a:extLst>
              <a:ext uri="{FF2B5EF4-FFF2-40B4-BE49-F238E27FC236}">
                <a16:creationId xmlns:a16="http://schemas.microsoft.com/office/drawing/2014/main" id="{B0A4F0DC-BC40-F647-B0C0-E11FCD7F4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400" y="3705225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8" name="Oval 84">
            <a:extLst>
              <a:ext uri="{FF2B5EF4-FFF2-40B4-BE49-F238E27FC236}">
                <a16:creationId xmlns:a16="http://schemas.microsoft.com/office/drawing/2014/main" id="{8BFB4D48-98F9-B447-A4F0-E8BDB0C5E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400" y="2517775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9" name="Freeform 88">
            <a:extLst>
              <a:ext uri="{FF2B5EF4-FFF2-40B4-BE49-F238E27FC236}">
                <a16:creationId xmlns:a16="http://schemas.microsoft.com/office/drawing/2014/main" id="{2703B1FC-4C87-934B-9F90-E964724AC76F}"/>
              </a:ext>
            </a:extLst>
          </p:cNvPr>
          <p:cNvSpPr>
            <a:spLocks/>
          </p:cNvSpPr>
          <p:nvPr/>
        </p:nvSpPr>
        <p:spPr bwMode="auto">
          <a:xfrm>
            <a:off x="2352675" y="3629025"/>
            <a:ext cx="1365250" cy="509588"/>
          </a:xfrm>
          <a:custGeom>
            <a:avLst/>
            <a:gdLst>
              <a:gd name="T0" fmla="*/ 0 w 860"/>
              <a:gd name="T1" fmla="*/ 2147483646 h 321"/>
              <a:gd name="T2" fmla="*/ 2147483646 w 860"/>
              <a:gd name="T3" fmla="*/ 2147483646 h 321"/>
              <a:gd name="T4" fmla="*/ 2147483646 w 860"/>
              <a:gd name="T5" fmla="*/ 2147483646 h 321"/>
              <a:gd name="T6" fmla="*/ 2147483646 w 860"/>
              <a:gd name="T7" fmla="*/ 2147483646 h 321"/>
              <a:gd name="T8" fmla="*/ 2147483646 w 860"/>
              <a:gd name="T9" fmla="*/ 2147483646 h 321"/>
              <a:gd name="T10" fmla="*/ 2147483646 w 860"/>
              <a:gd name="T11" fmla="*/ 2147483646 h 321"/>
              <a:gd name="T12" fmla="*/ 2147483646 w 860"/>
              <a:gd name="T13" fmla="*/ 2147483646 h 321"/>
              <a:gd name="T14" fmla="*/ 2147483646 w 860"/>
              <a:gd name="T15" fmla="*/ 2147483646 h 321"/>
              <a:gd name="T16" fmla="*/ 2147483646 w 860"/>
              <a:gd name="T17" fmla="*/ 0 h 3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60"/>
              <a:gd name="T28" fmla="*/ 0 h 321"/>
              <a:gd name="T29" fmla="*/ 860 w 860"/>
              <a:gd name="T30" fmla="*/ 321 h 32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60" h="321">
                <a:moveTo>
                  <a:pt x="0" y="4"/>
                </a:moveTo>
                <a:cubicBezTo>
                  <a:pt x="6" y="5"/>
                  <a:pt x="41" y="7"/>
                  <a:pt x="47" y="8"/>
                </a:cubicBezTo>
                <a:cubicBezTo>
                  <a:pt x="77" y="23"/>
                  <a:pt x="108" y="37"/>
                  <a:pt x="138" y="52"/>
                </a:cubicBezTo>
                <a:cubicBezTo>
                  <a:pt x="183" y="80"/>
                  <a:pt x="219" y="127"/>
                  <a:pt x="268" y="172"/>
                </a:cubicBezTo>
                <a:cubicBezTo>
                  <a:pt x="317" y="217"/>
                  <a:pt x="381" y="319"/>
                  <a:pt x="432" y="320"/>
                </a:cubicBezTo>
                <a:cubicBezTo>
                  <a:pt x="483" y="321"/>
                  <a:pt x="531" y="223"/>
                  <a:pt x="576" y="180"/>
                </a:cubicBezTo>
                <a:cubicBezTo>
                  <a:pt x="621" y="137"/>
                  <a:pt x="668" y="91"/>
                  <a:pt x="705" y="64"/>
                </a:cubicBezTo>
                <a:cubicBezTo>
                  <a:pt x="742" y="37"/>
                  <a:pt x="772" y="31"/>
                  <a:pt x="798" y="20"/>
                </a:cubicBezTo>
                <a:cubicBezTo>
                  <a:pt x="824" y="9"/>
                  <a:pt x="850" y="3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0" name="Freeform 89">
            <a:extLst>
              <a:ext uri="{FF2B5EF4-FFF2-40B4-BE49-F238E27FC236}">
                <a16:creationId xmlns:a16="http://schemas.microsoft.com/office/drawing/2014/main" id="{EFDFE45E-D8B1-784B-95B6-4235198A964A}"/>
              </a:ext>
            </a:extLst>
          </p:cNvPr>
          <p:cNvSpPr>
            <a:spLocks/>
          </p:cNvSpPr>
          <p:nvPr/>
        </p:nvSpPr>
        <p:spPr bwMode="auto">
          <a:xfrm>
            <a:off x="2354263" y="1935163"/>
            <a:ext cx="1371600" cy="927100"/>
          </a:xfrm>
          <a:custGeom>
            <a:avLst/>
            <a:gdLst>
              <a:gd name="T0" fmla="*/ 0 w 872"/>
              <a:gd name="T1" fmla="*/ 2147483646 h 584"/>
              <a:gd name="T2" fmla="*/ 2147483646 w 872"/>
              <a:gd name="T3" fmla="*/ 2147483646 h 584"/>
              <a:gd name="T4" fmla="*/ 2147483646 w 872"/>
              <a:gd name="T5" fmla="*/ 2147483646 h 584"/>
              <a:gd name="T6" fmla="*/ 2147483646 w 872"/>
              <a:gd name="T7" fmla="*/ 2147483646 h 584"/>
              <a:gd name="T8" fmla="*/ 2147483646 w 872"/>
              <a:gd name="T9" fmla="*/ 2147483646 h 584"/>
              <a:gd name="T10" fmla="*/ 2147483646 w 872"/>
              <a:gd name="T11" fmla="*/ 2147483646 h 584"/>
              <a:gd name="T12" fmla="*/ 2147483646 w 872"/>
              <a:gd name="T13" fmla="*/ 2147483646 h 584"/>
              <a:gd name="T14" fmla="*/ 2147483646 w 872"/>
              <a:gd name="T15" fmla="*/ 2147483646 h 584"/>
              <a:gd name="T16" fmla="*/ 2147483646 w 872"/>
              <a:gd name="T17" fmla="*/ 2147483646 h 5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72"/>
              <a:gd name="T28" fmla="*/ 0 h 584"/>
              <a:gd name="T29" fmla="*/ 872 w 872"/>
              <a:gd name="T30" fmla="*/ 584 h 58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72" h="584">
                <a:moveTo>
                  <a:pt x="0" y="580"/>
                </a:moveTo>
                <a:cubicBezTo>
                  <a:pt x="13" y="564"/>
                  <a:pt x="50" y="548"/>
                  <a:pt x="78" y="515"/>
                </a:cubicBezTo>
                <a:cubicBezTo>
                  <a:pt x="106" y="482"/>
                  <a:pt x="133" y="436"/>
                  <a:pt x="167" y="383"/>
                </a:cubicBezTo>
                <a:cubicBezTo>
                  <a:pt x="201" y="330"/>
                  <a:pt x="237" y="263"/>
                  <a:pt x="280" y="200"/>
                </a:cubicBezTo>
                <a:cubicBezTo>
                  <a:pt x="323" y="137"/>
                  <a:pt x="373" y="0"/>
                  <a:pt x="424" y="4"/>
                </a:cubicBezTo>
                <a:cubicBezTo>
                  <a:pt x="475" y="8"/>
                  <a:pt x="536" y="152"/>
                  <a:pt x="584" y="224"/>
                </a:cubicBezTo>
                <a:cubicBezTo>
                  <a:pt x="632" y="296"/>
                  <a:pt x="682" y="384"/>
                  <a:pt x="714" y="434"/>
                </a:cubicBezTo>
                <a:cubicBezTo>
                  <a:pt x="747" y="485"/>
                  <a:pt x="753" y="502"/>
                  <a:pt x="779" y="527"/>
                </a:cubicBezTo>
                <a:cubicBezTo>
                  <a:pt x="805" y="552"/>
                  <a:pt x="857" y="570"/>
                  <a:pt x="872" y="58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1" name="Freeform 90">
            <a:extLst>
              <a:ext uri="{FF2B5EF4-FFF2-40B4-BE49-F238E27FC236}">
                <a16:creationId xmlns:a16="http://schemas.microsoft.com/office/drawing/2014/main" id="{6DCF9226-5105-F341-B279-2A23A66C523C}"/>
              </a:ext>
            </a:extLst>
          </p:cNvPr>
          <p:cNvSpPr>
            <a:spLocks/>
          </p:cNvSpPr>
          <p:nvPr/>
        </p:nvSpPr>
        <p:spPr bwMode="auto">
          <a:xfrm>
            <a:off x="2355850" y="4354514"/>
            <a:ext cx="1390650" cy="338137"/>
          </a:xfrm>
          <a:custGeom>
            <a:avLst/>
            <a:gdLst>
              <a:gd name="T0" fmla="*/ 0 w 876"/>
              <a:gd name="T1" fmla="*/ 2147483646 h 213"/>
              <a:gd name="T2" fmla="*/ 2147483646 w 876"/>
              <a:gd name="T3" fmla="*/ 2147483646 h 213"/>
              <a:gd name="T4" fmla="*/ 2147483646 w 876"/>
              <a:gd name="T5" fmla="*/ 2147483646 h 213"/>
              <a:gd name="T6" fmla="*/ 2147483646 w 876"/>
              <a:gd name="T7" fmla="*/ 2147483646 h 213"/>
              <a:gd name="T8" fmla="*/ 2147483646 w 876"/>
              <a:gd name="T9" fmla="*/ 2147483646 h 2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6"/>
              <a:gd name="T16" fmla="*/ 0 h 213"/>
              <a:gd name="T17" fmla="*/ 876 w 876"/>
              <a:gd name="T18" fmla="*/ 213 h 2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6" h="213">
                <a:moveTo>
                  <a:pt x="0" y="213"/>
                </a:moveTo>
                <a:cubicBezTo>
                  <a:pt x="46" y="186"/>
                  <a:pt x="203" y="84"/>
                  <a:pt x="276" y="49"/>
                </a:cubicBezTo>
                <a:cubicBezTo>
                  <a:pt x="349" y="14"/>
                  <a:pt x="384" y="0"/>
                  <a:pt x="436" y="1"/>
                </a:cubicBezTo>
                <a:cubicBezTo>
                  <a:pt x="488" y="2"/>
                  <a:pt x="515" y="18"/>
                  <a:pt x="588" y="53"/>
                </a:cubicBezTo>
                <a:cubicBezTo>
                  <a:pt x="661" y="88"/>
                  <a:pt x="816" y="180"/>
                  <a:pt x="876" y="21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2" name="Freeform 75">
            <a:extLst>
              <a:ext uri="{FF2B5EF4-FFF2-40B4-BE49-F238E27FC236}">
                <a16:creationId xmlns:a16="http://schemas.microsoft.com/office/drawing/2014/main" id="{FE5E0257-D2BF-7F4B-A792-804C90A93DD9}"/>
              </a:ext>
            </a:extLst>
          </p:cNvPr>
          <p:cNvSpPr>
            <a:spLocks/>
          </p:cNvSpPr>
          <p:nvPr/>
        </p:nvSpPr>
        <p:spPr bwMode="auto">
          <a:xfrm>
            <a:off x="2355850" y="5143500"/>
            <a:ext cx="1365250" cy="77788"/>
          </a:xfrm>
          <a:custGeom>
            <a:avLst/>
            <a:gdLst>
              <a:gd name="T0" fmla="*/ 0 w 860"/>
              <a:gd name="T1" fmla="*/ 2147483646 h 49"/>
              <a:gd name="T2" fmla="*/ 2147483646 w 860"/>
              <a:gd name="T3" fmla="*/ 2147483646 h 49"/>
              <a:gd name="T4" fmla="*/ 2147483646 w 860"/>
              <a:gd name="T5" fmla="*/ 2147483646 h 49"/>
              <a:gd name="T6" fmla="*/ 2147483646 w 860"/>
              <a:gd name="T7" fmla="*/ 2147483646 h 49"/>
              <a:gd name="T8" fmla="*/ 2147483646 w 86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0"/>
              <a:gd name="T16" fmla="*/ 0 h 49"/>
              <a:gd name="T17" fmla="*/ 860 w 86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0" h="49">
                <a:moveTo>
                  <a:pt x="0" y="8"/>
                </a:moveTo>
                <a:cubicBezTo>
                  <a:pt x="46" y="13"/>
                  <a:pt x="203" y="25"/>
                  <a:pt x="276" y="32"/>
                </a:cubicBezTo>
                <a:cubicBezTo>
                  <a:pt x="349" y="39"/>
                  <a:pt x="385" y="47"/>
                  <a:pt x="436" y="48"/>
                </a:cubicBezTo>
                <a:cubicBezTo>
                  <a:pt x="487" y="49"/>
                  <a:pt x="509" y="44"/>
                  <a:pt x="580" y="36"/>
                </a:cubicBezTo>
                <a:cubicBezTo>
                  <a:pt x="651" y="28"/>
                  <a:pt x="802" y="7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43667" name="Rectangle 51">
            <a:extLst>
              <a:ext uri="{FF2B5EF4-FFF2-40B4-BE49-F238E27FC236}">
                <a16:creationId xmlns:a16="http://schemas.microsoft.com/office/drawing/2014/main" id="{C43C40AB-949A-4C41-BBFA-C33E131196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9088" y="5041900"/>
            <a:ext cx="580231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4 states per atom, N atoms</a:t>
            </a:r>
            <a:br>
              <a:rPr lang="en-US" altLang="en-US" sz="2400" b="1" dirty="0"/>
            </a:br>
            <a:r>
              <a:rPr lang="en-US" altLang="en-US" sz="2400" b="1" dirty="0"/>
              <a:t>=&gt; 4 bands, N states in each band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All states are included in the first zone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Invariant to shift by </a:t>
            </a:r>
          </a:p>
        </p:txBody>
      </p:sp>
      <p:sp>
        <p:nvSpPr>
          <p:cNvPr id="16434" name="Rectangle 52">
            <a:extLst>
              <a:ext uri="{FF2B5EF4-FFF2-40B4-BE49-F238E27FC236}">
                <a16:creationId xmlns:a16="http://schemas.microsoft.com/office/drawing/2014/main" id="{42CF3384-1EFE-1E48-9C32-8EE231FCA5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1D Brillouin Zone and Number of States</a:t>
            </a:r>
          </a:p>
        </p:txBody>
      </p:sp>
      <p:sp>
        <p:nvSpPr>
          <p:cNvPr id="16441" name="Slide Number Placeholder 81">
            <a:extLst>
              <a:ext uri="{FF2B5EF4-FFF2-40B4-BE49-F238E27FC236}">
                <a16:creationId xmlns:a16="http://schemas.microsoft.com/office/drawing/2014/main" id="{A4B1F0EC-AB99-454D-AE5C-7A627ADD93DE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CC16D4-0143-AB42-A811-5644FD1FFC96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sp>
        <p:nvSpPr>
          <p:cNvPr id="188" name="Freeform 72">
            <a:extLst>
              <a:ext uri="{FF2B5EF4-FFF2-40B4-BE49-F238E27FC236}">
                <a16:creationId xmlns:a16="http://schemas.microsoft.com/office/drawing/2014/main" id="{641D8A08-5B08-450C-BD02-62828ED58A48}"/>
              </a:ext>
            </a:extLst>
          </p:cNvPr>
          <p:cNvSpPr>
            <a:spLocks/>
          </p:cNvSpPr>
          <p:nvPr/>
        </p:nvSpPr>
        <p:spPr bwMode="auto">
          <a:xfrm>
            <a:off x="7265988" y="838200"/>
            <a:ext cx="3841750" cy="457200"/>
          </a:xfrm>
          <a:custGeom>
            <a:avLst/>
            <a:gdLst>
              <a:gd name="T0" fmla="*/ 0 w 1344"/>
              <a:gd name="T1" fmla="*/ 0 h 192"/>
              <a:gd name="T2" fmla="*/ 2147483646 w 1344"/>
              <a:gd name="T3" fmla="*/ 0 h 192"/>
              <a:gd name="T4" fmla="*/ 2147483646 w 1344"/>
              <a:gd name="T5" fmla="*/ 2147483646 h 192"/>
              <a:gd name="T6" fmla="*/ 2147483646 w 1344"/>
              <a:gd name="T7" fmla="*/ 2147483646 h 192"/>
              <a:gd name="T8" fmla="*/ 2147483646 w 1344"/>
              <a:gd name="T9" fmla="*/ 0 h 192"/>
              <a:gd name="T10" fmla="*/ 2147483646 w 1344"/>
              <a:gd name="T11" fmla="*/ 0 h 192"/>
              <a:gd name="T12" fmla="*/ 2147483646 w 1344"/>
              <a:gd name="T13" fmla="*/ 2147483646 h 192"/>
              <a:gd name="T14" fmla="*/ 2147483646 w 1344"/>
              <a:gd name="T15" fmla="*/ 2147483646 h 192"/>
              <a:gd name="T16" fmla="*/ 2147483646 w 1344"/>
              <a:gd name="T17" fmla="*/ 0 h 192"/>
              <a:gd name="T18" fmla="*/ 2147483646 w 1344"/>
              <a:gd name="T19" fmla="*/ 0 h 192"/>
              <a:gd name="T20" fmla="*/ 2147483646 w 1344"/>
              <a:gd name="T21" fmla="*/ 2147483646 h 192"/>
              <a:gd name="T22" fmla="*/ 2147483646 w 1344"/>
              <a:gd name="T23" fmla="*/ 2147483646 h 192"/>
              <a:gd name="T24" fmla="*/ 2147483646 w 1344"/>
              <a:gd name="T25" fmla="*/ 0 h 192"/>
              <a:gd name="T26" fmla="*/ 2147483646 w 1344"/>
              <a:gd name="T27" fmla="*/ 0 h 192"/>
              <a:gd name="T28" fmla="*/ 2147483646 w 1344"/>
              <a:gd name="T29" fmla="*/ 2147483646 h 192"/>
              <a:gd name="T30" fmla="*/ 2147483646 w 1344"/>
              <a:gd name="T31" fmla="*/ 2147483646 h 192"/>
              <a:gd name="T32" fmla="*/ 2147483646 w 1344"/>
              <a:gd name="T33" fmla="*/ 0 h 192"/>
              <a:gd name="T34" fmla="*/ 2147483646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9" name="Line 77">
            <a:extLst>
              <a:ext uri="{FF2B5EF4-FFF2-40B4-BE49-F238E27FC236}">
                <a16:creationId xmlns:a16="http://schemas.microsoft.com/office/drawing/2014/main" id="{20395610-C4BE-4A73-AFC0-D27CB1124E5B}"/>
              </a:ext>
            </a:extLst>
          </p:cNvPr>
          <p:cNvSpPr>
            <a:spLocks noChangeShapeType="1"/>
          </p:cNvSpPr>
          <p:nvPr/>
        </p:nvSpPr>
        <p:spPr bwMode="auto">
          <a:xfrm>
            <a:off x="7443788" y="1839912"/>
            <a:ext cx="45958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0" name="Oval 73">
            <a:extLst>
              <a:ext uri="{FF2B5EF4-FFF2-40B4-BE49-F238E27FC236}">
                <a16:creationId xmlns:a16="http://schemas.microsoft.com/office/drawing/2014/main" id="{DE7C754D-3402-4C3A-B807-4B2527D1D3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4788" y="1744662"/>
            <a:ext cx="2032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1" name="Oval 74">
            <a:extLst>
              <a:ext uri="{FF2B5EF4-FFF2-40B4-BE49-F238E27FC236}">
                <a16:creationId xmlns:a16="http://schemas.microsoft.com/office/drawing/2014/main" id="{E82B5371-5E6D-4ECB-89FF-16653FAE8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3625" y="1744662"/>
            <a:ext cx="2032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2" name="Oval 75">
            <a:extLst>
              <a:ext uri="{FF2B5EF4-FFF2-40B4-BE49-F238E27FC236}">
                <a16:creationId xmlns:a16="http://schemas.microsoft.com/office/drawing/2014/main" id="{8902D52E-99DA-4817-AC01-CF99002BB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15475" y="1746250"/>
            <a:ext cx="2032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3" name="Oval 76">
            <a:extLst>
              <a:ext uri="{FF2B5EF4-FFF2-40B4-BE49-F238E27FC236}">
                <a16:creationId xmlns:a16="http://schemas.microsoft.com/office/drawing/2014/main" id="{9EE08CB6-9028-4BE3-8317-D91DEE44B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40975" y="1746250"/>
            <a:ext cx="2032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4" name="Line 81">
            <a:extLst>
              <a:ext uri="{FF2B5EF4-FFF2-40B4-BE49-F238E27FC236}">
                <a16:creationId xmlns:a16="http://schemas.microsoft.com/office/drawing/2014/main" id="{F428950E-6436-4F68-8E64-4206F20A46D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12790" y="1401599"/>
            <a:ext cx="825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5" name="Text Box 82">
            <a:extLst>
              <a:ext uri="{FF2B5EF4-FFF2-40B4-BE49-F238E27FC236}">
                <a16:creationId xmlns:a16="http://schemas.microsoft.com/office/drawing/2014/main" id="{07D743A4-F4A8-4D33-AAC0-FA226910F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3472" y="939636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  <p:sp>
        <p:nvSpPr>
          <p:cNvPr id="196" name="Text Box 83">
            <a:extLst>
              <a:ext uri="{FF2B5EF4-FFF2-40B4-BE49-F238E27FC236}">
                <a16:creationId xmlns:a16="http://schemas.microsoft.com/office/drawing/2014/main" id="{0FC9ACC9-7D37-48A1-ABD3-026598680F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26920" y="1777355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99" name="Text Box 104">
            <a:extLst>
              <a:ext uri="{FF2B5EF4-FFF2-40B4-BE49-F238E27FC236}">
                <a16:creationId xmlns:a16="http://schemas.microsoft.com/office/drawing/2014/main" id="{C86D9096-5714-4C91-B97D-756B7C59E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4303" y="1471613"/>
            <a:ext cx="1778052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</a:rPr>
              <a:t>Physical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Real Space</a:t>
            </a:r>
          </a:p>
        </p:txBody>
      </p:sp>
      <p:sp>
        <p:nvSpPr>
          <p:cNvPr id="218" name="Text Box 45">
            <a:extLst>
              <a:ext uri="{FF2B5EF4-FFF2-40B4-BE49-F238E27FC236}">
                <a16:creationId xmlns:a16="http://schemas.microsoft.com/office/drawing/2014/main" id="{739969B4-D413-410A-9B0D-B10CD0B5C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6372" y="1897064"/>
            <a:ext cx="268599" cy="3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19" name="Text Box 46">
            <a:extLst>
              <a:ext uri="{FF2B5EF4-FFF2-40B4-BE49-F238E27FC236}">
                <a16:creationId xmlns:a16="http://schemas.microsoft.com/office/drawing/2014/main" id="{D9BAB876-5693-4633-9BCD-E2BA6ACAF0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7583" y="1897064"/>
            <a:ext cx="269935" cy="3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20" name="Text Box 47">
            <a:extLst>
              <a:ext uri="{FF2B5EF4-FFF2-40B4-BE49-F238E27FC236}">
                <a16:creationId xmlns:a16="http://schemas.microsoft.com/office/drawing/2014/main" id="{21624F90-9F9F-4749-A458-4A6BE7708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85001" y="1895728"/>
            <a:ext cx="268599" cy="3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21" name="Text Box 48">
            <a:extLst>
              <a:ext uri="{FF2B5EF4-FFF2-40B4-BE49-F238E27FC236}">
                <a16:creationId xmlns:a16="http://schemas.microsoft.com/office/drawing/2014/main" id="{952A3DAA-F969-4C52-9E2D-7BED2B7A8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0835" y="1906874"/>
            <a:ext cx="574615" cy="399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</a:p>
        </p:txBody>
      </p:sp>
      <p:sp>
        <p:nvSpPr>
          <p:cNvPr id="222" name="Oval 76">
            <a:extLst>
              <a:ext uri="{FF2B5EF4-FFF2-40B4-BE49-F238E27FC236}">
                <a16:creationId xmlns:a16="http://schemas.microsoft.com/office/drawing/2014/main" id="{DCD47DC8-1FA9-0A49-A9D7-EB1B6DF22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45280" y="1766821"/>
            <a:ext cx="2032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23" name="Text Box 48">
            <a:extLst>
              <a:ext uri="{FF2B5EF4-FFF2-40B4-BE49-F238E27FC236}">
                <a16:creationId xmlns:a16="http://schemas.microsoft.com/office/drawing/2014/main" id="{C91F5237-D80D-CE43-B219-D3E254EAD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5140" y="1927445"/>
            <a:ext cx="574615" cy="399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N-1</a:t>
            </a:r>
          </a:p>
        </p:txBody>
      </p:sp>
      <p:graphicFrame>
        <p:nvGraphicFramePr>
          <p:cNvPr id="228" name="Object 6">
            <a:extLst>
              <a:ext uri="{FF2B5EF4-FFF2-40B4-BE49-F238E27FC236}">
                <a16:creationId xmlns:a16="http://schemas.microsoft.com/office/drawing/2014/main" id="{8B34EE5B-2F08-7F48-A182-B649F299A1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2379206"/>
              </p:ext>
            </p:extLst>
          </p:nvPr>
        </p:nvGraphicFramePr>
        <p:xfrm>
          <a:off x="5483051" y="3519172"/>
          <a:ext cx="4046537" cy="701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2374800" imgH="9067800" progId="Equation.DSMT4">
                  <p:embed/>
                </p:oleObj>
              </mc:Choice>
              <mc:Fallback>
                <p:oleObj name="Equation" r:id="rId8" imgW="52374800" imgH="9067800" progId="Equation.DSMT4">
                  <p:embed/>
                  <p:pic>
                    <p:nvPicPr>
                      <p:cNvPr id="16388" name="Object 6">
                        <a:extLst>
                          <a:ext uri="{FF2B5EF4-FFF2-40B4-BE49-F238E27FC236}">
                            <a16:creationId xmlns:a16="http://schemas.microsoft.com/office/drawing/2014/main" id="{53E4FDAF-AA2F-C54E-BB1F-F6329B891E1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3051" y="3519172"/>
                        <a:ext cx="4046537" cy="701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9" name="Object 58">
            <a:extLst>
              <a:ext uri="{FF2B5EF4-FFF2-40B4-BE49-F238E27FC236}">
                <a16:creationId xmlns:a16="http://schemas.microsoft.com/office/drawing/2014/main" id="{9E74ED88-730D-A746-960C-5E419C570B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5159905"/>
              </p:ext>
            </p:extLst>
          </p:nvPr>
        </p:nvGraphicFramePr>
        <p:xfrm>
          <a:off x="5453062" y="2278062"/>
          <a:ext cx="3865563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2473900" imgH="5270500" progId="Equation.DSMT4">
                  <p:embed/>
                </p:oleObj>
              </mc:Choice>
              <mc:Fallback>
                <p:oleObj name="Equation" r:id="rId10" imgW="32473900" imgH="5270500" progId="Equation.DSMT4">
                  <p:embed/>
                  <p:pic>
                    <p:nvPicPr>
                      <p:cNvPr id="16435" name="Object 58">
                        <a:extLst>
                          <a:ext uri="{FF2B5EF4-FFF2-40B4-BE49-F238E27FC236}">
                            <a16:creationId xmlns:a16="http://schemas.microsoft.com/office/drawing/2014/main" id="{0DC972F0-C678-204F-B202-F6EA4FB5B41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3062" y="2278062"/>
                        <a:ext cx="3865563" cy="631825"/>
                      </a:xfrm>
                      <a:prstGeom prst="rect">
                        <a:avLst/>
                      </a:prstGeom>
                      <a:solidFill>
                        <a:srgbClr val="CCFF99">
                          <a:alpha val="47842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0" name="Object 80">
            <a:extLst>
              <a:ext uri="{FF2B5EF4-FFF2-40B4-BE49-F238E27FC236}">
                <a16:creationId xmlns:a16="http://schemas.microsoft.com/office/drawing/2014/main" id="{BF39D8A6-D53E-9C48-BB51-80F06E94E0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3258067"/>
              </p:ext>
            </p:extLst>
          </p:nvPr>
        </p:nvGraphicFramePr>
        <p:xfrm>
          <a:off x="5513387" y="4133535"/>
          <a:ext cx="4046538" cy="10637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1206400" imgH="13462000" progId="Equation.DSMT4">
                  <p:embed/>
                </p:oleObj>
              </mc:Choice>
              <mc:Fallback>
                <p:oleObj name="Equation" r:id="rId12" imgW="51206400" imgH="13462000" progId="Equation.DSMT4">
                  <p:embed/>
                  <p:pic>
                    <p:nvPicPr>
                      <p:cNvPr id="16437" name="Object 80">
                        <a:extLst>
                          <a:ext uri="{FF2B5EF4-FFF2-40B4-BE49-F238E27FC236}">
                            <a16:creationId xmlns:a16="http://schemas.microsoft.com/office/drawing/2014/main" id="{7015A082-B2C2-DC4D-8A95-1B96CFCB1A9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3387" y="4133535"/>
                        <a:ext cx="4046538" cy="10637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1" name="Object 82">
            <a:extLst>
              <a:ext uri="{FF2B5EF4-FFF2-40B4-BE49-F238E27FC236}">
                <a16:creationId xmlns:a16="http://schemas.microsoft.com/office/drawing/2014/main" id="{6B884D8F-3428-8D48-BEE8-9AA38B93D5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1484470"/>
              </p:ext>
            </p:extLst>
          </p:nvPr>
        </p:nvGraphicFramePr>
        <p:xfrm>
          <a:off x="9255125" y="2278062"/>
          <a:ext cx="2632075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2821900" imgH="5270500" progId="Equation.DSMT4">
                  <p:embed/>
                </p:oleObj>
              </mc:Choice>
              <mc:Fallback>
                <p:oleObj name="Equation" r:id="rId14" imgW="22821900" imgH="5270500" progId="Equation.DSMT4">
                  <p:embed/>
                  <p:pic>
                    <p:nvPicPr>
                      <p:cNvPr id="2543698" name="Object 82">
                        <a:extLst>
                          <a:ext uri="{FF2B5EF4-FFF2-40B4-BE49-F238E27FC236}">
                            <a16:creationId xmlns:a16="http://schemas.microsoft.com/office/drawing/2014/main" id="{2BE44469-59A3-CD48-BBDE-014C07DD83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55125" y="2278062"/>
                        <a:ext cx="2632075" cy="612775"/>
                      </a:xfrm>
                      <a:prstGeom prst="rect">
                        <a:avLst/>
                      </a:prstGeom>
                      <a:solidFill>
                        <a:srgbClr val="FF0000">
                          <a:alpha val="47842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2" name="Object 83">
            <a:extLst>
              <a:ext uri="{FF2B5EF4-FFF2-40B4-BE49-F238E27FC236}">
                <a16:creationId xmlns:a16="http://schemas.microsoft.com/office/drawing/2014/main" id="{88CBBF8F-9503-0442-BBBD-3E05D2C4915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7500150"/>
              </p:ext>
            </p:extLst>
          </p:nvPr>
        </p:nvGraphicFramePr>
        <p:xfrm>
          <a:off x="9293224" y="2892425"/>
          <a:ext cx="2565400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2237700" imgH="5270500" progId="Equation.DSMT4">
                  <p:embed/>
                </p:oleObj>
              </mc:Choice>
              <mc:Fallback>
                <p:oleObj name="Equation" r:id="rId16" imgW="22237700" imgH="5270500" progId="Equation.DSMT4">
                  <p:embed/>
                  <p:pic>
                    <p:nvPicPr>
                      <p:cNvPr id="2543699" name="Object 83">
                        <a:extLst>
                          <a:ext uri="{FF2B5EF4-FFF2-40B4-BE49-F238E27FC236}">
                            <a16:creationId xmlns:a16="http://schemas.microsoft.com/office/drawing/2014/main" id="{695777E3-F5FC-EA43-8A65-FFA2A9BC7F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93224" y="2892425"/>
                        <a:ext cx="2565400" cy="612775"/>
                      </a:xfrm>
                      <a:prstGeom prst="rect">
                        <a:avLst/>
                      </a:prstGeom>
                      <a:solidFill>
                        <a:srgbClr val="FF0000">
                          <a:alpha val="47842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3" name="Object 84">
            <a:extLst>
              <a:ext uri="{FF2B5EF4-FFF2-40B4-BE49-F238E27FC236}">
                <a16:creationId xmlns:a16="http://schemas.microsoft.com/office/drawing/2014/main" id="{DE4A0EF2-AA2C-B045-8CB4-A3258C33563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5310213"/>
              </p:ext>
            </p:extLst>
          </p:nvPr>
        </p:nvGraphicFramePr>
        <p:xfrm>
          <a:off x="8469314" y="6148388"/>
          <a:ext cx="2498725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1653500" imgH="4686300" progId="Equation.DSMT4">
                  <p:embed/>
                </p:oleObj>
              </mc:Choice>
              <mc:Fallback>
                <p:oleObj name="Equation" r:id="rId18" imgW="21653500" imgH="4686300" progId="Equation.DSMT4">
                  <p:embed/>
                  <p:pic>
                    <p:nvPicPr>
                      <p:cNvPr id="2543700" name="Object 84">
                        <a:extLst>
                          <a:ext uri="{FF2B5EF4-FFF2-40B4-BE49-F238E27FC236}">
                            <a16:creationId xmlns:a16="http://schemas.microsoft.com/office/drawing/2014/main" id="{6B504FCD-3DC8-B946-A435-F47B347251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9314" y="6148388"/>
                        <a:ext cx="2498725" cy="544512"/>
                      </a:xfrm>
                      <a:prstGeom prst="rect">
                        <a:avLst/>
                      </a:prstGeom>
                      <a:solidFill>
                        <a:srgbClr val="FF0000">
                          <a:alpha val="47842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" name="Ink 1"/>
              <p14:cNvContentPartPr/>
              <p14:nvPr/>
            </p14:nvContentPartPr>
            <p14:xfrm>
              <a:off x="2758680" y="5704920"/>
              <a:ext cx="879480" cy="5320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751120" y="5695200"/>
                <a:ext cx="896040" cy="549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063597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roup 152">
            <a:extLst>
              <a:ext uri="{FF2B5EF4-FFF2-40B4-BE49-F238E27FC236}">
                <a16:creationId xmlns:a16="http://schemas.microsoft.com/office/drawing/2014/main" id="{F6422A41-1B3D-43AD-8BA1-33F09F7265B7}"/>
              </a:ext>
            </a:extLst>
          </p:cNvPr>
          <p:cNvGrpSpPr/>
          <p:nvPr/>
        </p:nvGrpSpPr>
        <p:grpSpPr>
          <a:xfrm>
            <a:off x="3686244" y="1524000"/>
            <a:ext cx="1473200" cy="3810000"/>
            <a:chOff x="336608" y="1331914"/>
            <a:chExt cx="1473200" cy="3810000"/>
          </a:xfrm>
        </p:grpSpPr>
        <p:sp>
          <p:nvSpPr>
            <p:cNvPr id="154" name="Oval 81">
              <a:extLst>
                <a:ext uri="{FF2B5EF4-FFF2-40B4-BE49-F238E27FC236}">
                  <a16:creationId xmlns:a16="http://schemas.microsoft.com/office/drawing/2014/main" id="{8992858E-E0F4-4F48-83AB-F0B78DF6F8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608" y="494823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5" name="Oval 53">
              <a:extLst>
                <a:ext uri="{FF2B5EF4-FFF2-40B4-BE49-F238E27FC236}">
                  <a16:creationId xmlns:a16="http://schemas.microsoft.com/office/drawing/2014/main" id="{F8ADEAC7-2BCA-4D58-802C-269AA2CE00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5108" y="49895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6" name="Oval 54">
              <a:extLst>
                <a:ext uri="{FF2B5EF4-FFF2-40B4-BE49-F238E27FC236}">
                  <a16:creationId xmlns:a16="http://schemas.microsoft.com/office/drawing/2014/main" id="{1EFFE57E-B749-4334-942D-FE7E3D2F09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5108" y="41386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7" name="Oval 55">
              <a:extLst>
                <a:ext uri="{FF2B5EF4-FFF2-40B4-BE49-F238E27FC236}">
                  <a16:creationId xmlns:a16="http://schemas.microsoft.com/office/drawing/2014/main" id="{F51C2B9F-C2B7-4767-8A5F-DDE701FAB0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821" y="3910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8" name="Oval 56">
              <a:extLst>
                <a:ext uri="{FF2B5EF4-FFF2-40B4-BE49-F238E27FC236}">
                  <a16:creationId xmlns:a16="http://schemas.microsoft.com/office/drawing/2014/main" id="{F1A9C59C-8CAE-41D1-BF73-F11946484C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408" y="17129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9" name="Oval 57">
              <a:extLst>
                <a:ext uri="{FF2B5EF4-FFF2-40B4-BE49-F238E27FC236}">
                  <a16:creationId xmlns:a16="http://schemas.microsoft.com/office/drawing/2014/main" id="{0B428C5B-4366-4F63-8D16-5473AA91CD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708" y="49641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0" name="Oval 58">
              <a:extLst>
                <a:ext uri="{FF2B5EF4-FFF2-40B4-BE49-F238E27FC236}">
                  <a16:creationId xmlns:a16="http://schemas.microsoft.com/office/drawing/2014/main" id="{C950A35D-A551-4FB5-BC10-85A5AF295B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708" y="42148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1" name="Oval 59">
              <a:extLst>
                <a:ext uri="{FF2B5EF4-FFF2-40B4-BE49-F238E27FC236}">
                  <a16:creationId xmlns:a16="http://schemas.microsoft.com/office/drawing/2014/main" id="{24B607C0-B5AD-4BC3-A6A3-CAB31C06A7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708" y="36814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2" name="Oval 60">
              <a:extLst>
                <a:ext uri="{FF2B5EF4-FFF2-40B4-BE49-F238E27FC236}">
                  <a16:creationId xmlns:a16="http://schemas.microsoft.com/office/drawing/2014/main" id="{207753D0-F5A8-464A-B22D-1237C65F4B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0371" y="199548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3" name="Line 14">
              <a:extLst>
                <a:ext uri="{FF2B5EF4-FFF2-40B4-BE49-F238E27FC236}">
                  <a16:creationId xmlns:a16="http://schemas.microsoft.com/office/drawing/2014/main" id="{E0B223FC-0A67-4921-9D9E-9EECED2133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6308" y="1331914"/>
              <a:ext cx="0" cy="3810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" name="Oval 62">
              <a:extLst>
                <a:ext uri="{FF2B5EF4-FFF2-40B4-BE49-F238E27FC236}">
                  <a16:creationId xmlns:a16="http://schemas.microsoft.com/office/drawing/2014/main" id="{74A62DDE-0C52-4B5D-B551-2EBA9DBED8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608" y="4926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5" name="Oval 63">
              <a:extLst>
                <a:ext uri="{FF2B5EF4-FFF2-40B4-BE49-F238E27FC236}">
                  <a16:creationId xmlns:a16="http://schemas.microsoft.com/office/drawing/2014/main" id="{EED4F417-5BA6-45C5-8776-F187271605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608" y="44688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6" name="Oval 64">
              <a:extLst>
                <a:ext uri="{FF2B5EF4-FFF2-40B4-BE49-F238E27FC236}">
                  <a16:creationId xmlns:a16="http://schemas.microsoft.com/office/drawing/2014/main" id="{5224F3DA-B478-451F-B01B-3B3F22842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8208" y="3402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7" name="Oval 65">
              <a:extLst>
                <a:ext uri="{FF2B5EF4-FFF2-40B4-BE49-F238E27FC236}">
                  <a16:creationId xmlns:a16="http://schemas.microsoft.com/office/drawing/2014/main" id="{697F8A4D-A261-4FC4-84E1-BA148A3CFE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6621" y="26273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8" name="Oval 66">
              <a:extLst>
                <a:ext uri="{FF2B5EF4-FFF2-40B4-BE49-F238E27FC236}">
                  <a16:creationId xmlns:a16="http://schemas.microsoft.com/office/drawing/2014/main" id="{A5DE5853-BB0F-4711-8249-518CC1C808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808" y="49641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9" name="Oval 67">
              <a:extLst>
                <a:ext uri="{FF2B5EF4-FFF2-40B4-BE49-F238E27FC236}">
                  <a16:creationId xmlns:a16="http://schemas.microsoft.com/office/drawing/2014/main" id="{83DE9FBF-9355-4F37-B08F-9447749452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808" y="42021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0" name="Oval 68">
              <a:extLst>
                <a:ext uri="{FF2B5EF4-FFF2-40B4-BE49-F238E27FC236}">
                  <a16:creationId xmlns:a16="http://schemas.microsoft.com/office/drawing/2014/main" id="{12C5C709-EBE4-4728-BDAD-C11CF00F9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808" y="36941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1" name="Oval 69">
              <a:extLst>
                <a:ext uri="{FF2B5EF4-FFF2-40B4-BE49-F238E27FC236}">
                  <a16:creationId xmlns:a16="http://schemas.microsoft.com/office/drawing/2014/main" id="{F4DE3FE4-5091-41EE-A69D-7A297BB420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808" y="19923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2" name="Line 23">
              <a:extLst>
                <a:ext uri="{FF2B5EF4-FFF2-40B4-BE49-F238E27FC236}">
                  <a16:creationId xmlns:a16="http://schemas.microsoft.com/office/drawing/2014/main" id="{21E28857-7E03-445B-ABE5-FDC0B6415C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708" y="1331914"/>
              <a:ext cx="0" cy="3810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3" name="Oval 71">
              <a:extLst>
                <a:ext uri="{FF2B5EF4-FFF2-40B4-BE49-F238E27FC236}">
                  <a16:creationId xmlns:a16="http://schemas.microsoft.com/office/drawing/2014/main" id="{4C8EC81C-3687-4C02-AA84-5603640D6B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08" y="4926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4" name="Oval 72">
              <a:extLst>
                <a:ext uri="{FF2B5EF4-FFF2-40B4-BE49-F238E27FC236}">
                  <a16:creationId xmlns:a16="http://schemas.microsoft.com/office/drawing/2014/main" id="{9077EB97-0A89-4FBA-8614-2AC05D7E46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08" y="44688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5" name="Oval 73">
              <a:extLst>
                <a:ext uri="{FF2B5EF4-FFF2-40B4-BE49-F238E27FC236}">
                  <a16:creationId xmlns:a16="http://schemas.microsoft.com/office/drawing/2014/main" id="{80613DBD-49C5-473C-9F3B-5D7DF24C1F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608" y="3402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6" name="Oval 74">
              <a:extLst>
                <a:ext uri="{FF2B5EF4-FFF2-40B4-BE49-F238E27FC236}">
                  <a16:creationId xmlns:a16="http://schemas.microsoft.com/office/drawing/2014/main" id="{A90FF532-8FDC-4C4F-A633-A6B682F0DB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958" y="26146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7" name="Oval 77">
              <a:extLst>
                <a:ext uri="{FF2B5EF4-FFF2-40B4-BE49-F238E27FC236}">
                  <a16:creationId xmlns:a16="http://schemas.microsoft.com/office/drawing/2014/main" id="{67D62074-9BF5-4F38-A62D-BD6E38B527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008" y="494188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8" name="Oval 78">
              <a:extLst>
                <a:ext uri="{FF2B5EF4-FFF2-40B4-BE49-F238E27FC236}">
                  <a16:creationId xmlns:a16="http://schemas.microsoft.com/office/drawing/2014/main" id="{C27A0FDF-5255-4F30-B359-EBA5C1D867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008" y="433863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9" name="Oval 79">
              <a:extLst>
                <a:ext uri="{FF2B5EF4-FFF2-40B4-BE49-F238E27FC236}">
                  <a16:creationId xmlns:a16="http://schemas.microsoft.com/office/drawing/2014/main" id="{7E684BD9-057B-425E-BFFE-013EF5980E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008" y="347503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80" name="Oval 80">
              <a:extLst>
                <a:ext uri="{FF2B5EF4-FFF2-40B4-BE49-F238E27FC236}">
                  <a16:creationId xmlns:a16="http://schemas.microsoft.com/office/drawing/2014/main" id="{3694A590-10BC-4744-B413-F8042B1A6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8333" y="2368552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81" name="Oval 82">
              <a:extLst>
                <a:ext uri="{FF2B5EF4-FFF2-40B4-BE49-F238E27FC236}">
                  <a16:creationId xmlns:a16="http://schemas.microsoft.com/office/drawing/2014/main" id="{7771BBC0-5226-4B37-ADAF-57604632CE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608" y="430688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82" name="Oval 83">
              <a:extLst>
                <a:ext uri="{FF2B5EF4-FFF2-40B4-BE49-F238E27FC236}">
                  <a16:creationId xmlns:a16="http://schemas.microsoft.com/office/drawing/2014/main" id="{20C5FD1C-D31E-46EE-9BF0-A0B4172B8C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608" y="351313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83" name="Oval 84">
              <a:extLst>
                <a:ext uri="{FF2B5EF4-FFF2-40B4-BE49-F238E27FC236}">
                  <a16:creationId xmlns:a16="http://schemas.microsoft.com/office/drawing/2014/main" id="{E09353C1-3187-4234-9E7E-DEE2C5C739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608" y="232568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84" name="Freeform 88">
              <a:extLst>
                <a:ext uri="{FF2B5EF4-FFF2-40B4-BE49-F238E27FC236}">
                  <a16:creationId xmlns:a16="http://schemas.microsoft.com/office/drawing/2014/main" id="{DC8100E4-CAE8-41C3-9086-3542C32D9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883" y="3436939"/>
              <a:ext cx="1365250" cy="509588"/>
            </a:xfrm>
            <a:custGeom>
              <a:avLst/>
              <a:gdLst>
                <a:gd name="T0" fmla="*/ 0 w 860"/>
                <a:gd name="T1" fmla="*/ 2147483646 h 321"/>
                <a:gd name="T2" fmla="*/ 2147483646 w 860"/>
                <a:gd name="T3" fmla="*/ 2147483646 h 321"/>
                <a:gd name="T4" fmla="*/ 2147483646 w 860"/>
                <a:gd name="T5" fmla="*/ 2147483646 h 321"/>
                <a:gd name="T6" fmla="*/ 2147483646 w 860"/>
                <a:gd name="T7" fmla="*/ 2147483646 h 321"/>
                <a:gd name="T8" fmla="*/ 2147483646 w 860"/>
                <a:gd name="T9" fmla="*/ 2147483646 h 321"/>
                <a:gd name="T10" fmla="*/ 2147483646 w 860"/>
                <a:gd name="T11" fmla="*/ 2147483646 h 321"/>
                <a:gd name="T12" fmla="*/ 2147483646 w 860"/>
                <a:gd name="T13" fmla="*/ 2147483646 h 321"/>
                <a:gd name="T14" fmla="*/ 2147483646 w 860"/>
                <a:gd name="T15" fmla="*/ 2147483646 h 321"/>
                <a:gd name="T16" fmla="*/ 2147483646 w 860"/>
                <a:gd name="T17" fmla="*/ 0 h 3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60"/>
                <a:gd name="T28" fmla="*/ 0 h 321"/>
                <a:gd name="T29" fmla="*/ 860 w 860"/>
                <a:gd name="T30" fmla="*/ 321 h 3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60" h="321">
                  <a:moveTo>
                    <a:pt x="0" y="4"/>
                  </a:moveTo>
                  <a:cubicBezTo>
                    <a:pt x="6" y="5"/>
                    <a:pt x="41" y="7"/>
                    <a:pt x="47" y="8"/>
                  </a:cubicBezTo>
                  <a:cubicBezTo>
                    <a:pt x="77" y="23"/>
                    <a:pt x="108" y="37"/>
                    <a:pt x="138" y="52"/>
                  </a:cubicBezTo>
                  <a:cubicBezTo>
                    <a:pt x="183" y="80"/>
                    <a:pt x="219" y="127"/>
                    <a:pt x="268" y="172"/>
                  </a:cubicBezTo>
                  <a:cubicBezTo>
                    <a:pt x="317" y="217"/>
                    <a:pt x="381" y="319"/>
                    <a:pt x="432" y="320"/>
                  </a:cubicBezTo>
                  <a:cubicBezTo>
                    <a:pt x="483" y="321"/>
                    <a:pt x="531" y="223"/>
                    <a:pt x="576" y="180"/>
                  </a:cubicBezTo>
                  <a:cubicBezTo>
                    <a:pt x="621" y="137"/>
                    <a:pt x="668" y="91"/>
                    <a:pt x="705" y="64"/>
                  </a:cubicBezTo>
                  <a:cubicBezTo>
                    <a:pt x="742" y="37"/>
                    <a:pt x="772" y="31"/>
                    <a:pt x="798" y="20"/>
                  </a:cubicBezTo>
                  <a:cubicBezTo>
                    <a:pt x="824" y="9"/>
                    <a:pt x="850" y="3"/>
                    <a:pt x="86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" name="Freeform 89">
              <a:extLst>
                <a:ext uri="{FF2B5EF4-FFF2-40B4-BE49-F238E27FC236}">
                  <a16:creationId xmlns:a16="http://schemas.microsoft.com/office/drawing/2014/main" id="{577F82B2-84B5-45E4-B76F-622EFBF11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471" y="1743077"/>
              <a:ext cx="1371600" cy="927100"/>
            </a:xfrm>
            <a:custGeom>
              <a:avLst/>
              <a:gdLst>
                <a:gd name="T0" fmla="*/ 0 w 872"/>
                <a:gd name="T1" fmla="*/ 2147483646 h 584"/>
                <a:gd name="T2" fmla="*/ 2147483646 w 872"/>
                <a:gd name="T3" fmla="*/ 2147483646 h 584"/>
                <a:gd name="T4" fmla="*/ 2147483646 w 872"/>
                <a:gd name="T5" fmla="*/ 2147483646 h 584"/>
                <a:gd name="T6" fmla="*/ 2147483646 w 872"/>
                <a:gd name="T7" fmla="*/ 2147483646 h 584"/>
                <a:gd name="T8" fmla="*/ 2147483646 w 872"/>
                <a:gd name="T9" fmla="*/ 2147483646 h 584"/>
                <a:gd name="T10" fmla="*/ 2147483646 w 872"/>
                <a:gd name="T11" fmla="*/ 2147483646 h 584"/>
                <a:gd name="T12" fmla="*/ 2147483646 w 872"/>
                <a:gd name="T13" fmla="*/ 2147483646 h 584"/>
                <a:gd name="T14" fmla="*/ 2147483646 w 872"/>
                <a:gd name="T15" fmla="*/ 2147483646 h 584"/>
                <a:gd name="T16" fmla="*/ 2147483646 w 872"/>
                <a:gd name="T17" fmla="*/ 2147483646 h 5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72"/>
                <a:gd name="T28" fmla="*/ 0 h 584"/>
                <a:gd name="T29" fmla="*/ 872 w 872"/>
                <a:gd name="T30" fmla="*/ 584 h 58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72" h="584">
                  <a:moveTo>
                    <a:pt x="0" y="580"/>
                  </a:moveTo>
                  <a:cubicBezTo>
                    <a:pt x="13" y="564"/>
                    <a:pt x="50" y="548"/>
                    <a:pt x="78" y="515"/>
                  </a:cubicBezTo>
                  <a:cubicBezTo>
                    <a:pt x="106" y="482"/>
                    <a:pt x="133" y="436"/>
                    <a:pt x="167" y="383"/>
                  </a:cubicBezTo>
                  <a:cubicBezTo>
                    <a:pt x="201" y="330"/>
                    <a:pt x="237" y="263"/>
                    <a:pt x="280" y="200"/>
                  </a:cubicBezTo>
                  <a:cubicBezTo>
                    <a:pt x="323" y="137"/>
                    <a:pt x="373" y="0"/>
                    <a:pt x="424" y="4"/>
                  </a:cubicBezTo>
                  <a:cubicBezTo>
                    <a:pt x="475" y="8"/>
                    <a:pt x="536" y="152"/>
                    <a:pt x="584" y="224"/>
                  </a:cubicBezTo>
                  <a:cubicBezTo>
                    <a:pt x="632" y="296"/>
                    <a:pt x="682" y="384"/>
                    <a:pt x="714" y="434"/>
                  </a:cubicBezTo>
                  <a:cubicBezTo>
                    <a:pt x="747" y="485"/>
                    <a:pt x="753" y="502"/>
                    <a:pt x="779" y="527"/>
                  </a:cubicBezTo>
                  <a:cubicBezTo>
                    <a:pt x="805" y="552"/>
                    <a:pt x="857" y="570"/>
                    <a:pt x="872" y="584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" name="Freeform 90">
              <a:extLst>
                <a:ext uri="{FF2B5EF4-FFF2-40B4-BE49-F238E27FC236}">
                  <a16:creationId xmlns:a16="http://schemas.microsoft.com/office/drawing/2014/main" id="{443E057C-37B9-44C3-9913-41D6DE2C79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58" y="4162428"/>
              <a:ext cx="1390650" cy="338137"/>
            </a:xfrm>
            <a:custGeom>
              <a:avLst/>
              <a:gdLst>
                <a:gd name="T0" fmla="*/ 0 w 876"/>
                <a:gd name="T1" fmla="*/ 2147483646 h 213"/>
                <a:gd name="T2" fmla="*/ 2147483646 w 876"/>
                <a:gd name="T3" fmla="*/ 2147483646 h 213"/>
                <a:gd name="T4" fmla="*/ 2147483646 w 876"/>
                <a:gd name="T5" fmla="*/ 2147483646 h 213"/>
                <a:gd name="T6" fmla="*/ 2147483646 w 876"/>
                <a:gd name="T7" fmla="*/ 2147483646 h 213"/>
                <a:gd name="T8" fmla="*/ 2147483646 w 876"/>
                <a:gd name="T9" fmla="*/ 2147483646 h 2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6"/>
                <a:gd name="T16" fmla="*/ 0 h 213"/>
                <a:gd name="T17" fmla="*/ 876 w 876"/>
                <a:gd name="T18" fmla="*/ 213 h 2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6" h="213">
                  <a:moveTo>
                    <a:pt x="0" y="213"/>
                  </a:moveTo>
                  <a:cubicBezTo>
                    <a:pt x="46" y="186"/>
                    <a:pt x="203" y="84"/>
                    <a:pt x="276" y="49"/>
                  </a:cubicBezTo>
                  <a:cubicBezTo>
                    <a:pt x="349" y="14"/>
                    <a:pt x="384" y="0"/>
                    <a:pt x="436" y="1"/>
                  </a:cubicBezTo>
                  <a:cubicBezTo>
                    <a:pt x="488" y="2"/>
                    <a:pt x="515" y="18"/>
                    <a:pt x="588" y="53"/>
                  </a:cubicBezTo>
                  <a:cubicBezTo>
                    <a:pt x="661" y="88"/>
                    <a:pt x="816" y="180"/>
                    <a:pt x="876" y="213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7" name="Freeform 75">
              <a:extLst>
                <a:ext uri="{FF2B5EF4-FFF2-40B4-BE49-F238E27FC236}">
                  <a16:creationId xmlns:a16="http://schemas.microsoft.com/office/drawing/2014/main" id="{FFEDC6E2-719E-4D59-8DA3-873FB89AA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58" y="4951414"/>
              <a:ext cx="1365250" cy="77788"/>
            </a:xfrm>
            <a:custGeom>
              <a:avLst/>
              <a:gdLst>
                <a:gd name="T0" fmla="*/ 0 w 860"/>
                <a:gd name="T1" fmla="*/ 2147483646 h 49"/>
                <a:gd name="T2" fmla="*/ 2147483646 w 860"/>
                <a:gd name="T3" fmla="*/ 2147483646 h 49"/>
                <a:gd name="T4" fmla="*/ 2147483646 w 860"/>
                <a:gd name="T5" fmla="*/ 2147483646 h 49"/>
                <a:gd name="T6" fmla="*/ 2147483646 w 860"/>
                <a:gd name="T7" fmla="*/ 2147483646 h 49"/>
                <a:gd name="T8" fmla="*/ 2147483646 w 860"/>
                <a:gd name="T9" fmla="*/ 0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0"/>
                <a:gd name="T16" fmla="*/ 0 h 49"/>
                <a:gd name="T17" fmla="*/ 860 w 860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0" h="49">
                  <a:moveTo>
                    <a:pt x="0" y="8"/>
                  </a:moveTo>
                  <a:cubicBezTo>
                    <a:pt x="46" y="13"/>
                    <a:pt x="203" y="25"/>
                    <a:pt x="276" y="32"/>
                  </a:cubicBezTo>
                  <a:cubicBezTo>
                    <a:pt x="349" y="39"/>
                    <a:pt x="385" y="47"/>
                    <a:pt x="436" y="48"/>
                  </a:cubicBezTo>
                  <a:cubicBezTo>
                    <a:pt x="487" y="49"/>
                    <a:pt x="509" y="44"/>
                    <a:pt x="580" y="36"/>
                  </a:cubicBezTo>
                  <a:cubicBezTo>
                    <a:pt x="651" y="28"/>
                    <a:pt x="802" y="7"/>
                    <a:pt x="86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69A5537-7FC1-4B59-8557-4A9BA11F216A}"/>
              </a:ext>
            </a:extLst>
          </p:cNvPr>
          <p:cNvGrpSpPr/>
          <p:nvPr/>
        </p:nvGrpSpPr>
        <p:grpSpPr>
          <a:xfrm>
            <a:off x="939800" y="1524000"/>
            <a:ext cx="1473200" cy="3810000"/>
            <a:chOff x="336608" y="1331914"/>
            <a:chExt cx="1473200" cy="3810000"/>
          </a:xfrm>
        </p:grpSpPr>
        <p:sp>
          <p:nvSpPr>
            <p:cNvPr id="84" name="Oval 81">
              <a:extLst>
                <a:ext uri="{FF2B5EF4-FFF2-40B4-BE49-F238E27FC236}">
                  <a16:creationId xmlns:a16="http://schemas.microsoft.com/office/drawing/2014/main" id="{47F2A945-7ADC-4C28-AE0D-4443755ABE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608" y="494823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85" name="Oval 53">
              <a:extLst>
                <a:ext uri="{FF2B5EF4-FFF2-40B4-BE49-F238E27FC236}">
                  <a16:creationId xmlns:a16="http://schemas.microsoft.com/office/drawing/2014/main" id="{0A2AE389-B9D9-4D4D-82C4-F2CC727F4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5108" y="49895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86" name="Oval 54">
              <a:extLst>
                <a:ext uri="{FF2B5EF4-FFF2-40B4-BE49-F238E27FC236}">
                  <a16:creationId xmlns:a16="http://schemas.microsoft.com/office/drawing/2014/main" id="{40E8151E-8ABA-431D-BA43-10AD4B4FCC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5108" y="41386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87" name="Oval 55">
              <a:extLst>
                <a:ext uri="{FF2B5EF4-FFF2-40B4-BE49-F238E27FC236}">
                  <a16:creationId xmlns:a16="http://schemas.microsoft.com/office/drawing/2014/main" id="{5C613130-54A7-42CA-8DAC-F8900460F8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821" y="3910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88" name="Oval 56">
              <a:extLst>
                <a:ext uri="{FF2B5EF4-FFF2-40B4-BE49-F238E27FC236}">
                  <a16:creationId xmlns:a16="http://schemas.microsoft.com/office/drawing/2014/main" id="{6E812B23-FD07-4726-B315-FB7289BE0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408" y="17129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89" name="Oval 57">
              <a:extLst>
                <a:ext uri="{FF2B5EF4-FFF2-40B4-BE49-F238E27FC236}">
                  <a16:creationId xmlns:a16="http://schemas.microsoft.com/office/drawing/2014/main" id="{DD47A96D-DCD5-48A0-9A46-77C39EBC87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708" y="49641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90" name="Oval 58">
              <a:extLst>
                <a:ext uri="{FF2B5EF4-FFF2-40B4-BE49-F238E27FC236}">
                  <a16:creationId xmlns:a16="http://schemas.microsoft.com/office/drawing/2014/main" id="{CD3AC2FF-A5C2-4FB9-878C-AFDCD50007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708" y="42148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91" name="Oval 59">
              <a:extLst>
                <a:ext uri="{FF2B5EF4-FFF2-40B4-BE49-F238E27FC236}">
                  <a16:creationId xmlns:a16="http://schemas.microsoft.com/office/drawing/2014/main" id="{FD714560-44D6-4364-B56F-416F0487D3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708" y="36814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92" name="Oval 60">
              <a:extLst>
                <a:ext uri="{FF2B5EF4-FFF2-40B4-BE49-F238E27FC236}">
                  <a16:creationId xmlns:a16="http://schemas.microsoft.com/office/drawing/2014/main" id="{4C51E2BF-E9F3-4F64-9A05-9BF7B6D290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0371" y="199548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93" name="Line 14">
              <a:extLst>
                <a:ext uri="{FF2B5EF4-FFF2-40B4-BE49-F238E27FC236}">
                  <a16:creationId xmlns:a16="http://schemas.microsoft.com/office/drawing/2014/main" id="{685395BA-08CE-4906-A872-5C59C5FCF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6308" y="1331914"/>
              <a:ext cx="0" cy="3810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Oval 62">
              <a:extLst>
                <a:ext uri="{FF2B5EF4-FFF2-40B4-BE49-F238E27FC236}">
                  <a16:creationId xmlns:a16="http://schemas.microsoft.com/office/drawing/2014/main" id="{DC121C7E-6835-4444-BA6E-70D8CC6C6B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608" y="4926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95" name="Oval 63">
              <a:extLst>
                <a:ext uri="{FF2B5EF4-FFF2-40B4-BE49-F238E27FC236}">
                  <a16:creationId xmlns:a16="http://schemas.microsoft.com/office/drawing/2014/main" id="{AAD4570F-1824-4369-B76F-63210335F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608" y="44688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96" name="Oval 64">
              <a:extLst>
                <a:ext uri="{FF2B5EF4-FFF2-40B4-BE49-F238E27FC236}">
                  <a16:creationId xmlns:a16="http://schemas.microsoft.com/office/drawing/2014/main" id="{685172FB-007D-4320-BC36-D740DE2211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8208" y="3402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97" name="Oval 65">
              <a:extLst>
                <a:ext uri="{FF2B5EF4-FFF2-40B4-BE49-F238E27FC236}">
                  <a16:creationId xmlns:a16="http://schemas.microsoft.com/office/drawing/2014/main" id="{744713D1-20EF-4956-B130-7F57C95840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6621" y="26273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98" name="Oval 66">
              <a:extLst>
                <a:ext uri="{FF2B5EF4-FFF2-40B4-BE49-F238E27FC236}">
                  <a16:creationId xmlns:a16="http://schemas.microsoft.com/office/drawing/2014/main" id="{CB7B52C6-DDF2-4EA4-B7EF-4B73094CCC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808" y="49641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99" name="Oval 67">
              <a:extLst>
                <a:ext uri="{FF2B5EF4-FFF2-40B4-BE49-F238E27FC236}">
                  <a16:creationId xmlns:a16="http://schemas.microsoft.com/office/drawing/2014/main" id="{2CD364DD-6391-4D51-B8ED-0FFCB4986A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808" y="42021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00" name="Oval 68">
              <a:extLst>
                <a:ext uri="{FF2B5EF4-FFF2-40B4-BE49-F238E27FC236}">
                  <a16:creationId xmlns:a16="http://schemas.microsoft.com/office/drawing/2014/main" id="{81EDA932-F774-45E8-A28A-EBA98AE605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808" y="36941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01" name="Oval 69">
              <a:extLst>
                <a:ext uri="{FF2B5EF4-FFF2-40B4-BE49-F238E27FC236}">
                  <a16:creationId xmlns:a16="http://schemas.microsoft.com/office/drawing/2014/main" id="{7A0FC626-6E6F-4882-B5F1-F61D7802E8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808" y="19923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02" name="Line 23">
              <a:extLst>
                <a:ext uri="{FF2B5EF4-FFF2-40B4-BE49-F238E27FC236}">
                  <a16:creationId xmlns:a16="http://schemas.microsoft.com/office/drawing/2014/main" id="{F5FB02A2-2E5D-4AE4-B834-6BFBB868B2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708" y="1331914"/>
              <a:ext cx="0" cy="3810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Oval 71">
              <a:extLst>
                <a:ext uri="{FF2B5EF4-FFF2-40B4-BE49-F238E27FC236}">
                  <a16:creationId xmlns:a16="http://schemas.microsoft.com/office/drawing/2014/main" id="{4C794A02-D84E-449D-B5DD-5F95A732B4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08" y="4926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04" name="Oval 72">
              <a:extLst>
                <a:ext uri="{FF2B5EF4-FFF2-40B4-BE49-F238E27FC236}">
                  <a16:creationId xmlns:a16="http://schemas.microsoft.com/office/drawing/2014/main" id="{49C8FC36-81B3-4DF0-98B2-00D908D454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08" y="44688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05" name="Oval 73">
              <a:extLst>
                <a:ext uri="{FF2B5EF4-FFF2-40B4-BE49-F238E27FC236}">
                  <a16:creationId xmlns:a16="http://schemas.microsoft.com/office/drawing/2014/main" id="{9888A465-3A41-4D1D-BC59-D886FCD5D9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608" y="3402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06" name="Oval 74">
              <a:extLst>
                <a:ext uri="{FF2B5EF4-FFF2-40B4-BE49-F238E27FC236}">
                  <a16:creationId xmlns:a16="http://schemas.microsoft.com/office/drawing/2014/main" id="{F7B72BC2-7F11-48F6-AF49-451AE7D08F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958" y="26146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07" name="Oval 77">
              <a:extLst>
                <a:ext uri="{FF2B5EF4-FFF2-40B4-BE49-F238E27FC236}">
                  <a16:creationId xmlns:a16="http://schemas.microsoft.com/office/drawing/2014/main" id="{DF5B3463-0F83-4470-B2A8-A5D50DCBAF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008" y="494188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08" name="Oval 78">
              <a:extLst>
                <a:ext uri="{FF2B5EF4-FFF2-40B4-BE49-F238E27FC236}">
                  <a16:creationId xmlns:a16="http://schemas.microsoft.com/office/drawing/2014/main" id="{3234B699-8B90-4CE4-95FA-BD961A3CED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008" y="433863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09" name="Oval 79">
              <a:extLst>
                <a:ext uri="{FF2B5EF4-FFF2-40B4-BE49-F238E27FC236}">
                  <a16:creationId xmlns:a16="http://schemas.microsoft.com/office/drawing/2014/main" id="{E7A1F7EB-CC34-44E9-883C-DD27B95357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008" y="347503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10" name="Oval 80">
              <a:extLst>
                <a:ext uri="{FF2B5EF4-FFF2-40B4-BE49-F238E27FC236}">
                  <a16:creationId xmlns:a16="http://schemas.microsoft.com/office/drawing/2014/main" id="{0C9F9406-B8B7-445A-8F45-5412E6DE6F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8333" y="2368552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11" name="Oval 82">
              <a:extLst>
                <a:ext uri="{FF2B5EF4-FFF2-40B4-BE49-F238E27FC236}">
                  <a16:creationId xmlns:a16="http://schemas.microsoft.com/office/drawing/2014/main" id="{08C7B4BB-3ABF-42D1-9ECB-E81F98EC70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608" y="430688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12" name="Oval 83">
              <a:extLst>
                <a:ext uri="{FF2B5EF4-FFF2-40B4-BE49-F238E27FC236}">
                  <a16:creationId xmlns:a16="http://schemas.microsoft.com/office/drawing/2014/main" id="{EF25F5BE-515D-4583-8547-05976B2466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608" y="351313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13" name="Oval 84">
              <a:extLst>
                <a:ext uri="{FF2B5EF4-FFF2-40B4-BE49-F238E27FC236}">
                  <a16:creationId xmlns:a16="http://schemas.microsoft.com/office/drawing/2014/main" id="{6EE1097F-7DA0-46F0-B9D6-E2F3C18AA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608" y="232568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14" name="Freeform 88">
              <a:extLst>
                <a:ext uri="{FF2B5EF4-FFF2-40B4-BE49-F238E27FC236}">
                  <a16:creationId xmlns:a16="http://schemas.microsoft.com/office/drawing/2014/main" id="{218989D2-FBF4-4B7F-8E34-54DD5BD0E5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883" y="3436939"/>
              <a:ext cx="1365250" cy="509588"/>
            </a:xfrm>
            <a:custGeom>
              <a:avLst/>
              <a:gdLst>
                <a:gd name="T0" fmla="*/ 0 w 860"/>
                <a:gd name="T1" fmla="*/ 2147483646 h 321"/>
                <a:gd name="T2" fmla="*/ 2147483646 w 860"/>
                <a:gd name="T3" fmla="*/ 2147483646 h 321"/>
                <a:gd name="T4" fmla="*/ 2147483646 w 860"/>
                <a:gd name="T5" fmla="*/ 2147483646 h 321"/>
                <a:gd name="T6" fmla="*/ 2147483646 w 860"/>
                <a:gd name="T7" fmla="*/ 2147483646 h 321"/>
                <a:gd name="T8" fmla="*/ 2147483646 w 860"/>
                <a:gd name="T9" fmla="*/ 2147483646 h 321"/>
                <a:gd name="T10" fmla="*/ 2147483646 w 860"/>
                <a:gd name="T11" fmla="*/ 2147483646 h 321"/>
                <a:gd name="T12" fmla="*/ 2147483646 w 860"/>
                <a:gd name="T13" fmla="*/ 2147483646 h 321"/>
                <a:gd name="T14" fmla="*/ 2147483646 w 860"/>
                <a:gd name="T15" fmla="*/ 2147483646 h 321"/>
                <a:gd name="T16" fmla="*/ 2147483646 w 860"/>
                <a:gd name="T17" fmla="*/ 0 h 3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60"/>
                <a:gd name="T28" fmla="*/ 0 h 321"/>
                <a:gd name="T29" fmla="*/ 860 w 860"/>
                <a:gd name="T30" fmla="*/ 321 h 3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60" h="321">
                  <a:moveTo>
                    <a:pt x="0" y="4"/>
                  </a:moveTo>
                  <a:cubicBezTo>
                    <a:pt x="6" y="5"/>
                    <a:pt x="41" y="7"/>
                    <a:pt x="47" y="8"/>
                  </a:cubicBezTo>
                  <a:cubicBezTo>
                    <a:pt x="77" y="23"/>
                    <a:pt x="108" y="37"/>
                    <a:pt x="138" y="52"/>
                  </a:cubicBezTo>
                  <a:cubicBezTo>
                    <a:pt x="183" y="80"/>
                    <a:pt x="219" y="127"/>
                    <a:pt x="268" y="172"/>
                  </a:cubicBezTo>
                  <a:cubicBezTo>
                    <a:pt x="317" y="217"/>
                    <a:pt x="381" y="319"/>
                    <a:pt x="432" y="320"/>
                  </a:cubicBezTo>
                  <a:cubicBezTo>
                    <a:pt x="483" y="321"/>
                    <a:pt x="531" y="223"/>
                    <a:pt x="576" y="180"/>
                  </a:cubicBezTo>
                  <a:cubicBezTo>
                    <a:pt x="621" y="137"/>
                    <a:pt x="668" y="91"/>
                    <a:pt x="705" y="64"/>
                  </a:cubicBezTo>
                  <a:cubicBezTo>
                    <a:pt x="742" y="37"/>
                    <a:pt x="772" y="31"/>
                    <a:pt x="798" y="20"/>
                  </a:cubicBezTo>
                  <a:cubicBezTo>
                    <a:pt x="824" y="9"/>
                    <a:pt x="850" y="3"/>
                    <a:pt x="86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89">
              <a:extLst>
                <a:ext uri="{FF2B5EF4-FFF2-40B4-BE49-F238E27FC236}">
                  <a16:creationId xmlns:a16="http://schemas.microsoft.com/office/drawing/2014/main" id="{50043C61-43A6-454F-ACE0-275ACD1F32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471" y="1743077"/>
              <a:ext cx="1371600" cy="927100"/>
            </a:xfrm>
            <a:custGeom>
              <a:avLst/>
              <a:gdLst>
                <a:gd name="T0" fmla="*/ 0 w 872"/>
                <a:gd name="T1" fmla="*/ 2147483646 h 584"/>
                <a:gd name="T2" fmla="*/ 2147483646 w 872"/>
                <a:gd name="T3" fmla="*/ 2147483646 h 584"/>
                <a:gd name="T4" fmla="*/ 2147483646 w 872"/>
                <a:gd name="T5" fmla="*/ 2147483646 h 584"/>
                <a:gd name="T6" fmla="*/ 2147483646 w 872"/>
                <a:gd name="T7" fmla="*/ 2147483646 h 584"/>
                <a:gd name="T8" fmla="*/ 2147483646 w 872"/>
                <a:gd name="T9" fmla="*/ 2147483646 h 584"/>
                <a:gd name="T10" fmla="*/ 2147483646 w 872"/>
                <a:gd name="T11" fmla="*/ 2147483646 h 584"/>
                <a:gd name="T12" fmla="*/ 2147483646 w 872"/>
                <a:gd name="T13" fmla="*/ 2147483646 h 584"/>
                <a:gd name="T14" fmla="*/ 2147483646 w 872"/>
                <a:gd name="T15" fmla="*/ 2147483646 h 584"/>
                <a:gd name="T16" fmla="*/ 2147483646 w 872"/>
                <a:gd name="T17" fmla="*/ 2147483646 h 5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72"/>
                <a:gd name="T28" fmla="*/ 0 h 584"/>
                <a:gd name="T29" fmla="*/ 872 w 872"/>
                <a:gd name="T30" fmla="*/ 584 h 58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72" h="584">
                  <a:moveTo>
                    <a:pt x="0" y="580"/>
                  </a:moveTo>
                  <a:cubicBezTo>
                    <a:pt x="13" y="564"/>
                    <a:pt x="50" y="548"/>
                    <a:pt x="78" y="515"/>
                  </a:cubicBezTo>
                  <a:cubicBezTo>
                    <a:pt x="106" y="482"/>
                    <a:pt x="133" y="436"/>
                    <a:pt x="167" y="383"/>
                  </a:cubicBezTo>
                  <a:cubicBezTo>
                    <a:pt x="201" y="330"/>
                    <a:pt x="237" y="263"/>
                    <a:pt x="280" y="200"/>
                  </a:cubicBezTo>
                  <a:cubicBezTo>
                    <a:pt x="323" y="137"/>
                    <a:pt x="373" y="0"/>
                    <a:pt x="424" y="4"/>
                  </a:cubicBezTo>
                  <a:cubicBezTo>
                    <a:pt x="475" y="8"/>
                    <a:pt x="536" y="152"/>
                    <a:pt x="584" y="224"/>
                  </a:cubicBezTo>
                  <a:cubicBezTo>
                    <a:pt x="632" y="296"/>
                    <a:pt x="682" y="384"/>
                    <a:pt x="714" y="434"/>
                  </a:cubicBezTo>
                  <a:cubicBezTo>
                    <a:pt x="747" y="485"/>
                    <a:pt x="753" y="502"/>
                    <a:pt x="779" y="527"/>
                  </a:cubicBezTo>
                  <a:cubicBezTo>
                    <a:pt x="805" y="552"/>
                    <a:pt x="857" y="570"/>
                    <a:pt x="872" y="584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90">
              <a:extLst>
                <a:ext uri="{FF2B5EF4-FFF2-40B4-BE49-F238E27FC236}">
                  <a16:creationId xmlns:a16="http://schemas.microsoft.com/office/drawing/2014/main" id="{A93B1DB9-F0AE-4C10-9D08-EE2E2C405E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58" y="4162428"/>
              <a:ext cx="1390650" cy="338137"/>
            </a:xfrm>
            <a:custGeom>
              <a:avLst/>
              <a:gdLst>
                <a:gd name="T0" fmla="*/ 0 w 876"/>
                <a:gd name="T1" fmla="*/ 2147483646 h 213"/>
                <a:gd name="T2" fmla="*/ 2147483646 w 876"/>
                <a:gd name="T3" fmla="*/ 2147483646 h 213"/>
                <a:gd name="T4" fmla="*/ 2147483646 w 876"/>
                <a:gd name="T5" fmla="*/ 2147483646 h 213"/>
                <a:gd name="T6" fmla="*/ 2147483646 w 876"/>
                <a:gd name="T7" fmla="*/ 2147483646 h 213"/>
                <a:gd name="T8" fmla="*/ 2147483646 w 876"/>
                <a:gd name="T9" fmla="*/ 2147483646 h 2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6"/>
                <a:gd name="T16" fmla="*/ 0 h 213"/>
                <a:gd name="T17" fmla="*/ 876 w 876"/>
                <a:gd name="T18" fmla="*/ 213 h 2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6" h="213">
                  <a:moveTo>
                    <a:pt x="0" y="213"/>
                  </a:moveTo>
                  <a:cubicBezTo>
                    <a:pt x="46" y="186"/>
                    <a:pt x="203" y="84"/>
                    <a:pt x="276" y="49"/>
                  </a:cubicBezTo>
                  <a:cubicBezTo>
                    <a:pt x="349" y="14"/>
                    <a:pt x="384" y="0"/>
                    <a:pt x="436" y="1"/>
                  </a:cubicBezTo>
                  <a:cubicBezTo>
                    <a:pt x="488" y="2"/>
                    <a:pt x="515" y="18"/>
                    <a:pt x="588" y="53"/>
                  </a:cubicBezTo>
                  <a:cubicBezTo>
                    <a:pt x="661" y="88"/>
                    <a:pt x="816" y="180"/>
                    <a:pt x="876" y="213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75">
              <a:extLst>
                <a:ext uri="{FF2B5EF4-FFF2-40B4-BE49-F238E27FC236}">
                  <a16:creationId xmlns:a16="http://schemas.microsoft.com/office/drawing/2014/main" id="{8DD97D5A-BEA3-4BAC-9E30-46C840BE1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58" y="4951414"/>
              <a:ext cx="1365250" cy="77788"/>
            </a:xfrm>
            <a:custGeom>
              <a:avLst/>
              <a:gdLst>
                <a:gd name="T0" fmla="*/ 0 w 860"/>
                <a:gd name="T1" fmla="*/ 2147483646 h 49"/>
                <a:gd name="T2" fmla="*/ 2147483646 w 860"/>
                <a:gd name="T3" fmla="*/ 2147483646 h 49"/>
                <a:gd name="T4" fmla="*/ 2147483646 w 860"/>
                <a:gd name="T5" fmla="*/ 2147483646 h 49"/>
                <a:gd name="T6" fmla="*/ 2147483646 w 860"/>
                <a:gd name="T7" fmla="*/ 2147483646 h 49"/>
                <a:gd name="T8" fmla="*/ 2147483646 w 860"/>
                <a:gd name="T9" fmla="*/ 0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0"/>
                <a:gd name="T16" fmla="*/ 0 h 49"/>
                <a:gd name="T17" fmla="*/ 860 w 860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0" h="49">
                  <a:moveTo>
                    <a:pt x="0" y="8"/>
                  </a:moveTo>
                  <a:cubicBezTo>
                    <a:pt x="46" y="13"/>
                    <a:pt x="203" y="25"/>
                    <a:pt x="276" y="32"/>
                  </a:cubicBezTo>
                  <a:cubicBezTo>
                    <a:pt x="349" y="39"/>
                    <a:pt x="385" y="47"/>
                    <a:pt x="436" y="48"/>
                  </a:cubicBezTo>
                  <a:cubicBezTo>
                    <a:pt x="487" y="49"/>
                    <a:pt x="509" y="44"/>
                    <a:pt x="580" y="36"/>
                  </a:cubicBezTo>
                  <a:cubicBezTo>
                    <a:pt x="651" y="28"/>
                    <a:pt x="802" y="7"/>
                    <a:pt x="86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AFBBE15-57F0-456B-8711-395A7467EAD4}"/>
              </a:ext>
            </a:extLst>
          </p:cNvPr>
          <p:cNvGrpSpPr/>
          <p:nvPr/>
        </p:nvGrpSpPr>
        <p:grpSpPr>
          <a:xfrm>
            <a:off x="-431800" y="1524000"/>
            <a:ext cx="1473200" cy="3810000"/>
            <a:chOff x="336608" y="1331914"/>
            <a:chExt cx="1473200" cy="3810000"/>
          </a:xfrm>
        </p:grpSpPr>
        <p:sp>
          <p:nvSpPr>
            <p:cNvPr id="119" name="Oval 81">
              <a:extLst>
                <a:ext uri="{FF2B5EF4-FFF2-40B4-BE49-F238E27FC236}">
                  <a16:creationId xmlns:a16="http://schemas.microsoft.com/office/drawing/2014/main" id="{2D3EA9CF-0A46-41F9-9AB9-C34C6DB311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608" y="494823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20" name="Oval 53">
              <a:extLst>
                <a:ext uri="{FF2B5EF4-FFF2-40B4-BE49-F238E27FC236}">
                  <a16:creationId xmlns:a16="http://schemas.microsoft.com/office/drawing/2014/main" id="{8BAF3410-A288-46F3-ACDC-EB1E4267FE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5108" y="49895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21" name="Oval 54">
              <a:extLst>
                <a:ext uri="{FF2B5EF4-FFF2-40B4-BE49-F238E27FC236}">
                  <a16:creationId xmlns:a16="http://schemas.microsoft.com/office/drawing/2014/main" id="{B8B813B1-8DBE-40AD-8D64-7E2EA2A2A1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5108" y="41386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22" name="Oval 55">
              <a:extLst>
                <a:ext uri="{FF2B5EF4-FFF2-40B4-BE49-F238E27FC236}">
                  <a16:creationId xmlns:a16="http://schemas.microsoft.com/office/drawing/2014/main" id="{9A33831A-E8B6-4042-AF88-12D545CF38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821" y="3910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23" name="Oval 56">
              <a:extLst>
                <a:ext uri="{FF2B5EF4-FFF2-40B4-BE49-F238E27FC236}">
                  <a16:creationId xmlns:a16="http://schemas.microsoft.com/office/drawing/2014/main" id="{677269D8-9444-46BE-8710-1C5D47E20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408" y="17129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24" name="Oval 57">
              <a:extLst>
                <a:ext uri="{FF2B5EF4-FFF2-40B4-BE49-F238E27FC236}">
                  <a16:creationId xmlns:a16="http://schemas.microsoft.com/office/drawing/2014/main" id="{53CEE5CD-489F-489E-B31A-66A3B1A8E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708" y="49641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25" name="Oval 58">
              <a:extLst>
                <a:ext uri="{FF2B5EF4-FFF2-40B4-BE49-F238E27FC236}">
                  <a16:creationId xmlns:a16="http://schemas.microsoft.com/office/drawing/2014/main" id="{C4252B25-CD62-48E8-B7FB-50081D3159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708" y="42148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26" name="Oval 59">
              <a:extLst>
                <a:ext uri="{FF2B5EF4-FFF2-40B4-BE49-F238E27FC236}">
                  <a16:creationId xmlns:a16="http://schemas.microsoft.com/office/drawing/2014/main" id="{E1E3F973-2886-4B39-846A-48B51258D0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708" y="36814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27" name="Oval 60">
              <a:extLst>
                <a:ext uri="{FF2B5EF4-FFF2-40B4-BE49-F238E27FC236}">
                  <a16:creationId xmlns:a16="http://schemas.microsoft.com/office/drawing/2014/main" id="{86F98A2F-2042-4333-A6F4-28B9A2C7FB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0371" y="199548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28" name="Line 14">
              <a:extLst>
                <a:ext uri="{FF2B5EF4-FFF2-40B4-BE49-F238E27FC236}">
                  <a16:creationId xmlns:a16="http://schemas.microsoft.com/office/drawing/2014/main" id="{B07894FA-41A6-401B-9B53-77F8F8620B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6308" y="1331914"/>
              <a:ext cx="0" cy="3810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Oval 62">
              <a:extLst>
                <a:ext uri="{FF2B5EF4-FFF2-40B4-BE49-F238E27FC236}">
                  <a16:creationId xmlns:a16="http://schemas.microsoft.com/office/drawing/2014/main" id="{D88BB4D3-2828-4599-A293-2439C4EDB5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608" y="4926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30" name="Oval 63">
              <a:extLst>
                <a:ext uri="{FF2B5EF4-FFF2-40B4-BE49-F238E27FC236}">
                  <a16:creationId xmlns:a16="http://schemas.microsoft.com/office/drawing/2014/main" id="{1F593305-5794-46FC-9E9C-68390955AA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608" y="44688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31" name="Oval 64">
              <a:extLst>
                <a:ext uri="{FF2B5EF4-FFF2-40B4-BE49-F238E27FC236}">
                  <a16:creationId xmlns:a16="http://schemas.microsoft.com/office/drawing/2014/main" id="{DB9FCAD7-D1F7-4040-AA2C-0882DFA1B9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8208" y="3402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32" name="Oval 65">
              <a:extLst>
                <a:ext uri="{FF2B5EF4-FFF2-40B4-BE49-F238E27FC236}">
                  <a16:creationId xmlns:a16="http://schemas.microsoft.com/office/drawing/2014/main" id="{75DE954D-B0F0-4FFF-86AD-8930ABEB3B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6621" y="26273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33" name="Oval 66">
              <a:extLst>
                <a:ext uri="{FF2B5EF4-FFF2-40B4-BE49-F238E27FC236}">
                  <a16:creationId xmlns:a16="http://schemas.microsoft.com/office/drawing/2014/main" id="{2469D965-EFD2-4114-995A-B57920269E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808" y="49641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34" name="Oval 67">
              <a:extLst>
                <a:ext uri="{FF2B5EF4-FFF2-40B4-BE49-F238E27FC236}">
                  <a16:creationId xmlns:a16="http://schemas.microsoft.com/office/drawing/2014/main" id="{DF3095C5-5F6A-40A0-AFF4-76B344072F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808" y="42021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35" name="Oval 68">
              <a:extLst>
                <a:ext uri="{FF2B5EF4-FFF2-40B4-BE49-F238E27FC236}">
                  <a16:creationId xmlns:a16="http://schemas.microsoft.com/office/drawing/2014/main" id="{F2330FC2-F1D6-4B52-8C2B-624AD386E3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808" y="36941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36" name="Oval 69">
              <a:extLst>
                <a:ext uri="{FF2B5EF4-FFF2-40B4-BE49-F238E27FC236}">
                  <a16:creationId xmlns:a16="http://schemas.microsoft.com/office/drawing/2014/main" id="{131D6121-CA90-49E7-9A91-EB94B35A1C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808" y="19923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37" name="Line 23">
              <a:extLst>
                <a:ext uri="{FF2B5EF4-FFF2-40B4-BE49-F238E27FC236}">
                  <a16:creationId xmlns:a16="http://schemas.microsoft.com/office/drawing/2014/main" id="{EBCA573E-FA20-47B4-B5C6-F9E3E0A6A8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708" y="1331914"/>
              <a:ext cx="0" cy="3810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Oval 71">
              <a:extLst>
                <a:ext uri="{FF2B5EF4-FFF2-40B4-BE49-F238E27FC236}">
                  <a16:creationId xmlns:a16="http://schemas.microsoft.com/office/drawing/2014/main" id="{7FD6B76B-9CE7-4A1F-9A62-9E8C33FDA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08" y="4926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39" name="Oval 72">
              <a:extLst>
                <a:ext uri="{FF2B5EF4-FFF2-40B4-BE49-F238E27FC236}">
                  <a16:creationId xmlns:a16="http://schemas.microsoft.com/office/drawing/2014/main" id="{1A8F44DB-89C5-4F3F-A9C6-AA2D7C6FB6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08" y="44688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40" name="Oval 73">
              <a:extLst>
                <a:ext uri="{FF2B5EF4-FFF2-40B4-BE49-F238E27FC236}">
                  <a16:creationId xmlns:a16="http://schemas.microsoft.com/office/drawing/2014/main" id="{600F4508-61BB-41B5-A604-0C7A66C35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608" y="3402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41" name="Oval 74">
              <a:extLst>
                <a:ext uri="{FF2B5EF4-FFF2-40B4-BE49-F238E27FC236}">
                  <a16:creationId xmlns:a16="http://schemas.microsoft.com/office/drawing/2014/main" id="{299BFDB3-8605-4D3A-A0A7-B71C7CE431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958" y="26146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42" name="Oval 77">
              <a:extLst>
                <a:ext uri="{FF2B5EF4-FFF2-40B4-BE49-F238E27FC236}">
                  <a16:creationId xmlns:a16="http://schemas.microsoft.com/office/drawing/2014/main" id="{31739C73-EA33-4395-A819-A8F433F634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008" y="494188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43" name="Oval 78">
              <a:extLst>
                <a:ext uri="{FF2B5EF4-FFF2-40B4-BE49-F238E27FC236}">
                  <a16:creationId xmlns:a16="http://schemas.microsoft.com/office/drawing/2014/main" id="{F6F59E26-CEC8-403F-94BF-D9D15F6B5D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008" y="433863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44" name="Oval 79">
              <a:extLst>
                <a:ext uri="{FF2B5EF4-FFF2-40B4-BE49-F238E27FC236}">
                  <a16:creationId xmlns:a16="http://schemas.microsoft.com/office/drawing/2014/main" id="{9C6EC901-215E-4520-8493-230AF9E212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008" y="347503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45" name="Oval 80">
              <a:extLst>
                <a:ext uri="{FF2B5EF4-FFF2-40B4-BE49-F238E27FC236}">
                  <a16:creationId xmlns:a16="http://schemas.microsoft.com/office/drawing/2014/main" id="{149266F1-5940-4D9D-816F-96016E084C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8333" y="2368552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46" name="Oval 82">
              <a:extLst>
                <a:ext uri="{FF2B5EF4-FFF2-40B4-BE49-F238E27FC236}">
                  <a16:creationId xmlns:a16="http://schemas.microsoft.com/office/drawing/2014/main" id="{2F9D800E-4796-499E-B94D-DE9FE97FD3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608" y="430688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47" name="Oval 83">
              <a:extLst>
                <a:ext uri="{FF2B5EF4-FFF2-40B4-BE49-F238E27FC236}">
                  <a16:creationId xmlns:a16="http://schemas.microsoft.com/office/drawing/2014/main" id="{692C6A4B-6380-4902-B457-D131E3DA8A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608" y="351313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48" name="Oval 84">
              <a:extLst>
                <a:ext uri="{FF2B5EF4-FFF2-40B4-BE49-F238E27FC236}">
                  <a16:creationId xmlns:a16="http://schemas.microsoft.com/office/drawing/2014/main" id="{E430C70F-C2D3-49D9-851B-762C14367C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608" y="232568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49" name="Freeform 88">
              <a:extLst>
                <a:ext uri="{FF2B5EF4-FFF2-40B4-BE49-F238E27FC236}">
                  <a16:creationId xmlns:a16="http://schemas.microsoft.com/office/drawing/2014/main" id="{7CBC1125-BBC5-460E-AD66-5D5AA59C60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883" y="3436939"/>
              <a:ext cx="1365250" cy="509588"/>
            </a:xfrm>
            <a:custGeom>
              <a:avLst/>
              <a:gdLst>
                <a:gd name="T0" fmla="*/ 0 w 860"/>
                <a:gd name="T1" fmla="*/ 2147483646 h 321"/>
                <a:gd name="T2" fmla="*/ 2147483646 w 860"/>
                <a:gd name="T3" fmla="*/ 2147483646 h 321"/>
                <a:gd name="T4" fmla="*/ 2147483646 w 860"/>
                <a:gd name="T5" fmla="*/ 2147483646 h 321"/>
                <a:gd name="T6" fmla="*/ 2147483646 w 860"/>
                <a:gd name="T7" fmla="*/ 2147483646 h 321"/>
                <a:gd name="T8" fmla="*/ 2147483646 w 860"/>
                <a:gd name="T9" fmla="*/ 2147483646 h 321"/>
                <a:gd name="T10" fmla="*/ 2147483646 w 860"/>
                <a:gd name="T11" fmla="*/ 2147483646 h 321"/>
                <a:gd name="T12" fmla="*/ 2147483646 w 860"/>
                <a:gd name="T13" fmla="*/ 2147483646 h 321"/>
                <a:gd name="T14" fmla="*/ 2147483646 w 860"/>
                <a:gd name="T15" fmla="*/ 2147483646 h 321"/>
                <a:gd name="T16" fmla="*/ 2147483646 w 860"/>
                <a:gd name="T17" fmla="*/ 0 h 3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60"/>
                <a:gd name="T28" fmla="*/ 0 h 321"/>
                <a:gd name="T29" fmla="*/ 860 w 860"/>
                <a:gd name="T30" fmla="*/ 321 h 3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60" h="321">
                  <a:moveTo>
                    <a:pt x="0" y="4"/>
                  </a:moveTo>
                  <a:cubicBezTo>
                    <a:pt x="6" y="5"/>
                    <a:pt x="41" y="7"/>
                    <a:pt x="47" y="8"/>
                  </a:cubicBezTo>
                  <a:cubicBezTo>
                    <a:pt x="77" y="23"/>
                    <a:pt x="108" y="37"/>
                    <a:pt x="138" y="52"/>
                  </a:cubicBezTo>
                  <a:cubicBezTo>
                    <a:pt x="183" y="80"/>
                    <a:pt x="219" y="127"/>
                    <a:pt x="268" y="172"/>
                  </a:cubicBezTo>
                  <a:cubicBezTo>
                    <a:pt x="317" y="217"/>
                    <a:pt x="381" y="319"/>
                    <a:pt x="432" y="320"/>
                  </a:cubicBezTo>
                  <a:cubicBezTo>
                    <a:pt x="483" y="321"/>
                    <a:pt x="531" y="223"/>
                    <a:pt x="576" y="180"/>
                  </a:cubicBezTo>
                  <a:cubicBezTo>
                    <a:pt x="621" y="137"/>
                    <a:pt x="668" y="91"/>
                    <a:pt x="705" y="64"/>
                  </a:cubicBezTo>
                  <a:cubicBezTo>
                    <a:pt x="742" y="37"/>
                    <a:pt x="772" y="31"/>
                    <a:pt x="798" y="20"/>
                  </a:cubicBezTo>
                  <a:cubicBezTo>
                    <a:pt x="824" y="9"/>
                    <a:pt x="850" y="3"/>
                    <a:pt x="86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0" name="Freeform 89">
              <a:extLst>
                <a:ext uri="{FF2B5EF4-FFF2-40B4-BE49-F238E27FC236}">
                  <a16:creationId xmlns:a16="http://schemas.microsoft.com/office/drawing/2014/main" id="{B1096650-C632-4716-AF32-227B6363CF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471" y="1743077"/>
              <a:ext cx="1371600" cy="927100"/>
            </a:xfrm>
            <a:custGeom>
              <a:avLst/>
              <a:gdLst>
                <a:gd name="T0" fmla="*/ 0 w 872"/>
                <a:gd name="T1" fmla="*/ 2147483646 h 584"/>
                <a:gd name="T2" fmla="*/ 2147483646 w 872"/>
                <a:gd name="T3" fmla="*/ 2147483646 h 584"/>
                <a:gd name="T4" fmla="*/ 2147483646 w 872"/>
                <a:gd name="T5" fmla="*/ 2147483646 h 584"/>
                <a:gd name="T6" fmla="*/ 2147483646 w 872"/>
                <a:gd name="T7" fmla="*/ 2147483646 h 584"/>
                <a:gd name="T8" fmla="*/ 2147483646 w 872"/>
                <a:gd name="T9" fmla="*/ 2147483646 h 584"/>
                <a:gd name="T10" fmla="*/ 2147483646 w 872"/>
                <a:gd name="T11" fmla="*/ 2147483646 h 584"/>
                <a:gd name="T12" fmla="*/ 2147483646 w 872"/>
                <a:gd name="T13" fmla="*/ 2147483646 h 584"/>
                <a:gd name="T14" fmla="*/ 2147483646 w 872"/>
                <a:gd name="T15" fmla="*/ 2147483646 h 584"/>
                <a:gd name="T16" fmla="*/ 2147483646 w 872"/>
                <a:gd name="T17" fmla="*/ 2147483646 h 5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72"/>
                <a:gd name="T28" fmla="*/ 0 h 584"/>
                <a:gd name="T29" fmla="*/ 872 w 872"/>
                <a:gd name="T30" fmla="*/ 584 h 58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72" h="584">
                  <a:moveTo>
                    <a:pt x="0" y="580"/>
                  </a:moveTo>
                  <a:cubicBezTo>
                    <a:pt x="13" y="564"/>
                    <a:pt x="50" y="548"/>
                    <a:pt x="78" y="515"/>
                  </a:cubicBezTo>
                  <a:cubicBezTo>
                    <a:pt x="106" y="482"/>
                    <a:pt x="133" y="436"/>
                    <a:pt x="167" y="383"/>
                  </a:cubicBezTo>
                  <a:cubicBezTo>
                    <a:pt x="201" y="330"/>
                    <a:pt x="237" y="263"/>
                    <a:pt x="280" y="200"/>
                  </a:cubicBezTo>
                  <a:cubicBezTo>
                    <a:pt x="323" y="137"/>
                    <a:pt x="373" y="0"/>
                    <a:pt x="424" y="4"/>
                  </a:cubicBezTo>
                  <a:cubicBezTo>
                    <a:pt x="475" y="8"/>
                    <a:pt x="536" y="152"/>
                    <a:pt x="584" y="224"/>
                  </a:cubicBezTo>
                  <a:cubicBezTo>
                    <a:pt x="632" y="296"/>
                    <a:pt x="682" y="384"/>
                    <a:pt x="714" y="434"/>
                  </a:cubicBezTo>
                  <a:cubicBezTo>
                    <a:pt x="747" y="485"/>
                    <a:pt x="753" y="502"/>
                    <a:pt x="779" y="527"/>
                  </a:cubicBezTo>
                  <a:cubicBezTo>
                    <a:pt x="805" y="552"/>
                    <a:pt x="857" y="570"/>
                    <a:pt x="872" y="584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1" name="Freeform 90">
              <a:extLst>
                <a:ext uri="{FF2B5EF4-FFF2-40B4-BE49-F238E27FC236}">
                  <a16:creationId xmlns:a16="http://schemas.microsoft.com/office/drawing/2014/main" id="{708CFF98-F9E5-4605-8CBF-7B5CDA54ED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58" y="4162428"/>
              <a:ext cx="1390650" cy="338137"/>
            </a:xfrm>
            <a:custGeom>
              <a:avLst/>
              <a:gdLst>
                <a:gd name="T0" fmla="*/ 0 w 876"/>
                <a:gd name="T1" fmla="*/ 2147483646 h 213"/>
                <a:gd name="T2" fmla="*/ 2147483646 w 876"/>
                <a:gd name="T3" fmla="*/ 2147483646 h 213"/>
                <a:gd name="T4" fmla="*/ 2147483646 w 876"/>
                <a:gd name="T5" fmla="*/ 2147483646 h 213"/>
                <a:gd name="T6" fmla="*/ 2147483646 w 876"/>
                <a:gd name="T7" fmla="*/ 2147483646 h 213"/>
                <a:gd name="T8" fmla="*/ 2147483646 w 876"/>
                <a:gd name="T9" fmla="*/ 2147483646 h 2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6"/>
                <a:gd name="T16" fmla="*/ 0 h 213"/>
                <a:gd name="T17" fmla="*/ 876 w 876"/>
                <a:gd name="T18" fmla="*/ 213 h 2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6" h="213">
                  <a:moveTo>
                    <a:pt x="0" y="213"/>
                  </a:moveTo>
                  <a:cubicBezTo>
                    <a:pt x="46" y="186"/>
                    <a:pt x="203" y="84"/>
                    <a:pt x="276" y="49"/>
                  </a:cubicBezTo>
                  <a:cubicBezTo>
                    <a:pt x="349" y="14"/>
                    <a:pt x="384" y="0"/>
                    <a:pt x="436" y="1"/>
                  </a:cubicBezTo>
                  <a:cubicBezTo>
                    <a:pt x="488" y="2"/>
                    <a:pt x="515" y="18"/>
                    <a:pt x="588" y="53"/>
                  </a:cubicBezTo>
                  <a:cubicBezTo>
                    <a:pt x="661" y="88"/>
                    <a:pt x="816" y="180"/>
                    <a:pt x="876" y="213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2" name="Freeform 75">
              <a:extLst>
                <a:ext uri="{FF2B5EF4-FFF2-40B4-BE49-F238E27FC236}">
                  <a16:creationId xmlns:a16="http://schemas.microsoft.com/office/drawing/2014/main" id="{C0FBC31F-B686-4BB0-A0D9-9134BD6E87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58" y="4951414"/>
              <a:ext cx="1365250" cy="77788"/>
            </a:xfrm>
            <a:custGeom>
              <a:avLst/>
              <a:gdLst>
                <a:gd name="T0" fmla="*/ 0 w 860"/>
                <a:gd name="T1" fmla="*/ 2147483646 h 49"/>
                <a:gd name="T2" fmla="*/ 2147483646 w 860"/>
                <a:gd name="T3" fmla="*/ 2147483646 h 49"/>
                <a:gd name="T4" fmla="*/ 2147483646 w 860"/>
                <a:gd name="T5" fmla="*/ 2147483646 h 49"/>
                <a:gd name="T6" fmla="*/ 2147483646 w 860"/>
                <a:gd name="T7" fmla="*/ 2147483646 h 49"/>
                <a:gd name="T8" fmla="*/ 2147483646 w 860"/>
                <a:gd name="T9" fmla="*/ 0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0"/>
                <a:gd name="T16" fmla="*/ 0 h 49"/>
                <a:gd name="T17" fmla="*/ 860 w 860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0" h="49">
                  <a:moveTo>
                    <a:pt x="0" y="8"/>
                  </a:moveTo>
                  <a:cubicBezTo>
                    <a:pt x="46" y="13"/>
                    <a:pt x="203" y="25"/>
                    <a:pt x="276" y="32"/>
                  </a:cubicBezTo>
                  <a:cubicBezTo>
                    <a:pt x="349" y="39"/>
                    <a:pt x="385" y="47"/>
                    <a:pt x="436" y="48"/>
                  </a:cubicBezTo>
                  <a:cubicBezTo>
                    <a:pt x="487" y="49"/>
                    <a:pt x="509" y="44"/>
                    <a:pt x="580" y="36"/>
                  </a:cubicBezTo>
                  <a:cubicBezTo>
                    <a:pt x="651" y="28"/>
                    <a:pt x="802" y="7"/>
                    <a:pt x="86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385" name="Oval 81">
            <a:extLst>
              <a:ext uri="{FF2B5EF4-FFF2-40B4-BE49-F238E27FC236}">
                <a16:creationId xmlns:a16="http://schemas.microsoft.com/office/drawing/2014/main" id="{AC9972C7-805B-E74C-8A59-5279E7FCA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400" y="5140325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389" name="Line 34">
            <a:extLst>
              <a:ext uri="{FF2B5EF4-FFF2-40B4-BE49-F238E27FC236}">
                <a16:creationId xmlns:a16="http://schemas.microsoft.com/office/drawing/2014/main" id="{37590370-EBE8-3D45-80D1-D593D9C5A890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>
            <a:off x="2944019" y="4045744"/>
            <a:ext cx="0" cy="258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0" name="Text Box 35">
            <a:extLst>
              <a:ext uri="{FF2B5EF4-FFF2-40B4-BE49-F238E27FC236}">
                <a16:creationId xmlns:a16="http://schemas.microsoft.com/office/drawing/2014/main" id="{A5936740-736D-D144-B6D1-9E0580F2B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5041901"/>
            <a:ext cx="3433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p:sp>
        <p:nvSpPr>
          <p:cNvPr id="16398" name="Text Box 100">
            <a:extLst>
              <a:ext uri="{FF2B5EF4-FFF2-40B4-BE49-F238E27FC236}">
                <a16:creationId xmlns:a16="http://schemas.microsoft.com/office/drawing/2014/main" id="{F4DC8FCB-1AE5-8645-B9D2-A58CF6746A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4763" y="1120776"/>
            <a:ext cx="4042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16399" name="Line 5">
            <a:extLst>
              <a:ext uri="{FF2B5EF4-FFF2-40B4-BE49-F238E27FC236}">
                <a16:creationId xmlns:a16="http://schemas.microsoft.com/office/drawing/2014/main" id="{24A23ED5-E28F-0A48-A009-8D3FEFB09520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935038" y="3230563"/>
            <a:ext cx="4195763" cy="206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0" name="Oval 53">
            <a:extLst>
              <a:ext uri="{FF2B5EF4-FFF2-40B4-BE49-F238E27FC236}">
                <a16:creationId xmlns:a16="http://schemas.microsoft.com/office/drawing/2014/main" id="{1129F4CE-0674-0444-AB34-88851C1B8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9900" y="51816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01" name="Oval 54">
            <a:extLst>
              <a:ext uri="{FF2B5EF4-FFF2-40B4-BE49-F238E27FC236}">
                <a16:creationId xmlns:a16="http://schemas.microsoft.com/office/drawing/2014/main" id="{8F26F8F5-8F6F-174E-9B6B-E03F672C5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9900" y="43307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02" name="Oval 55">
            <a:extLst>
              <a:ext uri="{FF2B5EF4-FFF2-40B4-BE49-F238E27FC236}">
                <a16:creationId xmlns:a16="http://schemas.microsoft.com/office/drawing/2014/main" id="{196B000C-C439-7B4D-A53E-681035E42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5613" y="41021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03" name="Oval 56">
            <a:extLst>
              <a:ext uri="{FF2B5EF4-FFF2-40B4-BE49-F238E27FC236}">
                <a16:creationId xmlns:a16="http://schemas.microsoft.com/office/drawing/2014/main" id="{9C0847D4-425E-994C-A2AE-3B46769DF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7200" y="19050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04" name="Oval 57">
            <a:extLst>
              <a:ext uri="{FF2B5EF4-FFF2-40B4-BE49-F238E27FC236}">
                <a16:creationId xmlns:a16="http://schemas.microsoft.com/office/drawing/2014/main" id="{57D4A7B8-2AD5-B343-BF53-1FBB11332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0" y="51562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05" name="Oval 58">
            <a:extLst>
              <a:ext uri="{FF2B5EF4-FFF2-40B4-BE49-F238E27FC236}">
                <a16:creationId xmlns:a16="http://schemas.microsoft.com/office/drawing/2014/main" id="{411619D2-512A-2545-BE26-3BA28A9BE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0" y="44069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06" name="Oval 59">
            <a:extLst>
              <a:ext uri="{FF2B5EF4-FFF2-40B4-BE49-F238E27FC236}">
                <a16:creationId xmlns:a16="http://schemas.microsoft.com/office/drawing/2014/main" id="{7F84BEEB-641E-DD4A-9DE0-EA68BBB1F7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0" y="38735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07" name="Oval 60">
            <a:extLst>
              <a:ext uri="{FF2B5EF4-FFF2-40B4-BE49-F238E27FC236}">
                <a16:creationId xmlns:a16="http://schemas.microsoft.com/office/drawing/2014/main" id="{BFD77FF4-973C-794A-AF08-B35682F117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5163" y="2187575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08" name="Line 14">
            <a:extLst>
              <a:ext uri="{FF2B5EF4-FFF2-40B4-BE49-F238E27FC236}">
                <a16:creationId xmlns:a16="http://schemas.microsoft.com/office/drawing/2014/main" id="{6B57A74D-82CC-A44B-9377-D50BDEDC642C}"/>
              </a:ext>
            </a:extLst>
          </p:cNvPr>
          <p:cNvSpPr>
            <a:spLocks noChangeShapeType="1"/>
          </p:cNvSpPr>
          <p:nvPr/>
        </p:nvSpPr>
        <p:spPr bwMode="auto">
          <a:xfrm>
            <a:off x="3721100" y="1524000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9" name="Oval 62">
            <a:extLst>
              <a:ext uri="{FF2B5EF4-FFF2-40B4-BE49-F238E27FC236}">
                <a16:creationId xmlns:a16="http://schemas.microsoft.com/office/drawing/2014/main" id="{6C00092C-B445-6945-A0B2-0ABB1D6887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51181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10" name="Oval 63">
            <a:extLst>
              <a:ext uri="{FF2B5EF4-FFF2-40B4-BE49-F238E27FC236}">
                <a16:creationId xmlns:a16="http://schemas.microsoft.com/office/drawing/2014/main" id="{92811D73-D35F-BA40-8329-C87F58E29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46609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11" name="Oval 64">
            <a:extLst>
              <a:ext uri="{FF2B5EF4-FFF2-40B4-BE49-F238E27FC236}">
                <a16:creationId xmlns:a16="http://schemas.microsoft.com/office/drawing/2014/main" id="{C9B015B1-3FDE-CA45-AA85-7FAAAD65D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3000" y="35941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12" name="Oval 65">
            <a:extLst>
              <a:ext uri="{FF2B5EF4-FFF2-40B4-BE49-F238E27FC236}">
                <a16:creationId xmlns:a16="http://schemas.microsoft.com/office/drawing/2014/main" id="{0E605233-483C-6040-AE2A-888C4DB6C7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1413" y="28194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13" name="Oval 66">
            <a:extLst>
              <a:ext uri="{FF2B5EF4-FFF2-40B4-BE49-F238E27FC236}">
                <a16:creationId xmlns:a16="http://schemas.microsoft.com/office/drawing/2014/main" id="{B2B4E7D3-837E-724D-90A6-DA5C0D21F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8600" y="51562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14" name="Oval 67">
            <a:extLst>
              <a:ext uri="{FF2B5EF4-FFF2-40B4-BE49-F238E27FC236}">
                <a16:creationId xmlns:a16="http://schemas.microsoft.com/office/drawing/2014/main" id="{2CCA46C6-2FE8-FF40-BB93-1B28C8EB2D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8600" y="43942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15" name="Oval 68">
            <a:extLst>
              <a:ext uri="{FF2B5EF4-FFF2-40B4-BE49-F238E27FC236}">
                <a16:creationId xmlns:a16="http://schemas.microsoft.com/office/drawing/2014/main" id="{6EB6547A-10A2-BF4B-B596-C29FAC499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8600" y="38862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16" name="Oval 69">
            <a:extLst>
              <a:ext uri="{FF2B5EF4-FFF2-40B4-BE49-F238E27FC236}">
                <a16:creationId xmlns:a16="http://schemas.microsoft.com/office/drawing/2014/main" id="{D17B0D1C-BB4D-E64F-B54E-9812682AE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8600" y="21844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17" name="Line 23">
            <a:extLst>
              <a:ext uri="{FF2B5EF4-FFF2-40B4-BE49-F238E27FC236}">
                <a16:creationId xmlns:a16="http://schemas.microsoft.com/office/drawing/2014/main" id="{BF08AE93-03D5-8742-AC26-B73287F23634}"/>
              </a:ext>
            </a:extLst>
          </p:cNvPr>
          <p:cNvSpPr>
            <a:spLocks noChangeShapeType="1"/>
          </p:cNvSpPr>
          <p:nvPr/>
        </p:nvSpPr>
        <p:spPr bwMode="auto">
          <a:xfrm>
            <a:off x="2349500" y="1524000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8" name="Oval 71">
            <a:extLst>
              <a:ext uri="{FF2B5EF4-FFF2-40B4-BE49-F238E27FC236}">
                <a16:creationId xmlns:a16="http://schemas.microsoft.com/office/drawing/2014/main" id="{7F747E4E-222D-9B4C-BA9D-973B246C2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6800" y="51181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19" name="Oval 72">
            <a:extLst>
              <a:ext uri="{FF2B5EF4-FFF2-40B4-BE49-F238E27FC236}">
                <a16:creationId xmlns:a16="http://schemas.microsoft.com/office/drawing/2014/main" id="{098A142D-A600-B840-A98C-2ABAE4D74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6800" y="46609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0" name="Oval 73">
            <a:extLst>
              <a:ext uri="{FF2B5EF4-FFF2-40B4-BE49-F238E27FC236}">
                <a16:creationId xmlns:a16="http://schemas.microsoft.com/office/drawing/2014/main" id="{F04DA4FC-7534-EF4C-9600-BD94DCC62F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1400" y="35941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1" name="Oval 74">
            <a:extLst>
              <a:ext uri="{FF2B5EF4-FFF2-40B4-BE49-F238E27FC236}">
                <a16:creationId xmlns:a16="http://schemas.microsoft.com/office/drawing/2014/main" id="{290B138D-6253-4D40-9324-73860AE106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7750" y="28067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2" name="Oval 77">
            <a:extLst>
              <a:ext uri="{FF2B5EF4-FFF2-40B4-BE49-F238E27FC236}">
                <a16:creationId xmlns:a16="http://schemas.microsoft.com/office/drawing/2014/main" id="{A11B692D-0714-6A41-A6AC-6D9E184C0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9800" y="5133975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3" name="Oval 78">
            <a:extLst>
              <a:ext uri="{FF2B5EF4-FFF2-40B4-BE49-F238E27FC236}">
                <a16:creationId xmlns:a16="http://schemas.microsoft.com/office/drawing/2014/main" id="{F98F7116-D9C1-F049-A539-01B080A89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9800" y="4530725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4" name="Oval 79">
            <a:extLst>
              <a:ext uri="{FF2B5EF4-FFF2-40B4-BE49-F238E27FC236}">
                <a16:creationId xmlns:a16="http://schemas.microsoft.com/office/drawing/2014/main" id="{099E42E1-483B-A544-BCBA-F8C19AA3D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9800" y="3667125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5" name="Oval 80">
            <a:extLst>
              <a:ext uri="{FF2B5EF4-FFF2-40B4-BE49-F238E27FC236}">
                <a16:creationId xmlns:a16="http://schemas.microsoft.com/office/drawing/2014/main" id="{B29901BF-66B9-E441-912E-46C105C17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3125" y="25606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6" name="Oval 82">
            <a:extLst>
              <a:ext uri="{FF2B5EF4-FFF2-40B4-BE49-F238E27FC236}">
                <a16:creationId xmlns:a16="http://schemas.microsoft.com/office/drawing/2014/main" id="{140B9330-3295-3147-9130-CC3C1E0EF4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400" y="4498975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7" name="Oval 83">
            <a:extLst>
              <a:ext uri="{FF2B5EF4-FFF2-40B4-BE49-F238E27FC236}">
                <a16:creationId xmlns:a16="http://schemas.microsoft.com/office/drawing/2014/main" id="{B0A4F0DC-BC40-F647-B0C0-E11FCD7F4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400" y="3705225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8" name="Oval 84">
            <a:extLst>
              <a:ext uri="{FF2B5EF4-FFF2-40B4-BE49-F238E27FC236}">
                <a16:creationId xmlns:a16="http://schemas.microsoft.com/office/drawing/2014/main" id="{8BFB4D48-98F9-B447-A4F0-E8BDB0C5E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400" y="2517775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9" name="Freeform 88">
            <a:extLst>
              <a:ext uri="{FF2B5EF4-FFF2-40B4-BE49-F238E27FC236}">
                <a16:creationId xmlns:a16="http://schemas.microsoft.com/office/drawing/2014/main" id="{2703B1FC-4C87-934B-9F90-E964724AC76F}"/>
              </a:ext>
            </a:extLst>
          </p:cNvPr>
          <p:cNvSpPr>
            <a:spLocks/>
          </p:cNvSpPr>
          <p:nvPr/>
        </p:nvSpPr>
        <p:spPr bwMode="auto">
          <a:xfrm>
            <a:off x="2352675" y="3629025"/>
            <a:ext cx="1365250" cy="509588"/>
          </a:xfrm>
          <a:custGeom>
            <a:avLst/>
            <a:gdLst>
              <a:gd name="T0" fmla="*/ 0 w 860"/>
              <a:gd name="T1" fmla="*/ 2147483646 h 321"/>
              <a:gd name="T2" fmla="*/ 2147483646 w 860"/>
              <a:gd name="T3" fmla="*/ 2147483646 h 321"/>
              <a:gd name="T4" fmla="*/ 2147483646 w 860"/>
              <a:gd name="T5" fmla="*/ 2147483646 h 321"/>
              <a:gd name="T6" fmla="*/ 2147483646 w 860"/>
              <a:gd name="T7" fmla="*/ 2147483646 h 321"/>
              <a:gd name="T8" fmla="*/ 2147483646 w 860"/>
              <a:gd name="T9" fmla="*/ 2147483646 h 321"/>
              <a:gd name="T10" fmla="*/ 2147483646 w 860"/>
              <a:gd name="T11" fmla="*/ 2147483646 h 321"/>
              <a:gd name="T12" fmla="*/ 2147483646 w 860"/>
              <a:gd name="T13" fmla="*/ 2147483646 h 321"/>
              <a:gd name="T14" fmla="*/ 2147483646 w 860"/>
              <a:gd name="T15" fmla="*/ 2147483646 h 321"/>
              <a:gd name="T16" fmla="*/ 2147483646 w 860"/>
              <a:gd name="T17" fmla="*/ 0 h 3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60"/>
              <a:gd name="T28" fmla="*/ 0 h 321"/>
              <a:gd name="T29" fmla="*/ 860 w 860"/>
              <a:gd name="T30" fmla="*/ 321 h 32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60" h="321">
                <a:moveTo>
                  <a:pt x="0" y="4"/>
                </a:moveTo>
                <a:cubicBezTo>
                  <a:pt x="6" y="5"/>
                  <a:pt x="41" y="7"/>
                  <a:pt x="47" y="8"/>
                </a:cubicBezTo>
                <a:cubicBezTo>
                  <a:pt x="77" y="23"/>
                  <a:pt x="108" y="37"/>
                  <a:pt x="138" y="52"/>
                </a:cubicBezTo>
                <a:cubicBezTo>
                  <a:pt x="183" y="80"/>
                  <a:pt x="219" y="127"/>
                  <a:pt x="268" y="172"/>
                </a:cubicBezTo>
                <a:cubicBezTo>
                  <a:pt x="317" y="217"/>
                  <a:pt x="381" y="319"/>
                  <a:pt x="432" y="320"/>
                </a:cubicBezTo>
                <a:cubicBezTo>
                  <a:pt x="483" y="321"/>
                  <a:pt x="531" y="223"/>
                  <a:pt x="576" y="180"/>
                </a:cubicBezTo>
                <a:cubicBezTo>
                  <a:pt x="621" y="137"/>
                  <a:pt x="668" y="91"/>
                  <a:pt x="705" y="64"/>
                </a:cubicBezTo>
                <a:cubicBezTo>
                  <a:pt x="742" y="37"/>
                  <a:pt x="772" y="31"/>
                  <a:pt x="798" y="20"/>
                </a:cubicBezTo>
                <a:cubicBezTo>
                  <a:pt x="824" y="9"/>
                  <a:pt x="850" y="3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0" name="Freeform 89">
            <a:extLst>
              <a:ext uri="{FF2B5EF4-FFF2-40B4-BE49-F238E27FC236}">
                <a16:creationId xmlns:a16="http://schemas.microsoft.com/office/drawing/2014/main" id="{EFDFE45E-D8B1-784B-95B6-4235198A964A}"/>
              </a:ext>
            </a:extLst>
          </p:cNvPr>
          <p:cNvSpPr>
            <a:spLocks/>
          </p:cNvSpPr>
          <p:nvPr/>
        </p:nvSpPr>
        <p:spPr bwMode="auto">
          <a:xfrm>
            <a:off x="2354263" y="1935163"/>
            <a:ext cx="1371600" cy="927100"/>
          </a:xfrm>
          <a:custGeom>
            <a:avLst/>
            <a:gdLst>
              <a:gd name="T0" fmla="*/ 0 w 872"/>
              <a:gd name="T1" fmla="*/ 2147483646 h 584"/>
              <a:gd name="T2" fmla="*/ 2147483646 w 872"/>
              <a:gd name="T3" fmla="*/ 2147483646 h 584"/>
              <a:gd name="T4" fmla="*/ 2147483646 w 872"/>
              <a:gd name="T5" fmla="*/ 2147483646 h 584"/>
              <a:gd name="T6" fmla="*/ 2147483646 w 872"/>
              <a:gd name="T7" fmla="*/ 2147483646 h 584"/>
              <a:gd name="T8" fmla="*/ 2147483646 w 872"/>
              <a:gd name="T9" fmla="*/ 2147483646 h 584"/>
              <a:gd name="T10" fmla="*/ 2147483646 w 872"/>
              <a:gd name="T11" fmla="*/ 2147483646 h 584"/>
              <a:gd name="T12" fmla="*/ 2147483646 w 872"/>
              <a:gd name="T13" fmla="*/ 2147483646 h 584"/>
              <a:gd name="T14" fmla="*/ 2147483646 w 872"/>
              <a:gd name="T15" fmla="*/ 2147483646 h 584"/>
              <a:gd name="T16" fmla="*/ 2147483646 w 872"/>
              <a:gd name="T17" fmla="*/ 2147483646 h 5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72"/>
              <a:gd name="T28" fmla="*/ 0 h 584"/>
              <a:gd name="T29" fmla="*/ 872 w 872"/>
              <a:gd name="T30" fmla="*/ 584 h 58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72" h="584">
                <a:moveTo>
                  <a:pt x="0" y="580"/>
                </a:moveTo>
                <a:cubicBezTo>
                  <a:pt x="13" y="564"/>
                  <a:pt x="50" y="548"/>
                  <a:pt x="78" y="515"/>
                </a:cubicBezTo>
                <a:cubicBezTo>
                  <a:pt x="106" y="482"/>
                  <a:pt x="133" y="436"/>
                  <a:pt x="167" y="383"/>
                </a:cubicBezTo>
                <a:cubicBezTo>
                  <a:pt x="201" y="330"/>
                  <a:pt x="237" y="263"/>
                  <a:pt x="280" y="200"/>
                </a:cubicBezTo>
                <a:cubicBezTo>
                  <a:pt x="323" y="137"/>
                  <a:pt x="373" y="0"/>
                  <a:pt x="424" y="4"/>
                </a:cubicBezTo>
                <a:cubicBezTo>
                  <a:pt x="475" y="8"/>
                  <a:pt x="536" y="152"/>
                  <a:pt x="584" y="224"/>
                </a:cubicBezTo>
                <a:cubicBezTo>
                  <a:pt x="632" y="296"/>
                  <a:pt x="682" y="384"/>
                  <a:pt x="714" y="434"/>
                </a:cubicBezTo>
                <a:cubicBezTo>
                  <a:pt x="747" y="485"/>
                  <a:pt x="753" y="502"/>
                  <a:pt x="779" y="527"/>
                </a:cubicBezTo>
                <a:cubicBezTo>
                  <a:pt x="805" y="552"/>
                  <a:pt x="857" y="570"/>
                  <a:pt x="872" y="58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1" name="Freeform 90">
            <a:extLst>
              <a:ext uri="{FF2B5EF4-FFF2-40B4-BE49-F238E27FC236}">
                <a16:creationId xmlns:a16="http://schemas.microsoft.com/office/drawing/2014/main" id="{6DCF9226-5105-F341-B279-2A23A66C523C}"/>
              </a:ext>
            </a:extLst>
          </p:cNvPr>
          <p:cNvSpPr>
            <a:spLocks/>
          </p:cNvSpPr>
          <p:nvPr/>
        </p:nvSpPr>
        <p:spPr bwMode="auto">
          <a:xfrm>
            <a:off x="2355850" y="4354514"/>
            <a:ext cx="1390650" cy="338137"/>
          </a:xfrm>
          <a:custGeom>
            <a:avLst/>
            <a:gdLst>
              <a:gd name="T0" fmla="*/ 0 w 876"/>
              <a:gd name="T1" fmla="*/ 2147483646 h 213"/>
              <a:gd name="T2" fmla="*/ 2147483646 w 876"/>
              <a:gd name="T3" fmla="*/ 2147483646 h 213"/>
              <a:gd name="T4" fmla="*/ 2147483646 w 876"/>
              <a:gd name="T5" fmla="*/ 2147483646 h 213"/>
              <a:gd name="T6" fmla="*/ 2147483646 w 876"/>
              <a:gd name="T7" fmla="*/ 2147483646 h 213"/>
              <a:gd name="T8" fmla="*/ 2147483646 w 876"/>
              <a:gd name="T9" fmla="*/ 2147483646 h 2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6"/>
              <a:gd name="T16" fmla="*/ 0 h 213"/>
              <a:gd name="T17" fmla="*/ 876 w 876"/>
              <a:gd name="T18" fmla="*/ 213 h 2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6" h="213">
                <a:moveTo>
                  <a:pt x="0" y="213"/>
                </a:moveTo>
                <a:cubicBezTo>
                  <a:pt x="46" y="186"/>
                  <a:pt x="203" y="84"/>
                  <a:pt x="276" y="49"/>
                </a:cubicBezTo>
                <a:cubicBezTo>
                  <a:pt x="349" y="14"/>
                  <a:pt x="384" y="0"/>
                  <a:pt x="436" y="1"/>
                </a:cubicBezTo>
                <a:cubicBezTo>
                  <a:pt x="488" y="2"/>
                  <a:pt x="515" y="18"/>
                  <a:pt x="588" y="53"/>
                </a:cubicBezTo>
                <a:cubicBezTo>
                  <a:pt x="661" y="88"/>
                  <a:pt x="816" y="180"/>
                  <a:pt x="876" y="21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2" name="Freeform 75">
            <a:extLst>
              <a:ext uri="{FF2B5EF4-FFF2-40B4-BE49-F238E27FC236}">
                <a16:creationId xmlns:a16="http://schemas.microsoft.com/office/drawing/2014/main" id="{FE5E0257-D2BF-7F4B-A792-804C90A93DD9}"/>
              </a:ext>
            </a:extLst>
          </p:cNvPr>
          <p:cNvSpPr>
            <a:spLocks/>
          </p:cNvSpPr>
          <p:nvPr/>
        </p:nvSpPr>
        <p:spPr bwMode="auto">
          <a:xfrm>
            <a:off x="2355850" y="5143500"/>
            <a:ext cx="1365250" cy="77788"/>
          </a:xfrm>
          <a:custGeom>
            <a:avLst/>
            <a:gdLst>
              <a:gd name="T0" fmla="*/ 0 w 860"/>
              <a:gd name="T1" fmla="*/ 2147483646 h 49"/>
              <a:gd name="T2" fmla="*/ 2147483646 w 860"/>
              <a:gd name="T3" fmla="*/ 2147483646 h 49"/>
              <a:gd name="T4" fmla="*/ 2147483646 w 860"/>
              <a:gd name="T5" fmla="*/ 2147483646 h 49"/>
              <a:gd name="T6" fmla="*/ 2147483646 w 860"/>
              <a:gd name="T7" fmla="*/ 2147483646 h 49"/>
              <a:gd name="T8" fmla="*/ 2147483646 w 86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0"/>
              <a:gd name="T16" fmla="*/ 0 h 49"/>
              <a:gd name="T17" fmla="*/ 860 w 86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0" h="49">
                <a:moveTo>
                  <a:pt x="0" y="8"/>
                </a:moveTo>
                <a:cubicBezTo>
                  <a:pt x="46" y="13"/>
                  <a:pt x="203" y="25"/>
                  <a:pt x="276" y="32"/>
                </a:cubicBezTo>
                <a:cubicBezTo>
                  <a:pt x="349" y="39"/>
                  <a:pt x="385" y="47"/>
                  <a:pt x="436" y="48"/>
                </a:cubicBezTo>
                <a:cubicBezTo>
                  <a:pt x="487" y="49"/>
                  <a:pt x="509" y="44"/>
                  <a:pt x="580" y="36"/>
                </a:cubicBezTo>
                <a:cubicBezTo>
                  <a:pt x="651" y="28"/>
                  <a:pt x="802" y="7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43667" name="Rectangle 51">
            <a:extLst>
              <a:ext uri="{FF2B5EF4-FFF2-40B4-BE49-F238E27FC236}">
                <a16:creationId xmlns:a16="http://schemas.microsoft.com/office/drawing/2014/main" id="{C43C40AB-949A-4C41-BBFA-C33E131196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9088" y="5041900"/>
            <a:ext cx="580231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4 states per atom, N atoms</a:t>
            </a:r>
            <a:br>
              <a:rPr lang="en-US" altLang="en-US" sz="2400" b="1"/>
            </a:br>
            <a:r>
              <a:rPr lang="en-US" altLang="en-US" sz="2400" b="1"/>
              <a:t>=&gt; 4 bands, N states in each band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All states are included in the first zone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Invariant to shift by </a:t>
            </a:r>
          </a:p>
        </p:txBody>
      </p:sp>
      <p:sp>
        <p:nvSpPr>
          <p:cNvPr id="16434" name="Rectangle 52">
            <a:extLst>
              <a:ext uri="{FF2B5EF4-FFF2-40B4-BE49-F238E27FC236}">
                <a16:creationId xmlns:a16="http://schemas.microsoft.com/office/drawing/2014/main" id="{42CF3384-1EFE-1E48-9C32-8EE231FCA5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1D Brillouin Zone and Number of States</a:t>
            </a:r>
          </a:p>
        </p:txBody>
      </p:sp>
      <p:sp>
        <p:nvSpPr>
          <p:cNvPr id="16441" name="Slide Number Placeholder 81">
            <a:extLst>
              <a:ext uri="{FF2B5EF4-FFF2-40B4-BE49-F238E27FC236}">
                <a16:creationId xmlns:a16="http://schemas.microsoft.com/office/drawing/2014/main" id="{A4B1F0EC-AB99-454D-AE5C-7A627ADD93DE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CC16D4-0143-AB42-A811-5644FD1FFC96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sp>
        <p:nvSpPr>
          <p:cNvPr id="188" name="Freeform 72">
            <a:extLst>
              <a:ext uri="{FF2B5EF4-FFF2-40B4-BE49-F238E27FC236}">
                <a16:creationId xmlns:a16="http://schemas.microsoft.com/office/drawing/2014/main" id="{641D8A08-5B08-450C-BD02-62828ED58A48}"/>
              </a:ext>
            </a:extLst>
          </p:cNvPr>
          <p:cNvSpPr>
            <a:spLocks/>
          </p:cNvSpPr>
          <p:nvPr/>
        </p:nvSpPr>
        <p:spPr bwMode="auto">
          <a:xfrm>
            <a:off x="7265988" y="838200"/>
            <a:ext cx="3841750" cy="457200"/>
          </a:xfrm>
          <a:custGeom>
            <a:avLst/>
            <a:gdLst>
              <a:gd name="T0" fmla="*/ 0 w 1344"/>
              <a:gd name="T1" fmla="*/ 0 h 192"/>
              <a:gd name="T2" fmla="*/ 2147483646 w 1344"/>
              <a:gd name="T3" fmla="*/ 0 h 192"/>
              <a:gd name="T4" fmla="*/ 2147483646 w 1344"/>
              <a:gd name="T5" fmla="*/ 2147483646 h 192"/>
              <a:gd name="T6" fmla="*/ 2147483646 w 1344"/>
              <a:gd name="T7" fmla="*/ 2147483646 h 192"/>
              <a:gd name="T8" fmla="*/ 2147483646 w 1344"/>
              <a:gd name="T9" fmla="*/ 0 h 192"/>
              <a:gd name="T10" fmla="*/ 2147483646 w 1344"/>
              <a:gd name="T11" fmla="*/ 0 h 192"/>
              <a:gd name="T12" fmla="*/ 2147483646 w 1344"/>
              <a:gd name="T13" fmla="*/ 2147483646 h 192"/>
              <a:gd name="T14" fmla="*/ 2147483646 w 1344"/>
              <a:gd name="T15" fmla="*/ 2147483646 h 192"/>
              <a:gd name="T16" fmla="*/ 2147483646 w 1344"/>
              <a:gd name="T17" fmla="*/ 0 h 192"/>
              <a:gd name="T18" fmla="*/ 2147483646 w 1344"/>
              <a:gd name="T19" fmla="*/ 0 h 192"/>
              <a:gd name="T20" fmla="*/ 2147483646 w 1344"/>
              <a:gd name="T21" fmla="*/ 2147483646 h 192"/>
              <a:gd name="T22" fmla="*/ 2147483646 w 1344"/>
              <a:gd name="T23" fmla="*/ 2147483646 h 192"/>
              <a:gd name="T24" fmla="*/ 2147483646 w 1344"/>
              <a:gd name="T25" fmla="*/ 0 h 192"/>
              <a:gd name="T26" fmla="*/ 2147483646 w 1344"/>
              <a:gd name="T27" fmla="*/ 0 h 192"/>
              <a:gd name="T28" fmla="*/ 2147483646 w 1344"/>
              <a:gd name="T29" fmla="*/ 2147483646 h 192"/>
              <a:gd name="T30" fmla="*/ 2147483646 w 1344"/>
              <a:gd name="T31" fmla="*/ 2147483646 h 192"/>
              <a:gd name="T32" fmla="*/ 2147483646 w 1344"/>
              <a:gd name="T33" fmla="*/ 0 h 192"/>
              <a:gd name="T34" fmla="*/ 2147483646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9" name="Line 77">
            <a:extLst>
              <a:ext uri="{FF2B5EF4-FFF2-40B4-BE49-F238E27FC236}">
                <a16:creationId xmlns:a16="http://schemas.microsoft.com/office/drawing/2014/main" id="{20395610-C4BE-4A73-AFC0-D27CB1124E5B}"/>
              </a:ext>
            </a:extLst>
          </p:cNvPr>
          <p:cNvSpPr>
            <a:spLocks noChangeShapeType="1"/>
          </p:cNvSpPr>
          <p:nvPr/>
        </p:nvSpPr>
        <p:spPr bwMode="auto">
          <a:xfrm>
            <a:off x="7443788" y="1839912"/>
            <a:ext cx="45958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0" name="Oval 73">
            <a:extLst>
              <a:ext uri="{FF2B5EF4-FFF2-40B4-BE49-F238E27FC236}">
                <a16:creationId xmlns:a16="http://schemas.microsoft.com/office/drawing/2014/main" id="{DE7C754D-3402-4C3A-B807-4B2527D1D3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4788" y="1744662"/>
            <a:ext cx="2032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1" name="Oval 74">
            <a:extLst>
              <a:ext uri="{FF2B5EF4-FFF2-40B4-BE49-F238E27FC236}">
                <a16:creationId xmlns:a16="http://schemas.microsoft.com/office/drawing/2014/main" id="{E82B5371-5E6D-4ECB-89FF-16653FAE8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3625" y="1744662"/>
            <a:ext cx="2032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2" name="Oval 75">
            <a:extLst>
              <a:ext uri="{FF2B5EF4-FFF2-40B4-BE49-F238E27FC236}">
                <a16:creationId xmlns:a16="http://schemas.microsoft.com/office/drawing/2014/main" id="{8902D52E-99DA-4817-AC01-CF99002BB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15475" y="1746250"/>
            <a:ext cx="2032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3" name="Oval 76">
            <a:extLst>
              <a:ext uri="{FF2B5EF4-FFF2-40B4-BE49-F238E27FC236}">
                <a16:creationId xmlns:a16="http://schemas.microsoft.com/office/drawing/2014/main" id="{9EE08CB6-9028-4BE3-8317-D91DEE44B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40975" y="1746250"/>
            <a:ext cx="2032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4" name="Line 81">
            <a:extLst>
              <a:ext uri="{FF2B5EF4-FFF2-40B4-BE49-F238E27FC236}">
                <a16:creationId xmlns:a16="http://schemas.microsoft.com/office/drawing/2014/main" id="{F428950E-6436-4F68-8E64-4206F20A46D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12790" y="1401599"/>
            <a:ext cx="825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5" name="Text Box 82">
            <a:extLst>
              <a:ext uri="{FF2B5EF4-FFF2-40B4-BE49-F238E27FC236}">
                <a16:creationId xmlns:a16="http://schemas.microsoft.com/office/drawing/2014/main" id="{07D743A4-F4A8-4D33-AAC0-FA226910F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3472" y="939636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  <p:sp>
        <p:nvSpPr>
          <p:cNvPr id="196" name="Text Box 83">
            <a:extLst>
              <a:ext uri="{FF2B5EF4-FFF2-40B4-BE49-F238E27FC236}">
                <a16:creationId xmlns:a16="http://schemas.microsoft.com/office/drawing/2014/main" id="{0FC9ACC9-7D37-48A1-ABD3-026598680F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26920" y="1777355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99" name="Text Box 104">
            <a:extLst>
              <a:ext uri="{FF2B5EF4-FFF2-40B4-BE49-F238E27FC236}">
                <a16:creationId xmlns:a16="http://schemas.microsoft.com/office/drawing/2014/main" id="{C86D9096-5714-4C91-B97D-756B7C59E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4303" y="1471613"/>
            <a:ext cx="1778052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</a:rPr>
              <a:t>Physical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Real Space</a:t>
            </a:r>
          </a:p>
        </p:txBody>
      </p:sp>
      <p:sp>
        <p:nvSpPr>
          <p:cNvPr id="218" name="Text Box 45">
            <a:extLst>
              <a:ext uri="{FF2B5EF4-FFF2-40B4-BE49-F238E27FC236}">
                <a16:creationId xmlns:a16="http://schemas.microsoft.com/office/drawing/2014/main" id="{739969B4-D413-410A-9B0D-B10CD0B5C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6372" y="1897064"/>
            <a:ext cx="268599" cy="3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19" name="Text Box 46">
            <a:extLst>
              <a:ext uri="{FF2B5EF4-FFF2-40B4-BE49-F238E27FC236}">
                <a16:creationId xmlns:a16="http://schemas.microsoft.com/office/drawing/2014/main" id="{D9BAB876-5693-4633-9BCD-E2BA6ACAF0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7583" y="1897064"/>
            <a:ext cx="269935" cy="3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20" name="Text Box 47">
            <a:extLst>
              <a:ext uri="{FF2B5EF4-FFF2-40B4-BE49-F238E27FC236}">
                <a16:creationId xmlns:a16="http://schemas.microsoft.com/office/drawing/2014/main" id="{21624F90-9F9F-4749-A458-4A6BE7708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85001" y="1895728"/>
            <a:ext cx="268599" cy="3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21" name="Text Box 48">
            <a:extLst>
              <a:ext uri="{FF2B5EF4-FFF2-40B4-BE49-F238E27FC236}">
                <a16:creationId xmlns:a16="http://schemas.microsoft.com/office/drawing/2014/main" id="{952A3DAA-F969-4C52-9E2D-7BED2B7A8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0835" y="1906874"/>
            <a:ext cx="574615" cy="399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</a:p>
        </p:txBody>
      </p:sp>
      <p:sp>
        <p:nvSpPr>
          <p:cNvPr id="222" name="Oval 76">
            <a:extLst>
              <a:ext uri="{FF2B5EF4-FFF2-40B4-BE49-F238E27FC236}">
                <a16:creationId xmlns:a16="http://schemas.microsoft.com/office/drawing/2014/main" id="{DCD47DC8-1FA9-0A49-A9D7-EB1B6DF22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45280" y="1766821"/>
            <a:ext cx="2032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23" name="Text Box 48">
            <a:extLst>
              <a:ext uri="{FF2B5EF4-FFF2-40B4-BE49-F238E27FC236}">
                <a16:creationId xmlns:a16="http://schemas.microsoft.com/office/drawing/2014/main" id="{C91F5237-D80D-CE43-B219-D3E254EAD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5140" y="1927445"/>
            <a:ext cx="574615" cy="399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N-1</a:t>
            </a:r>
          </a:p>
        </p:txBody>
      </p:sp>
      <p:graphicFrame>
        <p:nvGraphicFramePr>
          <p:cNvPr id="228" name="Object 6">
            <a:extLst>
              <a:ext uri="{FF2B5EF4-FFF2-40B4-BE49-F238E27FC236}">
                <a16:creationId xmlns:a16="http://schemas.microsoft.com/office/drawing/2014/main" id="{8B34EE5B-2F08-7F48-A182-B649F299A16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83051" y="3519172"/>
          <a:ext cx="4046537" cy="701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2374800" imgH="9067800" progId="Equation.DSMT4">
                  <p:embed/>
                </p:oleObj>
              </mc:Choice>
              <mc:Fallback>
                <p:oleObj name="Equation" r:id="rId2" imgW="52374800" imgH="9067800" progId="Equation.DSMT4">
                  <p:embed/>
                  <p:pic>
                    <p:nvPicPr>
                      <p:cNvPr id="228" name="Object 6">
                        <a:extLst>
                          <a:ext uri="{FF2B5EF4-FFF2-40B4-BE49-F238E27FC236}">
                            <a16:creationId xmlns:a16="http://schemas.microsoft.com/office/drawing/2014/main" id="{8B34EE5B-2F08-7F48-A182-B649F299A16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3051" y="3519172"/>
                        <a:ext cx="4046537" cy="701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9" name="Object 58">
            <a:extLst>
              <a:ext uri="{FF2B5EF4-FFF2-40B4-BE49-F238E27FC236}">
                <a16:creationId xmlns:a16="http://schemas.microsoft.com/office/drawing/2014/main" id="{9E74ED88-730D-A746-960C-5E419C570BF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53062" y="2278062"/>
          <a:ext cx="3865563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2473900" imgH="5270500" progId="Equation.DSMT4">
                  <p:embed/>
                </p:oleObj>
              </mc:Choice>
              <mc:Fallback>
                <p:oleObj name="Equation" r:id="rId4" imgW="32473900" imgH="5270500" progId="Equation.DSMT4">
                  <p:embed/>
                  <p:pic>
                    <p:nvPicPr>
                      <p:cNvPr id="229" name="Object 58">
                        <a:extLst>
                          <a:ext uri="{FF2B5EF4-FFF2-40B4-BE49-F238E27FC236}">
                            <a16:creationId xmlns:a16="http://schemas.microsoft.com/office/drawing/2014/main" id="{9E74ED88-730D-A746-960C-5E419C570BF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3062" y="2278062"/>
                        <a:ext cx="3865563" cy="631825"/>
                      </a:xfrm>
                      <a:prstGeom prst="rect">
                        <a:avLst/>
                      </a:prstGeom>
                      <a:solidFill>
                        <a:srgbClr val="CCFF99">
                          <a:alpha val="47842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0" name="Object 80">
            <a:extLst>
              <a:ext uri="{FF2B5EF4-FFF2-40B4-BE49-F238E27FC236}">
                <a16:creationId xmlns:a16="http://schemas.microsoft.com/office/drawing/2014/main" id="{BF39D8A6-D53E-9C48-BB51-80F06E94E03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13387" y="4133535"/>
          <a:ext cx="4046538" cy="10637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1206400" imgH="13462000" progId="Equation.DSMT4">
                  <p:embed/>
                </p:oleObj>
              </mc:Choice>
              <mc:Fallback>
                <p:oleObj name="Equation" r:id="rId6" imgW="51206400" imgH="13462000" progId="Equation.DSMT4">
                  <p:embed/>
                  <p:pic>
                    <p:nvPicPr>
                      <p:cNvPr id="230" name="Object 80">
                        <a:extLst>
                          <a:ext uri="{FF2B5EF4-FFF2-40B4-BE49-F238E27FC236}">
                            <a16:creationId xmlns:a16="http://schemas.microsoft.com/office/drawing/2014/main" id="{BF39D8A6-D53E-9C48-BB51-80F06E94E03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3387" y="4133535"/>
                        <a:ext cx="4046538" cy="10637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1" name="Object 82">
            <a:extLst>
              <a:ext uri="{FF2B5EF4-FFF2-40B4-BE49-F238E27FC236}">
                <a16:creationId xmlns:a16="http://schemas.microsoft.com/office/drawing/2014/main" id="{6B884D8F-3428-8D48-BEE8-9AA38B93D5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55125" y="2278062"/>
          <a:ext cx="2632075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2821900" imgH="5270500" progId="Equation.DSMT4">
                  <p:embed/>
                </p:oleObj>
              </mc:Choice>
              <mc:Fallback>
                <p:oleObj name="Equation" r:id="rId8" imgW="22821900" imgH="5270500" progId="Equation.DSMT4">
                  <p:embed/>
                  <p:pic>
                    <p:nvPicPr>
                      <p:cNvPr id="231" name="Object 82">
                        <a:extLst>
                          <a:ext uri="{FF2B5EF4-FFF2-40B4-BE49-F238E27FC236}">
                            <a16:creationId xmlns:a16="http://schemas.microsoft.com/office/drawing/2014/main" id="{6B884D8F-3428-8D48-BEE8-9AA38B93D52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55125" y="2278062"/>
                        <a:ext cx="2632075" cy="612775"/>
                      </a:xfrm>
                      <a:prstGeom prst="rect">
                        <a:avLst/>
                      </a:prstGeom>
                      <a:solidFill>
                        <a:srgbClr val="FF0000">
                          <a:alpha val="47842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2" name="Object 83">
            <a:extLst>
              <a:ext uri="{FF2B5EF4-FFF2-40B4-BE49-F238E27FC236}">
                <a16:creationId xmlns:a16="http://schemas.microsoft.com/office/drawing/2014/main" id="{88CBBF8F-9503-0442-BBBD-3E05D2C4915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93224" y="2892425"/>
          <a:ext cx="2565400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2237700" imgH="5270500" progId="Equation.DSMT4">
                  <p:embed/>
                </p:oleObj>
              </mc:Choice>
              <mc:Fallback>
                <p:oleObj name="Equation" r:id="rId10" imgW="22237700" imgH="5270500" progId="Equation.DSMT4">
                  <p:embed/>
                  <p:pic>
                    <p:nvPicPr>
                      <p:cNvPr id="232" name="Object 83">
                        <a:extLst>
                          <a:ext uri="{FF2B5EF4-FFF2-40B4-BE49-F238E27FC236}">
                            <a16:creationId xmlns:a16="http://schemas.microsoft.com/office/drawing/2014/main" id="{88CBBF8F-9503-0442-BBBD-3E05D2C4915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93224" y="2892425"/>
                        <a:ext cx="2565400" cy="612775"/>
                      </a:xfrm>
                      <a:prstGeom prst="rect">
                        <a:avLst/>
                      </a:prstGeom>
                      <a:solidFill>
                        <a:srgbClr val="FF0000">
                          <a:alpha val="47842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3" name="Object 84">
            <a:extLst>
              <a:ext uri="{FF2B5EF4-FFF2-40B4-BE49-F238E27FC236}">
                <a16:creationId xmlns:a16="http://schemas.microsoft.com/office/drawing/2014/main" id="{DE4A0EF2-AA2C-B045-8CB4-A3258C33563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469314" y="6148388"/>
          <a:ext cx="2498725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1653500" imgH="4686300" progId="Equation.DSMT4">
                  <p:embed/>
                </p:oleObj>
              </mc:Choice>
              <mc:Fallback>
                <p:oleObj name="Equation" r:id="rId12" imgW="21653500" imgH="4686300" progId="Equation.DSMT4">
                  <p:embed/>
                  <p:pic>
                    <p:nvPicPr>
                      <p:cNvPr id="233" name="Object 84">
                        <a:extLst>
                          <a:ext uri="{FF2B5EF4-FFF2-40B4-BE49-F238E27FC236}">
                            <a16:creationId xmlns:a16="http://schemas.microsoft.com/office/drawing/2014/main" id="{DE4A0EF2-AA2C-B045-8CB4-A3258C33563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9314" y="6148388"/>
                        <a:ext cx="2498725" cy="544512"/>
                      </a:xfrm>
                      <a:prstGeom prst="rect">
                        <a:avLst/>
                      </a:prstGeom>
                      <a:solidFill>
                        <a:srgbClr val="FF0000">
                          <a:alpha val="47842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7" name="Object 9">
            <a:extLst>
              <a:ext uri="{FF2B5EF4-FFF2-40B4-BE49-F238E27FC236}">
                <a16:creationId xmlns:a16="http://schemas.microsoft.com/office/drawing/2014/main" id="{5FFF3DDE-C128-5349-A963-8AE9C6E44D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0315730"/>
              </p:ext>
            </p:extLst>
          </p:nvPr>
        </p:nvGraphicFramePr>
        <p:xfrm>
          <a:off x="3631147" y="5331368"/>
          <a:ext cx="466725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7315200" imgH="9067800" progId="Equation.DSMT4">
                  <p:embed/>
                </p:oleObj>
              </mc:Choice>
              <mc:Fallback>
                <p:oleObj name="Equation" r:id="rId14" imgW="7315200" imgH="9067800" progId="Equation.DSMT4">
                  <p:embed/>
                  <p:pic>
                    <p:nvPicPr>
                      <p:cNvPr id="16391" name="Object 9">
                        <a:extLst>
                          <a:ext uri="{FF2B5EF4-FFF2-40B4-BE49-F238E27FC236}">
                            <a16:creationId xmlns:a16="http://schemas.microsoft.com/office/drawing/2014/main" id="{CFAAFBF4-CB02-2B4B-9921-19ED568E91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1147" y="5331368"/>
                        <a:ext cx="466725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8" name="Object 10">
            <a:extLst>
              <a:ext uri="{FF2B5EF4-FFF2-40B4-BE49-F238E27FC236}">
                <a16:creationId xmlns:a16="http://schemas.microsoft.com/office/drawing/2014/main" id="{9FD48DD4-6211-604B-BC4F-B6067B3C64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1011633"/>
              </p:ext>
            </p:extLst>
          </p:nvPr>
        </p:nvGraphicFramePr>
        <p:xfrm>
          <a:off x="2054759" y="4968875"/>
          <a:ext cx="657226" cy="1236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9944100" imgH="18719800" progId="Equation.DSMT4">
                  <p:embed/>
                </p:oleObj>
              </mc:Choice>
              <mc:Fallback>
                <p:oleObj name="Equation" r:id="rId16" imgW="9944100" imgH="18719800" progId="Equation.DSMT4">
                  <p:embed/>
                  <p:pic>
                    <p:nvPicPr>
                      <p:cNvPr id="16392" name="Object 10">
                        <a:extLst>
                          <a:ext uri="{FF2B5EF4-FFF2-40B4-BE49-F238E27FC236}">
                            <a16:creationId xmlns:a16="http://schemas.microsoft.com/office/drawing/2014/main" id="{894FBA74-8DAD-3B4C-9A5A-2BBB91234BD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4759" y="4968875"/>
                        <a:ext cx="657226" cy="1236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0" name="Object 11">
            <a:extLst>
              <a:ext uri="{FF2B5EF4-FFF2-40B4-BE49-F238E27FC236}">
                <a16:creationId xmlns:a16="http://schemas.microsoft.com/office/drawing/2014/main" id="{586100B8-5C57-3249-B349-CA7CF54675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0020166"/>
              </p:ext>
            </p:extLst>
          </p:nvPr>
        </p:nvGraphicFramePr>
        <p:xfrm>
          <a:off x="2771068" y="5698826"/>
          <a:ext cx="784225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3754100" imgH="9067800" progId="Equation.DSMT4">
                  <p:embed/>
                </p:oleObj>
              </mc:Choice>
              <mc:Fallback>
                <p:oleObj name="Equation" r:id="rId18" imgW="13754100" imgH="9067800" progId="Equation.DSMT4">
                  <p:embed/>
                  <p:pic>
                    <p:nvPicPr>
                      <p:cNvPr id="16393" name="Object 11">
                        <a:extLst>
                          <a:ext uri="{FF2B5EF4-FFF2-40B4-BE49-F238E27FC236}">
                            <a16:creationId xmlns:a16="http://schemas.microsoft.com/office/drawing/2014/main" id="{80B714A3-7A66-E64A-8960-BDFA6E66DB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068" y="5698826"/>
                        <a:ext cx="784225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1" name="Line 49">
            <a:extLst>
              <a:ext uri="{FF2B5EF4-FFF2-40B4-BE49-F238E27FC236}">
                <a16:creationId xmlns:a16="http://schemas.microsoft.com/office/drawing/2014/main" id="{C0BD8C15-1B48-6C4C-98BF-564D6E4C33D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86113" y="5472113"/>
            <a:ext cx="8472" cy="2793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2" name="Line 50">
            <a:extLst>
              <a:ext uri="{FF2B5EF4-FFF2-40B4-BE49-F238E27FC236}">
                <a16:creationId xmlns:a16="http://schemas.microsoft.com/office/drawing/2014/main" id="{42AD4797-DF2A-DD4D-B4C1-1DC43CAB471A}"/>
              </a:ext>
            </a:extLst>
          </p:cNvPr>
          <p:cNvSpPr>
            <a:spLocks noChangeShapeType="1"/>
          </p:cNvSpPr>
          <p:nvPr/>
        </p:nvSpPr>
        <p:spPr bwMode="auto">
          <a:xfrm>
            <a:off x="3033713" y="5472113"/>
            <a:ext cx="304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47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roup 152">
            <a:extLst>
              <a:ext uri="{FF2B5EF4-FFF2-40B4-BE49-F238E27FC236}">
                <a16:creationId xmlns:a16="http://schemas.microsoft.com/office/drawing/2014/main" id="{F6422A41-1B3D-43AD-8BA1-33F09F7265B7}"/>
              </a:ext>
            </a:extLst>
          </p:cNvPr>
          <p:cNvGrpSpPr/>
          <p:nvPr/>
        </p:nvGrpSpPr>
        <p:grpSpPr>
          <a:xfrm>
            <a:off x="3686244" y="1524000"/>
            <a:ext cx="1473200" cy="3810000"/>
            <a:chOff x="336608" y="1331914"/>
            <a:chExt cx="1473200" cy="3810000"/>
          </a:xfrm>
        </p:grpSpPr>
        <p:sp>
          <p:nvSpPr>
            <p:cNvPr id="154" name="Oval 81">
              <a:extLst>
                <a:ext uri="{FF2B5EF4-FFF2-40B4-BE49-F238E27FC236}">
                  <a16:creationId xmlns:a16="http://schemas.microsoft.com/office/drawing/2014/main" id="{8992858E-E0F4-4F48-83AB-F0B78DF6F8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608" y="494823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5" name="Oval 53">
              <a:extLst>
                <a:ext uri="{FF2B5EF4-FFF2-40B4-BE49-F238E27FC236}">
                  <a16:creationId xmlns:a16="http://schemas.microsoft.com/office/drawing/2014/main" id="{F8ADEAC7-2BCA-4D58-802C-269AA2CE00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5108" y="49895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6" name="Oval 54">
              <a:extLst>
                <a:ext uri="{FF2B5EF4-FFF2-40B4-BE49-F238E27FC236}">
                  <a16:creationId xmlns:a16="http://schemas.microsoft.com/office/drawing/2014/main" id="{1EFFE57E-B749-4334-942D-FE7E3D2F09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5108" y="41386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7" name="Oval 55">
              <a:extLst>
                <a:ext uri="{FF2B5EF4-FFF2-40B4-BE49-F238E27FC236}">
                  <a16:creationId xmlns:a16="http://schemas.microsoft.com/office/drawing/2014/main" id="{F51C2B9F-C2B7-4767-8A5F-DDE701FAB0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821" y="3910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8" name="Oval 56">
              <a:extLst>
                <a:ext uri="{FF2B5EF4-FFF2-40B4-BE49-F238E27FC236}">
                  <a16:creationId xmlns:a16="http://schemas.microsoft.com/office/drawing/2014/main" id="{F1A9C59C-8CAE-41D1-BF73-F11946484C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408" y="17129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9" name="Oval 57">
              <a:extLst>
                <a:ext uri="{FF2B5EF4-FFF2-40B4-BE49-F238E27FC236}">
                  <a16:creationId xmlns:a16="http://schemas.microsoft.com/office/drawing/2014/main" id="{0B428C5B-4366-4F63-8D16-5473AA91CD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708" y="49641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0" name="Oval 58">
              <a:extLst>
                <a:ext uri="{FF2B5EF4-FFF2-40B4-BE49-F238E27FC236}">
                  <a16:creationId xmlns:a16="http://schemas.microsoft.com/office/drawing/2014/main" id="{C950A35D-A551-4FB5-BC10-85A5AF295B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708" y="42148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1" name="Oval 59">
              <a:extLst>
                <a:ext uri="{FF2B5EF4-FFF2-40B4-BE49-F238E27FC236}">
                  <a16:creationId xmlns:a16="http://schemas.microsoft.com/office/drawing/2014/main" id="{24B607C0-B5AD-4BC3-A6A3-CAB31C06A7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708" y="36814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2" name="Oval 60">
              <a:extLst>
                <a:ext uri="{FF2B5EF4-FFF2-40B4-BE49-F238E27FC236}">
                  <a16:creationId xmlns:a16="http://schemas.microsoft.com/office/drawing/2014/main" id="{207753D0-F5A8-464A-B22D-1237C65F4B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0371" y="199548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3" name="Line 14">
              <a:extLst>
                <a:ext uri="{FF2B5EF4-FFF2-40B4-BE49-F238E27FC236}">
                  <a16:creationId xmlns:a16="http://schemas.microsoft.com/office/drawing/2014/main" id="{E0B223FC-0A67-4921-9D9E-9EECED2133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6308" y="1331914"/>
              <a:ext cx="0" cy="3810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" name="Oval 62">
              <a:extLst>
                <a:ext uri="{FF2B5EF4-FFF2-40B4-BE49-F238E27FC236}">
                  <a16:creationId xmlns:a16="http://schemas.microsoft.com/office/drawing/2014/main" id="{74A62DDE-0C52-4B5D-B551-2EBA9DBED8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608" y="4926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5" name="Oval 63">
              <a:extLst>
                <a:ext uri="{FF2B5EF4-FFF2-40B4-BE49-F238E27FC236}">
                  <a16:creationId xmlns:a16="http://schemas.microsoft.com/office/drawing/2014/main" id="{EED4F417-5BA6-45C5-8776-F187271605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608" y="44688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6" name="Oval 64">
              <a:extLst>
                <a:ext uri="{FF2B5EF4-FFF2-40B4-BE49-F238E27FC236}">
                  <a16:creationId xmlns:a16="http://schemas.microsoft.com/office/drawing/2014/main" id="{5224F3DA-B478-451F-B01B-3B3F22842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8208" y="3402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7" name="Oval 65">
              <a:extLst>
                <a:ext uri="{FF2B5EF4-FFF2-40B4-BE49-F238E27FC236}">
                  <a16:creationId xmlns:a16="http://schemas.microsoft.com/office/drawing/2014/main" id="{697F8A4D-A261-4FC4-84E1-BA148A3CFE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6621" y="26273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8" name="Oval 66">
              <a:extLst>
                <a:ext uri="{FF2B5EF4-FFF2-40B4-BE49-F238E27FC236}">
                  <a16:creationId xmlns:a16="http://schemas.microsoft.com/office/drawing/2014/main" id="{A5DE5853-BB0F-4711-8249-518CC1C808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808" y="49641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9" name="Oval 67">
              <a:extLst>
                <a:ext uri="{FF2B5EF4-FFF2-40B4-BE49-F238E27FC236}">
                  <a16:creationId xmlns:a16="http://schemas.microsoft.com/office/drawing/2014/main" id="{83DE9FBF-9355-4F37-B08F-9447749452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808" y="42021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0" name="Oval 68">
              <a:extLst>
                <a:ext uri="{FF2B5EF4-FFF2-40B4-BE49-F238E27FC236}">
                  <a16:creationId xmlns:a16="http://schemas.microsoft.com/office/drawing/2014/main" id="{12C5C709-EBE4-4728-BDAD-C11CF00F9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808" y="36941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1" name="Oval 69">
              <a:extLst>
                <a:ext uri="{FF2B5EF4-FFF2-40B4-BE49-F238E27FC236}">
                  <a16:creationId xmlns:a16="http://schemas.microsoft.com/office/drawing/2014/main" id="{F4DE3FE4-5091-41EE-A69D-7A297BB420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808" y="19923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2" name="Line 23">
              <a:extLst>
                <a:ext uri="{FF2B5EF4-FFF2-40B4-BE49-F238E27FC236}">
                  <a16:creationId xmlns:a16="http://schemas.microsoft.com/office/drawing/2014/main" id="{21E28857-7E03-445B-ABE5-FDC0B6415C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708" y="1331914"/>
              <a:ext cx="0" cy="3810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3" name="Oval 71">
              <a:extLst>
                <a:ext uri="{FF2B5EF4-FFF2-40B4-BE49-F238E27FC236}">
                  <a16:creationId xmlns:a16="http://schemas.microsoft.com/office/drawing/2014/main" id="{4C8EC81C-3687-4C02-AA84-5603640D6B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08" y="4926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4" name="Oval 72">
              <a:extLst>
                <a:ext uri="{FF2B5EF4-FFF2-40B4-BE49-F238E27FC236}">
                  <a16:creationId xmlns:a16="http://schemas.microsoft.com/office/drawing/2014/main" id="{9077EB97-0A89-4FBA-8614-2AC05D7E46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08" y="44688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5" name="Oval 73">
              <a:extLst>
                <a:ext uri="{FF2B5EF4-FFF2-40B4-BE49-F238E27FC236}">
                  <a16:creationId xmlns:a16="http://schemas.microsoft.com/office/drawing/2014/main" id="{80613DBD-49C5-473C-9F3B-5D7DF24C1F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608" y="3402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6" name="Oval 74">
              <a:extLst>
                <a:ext uri="{FF2B5EF4-FFF2-40B4-BE49-F238E27FC236}">
                  <a16:creationId xmlns:a16="http://schemas.microsoft.com/office/drawing/2014/main" id="{A90FF532-8FDC-4C4F-A633-A6B682F0DB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958" y="26146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7" name="Oval 77">
              <a:extLst>
                <a:ext uri="{FF2B5EF4-FFF2-40B4-BE49-F238E27FC236}">
                  <a16:creationId xmlns:a16="http://schemas.microsoft.com/office/drawing/2014/main" id="{67D62074-9BF5-4F38-A62D-BD6E38B527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008" y="494188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8" name="Oval 78">
              <a:extLst>
                <a:ext uri="{FF2B5EF4-FFF2-40B4-BE49-F238E27FC236}">
                  <a16:creationId xmlns:a16="http://schemas.microsoft.com/office/drawing/2014/main" id="{C27A0FDF-5255-4F30-B359-EBA5C1D867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008" y="433863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79" name="Oval 79">
              <a:extLst>
                <a:ext uri="{FF2B5EF4-FFF2-40B4-BE49-F238E27FC236}">
                  <a16:creationId xmlns:a16="http://schemas.microsoft.com/office/drawing/2014/main" id="{7E684BD9-057B-425E-BFFE-013EF5980E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008" y="347503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80" name="Oval 80">
              <a:extLst>
                <a:ext uri="{FF2B5EF4-FFF2-40B4-BE49-F238E27FC236}">
                  <a16:creationId xmlns:a16="http://schemas.microsoft.com/office/drawing/2014/main" id="{3694A590-10BC-4744-B413-F8042B1A6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8333" y="2368552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81" name="Oval 82">
              <a:extLst>
                <a:ext uri="{FF2B5EF4-FFF2-40B4-BE49-F238E27FC236}">
                  <a16:creationId xmlns:a16="http://schemas.microsoft.com/office/drawing/2014/main" id="{7771BBC0-5226-4B37-ADAF-57604632CE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608" y="430688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82" name="Oval 83">
              <a:extLst>
                <a:ext uri="{FF2B5EF4-FFF2-40B4-BE49-F238E27FC236}">
                  <a16:creationId xmlns:a16="http://schemas.microsoft.com/office/drawing/2014/main" id="{20C5FD1C-D31E-46EE-9BF0-A0B4172B8C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608" y="351313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83" name="Oval 84">
              <a:extLst>
                <a:ext uri="{FF2B5EF4-FFF2-40B4-BE49-F238E27FC236}">
                  <a16:creationId xmlns:a16="http://schemas.microsoft.com/office/drawing/2014/main" id="{E09353C1-3187-4234-9E7E-DEE2C5C739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608" y="232568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84" name="Freeform 88">
              <a:extLst>
                <a:ext uri="{FF2B5EF4-FFF2-40B4-BE49-F238E27FC236}">
                  <a16:creationId xmlns:a16="http://schemas.microsoft.com/office/drawing/2014/main" id="{DC8100E4-CAE8-41C3-9086-3542C32D9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883" y="3436939"/>
              <a:ext cx="1365250" cy="509588"/>
            </a:xfrm>
            <a:custGeom>
              <a:avLst/>
              <a:gdLst>
                <a:gd name="T0" fmla="*/ 0 w 860"/>
                <a:gd name="T1" fmla="*/ 2147483646 h 321"/>
                <a:gd name="T2" fmla="*/ 2147483646 w 860"/>
                <a:gd name="T3" fmla="*/ 2147483646 h 321"/>
                <a:gd name="T4" fmla="*/ 2147483646 w 860"/>
                <a:gd name="T5" fmla="*/ 2147483646 h 321"/>
                <a:gd name="T6" fmla="*/ 2147483646 w 860"/>
                <a:gd name="T7" fmla="*/ 2147483646 h 321"/>
                <a:gd name="T8" fmla="*/ 2147483646 w 860"/>
                <a:gd name="T9" fmla="*/ 2147483646 h 321"/>
                <a:gd name="T10" fmla="*/ 2147483646 w 860"/>
                <a:gd name="T11" fmla="*/ 2147483646 h 321"/>
                <a:gd name="T12" fmla="*/ 2147483646 w 860"/>
                <a:gd name="T13" fmla="*/ 2147483646 h 321"/>
                <a:gd name="T14" fmla="*/ 2147483646 w 860"/>
                <a:gd name="T15" fmla="*/ 2147483646 h 321"/>
                <a:gd name="T16" fmla="*/ 2147483646 w 860"/>
                <a:gd name="T17" fmla="*/ 0 h 3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60"/>
                <a:gd name="T28" fmla="*/ 0 h 321"/>
                <a:gd name="T29" fmla="*/ 860 w 860"/>
                <a:gd name="T30" fmla="*/ 321 h 3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60" h="321">
                  <a:moveTo>
                    <a:pt x="0" y="4"/>
                  </a:moveTo>
                  <a:cubicBezTo>
                    <a:pt x="6" y="5"/>
                    <a:pt x="41" y="7"/>
                    <a:pt x="47" y="8"/>
                  </a:cubicBezTo>
                  <a:cubicBezTo>
                    <a:pt x="77" y="23"/>
                    <a:pt x="108" y="37"/>
                    <a:pt x="138" y="52"/>
                  </a:cubicBezTo>
                  <a:cubicBezTo>
                    <a:pt x="183" y="80"/>
                    <a:pt x="219" y="127"/>
                    <a:pt x="268" y="172"/>
                  </a:cubicBezTo>
                  <a:cubicBezTo>
                    <a:pt x="317" y="217"/>
                    <a:pt x="381" y="319"/>
                    <a:pt x="432" y="320"/>
                  </a:cubicBezTo>
                  <a:cubicBezTo>
                    <a:pt x="483" y="321"/>
                    <a:pt x="531" y="223"/>
                    <a:pt x="576" y="180"/>
                  </a:cubicBezTo>
                  <a:cubicBezTo>
                    <a:pt x="621" y="137"/>
                    <a:pt x="668" y="91"/>
                    <a:pt x="705" y="64"/>
                  </a:cubicBezTo>
                  <a:cubicBezTo>
                    <a:pt x="742" y="37"/>
                    <a:pt x="772" y="31"/>
                    <a:pt x="798" y="20"/>
                  </a:cubicBezTo>
                  <a:cubicBezTo>
                    <a:pt x="824" y="9"/>
                    <a:pt x="850" y="3"/>
                    <a:pt x="86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" name="Freeform 89">
              <a:extLst>
                <a:ext uri="{FF2B5EF4-FFF2-40B4-BE49-F238E27FC236}">
                  <a16:creationId xmlns:a16="http://schemas.microsoft.com/office/drawing/2014/main" id="{577F82B2-84B5-45E4-B76F-622EFBF11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471" y="1743077"/>
              <a:ext cx="1371600" cy="927100"/>
            </a:xfrm>
            <a:custGeom>
              <a:avLst/>
              <a:gdLst>
                <a:gd name="T0" fmla="*/ 0 w 872"/>
                <a:gd name="T1" fmla="*/ 2147483646 h 584"/>
                <a:gd name="T2" fmla="*/ 2147483646 w 872"/>
                <a:gd name="T3" fmla="*/ 2147483646 h 584"/>
                <a:gd name="T4" fmla="*/ 2147483646 w 872"/>
                <a:gd name="T5" fmla="*/ 2147483646 h 584"/>
                <a:gd name="T6" fmla="*/ 2147483646 w 872"/>
                <a:gd name="T7" fmla="*/ 2147483646 h 584"/>
                <a:gd name="T8" fmla="*/ 2147483646 w 872"/>
                <a:gd name="T9" fmla="*/ 2147483646 h 584"/>
                <a:gd name="T10" fmla="*/ 2147483646 w 872"/>
                <a:gd name="T11" fmla="*/ 2147483646 h 584"/>
                <a:gd name="T12" fmla="*/ 2147483646 w 872"/>
                <a:gd name="T13" fmla="*/ 2147483646 h 584"/>
                <a:gd name="T14" fmla="*/ 2147483646 w 872"/>
                <a:gd name="T15" fmla="*/ 2147483646 h 584"/>
                <a:gd name="T16" fmla="*/ 2147483646 w 872"/>
                <a:gd name="T17" fmla="*/ 2147483646 h 5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72"/>
                <a:gd name="T28" fmla="*/ 0 h 584"/>
                <a:gd name="T29" fmla="*/ 872 w 872"/>
                <a:gd name="T30" fmla="*/ 584 h 58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72" h="584">
                  <a:moveTo>
                    <a:pt x="0" y="580"/>
                  </a:moveTo>
                  <a:cubicBezTo>
                    <a:pt x="13" y="564"/>
                    <a:pt x="50" y="548"/>
                    <a:pt x="78" y="515"/>
                  </a:cubicBezTo>
                  <a:cubicBezTo>
                    <a:pt x="106" y="482"/>
                    <a:pt x="133" y="436"/>
                    <a:pt x="167" y="383"/>
                  </a:cubicBezTo>
                  <a:cubicBezTo>
                    <a:pt x="201" y="330"/>
                    <a:pt x="237" y="263"/>
                    <a:pt x="280" y="200"/>
                  </a:cubicBezTo>
                  <a:cubicBezTo>
                    <a:pt x="323" y="137"/>
                    <a:pt x="373" y="0"/>
                    <a:pt x="424" y="4"/>
                  </a:cubicBezTo>
                  <a:cubicBezTo>
                    <a:pt x="475" y="8"/>
                    <a:pt x="536" y="152"/>
                    <a:pt x="584" y="224"/>
                  </a:cubicBezTo>
                  <a:cubicBezTo>
                    <a:pt x="632" y="296"/>
                    <a:pt x="682" y="384"/>
                    <a:pt x="714" y="434"/>
                  </a:cubicBezTo>
                  <a:cubicBezTo>
                    <a:pt x="747" y="485"/>
                    <a:pt x="753" y="502"/>
                    <a:pt x="779" y="527"/>
                  </a:cubicBezTo>
                  <a:cubicBezTo>
                    <a:pt x="805" y="552"/>
                    <a:pt x="857" y="570"/>
                    <a:pt x="872" y="584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" name="Freeform 90">
              <a:extLst>
                <a:ext uri="{FF2B5EF4-FFF2-40B4-BE49-F238E27FC236}">
                  <a16:creationId xmlns:a16="http://schemas.microsoft.com/office/drawing/2014/main" id="{443E057C-37B9-44C3-9913-41D6DE2C79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58" y="4162428"/>
              <a:ext cx="1390650" cy="338137"/>
            </a:xfrm>
            <a:custGeom>
              <a:avLst/>
              <a:gdLst>
                <a:gd name="T0" fmla="*/ 0 w 876"/>
                <a:gd name="T1" fmla="*/ 2147483646 h 213"/>
                <a:gd name="T2" fmla="*/ 2147483646 w 876"/>
                <a:gd name="T3" fmla="*/ 2147483646 h 213"/>
                <a:gd name="T4" fmla="*/ 2147483646 w 876"/>
                <a:gd name="T5" fmla="*/ 2147483646 h 213"/>
                <a:gd name="T6" fmla="*/ 2147483646 w 876"/>
                <a:gd name="T7" fmla="*/ 2147483646 h 213"/>
                <a:gd name="T8" fmla="*/ 2147483646 w 876"/>
                <a:gd name="T9" fmla="*/ 2147483646 h 2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6"/>
                <a:gd name="T16" fmla="*/ 0 h 213"/>
                <a:gd name="T17" fmla="*/ 876 w 876"/>
                <a:gd name="T18" fmla="*/ 213 h 2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6" h="213">
                  <a:moveTo>
                    <a:pt x="0" y="213"/>
                  </a:moveTo>
                  <a:cubicBezTo>
                    <a:pt x="46" y="186"/>
                    <a:pt x="203" y="84"/>
                    <a:pt x="276" y="49"/>
                  </a:cubicBezTo>
                  <a:cubicBezTo>
                    <a:pt x="349" y="14"/>
                    <a:pt x="384" y="0"/>
                    <a:pt x="436" y="1"/>
                  </a:cubicBezTo>
                  <a:cubicBezTo>
                    <a:pt x="488" y="2"/>
                    <a:pt x="515" y="18"/>
                    <a:pt x="588" y="53"/>
                  </a:cubicBezTo>
                  <a:cubicBezTo>
                    <a:pt x="661" y="88"/>
                    <a:pt x="816" y="180"/>
                    <a:pt x="876" y="213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7" name="Freeform 75">
              <a:extLst>
                <a:ext uri="{FF2B5EF4-FFF2-40B4-BE49-F238E27FC236}">
                  <a16:creationId xmlns:a16="http://schemas.microsoft.com/office/drawing/2014/main" id="{FFEDC6E2-719E-4D59-8DA3-873FB89AA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58" y="4951414"/>
              <a:ext cx="1365250" cy="77788"/>
            </a:xfrm>
            <a:custGeom>
              <a:avLst/>
              <a:gdLst>
                <a:gd name="T0" fmla="*/ 0 w 860"/>
                <a:gd name="T1" fmla="*/ 2147483646 h 49"/>
                <a:gd name="T2" fmla="*/ 2147483646 w 860"/>
                <a:gd name="T3" fmla="*/ 2147483646 h 49"/>
                <a:gd name="T4" fmla="*/ 2147483646 w 860"/>
                <a:gd name="T5" fmla="*/ 2147483646 h 49"/>
                <a:gd name="T6" fmla="*/ 2147483646 w 860"/>
                <a:gd name="T7" fmla="*/ 2147483646 h 49"/>
                <a:gd name="T8" fmla="*/ 2147483646 w 860"/>
                <a:gd name="T9" fmla="*/ 0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0"/>
                <a:gd name="T16" fmla="*/ 0 h 49"/>
                <a:gd name="T17" fmla="*/ 860 w 860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0" h="49">
                  <a:moveTo>
                    <a:pt x="0" y="8"/>
                  </a:moveTo>
                  <a:cubicBezTo>
                    <a:pt x="46" y="13"/>
                    <a:pt x="203" y="25"/>
                    <a:pt x="276" y="32"/>
                  </a:cubicBezTo>
                  <a:cubicBezTo>
                    <a:pt x="349" y="39"/>
                    <a:pt x="385" y="47"/>
                    <a:pt x="436" y="48"/>
                  </a:cubicBezTo>
                  <a:cubicBezTo>
                    <a:pt x="487" y="49"/>
                    <a:pt x="509" y="44"/>
                    <a:pt x="580" y="36"/>
                  </a:cubicBezTo>
                  <a:cubicBezTo>
                    <a:pt x="651" y="28"/>
                    <a:pt x="802" y="7"/>
                    <a:pt x="86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69A5537-7FC1-4B59-8557-4A9BA11F216A}"/>
              </a:ext>
            </a:extLst>
          </p:cNvPr>
          <p:cNvGrpSpPr/>
          <p:nvPr/>
        </p:nvGrpSpPr>
        <p:grpSpPr>
          <a:xfrm>
            <a:off x="939800" y="1524000"/>
            <a:ext cx="1473200" cy="3810000"/>
            <a:chOff x="336608" y="1331914"/>
            <a:chExt cx="1473200" cy="3810000"/>
          </a:xfrm>
        </p:grpSpPr>
        <p:sp>
          <p:nvSpPr>
            <p:cNvPr id="84" name="Oval 81">
              <a:extLst>
                <a:ext uri="{FF2B5EF4-FFF2-40B4-BE49-F238E27FC236}">
                  <a16:creationId xmlns:a16="http://schemas.microsoft.com/office/drawing/2014/main" id="{47F2A945-7ADC-4C28-AE0D-4443755ABE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608" y="494823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85" name="Oval 53">
              <a:extLst>
                <a:ext uri="{FF2B5EF4-FFF2-40B4-BE49-F238E27FC236}">
                  <a16:creationId xmlns:a16="http://schemas.microsoft.com/office/drawing/2014/main" id="{0A2AE389-B9D9-4D4D-82C4-F2CC727F4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5108" y="49895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86" name="Oval 54">
              <a:extLst>
                <a:ext uri="{FF2B5EF4-FFF2-40B4-BE49-F238E27FC236}">
                  <a16:creationId xmlns:a16="http://schemas.microsoft.com/office/drawing/2014/main" id="{40E8151E-8ABA-431D-BA43-10AD4B4FCC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5108" y="41386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87" name="Oval 55">
              <a:extLst>
                <a:ext uri="{FF2B5EF4-FFF2-40B4-BE49-F238E27FC236}">
                  <a16:creationId xmlns:a16="http://schemas.microsoft.com/office/drawing/2014/main" id="{5C613130-54A7-42CA-8DAC-F8900460F8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821" y="3910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88" name="Oval 56">
              <a:extLst>
                <a:ext uri="{FF2B5EF4-FFF2-40B4-BE49-F238E27FC236}">
                  <a16:creationId xmlns:a16="http://schemas.microsoft.com/office/drawing/2014/main" id="{6E812B23-FD07-4726-B315-FB7289BE0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408" y="17129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89" name="Oval 57">
              <a:extLst>
                <a:ext uri="{FF2B5EF4-FFF2-40B4-BE49-F238E27FC236}">
                  <a16:creationId xmlns:a16="http://schemas.microsoft.com/office/drawing/2014/main" id="{DD47A96D-DCD5-48A0-9A46-77C39EBC87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708" y="49641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90" name="Oval 58">
              <a:extLst>
                <a:ext uri="{FF2B5EF4-FFF2-40B4-BE49-F238E27FC236}">
                  <a16:creationId xmlns:a16="http://schemas.microsoft.com/office/drawing/2014/main" id="{CD3AC2FF-A5C2-4FB9-878C-AFDCD50007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708" y="42148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91" name="Oval 59">
              <a:extLst>
                <a:ext uri="{FF2B5EF4-FFF2-40B4-BE49-F238E27FC236}">
                  <a16:creationId xmlns:a16="http://schemas.microsoft.com/office/drawing/2014/main" id="{FD714560-44D6-4364-B56F-416F0487D3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708" y="36814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92" name="Oval 60">
              <a:extLst>
                <a:ext uri="{FF2B5EF4-FFF2-40B4-BE49-F238E27FC236}">
                  <a16:creationId xmlns:a16="http://schemas.microsoft.com/office/drawing/2014/main" id="{4C51E2BF-E9F3-4F64-9A05-9BF7B6D290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0371" y="199548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93" name="Line 14">
              <a:extLst>
                <a:ext uri="{FF2B5EF4-FFF2-40B4-BE49-F238E27FC236}">
                  <a16:creationId xmlns:a16="http://schemas.microsoft.com/office/drawing/2014/main" id="{685395BA-08CE-4906-A872-5C59C5FCF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6308" y="1331914"/>
              <a:ext cx="0" cy="3810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Oval 62">
              <a:extLst>
                <a:ext uri="{FF2B5EF4-FFF2-40B4-BE49-F238E27FC236}">
                  <a16:creationId xmlns:a16="http://schemas.microsoft.com/office/drawing/2014/main" id="{DC121C7E-6835-4444-BA6E-70D8CC6C6B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608" y="4926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95" name="Oval 63">
              <a:extLst>
                <a:ext uri="{FF2B5EF4-FFF2-40B4-BE49-F238E27FC236}">
                  <a16:creationId xmlns:a16="http://schemas.microsoft.com/office/drawing/2014/main" id="{AAD4570F-1824-4369-B76F-63210335F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608" y="44688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96" name="Oval 64">
              <a:extLst>
                <a:ext uri="{FF2B5EF4-FFF2-40B4-BE49-F238E27FC236}">
                  <a16:creationId xmlns:a16="http://schemas.microsoft.com/office/drawing/2014/main" id="{685172FB-007D-4320-BC36-D740DE2211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8208" y="3402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97" name="Oval 65">
              <a:extLst>
                <a:ext uri="{FF2B5EF4-FFF2-40B4-BE49-F238E27FC236}">
                  <a16:creationId xmlns:a16="http://schemas.microsoft.com/office/drawing/2014/main" id="{744713D1-20EF-4956-B130-7F57C95840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6621" y="26273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98" name="Oval 66">
              <a:extLst>
                <a:ext uri="{FF2B5EF4-FFF2-40B4-BE49-F238E27FC236}">
                  <a16:creationId xmlns:a16="http://schemas.microsoft.com/office/drawing/2014/main" id="{CB7B52C6-DDF2-4EA4-B7EF-4B73094CCC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808" y="49641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99" name="Oval 67">
              <a:extLst>
                <a:ext uri="{FF2B5EF4-FFF2-40B4-BE49-F238E27FC236}">
                  <a16:creationId xmlns:a16="http://schemas.microsoft.com/office/drawing/2014/main" id="{2CD364DD-6391-4D51-B8ED-0FFCB4986A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808" y="42021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00" name="Oval 68">
              <a:extLst>
                <a:ext uri="{FF2B5EF4-FFF2-40B4-BE49-F238E27FC236}">
                  <a16:creationId xmlns:a16="http://schemas.microsoft.com/office/drawing/2014/main" id="{81EDA932-F774-45E8-A28A-EBA98AE605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808" y="36941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01" name="Oval 69">
              <a:extLst>
                <a:ext uri="{FF2B5EF4-FFF2-40B4-BE49-F238E27FC236}">
                  <a16:creationId xmlns:a16="http://schemas.microsoft.com/office/drawing/2014/main" id="{7A0FC626-6E6F-4882-B5F1-F61D7802E8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808" y="19923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02" name="Line 23">
              <a:extLst>
                <a:ext uri="{FF2B5EF4-FFF2-40B4-BE49-F238E27FC236}">
                  <a16:creationId xmlns:a16="http://schemas.microsoft.com/office/drawing/2014/main" id="{F5FB02A2-2E5D-4AE4-B834-6BFBB868B2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708" y="1331914"/>
              <a:ext cx="0" cy="3810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Oval 71">
              <a:extLst>
                <a:ext uri="{FF2B5EF4-FFF2-40B4-BE49-F238E27FC236}">
                  <a16:creationId xmlns:a16="http://schemas.microsoft.com/office/drawing/2014/main" id="{4C794A02-D84E-449D-B5DD-5F95A732B4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08" y="4926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04" name="Oval 72">
              <a:extLst>
                <a:ext uri="{FF2B5EF4-FFF2-40B4-BE49-F238E27FC236}">
                  <a16:creationId xmlns:a16="http://schemas.microsoft.com/office/drawing/2014/main" id="{49C8FC36-81B3-4DF0-98B2-00D908D454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08" y="44688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05" name="Oval 73">
              <a:extLst>
                <a:ext uri="{FF2B5EF4-FFF2-40B4-BE49-F238E27FC236}">
                  <a16:creationId xmlns:a16="http://schemas.microsoft.com/office/drawing/2014/main" id="{9888A465-3A41-4D1D-BC59-D886FCD5D9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608" y="3402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06" name="Oval 74">
              <a:extLst>
                <a:ext uri="{FF2B5EF4-FFF2-40B4-BE49-F238E27FC236}">
                  <a16:creationId xmlns:a16="http://schemas.microsoft.com/office/drawing/2014/main" id="{F7B72BC2-7F11-48F6-AF49-451AE7D08F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958" y="26146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07" name="Oval 77">
              <a:extLst>
                <a:ext uri="{FF2B5EF4-FFF2-40B4-BE49-F238E27FC236}">
                  <a16:creationId xmlns:a16="http://schemas.microsoft.com/office/drawing/2014/main" id="{DF5B3463-0F83-4470-B2A8-A5D50DCBAF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008" y="494188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08" name="Oval 78">
              <a:extLst>
                <a:ext uri="{FF2B5EF4-FFF2-40B4-BE49-F238E27FC236}">
                  <a16:creationId xmlns:a16="http://schemas.microsoft.com/office/drawing/2014/main" id="{3234B699-8B90-4CE4-95FA-BD961A3CED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008" y="433863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09" name="Oval 79">
              <a:extLst>
                <a:ext uri="{FF2B5EF4-FFF2-40B4-BE49-F238E27FC236}">
                  <a16:creationId xmlns:a16="http://schemas.microsoft.com/office/drawing/2014/main" id="{E7A1F7EB-CC34-44E9-883C-DD27B95357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008" y="347503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10" name="Oval 80">
              <a:extLst>
                <a:ext uri="{FF2B5EF4-FFF2-40B4-BE49-F238E27FC236}">
                  <a16:creationId xmlns:a16="http://schemas.microsoft.com/office/drawing/2014/main" id="{0C9F9406-B8B7-445A-8F45-5412E6DE6F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8333" y="2368552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11" name="Oval 82">
              <a:extLst>
                <a:ext uri="{FF2B5EF4-FFF2-40B4-BE49-F238E27FC236}">
                  <a16:creationId xmlns:a16="http://schemas.microsoft.com/office/drawing/2014/main" id="{08C7B4BB-3ABF-42D1-9ECB-E81F98EC70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608" y="430688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12" name="Oval 83">
              <a:extLst>
                <a:ext uri="{FF2B5EF4-FFF2-40B4-BE49-F238E27FC236}">
                  <a16:creationId xmlns:a16="http://schemas.microsoft.com/office/drawing/2014/main" id="{EF25F5BE-515D-4583-8547-05976B2466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608" y="351313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13" name="Oval 84">
              <a:extLst>
                <a:ext uri="{FF2B5EF4-FFF2-40B4-BE49-F238E27FC236}">
                  <a16:creationId xmlns:a16="http://schemas.microsoft.com/office/drawing/2014/main" id="{6EE1097F-7DA0-46F0-B9D6-E2F3C18AA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608" y="232568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14" name="Freeform 88">
              <a:extLst>
                <a:ext uri="{FF2B5EF4-FFF2-40B4-BE49-F238E27FC236}">
                  <a16:creationId xmlns:a16="http://schemas.microsoft.com/office/drawing/2014/main" id="{218989D2-FBF4-4B7F-8E34-54DD5BD0E5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883" y="3436939"/>
              <a:ext cx="1365250" cy="509588"/>
            </a:xfrm>
            <a:custGeom>
              <a:avLst/>
              <a:gdLst>
                <a:gd name="T0" fmla="*/ 0 w 860"/>
                <a:gd name="T1" fmla="*/ 2147483646 h 321"/>
                <a:gd name="T2" fmla="*/ 2147483646 w 860"/>
                <a:gd name="T3" fmla="*/ 2147483646 h 321"/>
                <a:gd name="T4" fmla="*/ 2147483646 w 860"/>
                <a:gd name="T5" fmla="*/ 2147483646 h 321"/>
                <a:gd name="T6" fmla="*/ 2147483646 w 860"/>
                <a:gd name="T7" fmla="*/ 2147483646 h 321"/>
                <a:gd name="T8" fmla="*/ 2147483646 w 860"/>
                <a:gd name="T9" fmla="*/ 2147483646 h 321"/>
                <a:gd name="T10" fmla="*/ 2147483646 w 860"/>
                <a:gd name="T11" fmla="*/ 2147483646 h 321"/>
                <a:gd name="T12" fmla="*/ 2147483646 w 860"/>
                <a:gd name="T13" fmla="*/ 2147483646 h 321"/>
                <a:gd name="T14" fmla="*/ 2147483646 w 860"/>
                <a:gd name="T15" fmla="*/ 2147483646 h 321"/>
                <a:gd name="T16" fmla="*/ 2147483646 w 860"/>
                <a:gd name="T17" fmla="*/ 0 h 3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60"/>
                <a:gd name="T28" fmla="*/ 0 h 321"/>
                <a:gd name="T29" fmla="*/ 860 w 860"/>
                <a:gd name="T30" fmla="*/ 321 h 3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60" h="321">
                  <a:moveTo>
                    <a:pt x="0" y="4"/>
                  </a:moveTo>
                  <a:cubicBezTo>
                    <a:pt x="6" y="5"/>
                    <a:pt x="41" y="7"/>
                    <a:pt x="47" y="8"/>
                  </a:cubicBezTo>
                  <a:cubicBezTo>
                    <a:pt x="77" y="23"/>
                    <a:pt x="108" y="37"/>
                    <a:pt x="138" y="52"/>
                  </a:cubicBezTo>
                  <a:cubicBezTo>
                    <a:pt x="183" y="80"/>
                    <a:pt x="219" y="127"/>
                    <a:pt x="268" y="172"/>
                  </a:cubicBezTo>
                  <a:cubicBezTo>
                    <a:pt x="317" y="217"/>
                    <a:pt x="381" y="319"/>
                    <a:pt x="432" y="320"/>
                  </a:cubicBezTo>
                  <a:cubicBezTo>
                    <a:pt x="483" y="321"/>
                    <a:pt x="531" y="223"/>
                    <a:pt x="576" y="180"/>
                  </a:cubicBezTo>
                  <a:cubicBezTo>
                    <a:pt x="621" y="137"/>
                    <a:pt x="668" y="91"/>
                    <a:pt x="705" y="64"/>
                  </a:cubicBezTo>
                  <a:cubicBezTo>
                    <a:pt x="742" y="37"/>
                    <a:pt x="772" y="31"/>
                    <a:pt x="798" y="20"/>
                  </a:cubicBezTo>
                  <a:cubicBezTo>
                    <a:pt x="824" y="9"/>
                    <a:pt x="850" y="3"/>
                    <a:pt x="86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89">
              <a:extLst>
                <a:ext uri="{FF2B5EF4-FFF2-40B4-BE49-F238E27FC236}">
                  <a16:creationId xmlns:a16="http://schemas.microsoft.com/office/drawing/2014/main" id="{50043C61-43A6-454F-ACE0-275ACD1F32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471" y="1743077"/>
              <a:ext cx="1371600" cy="927100"/>
            </a:xfrm>
            <a:custGeom>
              <a:avLst/>
              <a:gdLst>
                <a:gd name="T0" fmla="*/ 0 w 872"/>
                <a:gd name="T1" fmla="*/ 2147483646 h 584"/>
                <a:gd name="T2" fmla="*/ 2147483646 w 872"/>
                <a:gd name="T3" fmla="*/ 2147483646 h 584"/>
                <a:gd name="T4" fmla="*/ 2147483646 w 872"/>
                <a:gd name="T5" fmla="*/ 2147483646 h 584"/>
                <a:gd name="T6" fmla="*/ 2147483646 w 872"/>
                <a:gd name="T7" fmla="*/ 2147483646 h 584"/>
                <a:gd name="T8" fmla="*/ 2147483646 w 872"/>
                <a:gd name="T9" fmla="*/ 2147483646 h 584"/>
                <a:gd name="T10" fmla="*/ 2147483646 w 872"/>
                <a:gd name="T11" fmla="*/ 2147483646 h 584"/>
                <a:gd name="T12" fmla="*/ 2147483646 w 872"/>
                <a:gd name="T13" fmla="*/ 2147483646 h 584"/>
                <a:gd name="T14" fmla="*/ 2147483646 w 872"/>
                <a:gd name="T15" fmla="*/ 2147483646 h 584"/>
                <a:gd name="T16" fmla="*/ 2147483646 w 872"/>
                <a:gd name="T17" fmla="*/ 2147483646 h 5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72"/>
                <a:gd name="T28" fmla="*/ 0 h 584"/>
                <a:gd name="T29" fmla="*/ 872 w 872"/>
                <a:gd name="T30" fmla="*/ 584 h 58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72" h="584">
                  <a:moveTo>
                    <a:pt x="0" y="580"/>
                  </a:moveTo>
                  <a:cubicBezTo>
                    <a:pt x="13" y="564"/>
                    <a:pt x="50" y="548"/>
                    <a:pt x="78" y="515"/>
                  </a:cubicBezTo>
                  <a:cubicBezTo>
                    <a:pt x="106" y="482"/>
                    <a:pt x="133" y="436"/>
                    <a:pt x="167" y="383"/>
                  </a:cubicBezTo>
                  <a:cubicBezTo>
                    <a:pt x="201" y="330"/>
                    <a:pt x="237" y="263"/>
                    <a:pt x="280" y="200"/>
                  </a:cubicBezTo>
                  <a:cubicBezTo>
                    <a:pt x="323" y="137"/>
                    <a:pt x="373" y="0"/>
                    <a:pt x="424" y="4"/>
                  </a:cubicBezTo>
                  <a:cubicBezTo>
                    <a:pt x="475" y="8"/>
                    <a:pt x="536" y="152"/>
                    <a:pt x="584" y="224"/>
                  </a:cubicBezTo>
                  <a:cubicBezTo>
                    <a:pt x="632" y="296"/>
                    <a:pt x="682" y="384"/>
                    <a:pt x="714" y="434"/>
                  </a:cubicBezTo>
                  <a:cubicBezTo>
                    <a:pt x="747" y="485"/>
                    <a:pt x="753" y="502"/>
                    <a:pt x="779" y="527"/>
                  </a:cubicBezTo>
                  <a:cubicBezTo>
                    <a:pt x="805" y="552"/>
                    <a:pt x="857" y="570"/>
                    <a:pt x="872" y="584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90">
              <a:extLst>
                <a:ext uri="{FF2B5EF4-FFF2-40B4-BE49-F238E27FC236}">
                  <a16:creationId xmlns:a16="http://schemas.microsoft.com/office/drawing/2014/main" id="{A93B1DB9-F0AE-4C10-9D08-EE2E2C405E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58" y="4162428"/>
              <a:ext cx="1390650" cy="338137"/>
            </a:xfrm>
            <a:custGeom>
              <a:avLst/>
              <a:gdLst>
                <a:gd name="T0" fmla="*/ 0 w 876"/>
                <a:gd name="T1" fmla="*/ 2147483646 h 213"/>
                <a:gd name="T2" fmla="*/ 2147483646 w 876"/>
                <a:gd name="T3" fmla="*/ 2147483646 h 213"/>
                <a:gd name="T4" fmla="*/ 2147483646 w 876"/>
                <a:gd name="T5" fmla="*/ 2147483646 h 213"/>
                <a:gd name="T6" fmla="*/ 2147483646 w 876"/>
                <a:gd name="T7" fmla="*/ 2147483646 h 213"/>
                <a:gd name="T8" fmla="*/ 2147483646 w 876"/>
                <a:gd name="T9" fmla="*/ 2147483646 h 2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6"/>
                <a:gd name="T16" fmla="*/ 0 h 213"/>
                <a:gd name="T17" fmla="*/ 876 w 876"/>
                <a:gd name="T18" fmla="*/ 213 h 2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6" h="213">
                  <a:moveTo>
                    <a:pt x="0" y="213"/>
                  </a:moveTo>
                  <a:cubicBezTo>
                    <a:pt x="46" y="186"/>
                    <a:pt x="203" y="84"/>
                    <a:pt x="276" y="49"/>
                  </a:cubicBezTo>
                  <a:cubicBezTo>
                    <a:pt x="349" y="14"/>
                    <a:pt x="384" y="0"/>
                    <a:pt x="436" y="1"/>
                  </a:cubicBezTo>
                  <a:cubicBezTo>
                    <a:pt x="488" y="2"/>
                    <a:pt x="515" y="18"/>
                    <a:pt x="588" y="53"/>
                  </a:cubicBezTo>
                  <a:cubicBezTo>
                    <a:pt x="661" y="88"/>
                    <a:pt x="816" y="180"/>
                    <a:pt x="876" y="213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75">
              <a:extLst>
                <a:ext uri="{FF2B5EF4-FFF2-40B4-BE49-F238E27FC236}">
                  <a16:creationId xmlns:a16="http://schemas.microsoft.com/office/drawing/2014/main" id="{8DD97D5A-BEA3-4BAC-9E30-46C840BE1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58" y="4951414"/>
              <a:ext cx="1365250" cy="77788"/>
            </a:xfrm>
            <a:custGeom>
              <a:avLst/>
              <a:gdLst>
                <a:gd name="T0" fmla="*/ 0 w 860"/>
                <a:gd name="T1" fmla="*/ 2147483646 h 49"/>
                <a:gd name="T2" fmla="*/ 2147483646 w 860"/>
                <a:gd name="T3" fmla="*/ 2147483646 h 49"/>
                <a:gd name="T4" fmla="*/ 2147483646 w 860"/>
                <a:gd name="T5" fmla="*/ 2147483646 h 49"/>
                <a:gd name="T6" fmla="*/ 2147483646 w 860"/>
                <a:gd name="T7" fmla="*/ 2147483646 h 49"/>
                <a:gd name="T8" fmla="*/ 2147483646 w 860"/>
                <a:gd name="T9" fmla="*/ 0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0"/>
                <a:gd name="T16" fmla="*/ 0 h 49"/>
                <a:gd name="T17" fmla="*/ 860 w 860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0" h="49">
                  <a:moveTo>
                    <a:pt x="0" y="8"/>
                  </a:moveTo>
                  <a:cubicBezTo>
                    <a:pt x="46" y="13"/>
                    <a:pt x="203" y="25"/>
                    <a:pt x="276" y="32"/>
                  </a:cubicBezTo>
                  <a:cubicBezTo>
                    <a:pt x="349" y="39"/>
                    <a:pt x="385" y="47"/>
                    <a:pt x="436" y="48"/>
                  </a:cubicBezTo>
                  <a:cubicBezTo>
                    <a:pt x="487" y="49"/>
                    <a:pt x="509" y="44"/>
                    <a:pt x="580" y="36"/>
                  </a:cubicBezTo>
                  <a:cubicBezTo>
                    <a:pt x="651" y="28"/>
                    <a:pt x="802" y="7"/>
                    <a:pt x="86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AFBBE15-57F0-456B-8711-395A7467EAD4}"/>
              </a:ext>
            </a:extLst>
          </p:cNvPr>
          <p:cNvGrpSpPr/>
          <p:nvPr/>
        </p:nvGrpSpPr>
        <p:grpSpPr>
          <a:xfrm>
            <a:off x="-431800" y="1524000"/>
            <a:ext cx="1473200" cy="3810000"/>
            <a:chOff x="336608" y="1331914"/>
            <a:chExt cx="1473200" cy="3810000"/>
          </a:xfrm>
        </p:grpSpPr>
        <p:sp>
          <p:nvSpPr>
            <p:cNvPr id="119" name="Oval 81">
              <a:extLst>
                <a:ext uri="{FF2B5EF4-FFF2-40B4-BE49-F238E27FC236}">
                  <a16:creationId xmlns:a16="http://schemas.microsoft.com/office/drawing/2014/main" id="{2D3EA9CF-0A46-41F9-9AB9-C34C6DB311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608" y="494823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20" name="Oval 53">
              <a:extLst>
                <a:ext uri="{FF2B5EF4-FFF2-40B4-BE49-F238E27FC236}">
                  <a16:creationId xmlns:a16="http://schemas.microsoft.com/office/drawing/2014/main" id="{8BAF3410-A288-46F3-ACDC-EB1E4267FE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5108" y="49895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21" name="Oval 54">
              <a:extLst>
                <a:ext uri="{FF2B5EF4-FFF2-40B4-BE49-F238E27FC236}">
                  <a16:creationId xmlns:a16="http://schemas.microsoft.com/office/drawing/2014/main" id="{B8B813B1-8DBE-40AD-8D64-7E2EA2A2A1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5108" y="41386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22" name="Oval 55">
              <a:extLst>
                <a:ext uri="{FF2B5EF4-FFF2-40B4-BE49-F238E27FC236}">
                  <a16:creationId xmlns:a16="http://schemas.microsoft.com/office/drawing/2014/main" id="{9A33831A-E8B6-4042-AF88-12D545CF38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0821" y="3910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23" name="Oval 56">
              <a:extLst>
                <a:ext uri="{FF2B5EF4-FFF2-40B4-BE49-F238E27FC236}">
                  <a16:creationId xmlns:a16="http://schemas.microsoft.com/office/drawing/2014/main" id="{677269D8-9444-46BE-8710-1C5D47E20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408" y="17129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24" name="Oval 57">
              <a:extLst>
                <a:ext uri="{FF2B5EF4-FFF2-40B4-BE49-F238E27FC236}">
                  <a16:creationId xmlns:a16="http://schemas.microsoft.com/office/drawing/2014/main" id="{53CEE5CD-489F-489E-B31A-66A3B1A8E4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708" y="49641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25" name="Oval 58">
              <a:extLst>
                <a:ext uri="{FF2B5EF4-FFF2-40B4-BE49-F238E27FC236}">
                  <a16:creationId xmlns:a16="http://schemas.microsoft.com/office/drawing/2014/main" id="{C4252B25-CD62-48E8-B7FB-50081D3159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708" y="42148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26" name="Oval 59">
              <a:extLst>
                <a:ext uri="{FF2B5EF4-FFF2-40B4-BE49-F238E27FC236}">
                  <a16:creationId xmlns:a16="http://schemas.microsoft.com/office/drawing/2014/main" id="{E1E3F973-2886-4B39-846A-48B51258D0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708" y="36814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27" name="Oval 60">
              <a:extLst>
                <a:ext uri="{FF2B5EF4-FFF2-40B4-BE49-F238E27FC236}">
                  <a16:creationId xmlns:a16="http://schemas.microsoft.com/office/drawing/2014/main" id="{86F98A2F-2042-4333-A6F4-28B9A2C7FB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0371" y="199548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28" name="Line 14">
              <a:extLst>
                <a:ext uri="{FF2B5EF4-FFF2-40B4-BE49-F238E27FC236}">
                  <a16:creationId xmlns:a16="http://schemas.microsoft.com/office/drawing/2014/main" id="{B07894FA-41A6-401B-9B53-77F8F8620B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6308" y="1331914"/>
              <a:ext cx="0" cy="3810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Oval 62">
              <a:extLst>
                <a:ext uri="{FF2B5EF4-FFF2-40B4-BE49-F238E27FC236}">
                  <a16:creationId xmlns:a16="http://schemas.microsoft.com/office/drawing/2014/main" id="{D88BB4D3-2828-4599-A293-2439C4EDB5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608" y="4926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30" name="Oval 63">
              <a:extLst>
                <a:ext uri="{FF2B5EF4-FFF2-40B4-BE49-F238E27FC236}">
                  <a16:creationId xmlns:a16="http://schemas.microsoft.com/office/drawing/2014/main" id="{1F593305-5794-46FC-9E9C-68390955AA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608" y="44688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31" name="Oval 64">
              <a:extLst>
                <a:ext uri="{FF2B5EF4-FFF2-40B4-BE49-F238E27FC236}">
                  <a16:creationId xmlns:a16="http://schemas.microsoft.com/office/drawing/2014/main" id="{DB9FCAD7-D1F7-4040-AA2C-0882DFA1B9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8208" y="3402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32" name="Oval 65">
              <a:extLst>
                <a:ext uri="{FF2B5EF4-FFF2-40B4-BE49-F238E27FC236}">
                  <a16:creationId xmlns:a16="http://schemas.microsoft.com/office/drawing/2014/main" id="{75DE954D-B0F0-4FFF-86AD-8930ABEB3B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6621" y="26273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33" name="Oval 66">
              <a:extLst>
                <a:ext uri="{FF2B5EF4-FFF2-40B4-BE49-F238E27FC236}">
                  <a16:creationId xmlns:a16="http://schemas.microsoft.com/office/drawing/2014/main" id="{2469D965-EFD2-4114-995A-B57920269E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808" y="49641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34" name="Oval 67">
              <a:extLst>
                <a:ext uri="{FF2B5EF4-FFF2-40B4-BE49-F238E27FC236}">
                  <a16:creationId xmlns:a16="http://schemas.microsoft.com/office/drawing/2014/main" id="{DF3095C5-5F6A-40A0-AFF4-76B344072F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808" y="42021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35" name="Oval 68">
              <a:extLst>
                <a:ext uri="{FF2B5EF4-FFF2-40B4-BE49-F238E27FC236}">
                  <a16:creationId xmlns:a16="http://schemas.microsoft.com/office/drawing/2014/main" id="{F2330FC2-F1D6-4B52-8C2B-624AD386E3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808" y="36941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36" name="Oval 69">
              <a:extLst>
                <a:ext uri="{FF2B5EF4-FFF2-40B4-BE49-F238E27FC236}">
                  <a16:creationId xmlns:a16="http://schemas.microsoft.com/office/drawing/2014/main" id="{131D6121-CA90-49E7-9A91-EB94B35A1C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808" y="19923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37" name="Line 23">
              <a:extLst>
                <a:ext uri="{FF2B5EF4-FFF2-40B4-BE49-F238E27FC236}">
                  <a16:creationId xmlns:a16="http://schemas.microsoft.com/office/drawing/2014/main" id="{EBCA573E-FA20-47B4-B5C6-F9E3E0A6A8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708" y="1331914"/>
              <a:ext cx="0" cy="3810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Oval 71">
              <a:extLst>
                <a:ext uri="{FF2B5EF4-FFF2-40B4-BE49-F238E27FC236}">
                  <a16:creationId xmlns:a16="http://schemas.microsoft.com/office/drawing/2014/main" id="{7FD6B76B-9CE7-4A1F-9A62-9E8C33FDA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08" y="4926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39" name="Oval 72">
              <a:extLst>
                <a:ext uri="{FF2B5EF4-FFF2-40B4-BE49-F238E27FC236}">
                  <a16:creationId xmlns:a16="http://schemas.microsoft.com/office/drawing/2014/main" id="{1A8F44DB-89C5-4F3F-A9C6-AA2D7C6FB6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08" y="44688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40" name="Oval 73">
              <a:extLst>
                <a:ext uri="{FF2B5EF4-FFF2-40B4-BE49-F238E27FC236}">
                  <a16:creationId xmlns:a16="http://schemas.microsoft.com/office/drawing/2014/main" id="{600F4508-61BB-41B5-A604-0C7A66C35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608" y="34020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41" name="Oval 74">
              <a:extLst>
                <a:ext uri="{FF2B5EF4-FFF2-40B4-BE49-F238E27FC236}">
                  <a16:creationId xmlns:a16="http://schemas.microsoft.com/office/drawing/2014/main" id="{299BFDB3-8605-4D3A-A0A7-B71C7CE431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958" y="2614614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42" name="Oval 77">
              <a:extLst>
                <a:ext uri="{FF2B5EF4-FFF2-40B4-BE49-F238E27FC236}">
                  <a16:creationId xmlns:a16="http://schemas.microsoft.com/office/drawing/2014/main" id="{31739C73-EA33-4395-A819-A8F433F634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008" y="494188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43" name="Oval 78">
              <a:extLst>
                <a:ext uri="{FF2B5EF4-FFF2-40B4-BE49-F238E27FC236}">
                  <a16:creationId xmlns:a16="http://schemas.microsoft.com/office/drawing/2014/main" id="{F6F59E26-CEC8-403F-94BF-D9D15F6B5D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008" y="433863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44" name="Oval 79">
              <a:extLst>
                <a:ext uri="{FF2B5EF4-FFF2-40B4-BE49-F238E27FC236}">
                  <a16:creationId xmlns:a16="http://schemas.microsoft.com/office/drawing/2014/main" id="{9C6EC901-215E-4520-8493-230AF9E212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5008" y="347503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45" name="Oval 80">
              <a:extLst>
                <a:ext uri="{FF2B5EF4-FFF2-40B4-BE49-F238E27FC236}">
                  <a16:creationId xmlns:a16="http://schemas.microsoft.com/office/drawing/2014/main" id="{149266F1-5940-4D9D-816F-96016E084C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8333" y="2368552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46" name="Oval 82">
              <a:extLst>
                <a:ext uri="{FF2B5EF4-FFF2-40B4-BE49-F238E27FC236}">
                  <a16:creationId xmlns:a16="http://schemas.microsoft.com/office/drawing/2014/main" id="{2F9D800E-4796-499E-B94D-DE9FE97FD3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608" y="430688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47" name="Oval 83">
              <a:extLst>
                <a:ext uri="{FF2B5EF4-FFF2-40B4-BE49-F238E27FC236}">
                  <a16:creationId xmlns:a16="http://schemas.microsoft.com/office/drawing/2014/main" id="{692C6A4B-6380-4902-B457-D131E3DA8A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608" y="351313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48" name="Oval 84">
              <a:extLst>
                <a:ext uri="{FF2B5EF4-FFF2-40B4-BE49-F238E27FC236}">
                  <a16:creationId xmlns:a16="http://schemas.microsoft.com/office/drawing/2014/main" id="{E430C70F-C2D3-49D9-851B-762C14367C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608" y="232568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FF9933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49" name="Freeform 88">
              <a:extLst>
                <a:ext uri="{FF2B5EF4-FFF2-40B4-BE49-F238E27FC236}">
                  <a16:creationId xmlns:a16="http://schemas.microsoft.com/office/drawing/2014/main" id="{7CBC1125-BBC5-460E-AD66-5D5AA59C60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883" y="3436939"/>
              <a:ext cx="1365250" cy="509588"/>
            </a:xfrm>
            <a:custGeom>
              <a:avLst/>
              <a:gdLst>
                <a:gd name="T0" fmla="*/ 0 w 860"/>
                <a:gd name="T1" fmla="*/ 2147483646 h 321"/>
                <a:gd name="T2" fmla="*/ 2147483646 w 860"/>
                <a:gd name="T3" fmla="*/ 2147483646 h 321"/>
                <a:gd name="T4" fmla="*/ 2147483646 w 860"/>
                <a:gd name="T5" fmla="*/ 2147483646 h 321"/>
                <a:gd name="T6" fmla="*/ 2147483646 w 860"/>
                <a:gd name="T7" fmla="*/ 2147483646 h 321"/>
                <a:gd name="T8" fmla="*/ 2147483646 w 860"/>
                <a:gd name="T9" fmla="*/ 2147483646 h 321"/>
                <a:gd name="T10" fmla="*/ 2147483646 w 860"/>
                <a:gd name="T11" fmla="*/ 2147483646 h 321"/>
                <a:gd name="T12" fmla="*/ 2147483646 w 860"/>
                <a:gd name="T13" fmla="*/ 2147483646 h 321"/>
                <a:gd name="T14" fmla="*/ 2147483646 w 860"/>
                <a:gd name="T15" fmla="*/ 2147483646 h 321"/>
                <a:gd name="T16" fmla="*/ 2147483646 w 860"/>
                <a:gd name="T17" fmla="*/ 0 h 3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60"/>
                <a:gd name="T28" fmla="*/ 0 h 321"/>
                <a:gd name="T29" fmla="*/ 860 w 860"/>
                <a:gd name="T30" fmla="*/ 321 h 3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60" h="321">
                  <a:moveTo>
                    <a:pt x="0" y="4"/>
                  </a:moveTo>
                  <a:cubicBezTo>
                    <a:pt x="6" y="5"/>
                    <a:pt x="41" y="7"/>
                    <a:pt x="47" y="8"/>
                  </a:cubicBezTo>
                  <a:cubicBezTo>
                    <a:pt x="77" y="23"/>
                    <a:pt x="108" y="37"/>
                    <a:pt x="138" y="52"/>
                  </a:cubicBezTo>
                  <a:cubicBezTo>
                    <a:pt x="183" y="80"/>
                    <a:pt x="219" y="127"/>
                    <a:pt x="268" y="172"/>
                  </a:cubicBezTo>
                  <a:cubicBezTo>
                    <a:pt x="317" y="217"/>
                    <a:pt x="381" y="319"/>
                    <a:pt x="432" y="320"/>
                  </a:cubicBezTo>
                  <a:cubicBezTo>
                    <a:pt x="483" y="321"/>
                    <a:pt x="531" y="223"/>
                    <a:pt x="576" y="180"/>
                  </a:cubicBezTo>
                  <a:cubicBezTo>
                    <a:pt x="621" y="137"/>
                    <a:pt x="668" y="91"/>
                    <a:pt x="705" y="64"/>
                  </a:cubicBezTo>
                  <a:cubicBezTo>
                    <a:pt x="742" y="37"/>
                    <a:pt x="772" y="31"/>
                    <a:pt x="798" y="20"/>
                  </a:cubicBezTo>
                  <a:cubicBezTo>
                    <a:pt x="824" y="9"/>
                    <a:pt x="850" y="3"/>
                    <a:pt x="86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0" name="Freeform 89">
              <a:extLst>
                <a:ext uri="{FF2B5EF4-FFF2-40B4-BE49-F238E27FC236}">
                  <a16:creationId xmlns:a16="http://schemas.microsoft.com/office/drawing/2014/main" id="{B1096650-C632-4716-AF32-227B6363CF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471" y="1743077"/>
              <a:ext cx="1371600" cy="927100"/>
            </a:xfrm>
            <a:custGeom>
              <a:avLst/>
              <a:gdLst>
                <a:gd name="T0" fmla="*/ 0 w 872"/>
                <a:gd name="T1" fmla="*/ 2147483646 h 584"/>
                <a:gd name="T2" fmla="*/ 2147483646 w 872"/>
                <a:gd name="T3" fmla="*/ 2147483646 h 584"/>
                <a:gd name="T4" fmla="*/ 2147483646 w 872"/>
                <a:gd name="T5" fmla="*/ 2147483646 h 584"/>
                <a:gd name="T6" fmla="*/ 2147483646 w 872"/>
                <a:gd name="T7" fmla="*/ 2147483646 h 584"/>
                <a:gd name="T8" fmla="*/ 2147483646 w 872"/>
                <a:gd name="T9" fmla="*/ 2147483646 h 584"/>
                <a:gd name="T10" fmla="*/ 2147483646 w 872"/>
                <a:gd name="T11" fmla="*/ 2147483646 h 584"/>
                <a:gd name="T12" fmla="*/ 2147483646 w 872"/>
                <a:gd name="T13" fmla="*/ 2147483646 h 584"/>
                <a:gd name="T14" fmla="*/ 2147483646 w 872"/>
                <a:gd name="T15" fmla="*/ 2147483646 h 584"/>
                <a:gd name="T16" fmla="*/ 2147483646 w 872"/>
                <a:gd name="T17" fmla="*/ 2147483646 h 5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72"/>
                <a:gd name="T28" fmla="*/ 0 h 584"/>
                <a:gd name="T29" fmla="*/ 872 w 872"/>
                <a:gd name="T30" fmla="*/ 584 h 58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72" h="584">
                  <a:moveTo>
                    <a:pt x="0" y="580"/>
                  </a:moveTo>
                  <a:cubicBezTo>
                    <a:pt x="13" y="564"/>
                    <a:pt x="50" y="548"/>
                    <a:pt x="78" y="515"/>
                  </a:cubicBezTo>
                  <a:cubicBezTo>
                    <a:pt x="106" y="482"/>
                    <a:pt x="133" y="436"/>
                    <a:pt x="167" y="383"/>
                  </a:cubicBezTo>
                  <a:cubicBezTo>
                    <a:pt x="201" y="330"/>
                    <a:pt x="237" y="263"/>
                    <a:pt x="280" y="200"/>
                  </a:cubicBezTo>
                  <a:cubicBezTo>
                    <a:pt x="323" y="137"/>
                    <a:pt x="373" y="0"/>
                    <a:pt x="424" y="4"/>
                  </a:cubicBezTo>
                  <a:cubicBezTo>
                    <a:pt x="475" y="8"/>
                    <a:pt x="536" y="152"/>
                    <a:pt x="584" y="224"/>
                  </a:cubicBezTo>
                  <a:cubicBezTo>
                    <a:pt x="632" y="296"/>
                    <a:pt x="682" y="384"/>
                    <a:pt x="714" y="434"/>
                  </a:cubicBezTo>
                  <a:cubicBezTo>
                    <a:pt x="747" y="485"/>
                    <a:pt x="753" y="502"/>
                    <a:pt x="779" y="527"/>
                  </a:cubicBezTo>
                  <a:cubicBezTo>
                    <a:pt x="805" y="552"/>
                    <a:pt x="857" y="570"/>
                    <a:pt x="872" y="584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1" name="Freeform 90">
              <a:extLst>
                <a:ext uri="{FF2B5EF4-FFF2-40B4-BE49-F238E27FC236}">
                  <a16:creationId xmlns:a16="http://schemas.microsoft.com/office/drawing/2014/main" id="{708CFF98-F9E5-4605-8CBF-7B5CDA54ED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58" y="4162428"/>
              <a:ext cx="1390650" cy="338137"/>
            </a:xfrm>
            <a:custGeom>
              <a:avLst/>
              <a:gdLst>
                <a:gd name="T0" fmla="*/ 0 w 876"/>
                <a:gd name="T1" fmla="*/ 2147483646 h 213"/>
                <a:gd name="T2" fmla="*/ 2147483646 w 876"/>
                <a:gd name="T3" fmla="*/ 2147483646 h 213"/>
                <a:gd name="T4" fmla="*/ 2147483646 w 876"/>
                <a:gd name="T5" fmla="*/ 2147483646 h 213"/>
                <a:gd name="T6" fmla="*/ 2147483646 w 876"/>
                <a:gd name="T7" fmla="*/ 2147483646 h 213"/>
                <a:gd name="T8" fmla="*/ 2147483646 w 876"/>
                <a:gd name="T9" fmla="*/ 2147483646 h 2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6"/>
                <a:gd name="T16" fmla="*/ 0 h 213"/>
                <a:gd name="T17" fmla="*/ 876 w 876"/>
                <a:gd name="T18" fmla="*/ 213 h 2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6" h="213">
                  <a:moveTo>
                    <a:pt x="0" y="213"/>
                  </a:moveTo>
                  <a:cubicBezTo>
                    <a:pt x="46" y="186"/>
                    <a:pt x="203" y="84"/>
                    <a:pt x="276" y="49"/>
                  </a:cubicBezTo>
                  <a:cubicBezTo>
                    <a:pt x="349" y="14"/>
                    <a:pt x="384" y="0"/>
                    <a:pt x="436" y="1"/>
                  </a:cubicBezTo>
                  <a:cubicBezTo>
                    <a:pt x="488" y="2"/>
                    <a:pt x="515" y="18"/>
                    <a:pt x="588" y="53"/>
                  </a:cubicBezTo>
                  <a:cubicBezTo>
                    <a:pt x="661" y="88"/>
                    <a:pt x="816" y="180"/>
                    <a:pt x="876" y="213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2" name="Freeform 75">
              <a:extLst>
                <a:ext uri="{FF2B5EF4-FFF2-40B4-BE49-F238E27FC236}">
                  <a16:creationId xmlns:a16="http://schemas.microsoft.com/office/drawing/2014/main" id="{C0FBC31F-B686-4BB0-A0D9-9134BD6E87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58" y="4951414"/>
              <a:ext cx="1365250" cy="77788"/>
            </a:xfrm>
            <a:custGeom>
              <a:avLst/>
              <a:gdLst>
                <a:gd name="T0" fmla="*/ 0 w 860"/>
                <a:gd name="T1" fmla="*/ 2147483646 h 49"/>
                <a:gd name="T2" fmla="*/ 2147483646 w 860"/>
                <a:gd name="T3" fmla="*/ 2147483646 h 49"/>
                <a:gd name="T4" fmla="*/ 2147483646 w 860"/>
                <a:gd name="T5" fmla="*/ 2147483646 h 49"/>
                <a:gd name="T6" fmla="*/ 2147483646 w 860"/>
                <a:gd name="T7" fmla="*/ 2147483646 h 49"/>
                <a:gd name="T8" fmla="*/ 2147483646 w 860"/>
                <a:gd name="T9" fmla="*/ 0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0"/>
                <a:gd name="T16" fmla="*/ 0 h 49"/>
                <a:gd name="T17" fmla="*/ 860 w 860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0" h="49">
                  <a:moveTo>
                    <a:pt x="0" y="8"/>
                  </a:moveTo>
                  <a:cubicBezTo>
                    <a:pt x="46" y="13"/>
                    <a:pt x="203" y="25"/>
                    <a:pt x="276" y="32"/>
                  </a:cubicBezTo>
                  <a:cubicBezTo>
                    <a:pt x="349" y="39"/>
                    <a:pt x="385" y="47"/>
                    <a:pt x="436" y="48"/>
                  </a:cubicBezTo>
                  <a:cubicBezTo>
                    <a:pt x="487" y="49"/>
                    <a:pt x="509" y="44"/>
                    <a:pt x="580" y="36"/>
                  </a:cubicBezTo>
                  <a:cubicBezTo>
                    <a:pt x="651" y="28"/>
                    <a:pt x="802" y="7"/>
                    <a:pt x="86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385" name="Oval 81">
            <a:extLst>
              <a:ext uri="{FF2B5EF4-FFF2-40B4-BE49-F238E27FC236}">
                <a16:creationId xmlns:a16="http://schemas.microsoft.com/office/drawing/2014/main" id="{AC9972C7-805B-E74C-8A59-5279E7FCA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400" y="5140325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389" name="Line 34">
            <a:extLst>
              <a:ext uri="{FF2B5EF4-FFF2-40B4-BE49-F238E27FC236}">
                <a16:creationId xmlns:a16="http://schemas.microsoft.com/office/drawing/2014/main" id="{37590370-EBE8-3D45-80D1-D593D9C5A890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>
            <a:off x="2944019" y="4045744"/>
            <a:ext cx="0" cy="258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0" name="Text Box 35">
            <a:extLst>
              <a:ext uri="{FF2B5EF4-FFF2-40B4-BE49-F238E27FC236}">
                <a16:creationId xmlns:a16="http://schemas.microsoft.com/office/drawing/2014/main" id="{A5936740-736D-D144-B6D1-9E0580F2B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5041901"/>
            <a:ext cx="3433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p:sp>
        <p:nvSpPr>
          <p:cNvPr id="16398" name="Text Box 100">
            <a:extLst>
              <a:ext uri="{FF2B5EF4-FFF2-40B4-BE49-F238E27FC236}">
                <a16:creationId xmlns:a16="http://schemas.microsoft.com/office/drawing/2014/main" id="{F4DC8FCB-1AE5-8645-B9D2-A58CF6746A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4763" y="1120776"/>
            <a:ext cx="4042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16399" name="Line 5">
            <a:extLst>
              <a:ext uri="{FF2B5EF4-FFF2-40B4-BE49-F238E27FC236}">
                <a16:creationId xmlns:a16="http://schemas.microsoft.com/office/drawing/2014/main" id="{24A23ED5-E28F-0A48-A009-8D3FEFB09520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935038" y="3230563"/>
            <a:ext cx="4195763" cy="206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0" name="Oval 53">
            <a:extLst>
              <a:ext uri="{FF2B5EF4-FFF2-40B4-BE49-F238E27FC236}">
                <a16:creationId xmlns:a16="http://schemas.microsoft.com/office/drawing/2014/main" id="{1129F4CE-0674-0444-AB34-88851C1B8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9900" y="51816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01" name="Oval 54">
            <a:extLst>
              <a:ext uri="{FF2B5EF4-FFF2-40B4-BE49-F238E27FC236}">
                <a16:creationId xmlns:a16="http://schemas.microsoft.com/office/drawing/2014/main" id="{8F26F8F5-8F6F-174E-9B6B-E03F672C5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9900" y="43307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02" name="Oval 55">
            <a:extLst>
              <a:ext uri="{FF2B5EF4-FFF2-40B4-BE49-F238E27FC236}">
                <a16:creationId xmlns:a16="http://schemas.microsoft.com/office/drawing/2014/main" id="{196B000C-C439-7B4D-A53E-681035E42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5613" y="41021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03" name="Oval 56">
            <a:extLst>
              <a:ext uri="{FF2B5EF4-FFF2-40B4-BE49-F238E27FC236}">
                <a16:creationId xmlns:a16="http://schemas.microsoft.com/office/drawing/2014/main" id="{9C0847D4-425E-994C-A2AE-3B46769DF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7200" y="19050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04" name="Oval 57">
            <a:extLst>
              <a:ext uri="{FF2B5EF4-FFF2-40B4-BE49-F238E27FC236}">
                <a16:creationId xmlns:a16="http://schemas.microsoft.com/office/drawing/2014/main" id="{57D4A7B8-2AD5-B343-BF53-1FBB11332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0" y="51562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05" name="Oval 58">
            <a:extLst>
              <a:ext uri="{FF2B5EF4-FFF2-40B4-BE49-F238E27FC236}">
                <a16:creationId xmlns:a16="http://schemas.microsoft.com/office/drawing/2014/main" id="{411619D2-512A-2545-BE26-3BA28A9BE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0" y="44069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06" name="Oval 59">
            <a:extLst>
              <a:ext uri="{FF2B5EF4-FFF2-40B4-BE49-F238E27FC236}">
                <a16:creationId xmlns:a16="http://schemas.microsoft.com/office/drawing/2014/main" id="{7F84BEEB-641E-DD4A-9DE0-EA68BBB1F7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0" y="38735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07" name="Oval 60">
            <a:extLst>
              <a:ext uri="{FF2B5EF4-FFF2-40B4-BE49-F238E27FC236}">
                <a16:creationId xmlns:a16="http://schemas.microsoft.com/office/drawing/2014/main" id="{BFD77FF4-973C-794A-AF08-B35682F117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5163" y="2187575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08" name="Line 14">
            <a:extLst>
              <a:ext uri="{FF2B5EF4-FFF2-40B4-BE49-F238E27FC236}">
                <a16:creationId xmlns:a16="http://schemas.microsoft.com/office/drawing/2014/main" id="{6B57A74D-82CC-A44B-9377-D50BDEDC642C}"/>
              </a:ext>
            </a:extLst>
          </p:cNvPr>
          <p:cNvSpPr>
            <a:spLocks noChangeShapeType="1"/>
          </p:cNvSpPr>
          <p:nvPr/>
        </p:nvSpPr>
        <p:spPr bwMode="auto">
          <a:xfrm>
            <a:off x="3721100" y="1524000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9" name="Oval 62">
            <a:extLst>
              <a:ext uri="{FF2B5EF4-FFF2-40B4-BE49-F238E27FC236}">
                <a16:creationId xmlns:a16="http://schemas.microsoft.com/office/drawing/2014/main" id="{6C00092C-B445-6945-A0B2-0ABB1D6887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51181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10" name="Oval 63">
            <a:extLst>
              <a:ext uri="{FF2B5EF4-FFF2-40B4-BE49-F238E27FC236}">
                <a16:creationId xmlns:a16="http://schemas.microsoft.com/office/drawing/2014/main" id="{92811D73-D35F-BA40-8329-C87F58E29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46609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11" name="Oval 64">
            <a:extLst>
              <a:ext uri="{FF2B5EF4-FFF2-40B4-BE49-F238E27FC236}">
                <a16:creationId xmlns:a16="http://schemas.microsoft.com/office/drawing/2014/main" id="{C9B015B1-3FDE-CA45-AA85-7FAAAD65D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3000" y="35941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12" name="Oval 65">
            <a:extLst>
              <a:ext uri="{FF2B5EF4-FFF2-40B4-BE49-F238E27FC236}">
                <a16:creationId xmlns:a16="http://schemas.microsoft.com/office/drawing/2014/main" id="{0E605233-483C-6040-AE2A-888C4DB6C7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1413" y="28194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13" name="Oval 66">
            <a:extLst>
              <a:ext uri="{FF2B5EF4-FFF2-40B4-BE49-F238E27FC236}">
                <a16:creationId xmlns:a16="http://schemas.microsoft.com/office/drawing/2014/main" id="{B2B4E7D3-837E-724D-90A6-DA5C0D21F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8600" y="51562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14" name="Oval 67">
            <a:extLst>
              <a:ext uri="{FF2B5EF4-FFF2-40B4-BE49-F238E27FC236}">
                <a16:creationId xmlns:a16="http://schemas.microsoft.com/office/drawing/2014/main" id="{2CCA46C6-2FE8-FF40-BB93-1B28C8EB2D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8600" y="43942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15" name="Oval 68">
            <a:extLst>
              <a:ext uri="{FF2B5EF4-FFF2-40B4-BE49-F238E27FC236}">
                <a16:creationId xmlns:a16="http://schemas.microsoft.com/office/drawing/2014/main" id="{6EB6547A-10A2-BF4B-B596-C29FAC499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8600" y="38862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16" name="Oval 69">
            <a:extLst>
              <a:ext uri="{FF2B5EF4-FFF2-40B4-BE49-F238E27FC236}">
                <a16:creationId xmlns:a16="http://schemas.microsoft.com/office/drawing/2014/main" id="{D17B0D1C-BB4D-E64F-B54E-9812682AE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8600" y="21844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17" name="Line 23">
            <a:extLst>
              <a:ext uri="{FF2B5EF4-FFF2-40B4-BE49-F238E27FC236}">
                <a16:creationId xmlns:a16="http://schemas.microsoft.com/office/drawing/2014/main" id="{BF08AE93-03D5-8742-AC26-B73287F23634}"/>
              </a:ext>
            </a:extLst>
          </p:cNvPr>
          <p:cNvSpPr>
            <a:spLocks noChangeShapeType="1"/>
          </p:cNvSpPr>
          <p:nvPr/>
        </p:nvSpPr>
        <p:spPr bwMode="auto">
          <a:xfrm>
            <a:off x="2349500" y="1524000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8" name="Oval 71">
            <a:extLst>
              <a:ext uri="{FF2B5EF4-FFF2-40B4-BE49-F238E27FC236}">
                <a16:creationId xmlns:a16="http://schemas.microsoft.com/office/drawing/2014/main" id="{7F747E4E-222D-9B4C-BA9D-973B246C2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6800" y="51181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19" name="Oval 72">
            <a:extLst>
              <a:ext uri="{FF2B5EF4-FFF2-40B4-BE49-F238E27FC236}">
                <a16:creationId xmlns:a16="http://schemas.microsoft.com/office/drawing/2014/main" id="{098A142D-A600-B840-A98C-2ABAE4D74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6800" y="46609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0" name="Oval 73">
            <a:extLst>
              <a:ext uri="{FF2B5EF4-FFF2-40B4-BE49-F238E27FC236}">
                <a16:creationId xmlns:a16="http://schemas.microsoft.com/office/drawing/2014/main" id="{F04DA4FC-7534-EF4C-9600-BD94DCC62F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1400" y="35941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1" name="Oval 74">
            <a:extLst>
              <a:ext uri="{FF2B5EF4-FFF2-40B4-BE49-F238E27FC236}">
                <a16:creationId xmlns:a16="http://schemas.microsoft.com/office/drawing/2014/main" id="{290B138D-6253-4D40-9324-73860AE106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7750" y="280670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2" name="Oval 77">
            <a:extLst>
              <a:ext uri="{FF2B5EF4-FFF2-40B4-BE49-F238E27FC236}">
                <a16:creationId xmlns:a16="http://schemas.microsoft.com/office/drawing/2014/main" id="{A11B692D-0714-6A41-A6AC-6D9E184C0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9800" y="5133975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3" name="Oval 78">
            <a:extLst>
              <a:ext uri="{FF2B5EF4-FFF2-40B4-BE49-F238E27FC236}">
                <a16:creationId xmlns:a16="http://schemas.microsoft.com/office/drawing/2014/main" id="{F98F7116-D9C1-F049-A539-01B080A89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9800" y="4530725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4" name="Oval 79">
            <a:extLst>
              <a:ext uri="{FF2B5EF4-FFF2-40B4-BE49-F238E27FC236}">
                <a16:creationId xmlns:a16="http://schemas.microsoft.com/office/drawing/2014/main" id="{099E42E1-483B-A544-BCBA-F8C19AA3D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9800" y="3667125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5" name="Oval 80">
            <a:extLst>
              <a:ext uri="{FF2B5EF4-FFF2-40B4-BE49-F238E27FC236}">
                <a16:creationId xmlns:a16="http://schemas.microsoft.com/office/drawing/2014/main" id="{B29901BF-66B9-E441-912E-46C105C17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3125" y="25606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6" name="Oval 82">
            <a:extLst>
              <a:ext uri="{FF2B5EF4-FFF2-40B4-BE49-F238E27FC236}">
                <a16:creationId xmlns:a16="http://schemas.microsoft.com/office/drawing/2014/main" id="{140B9330-3295-3147-9130-CC3C1E0EF4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400" y="4498975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7" name="Oval 83">
            <a:extLst>
              <a:ext uri="{FF2B5EF4-FFF2-40B4-BE49-F238E27FC236}">
                <a16:creationId xmlns:a16="http://schemas.microsoft.com/office/drawing/2014/main" id="{B0A4F0DC-BC40-F647-B0C0-E11FCD7F4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400" y="3705225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8" name="Oval 84">
            <a:extLst>
              <a:ext uri="{FF2B5EF4-FFF2-40B4-BE49-F238E27FC236}">
                <a16:creationId xmlns:a16="http://schemas.microsoft.com/office/drawing/2014/main" id="{8BFB4D48-98F9-B447-A4F0-E8BDB0C5E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5400" y="2517775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6429" name="Freeform 88">
            <a:extLst>
              <a:ext uri="{FF2B5EF4-FFF2-40B4-BE49-F238E27FC236}">
                <a16:creationId xmlns:a16="http://schemas.microsoft.com/office/drawing/2014/main" id="{2703B1FC-4C87-934B-9F90-E964724AC76F}"/>
              </a:ext>
            </a:extLst>
          </p:cNvPr>
          <p:cNvSpPr>
            <a:spLocks/>
          </p:cNvSpPr>
          <p:nvPr/>
        </p:nvSpPr>
        <p:spPr bwMode="auto">
          <a:xfrm>
            <a:off x="2352675" y="3629025"/>
            <a:ext cx="1365250" cy="509588"/>
          </a:xfrm>
          <a:custGeom>
            <a:avLst/>
            <a:gdLst>
              <a:gd name="T0" fmla="*/ 0 w 860"/>
              <a:gd name="T1" fmla="*/ 2147483646 h 321"/>
              <a:gd name="T2" fmla="*/ 2147483646 w 860"/>
              <a:gd name="T3" fmla="*/ 2147483646 h 321"/>
              <a:gd name="T4" fmla="*/ 2147483646 w 860"/>
              <a:gd name="T5" fmla="*/ 2147483646 h 321"/>
              <a:gd name="T6" fmla="*/ 2147483646 w 860"/>
              <a:gd name="T7" fmla="*/ 2147483646 h 321"/>
              <a:gd name="T8" fmla="*/ 2147483646 w 860"/>
              <a:gd name="T9" fmla="*/ 2147483646 h 321"/>
              <a:gd name="T10" fmla="*/ 2147483646 w 860"/>
              <a:gd name="T11" fmla="*/ 2147483646 h 321"/>
              <a:gd name="T12" fmla="*/ 2147483646 w 860"/>
              <a:gd name="T13" fmla="*/ 2147483646 h 321"/>
              <a:gd name="T14" fmla="*/ 2147483646 w 860"/>
              <a:gd name="T15" fmla="*/ 2147483646 h 321"/>
              <a:gd name="T16" fmla="*/ 2147483646 w 860"/>
              <a:gd name="T17" fmla="*/ 0 h 3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60"/>
              <a:gd name="T28" fmla="*/ 0 h 321"/>
              <a:gd name="T29" fmla="*/ 860 w 860"/>
              <a:gd name="T30" fmla="*/ 321 h 32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60" h="321">
                <a:moveTo>
                  <a:pt x="0" y="4"/>
                </a:moveTo>
                <a:cubicBezTo>
                  <a:pt x="6" y="5"/>
                  <a:pt x="41" y="7"/>
                  <a:pt x="47" y="8"/>
                </a:cubicBezTo>
                <a:cubicBezTo>
                  <a:pt x="77" y="23"/>
                  <a:pt x="108" y="37"/>
                  <a:pt x="138" y="52"/>
                </a:cubicBezTo>
                <a:cubicBezTo>
                  <a:pt x="183" y="80"/>
                  <a:pt x="219" y="127"/>
                  <a:pt x="268" y="172"/>
                </a:cubicBezTo>
                <a:cubicBezTo>
                  <a:pt x="317" y="217"/>
                  <a:pt x="381" y="319"/>
                  <a:pt x="432" y="320"/>
                </a:cubicBezTo>
                <a:cubicBezTo>
                  <a:pt x="483" y="321"/>
                  <a:pt x="531" y="223"/>
                  <a:pt x="576" y="180"/>
                </a:cubicBezTo>
                <a:cubicBezTo>
                  <a:pt x="621" y="137"/>
                  <a:pt x="668" y="91"/>
                  <a:pt x="705" y="64"/>
                </a:cubicBezTo>
                <a:cubicBezTo>
                  <a:pt x="742" y="37"/>
                  <a:pt x="772" y="31"/>
                  <a:pt x="798" y="20"/>
                </a:cubicBezTo>
                <a:cubicBezTo>
                  <a:pt x="824" y="9"/>
                  <a:pt x="850" y="3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0" name="Freeform 89">
            <a:extLst>
              <a:ext uri="{FF2B5EF4-FFF2-40B4-BE49-F238E27FC236}">
                <a16:creationId xmlns:a16="http://schemas.microsoft.com/office/drawing/2014/main" id="{EFDFE45E-D8B1-784B-95B6-4235198A964A}"/>
              </a:ext>
            </a:extLst>
          </p:cNvPr>
          <p:cNvSpPr>
            <a:spLocks/>
          </p:cNvSpPr>
          <p:nvPr/>
        </p:nvSpPr>
        <p:spPr bwMode="auto">
          <a:xfrm>
            <a:off x="2354263" y="1935163"/>
            <a:ext cx="1371600" cy="927100"/>
          </a:xfrm>
          <a:custGeom>
            <a:avLst/>
            <a:gdLst>
              <a:gd name="T0" fmla="*/ 0 w 872"/>
              <a:gd name="T1" fmla="*/ 2147483646 h 584"/>
              <a:gd name="T2" fmla="*/ 2147483646 w 872"/>
              <a:gd name="T3" fmla="*/ 2147483646 h 584"/>
              <a:gd name="T4" fmla="*/ 2147483646 w 872"/>
              <a:gd name="T5" fmla="*/ 2147483646 h 584"/>
              <a:gd name="T6" fmla="*/ 2147483646 w 872"/>
              <a:gd name="T7" fmla="*/ 2147483646 h 584"/>
              <a:gd name="T8" fmla="*/ 2147483646 w 872"/>
              <a:gd name="T9" fmla="*/ 2147483646 h 584"/>
              <a:gd name="T10" fmla="*/ 2147483646 w 872"/>
              <a:gd name="T11" fmla="*/ 2147483646 h 584"/>
              <a:gd name="T12" fmla="*/ 2147483646 w 872"/>
              <a:gd name="T13" fmla="*/ 2147483646 h 584"/>
              <a:gd name="T14" fmla="*/ 2147483646 w 872"/>
              <a:gd name="T15" fmla="*/ 2147483646 h 584"/>
              <a:gd name="T16" fmla="*/ 2147483646 w 872"/>
              <a:gd name="T17" fmla="*/ 2147483646 h 5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72"/>
              <a:gd name="T28" fmla="*/ 0 h 584"/>
              <a:gd name="T29" fmla="*/ 872 w 872"/>
              <a:gd name="T30" fmla="*/ 584 h 58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72" h="584">
                <a:moveTo>
                  <a:pt x="0" y="580"/>
                </a:moveTo>
                <a:cubicBezTo>
                  <a:pt x="13" y="564"/>
                  <a:pt x="50" y="548"/>
                  <a:pt x="78" y="515"/>
                </a:cubicBezTo>
                <a:cubicBezTo>
                  <a:pt x="106" y="482"/>
                  <a:pt x="133" y="436"/>
                  <a:pt x="167" y="383"/>
                </a:cubicBezTo>
                <a:cubicBezTo>
                  <a:pt x="201" y="330"/>
                  <a:pt x="237" y="263"/>
                  <a:pt x="280" y="200"/>
                </a:cubicBezTo>
                <a:cubicBezTo>
                  <a:pt x="323" y="137"/>
                  <a:pt x="373" y="0"/>
                  <a:pt x="424" y="4"/>
                </a:cubicBezTo>
                <a:cubicBezTo>
                  <a:pt x="475" y="8"/>
                  <a:pt x="536" y="152"/>
                  <a:pt x="584" y="224"/>
                </a:cubicBezTo>
                <a:cubicBezTo>
                  <a:pt x="632" y="296"/>
                  <a:pt x="682" y="384"/>
                  <a:pt x="714" y="434"/>
                </a:cubicBezTo>
                <a:cubicBezTo>
                  <a:pt x="747" y="485"/>
                  <a:pt x="753" y="502"/>
                  <a:pt x="779" y="527"/>
                </a:cubicBezTo>
                <a:cubicBezTo>
                  <a:pt x="805" y="552"/>
                  <a:pt x="857" y="570"/>
                  <a:pt x="872" y="58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1" name="Freeform 90">
            <a:extLst>
              <a:ext uri="{FF2B5EF4-FFF2-40B4-BE49-F238E27FC236}">
                <a16:creationId xmlns:a16="http://schemas.microsoft.com/office/drawing/2014/main" id="{6DCF9226-5105-F341-B279-2A23A66C523C}"/>
              </a:ext>
            </a:extLst>
          </p:cNvPr>
          <p:cNvSpPr>
            <a:spLocks/>
          </p:cNvSpPr>
          <p:nvPr/>
        </p:nvSpPr>
        <p:spPr bwMode="auto">
          <a:xfrm>
            <a:off x="2355850" y="4354514"/>
            <a:ext cx="1390650" cy="338137"/>
          </a:xfrm>
          <a:custGeom>
            <a:avLst/>
            <a:gdLst>
              <a:gd name="T0" fmla="*/ 0 w 876"/>
              <a:gd name="T1" fmla="*/ 2147483646 h 213"/>
              <a:gd name="T2" fmla="*/ 2147483646 w 876"/>
              <a:gd name="T3" fmla="*/ 2147483646 h 213"/>
              <a:gd name="T4" fmla="*/ 2147483646 w 876"/>
              <a:gd name="T5" fmla="*/ 2147483646 h 213"/>
              <a:gd name="T6" fmla="*/ 2147483646 w 876"/>
              <a:gd name="T7" fmla="*/ 2147483646 h 213"/>
              <a:gd name="T8" fmla="*/ 2147483646 w 876"/>
              <a:gd name="T9" fmla="*/ 2147483646 h 2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6"/>
              <a:gd name="T16" fmla="*/ 0 h 213"/>
              <a:gd name="T17" fmla="*/ 876 w 876"/>
              <a:gd name="T18" fmla="*/ 213 h 2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6" h="213">
                <a:moveTo>
                  <a:pt x="0" y="213"/>
                </a:moveTo>
                <a:cubicBezTo>
                  <a:pt x="46" y="186"/>
                  <a:pt x="203" y="84"/>
                  <a:pt x="276" y="49"/>
                </a:cubicBezTo>
                <a:cubicBezTo>
                  <a:pt x="349" y="14"/>
                  <a:pt x="384" y="0"/>
                  <a:pt x="436" y="1"/>
                </a:cubicBezTo>
                <a:cubicBezTo>
                  <a:pt x="488" y="2"/>
                  <a:pt x="515" y="18"/>
                  <a:pt x="588" y="53"/>
                </a:cubicBezTo>
                <a:cubicBezTo>
                  <a:pt x="661" y="88"/>
                  <a:pt x="816" y="180"/>
                  <a:pt x="876" y="21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2" name="Freeform 75">
            <a:extLst>
              <a:ext uri="{FF2B5EF4-FFF2-40B4-BE49-F238E27FC236}">
                <a16:creationId xmlns:a16="http://schemas.microsoft.com/office/drawing/2014/main" id="{FE5E0257-D2BF-7F4B-A792-804C90A93DD9}"/>
              </a:ext>
            </a:extLst>
          </p:cNvPr>
          <p:cNvSpPr>
            <a:spLocks/>
          </p:cNvSpPr>
          <p:nvPr/>
        </p:nvSpPr>
        <p:spPr bwMode="auto">
          <a:xfrm>
            <a:off x="2355850" y="5143500"/>
            <a:ext cx="1365250" cy="77788"/>
          </a:xfrm>
          <a:custGeom>
            <a:avLst/>
            <a:gdLst>
              <a:gd name="T0" fmla="*/ 0 w 860"/>
              <a:gd name="T1" fmla="*/ 2147483646 h 49"/>
              <a:gd name="T2" fmla="*/ 2147483646 w 860"/>
              <a:gd name="T3" fmla="*/ 2147483646 h 49"/>
              <a:gd name="T4" fmla="*/ 2147483646 w 860"/>
              <a:gd name="T5" fmla="*/ 2147483646 h 49"/>
              <a:gd name="T6" fmla="*/ 2147483646 w 860"/>
              <a:gd name="T7" fmla="*/ 2147483646 h 49"/>
              <a:gd name="T8" fmla="*/ 2147483646 w 86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0"/>
              <a:gd name="T16" fmla="*/ 0 h 49"/>
              <a:gd name="T17" fmla="*/ 860 w 86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0" h="49">
                <a:moveTo>
                  <a:pt x="0" y="8"/>
                </a:moveTo>
                <a:cubicBezTo>
                  <a:pt x="46" y="13"/>
                  <a:pt x="203" y="25"/>
                  <a:pt x="276" y="32"/>
                </a:cubicBezTo>
                <a:cubicBezTo>
                  <a:pt x="349" y="39"/>
                  <a:pt x="385" y="47"/>
                  <a:pt x="436" y="48"/>
                </a:cubicBezTo>
                <a:cubicBezTo>
                  <a:pt x="487" y="49"/>
                  <a:pt x="509" y="44"/>
                  <a:pt x="580" y="36"/>
                </a:cubicBezTo>
                <a:cubicBezTo>
                  <a:pt x="651" y="28"/>
                  <a:pt x="802" y="7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43667" name="Rectangle 51">
            <a:extLst>
              <a:ext uri="{FF2B5EF4-FFF2-40B4-BE49-F238E27FC236}">
                <a16:creationId xmlns:a16="http://schemas.microsoft.com/office/drawing/2014/main" id="{C43C40AB-949A-4C41-BBFA-C33E131196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9088" y="5041900"/>
            <a:ext cx="580231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4 states per atom, N atoms</a:t>
            </a:r>
            <a:br>
              <a:rPr lang="en-US" altLang="en-US" sz="2400" b="1"/>
            </a:br>
            <a:r>
              <a:rPr lang="en-US" altLang="en-US" sz="2400" b="1"/>
              <a:t>=&gt; 4 bands, N states in each band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All states are included in the first zone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Invariant to shift by </a:t>
            </a:r>
          </a:p>
        </p:txBody>
      </p:sp>
      <p:sp>
        <p:nvSpPr>
          <p:cNvPr id="16434" name="Rectangle 52">
            <a:extLst>
              <a:ext uri="{FF2B5EF4-FFF2-40B4-BE49-F238E27FC236}">
                <a16:creationId xmlns:a16="http://schemas.microsoft.com/office/drawing/2014/main" id="{42CF3384-1EFE-1E48-9C32-8EE231FCA5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1D Brillouin Zone and Number of States</a:t>
            </a:r>
          </a:p>
        </p:txBody>
      </p:sp>
      <p:sp>
        <p:nvSpPr>
          <p:cNvPr id="16441" name="Slide Number Placeholder 81">
            <a:extLst>
              <a:ext uri="{FF2B5EF4-FFF2-40B4-BE49-F238E27FC236}">
                <a16:creationId xmlns:a16="http://schemas.microsoft.com/office/drawing/2014/main" id="{A4B1F0EC-AB99-454D-AE5C-7A627ADD93DE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CC16D4-0143-AB42-A811-5644FD1FFC96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sp>
        <p:nvSpPr>
          <p:cNvPr id="188" name="Freeform 72">
            <a:extLst>
              <a:ext uri="{FF2B5EF4-FFF2-40B4-BE49-F238E27FC236}">
                <a16:creationId xmlns:a16="http://schemas.microsoft.com/office/drawing/2014/main" id="{641D8A08-5B08-450C-BD02-62828ED58A48}"/>
              </a:ext>
            </a:extLst>
          </p:cNvPr>
          <p:cNvSpPr>
            <a:spLocks/>
          </p:cNvSpPr>
          <p:nvPr/>
        </p:nvSpPr>
        <p:spPr bwMode="auto">
          <a:xfrm>
            <a:off x="7265988" y="838200"/>
            <a:ext cx="3841750" cy="457200"/>
          </a:xfrm>
          <a:custGeom>
            <a:avLst/>
            <a:gdLst>
              <a:gd name="T0" fmla="*/ 0 w 1344"/>
              <a:gd name="T1" fmla="*/ 0 h 192"/>
              <a:gd name="T2" fmla="*/ 2147483646 w 1344"/>
              <a:gd name="T3" fmla="*/ 0 h 192"/>
              <a:gd name="T4" fmla="*/ 2147483646 w 1344"/>
              <a:gd name="T5" fmla="*/ 2147483646 h 192"/>
              <a:gd name="T6" fmla="*/ 2147483646 w 1344"/>
              <a:gd name="T7" fmla="*/ 2147483646 h 192"/>
              <a:gd name="T8" fmla="*/ 2147483646 w 1344"/>
              <a:gd name="T9" fmla="*/ 0 h 192"/>
              <a:gd name="T10" fmla="*/ 2147483646 w 1344"/>
              <a:gd name="T11" fmla="*/ 0 h 192"/>
              <a:gd name="T12" fmla="*/ 2147483646 w 1344"/>
              <a:gd name="T13" fmla="*/ 2147483646 h 192"/>
              <a:gd name="T14" fmla="*/ 2147483646 w 1344"/>
              <a:gd name="T15" fmla="*/ 2147483646 h 192"/>
              <a:gd name="T16" fmla="*/ 2147483646 w 1344"/>
              <a:gd name="T17" fmla="*/ 0 h 192"/>
              <a:gd name="T18" fmla="*/ 2147483646 w 1344"/>
              <a:gd name="T19" fmla="*/ 0 h 192"/>
              <a:gd name="T20" fmla="*/ 2147483646 w 1344"/>
              <a:gd name="T21" fmla="*/ 2147483646 h 192"/>
              <a:gd name="T22" fmla="*/ 2147483646 w 1344"/>
              <a:gd name="T23" fmla="*/ 2147483646 h 192"/>
              <a:gd name="T24" fmla="*/ 2147483646 w 1344"/>
              <a:gd name="T25" fmla="*/ 0 h 192"/>
              <a:gd name="T26" fmla="*/ 2147483646 w 1344"/>
              <a:gd name="T27" fmla="*/ 0 h 192"/>
              <a:gd name="T28" fmla="*/ 2147483646 w 1344"/>
              <a:gd name="T29" fmla="*/ 2147483646 h 192"/>
              <a:gd name="T30" fmla="*/ 2147483646 w 1344"/>
              <a:gd name="T31" fmla="*/ 2147483646 h 192"/>
              <a:gd name="T32" fmla="*/ 2147483646 w 1344"/>
              <a:gd name="T33" fmla="*/ 0 h 192"/>
              <a:gd name="T34" fmla="*/ 2147483646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9" name="Line 77">
            <a:extLst>
              <a:ext uri="{FF2B5EF4-FFF2-40B4-BE49-F238E27FC236}">
                <a16:creationId xmlns:a16="http://schemas.microsoft.com/office/drawing/2014/main" id="{20395610-C4BE-4A73-AFC0-D27CB1124E5B}"/>
              </a:ext>
            </a:extLst>
          </p:cNvPr>
          <p:cNvSpPr>
            <a:spLocks noChangeShapeType="1"/>
          </p:cNvSpPr>
          <p:nvPr/>
        </p:nvSpPr>
        <p:spPr bwMode="auto">
          <a:xfrm>
            <a:off x="7443788" y="1839912"/>
            <a:ext cx="45958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0" name="Oval 73">
            <a:extLst>
              <a:ext uri="{FF2B5EF4-FFF2-40B4-BE49-F238E27FC236}">
                <a16:creationId xmlns:a16="http://schemas.microsoft.com/office/drawing/2014/main" id="{DE7C754D-3402-4C3A-B807-4B2527D1D3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4788" y="1744662"/>
            <a:ext cx="2032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1" name="Oval 74">
            <a:extLst>
              <a:ext uri="{FF2B5EF4-FFF2-40B4-BE49-F238E27FC236}">
                <a16:creationId xmlns:a16="http://schemas.microsoft.com/office/drawing/2014/main" id="{E82B5371-5E6D-4ECB-89FF-16653FAE8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3625" y="1744662"/>
            <a:ext cx="2032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2" name="Oval 75">
            <a:extLst>
              <a:ext uri="{FF2B5EF4-FFF2-40B4-BE49-F238E27FC236}">
                <a16:creationId xmlns:a16="http://schemas.microsoft.com/office/drawing/2014/main" id="{8902D52E-99DA-4817-AC01-CF99002BB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15475" y="1746250"/>
            <a:ext cx="2032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3" name="Oval 76">
            <a:extLst>
              <a:ext uri="{FF2B5EF4-FFF2-40B4-BE49-F238E27FC236}">
                <a16:creationId xmlns:a16="http://schemas.microsoft.com/office/drawing/2014/main" id="{9EE08CB6-9028-4BE3-8317-D91DEE44B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40975" y="1746250"/>
            <a:ext cx="2032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4" name="Line 81">
            <a:extLst>
              <a:ext uri="{FF2B5EF4-FFF2-40B4-BE49-F238E27FC236}">
                <a16:creationId xmlns:a16="http://schemas.microsoft.com/office/drawing/2014/main" id="{F428950E-6436-4F68-8E64-4206F20A46D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12790" y="1401599"/>
            <a:ext cx="825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5" name="Text Box 82">
            <a:extLst>
              <a:ext uri="{FF2B5EF4-FFF2-40B4-BE49-F238E27FC236}">
                <a16:creationId xmlns:a16="http://schemas.microsoft.com/office/drawing/2014/main" id="{07D743A4-F4A8-4D33-AAC0-FA226910F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3472" y="939636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  <p:sp>
        <p:nvSpPr>
          <p:cNvPr id="196" name="Text Box 83">
            <a:extLst>
              <a:ext uri="{FF2B5EF4-FFF2-40B4-BE49-F238E27FC236}">
                <a16:creationId xmlns:a16="http://schemas.microsoft.com/office/drawing/2014/main" id="{0FC9ACC9-7D37-48A1-ABD3-026598680F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26920" y="1777355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99" name="Text Box 104">
            <a:extLst>
              <a:ext uri="{FF2B5EF4-FFF2-40B4-BE49-F238E27FC236}">
                <a16:creationId xmlns:a16="http://schemas.microsoft.com/office/drawing/2014/main" id="{C86D9096-5714-4C91-B97D-756B7C59E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4303" y="1471613"/>
            <a:ext cx="1778052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</a:rPr>
              <a:t>Physical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Real Space</a:t>
            </a:r>
          </a:p>
        </p:txBody>
      </p:sp>
      <p:sp>
        <p:nvSpPr>
          <p:cNvPr id="218" name="Text Box 45">
            <a:extLst>
              <a:ext uri="{FF2B5EF4-FFF2-40B4-BE49-F238E27FC236}">
                <a16:creationId xmlns:a16="http://schemas.microsoft.com/office/drawing/2014/main" id="{739969B4-D413-410A-9B0D-B10CD0B5C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6372" y="1897064"/>
            <a:ext cx="268599" cy="3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19" name="Text Box 46">
            <a:extLst>
              <a:ext uri="{FF2B5EF4-FFF2-40B4-BE49-F238E27FC236}">
                <a16:creationId xmlns:a16="http://schemas.microsoft.com/office/drawing/2014/main" id="{D9BAB876-5693-4633-9BCD-E2BA6ACAF0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7583" y="1897064"/>
            <a:ext cx="269935" cy="3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20" name="Text Box 47">
            <a:extLst>
              <a:ext uri="{FF2B5EF4-FFF2-40B4-BE49-F238E27FC236}">
                <a16:creationId xmlns:a16="http://schemas.microsoft.com/office/drawing/2014/main" id="{21624F90-9F9F-4749-A458-4A6BE7708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85001" y="1895728"/>
            <a:ext cx="268599" cy="3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21" name="Text Box 48">
            <a:extLst>
              <a:ext uri="{FF2B5EF4-FFF2-40B4-BE49-F238E27FC236}">
                <a16:creationId xmlns:a16="http://schemas.microsoft.com/office/drawing/2014/main" id="{952A3DAA-F969-4C52-9E2D-7BED2B7A8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0835" y="1906874"/>
            <a:ext cx="574615" cy="399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</a:p>
        </p:txBody>
      </p:sp>
      <p:sp>
        <p:nvSpPr>
          <p:cNvPr id="222" name="Oval 76">
            <a:extLst>
              <a:ext uri="{FF2B5EF4-FFF2-40B4-BE49-F238E27FC236}">
                <a16:creationId xmlns:a16="http://schemas.microsoft.com/office/drawing/2014/main" id="{DCD47DC8-1FA9-0A49-A9D7-EB1B6DF22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45280" y="1766821"/>
            <a:ext cx="203200" cy="1905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23" name="Text Box 48">
            <a:extLst>
              <a:ext uri="{FF2B5EF4-FFF2-40B4-BE49-F238E27FC236}">
                <a16:creationId xmlns:a16="http://schemas.microsoft.com/office/drawing/2014/main" id="{C91F5237-D80D-CE43-B219-D3E254EAD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5140" y="1927445"/>
            <a:ext cx="574615" cy="399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N-1</a:t>
            </a:r>
          </a:p>
        </p:txBody>
      </p:sp>
      <p:graphicFrame>
        <p:nvGraphicFramePr>
          <p:cNvPr id="233" name="Object 84">
            <a:extLst>
              <a:ext uri="{FF2B5EF4-FFF2-40B4-BE49-F238E27FC236}">
                <a16:creationId xmlns:a16="http://schemas.microsoft.com/office/drawing/2014/main" id="{DE4A0EF2-AA2C-B045-8CB4-A3258C33563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469314" y="6148388"/>
          <a:ext cx="2498725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653500" imgH="4686300" progId="Equation.DSMT4">
                  <p:embed/>
                </p:oleObj>
              </mc:Choice>
              <mc:Fallback>
                <p:oleObj name="Equation" r:id="rId2" imgW="21653500" imgH="4686300" progId="Equation.DSMT4">
                  <p:embed/>
                  <p:pic>
                    <p:nvPicPr>
                      <p:cNvPr id="233" name="Object 84">
                        <a:extLst>
                          <a:ext uri="{FF2B5EF4-FFF2-40B4-BE49-F238E27FC236}">
                            <a16:creationId xmlns:a16="http://schemas.microsoft.com/office/drawing/2014/main" id="{DE4A0EF2-AA2C-B045-8CB4-A3258C33563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9314" y="6148388"/>
                        <a:ext cx="2498725" cy="544512"/>
                      </a:xfrm>
                      <a:prstGeom prst="rect">
                        <a:avLst/>
                      </a:prstGeom>
                      <a:solidFill>
                        <a:srgbClr val="FF0000">
                          <a:alpha val="47842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7" name="Rectangle 103">
            <a:extLst>
              <a:ext uri="{FF2B5EF4-FFF2-40B4-BE49-F238E27FC236}">
                <a16:creationId xmlns:a16="http://schemas.microsoft.com/office/drawing/2014/main" id="{8BB64560-3299-0247-8476-CAB1754435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91663" y="2732650"/>
            <a:ext cx="495300" cy="1778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198" name="Group 106">
            <a:extLst>
              <a:ext uri="{FF2B5EF4-FFF2-40B4-BE49-F238E27FC236}">
                <a16:creationId xmlns:a16="http://schemas.microsoft.com/office/drawing/2014/main" id="{72DE4B81-E4E7-2048-A9A0-03D420F21B07}"/>
              </a:ext>
            </a:extLst>
          </p:cNvPr>
          <p:cNvGrpSpPr>
            <a:grpSpLocks/>
          </p:cNvGrpSpPr>
          <p:nvPr/>
        </p:nvGrpSpPr>
        <p:grpSpPr bwMode="auto">
          <a:xfrm>
            <a:off x="6115165" y="2535801"/>
            <a:ext cx="5538788" cy="1108075"/>
            <a:chOff x="1725" y="2814"/>
            <a:chExt cx="3489" cy="698"/>
          </a:xfrm>
        </p:grpSpPr>
        <p:sp>
          <p:nvSpPr>
            <p:cNvPr id="200" name="Line 80">
              <a:extLst>
                <a:ext uri="{FF2B5EF4-FFF2-40B4-BE49-F238E27FC236}">
                  <a16:creationId xmlns:a16="http://schemas.microsoft.com/office/drawing/2014/main" id="{A2845B68-B3D6-F84A-A066-984A819826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3000"/>
              <a:ext cx="23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201" name="Object 18">
              <a:extLst>
                <a:ext uri="{FF2B5EF4-FFF2-40B4-BE49-F238E27FC236}">
                  <a16:creationId xmlns:a16="http://schemas.microsoft.com/office/drawing/2014/main" id="{AB998EEA-9A4A-594C-838D-529D3FDAF93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712" y="3172"/>
            <a:ext cx="219" cy="3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5854700" imgH="9067800" progId="Equation.DSMT4">
                    <p:embed/>
                  </p:oleObj>
                </mc:Choice>
                <mc:Fallback>
                  <p:oleObj name="Equation" r:id="rId4" imgW="5854700" imgH="9067800" progId="Equation.DSMT4">
                    <p:embed/>
                    <p:pic>
                      <p:nvPicPr>
                        <p:cNvPr id="226" name="Object 18">
                          <a:extLst>
                            <a:ext uri="{FF2B5EF4-FFF2-40B4-BE49-F238E27FC236}">
                              <a16:creationId xmlns:a16="http://schemas.microsoft.com/office/drawing/2014/main" id="{B8AE8B2A-B151-4345-BC75-D5AF8B3A173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12" y="3172"/>
                          <a:ext cx="219" cy="3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2" name="Text Box 85">
              <a:extLst>
                <a:ext uri="{FF2B5EF4-FFF2-40B4-BE49-F238E27FC236}">
                  <a16:creationId xmlns:a16="http://schemas.microsoft.com/office/drawing/2014/main" id="{52B541F7-7560-3248-A00D-76CC4904DE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70" y="3209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aphicFrame>
          <p:nvGraphicFramePr>
            <p:cNvPr id="203" name="Object 20">
              <a:extLst>
                <a:ext uri="{FF2B5EF4-FFF2-40B4-BE49-F238E27FC236}">
                  <a16:creationId xmlns:a16="http://schemas.microsoft.com/office/drawing/2014/main" id="{FE7FF92D-BAE5-1B43-B999-479FC2429B1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152" y="3172"/>
            <a:ext cx="206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5854700" imgH="9067800" progId="Equation.DSMT4">
                    <p:embed/>
                  </p:oleObj>
                </mc:Choice>
                <mc:Fallback>
                  <p:oleObj name="Equation" r:id="rId6" imgW="5854700" imgH="9067800" progId="Equation.DSMT4">
                    <p:embed/>
                    <p:pic>
                      <p:nvPicPr>
                        <p:cNvPr id="234" name="Object 20">
                          <a:extLst>
                            <a:ext uri="{FF2B5EF4-FFF2-40B4-BE49-F238E27FC236}">
                              <a16:creationId xmlns:a16="http://schemas.microsoft.com/office/drawing/2014/main" id="{97E32113-9C77-174E-85DF-030E86DE407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52" y="3172"/>
                          <a:ext cx="206" cy="3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4" name="Line 91">
              <a:extLst>
                <a:ext uri="{FF2B5EF4-FFF2-40B4-BE49-F238E27FC236}">
                  <a16:creationId xmlns:a16="http://schemas.microsoft.com/office/drawing/2014/main" id="{65BE47E4-4BCC-3545-B4B9-14DDDCBF85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6" y="2928"/>
              <a:ext cx="0" cy="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" name="Line 92">
              <a:extLst>
                <a:ext uri="{FF2B5EF4-FFF2-40B4-BE49-F238E27FC236}">
                  <a16:creationId xmlns:a16="http://schemas.microsoft.com/office/drawing/2014/main" id="{1E3BF49E-F381-1E46-BEBB-99BD92507C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09" y="2929"/>
              <a:ext cx="0" cy="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" name="Line 93">
              <a:extLst>
                <a:ext uri="{FF2B5EF4-FFF2-40B4-BE49-F238E27FC236}">
                  <a16:creationId xmlns:a16="http://schemas.microsoft.com/office/drawing/2014/main" id="{0CC84506-0D1F-F343-AD72-0B82F931E4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09" y="2937"/>
              <a:ext cx="0" cy="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207" name="Object 24">
              <a:extLst>
                <a:ext uri="{FF2B5EF4-FFF2-40B4-BE49-F238E27FC236}">
                  <a16:creationId xmlns:a16="http://schemas.microsoft.com/office/drawing/2014/main" id="{45C3722F-30DE-7540-8DB1-182F559EA0C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926" y="3157"/>
            <a:ext cx="306" cy="3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8191500" imgH="9067800" progId="Equation.DSMT4">
                    <p:embed/>
                  </p:oleObj>
                </mc:Choice>
                <mc:Fallback>
                  <p:oleObj name="Equation" r:id="rId8" imgW="8191500" imgH="9067800" progId="Equation.DSMT4">
                    <p:embed/>
                    <p:pic>
                      <p:nvPicPr>
                        <p:cNvPr id="238" name="Object 24">
                          <a:extLst>
                            <a:ext uri="{FF2B5EF4-FFF2-40B4-BE49-F238E27FC236}">
                              <a16:creationId xmlns:a16="http://schemas.microsoft.com/office/drawing/2014/main" id="{572812BA-A735-B24E-B694-357F754E9F7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6" y="3157"/>
                          <a:ext cx="306" cy="3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8" name="Object 25">
              <a:extLst>
                <a:ext uri="{FF2B5EF4-FFF2-40B4-BE49-F238E27FC236}">
                  <a16:creationId xmlns:a16="http://schemas.microsoft.com/office/drawing/2014/main" id="{8D50827A-9ACF-984F-98C2-B401C2BF4FF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520" y="3181"/>
            <a:ext cx="289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8191500" imgH="9067800" progId="Equation.DSMT4">
                    <p:embed/>
                  </p:oleObj>
                </mc:Choice>
                <mc:Fallback>
                  <p:oleObj name="Equation" r:id="rId10" imgW="8191500" imgH="9067800" progId="Equation.DSMT4">
                    <p:embed/>
                    <p:pic>
                      <p:nvPicPr>
                        <p:cNvPr id="239" name="Object 25">
                          <a:extLst>
                            <a:ext uri="{FF2B5EF4-FFF2-40B4-BE49-F238E27FC236}">
                              <a16:creationId xmlns:a16="http://schemas.microsoft.com/office/drawing/2014/main" id="{2A5FB8AC-C4A7-B14F-98BE-1C7693DF4B9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20" y="3181"/>
                          <a:ext cx="289" cy="3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9" name="Line 98">
              <a:extLst>
                <a:ext uri="{FF2B5EF4-FFF2-40B4-BE49-F238E27FC236}">
                  <a16:creationId xmlns:a16="http://schemas.microsoft.com/office/drawing/2014/main" id="{434ACA3D-1DF2-C64C-8C44-E74A2E82F3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8" y="2946"/>
              <a:ext cx="0" cy="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0" name="Line 99">
              <a:extLst>
                <a:ext uri="{FF2B5EF4-FFF2-40B4-BE49-F238E27FC236}">
                  <a16:creationId xmlns:a16="http://schemas.microsoft.com/office/drawing/2014/main" id="{D93F1AB3-C958-FD41-AAE0-E4C411BE22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98" y="2954"/>
              <a:ext cx="0" cy="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1" name="Text Box 100">
              <a:extLst>
                <a:ext uri="{FF2B5EF4-FFF2-40B4-BE49-F238E27FC236}">
                  <a16:creationId xmlns:a16="http://schemas.microsoft.com/office/drawing/2014/main" id="{1D4E8EB6-886C-C64D-A481-3F2867FB63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12" y="2814"/>
              <a:ext cx="20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</a:p>
          </p:txBody>
        </p:sp>
        <p:sp>
          <p:nvSpPr>
            <p:cNvPr id="212" name="Text Box 105">
              <a:extLst>
                <a:ext uri="{FF2B5EF4-FFF2-40B4-BE49-F238E27FC236}">
                  <a16:creationId xmlns:a16="http://schemas.microsoft.com/office/drawing/2014/main" id="{C2306984-3A80-4F4E-A432-9731EC2447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5" y="2862"/>
              <a:ext cx="785" cy="2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dirty="0">
                  <a:latin typeface="+mn-lt"/>
                </a:rPr>
                <a:t>k-lattice</a:t>
              </a:r>
            </a:p>
          </p:txBody>
        </p:sp>
      </p:grpSp>
      <p:graphicFrame>
        <p:nvGraphicFramePr>
          <p:cNvPr id="213" name="Object 77">
            <a:extLst>
              <a:ext uri="{FF2B5EF4-FFF2-40B4-BE49-F238E27FC236}">
                <a16:creationId xmlns:a16="http://schemas.microsoft.com/office/drawing/2014/main" id="{3110255B-92B7-2147-9D34-EB30BC7322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1135915"/>
              </p:ext>
            </p:extLst>
          </p:nvPr>
        </p:nvGraphicFramePr>
        <p:xfrm>
          <a:off x="8988539" y="3613714"/>
          <a:ext cx="466725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7315200" imgH="9067800" progId="Equation.DSMT4">
                  <p:embed/>
                </p:oleObj>
              </mc:Choice>
              <mc:Fallback>
                <p:oleObj name="Equation" r:id="rId12" imgW="7315200" imgH="9067800" progId="Equation.DSMT4">
                  <p:embed/>
                  <p:pic>
                    <p:nvPicPr>
                      <p:cNvPr id="244" name="Object 77">
                        <a:extLst>
                          <a:ext uri="{FF2B5EF4-FFF2-40B4-BE49-F238E27FC236}">
                            <a16:creationId xmlns:a16="http://schemas.microsoft.com/office/drawing/2014/main" id="{E088E6CC-C01A-954E-BCC6-C033D1EF21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88539" y="3613714"/>
                        <a:ext cx="466725" cy="57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4" name="Object 78">
            <a:extLst>
              <a:ext uri="{FF2B5EF4-FFF2-40B4-BE49-F238E27FC236}">
                <a16:creationId xmlns:a16="http://schemas.microsoft.com/office/drawing/2014/main" id="{3E9927E7-F1A6-A34E-AA56-E6E76A8ED95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1967954"/>
              </p:ext>
            </p:extLst>
          </p:nvPr>
        </p:nvGraphicFramePr>
        <p:xfrm>
          <a:off x="8334489" y="3235889"/>
          <a:ext cx="657225" cy="123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9944100" imgH="18719800" progId="Equation.DSMT4">
                  <p:embed/>
                </p:oleObj>
              </mc:Choice>
              <mc:Fallback>
                <p:oleObj name="Equation" r:id="rId14" imgW="9944100" imgH="18719800" progId="Equation.DSMT4">
                  <p:embed/>
                  <p:pic>
                    <p:nvPicPr>
                      <p:cNvPr id="245" name="Object 78">
                        <a:extLst>
                          <a:ext uri="{FF2B5EF4-FFF2-40B4-BE49-F238E27FC236}">
                            <a16:creationId xmlns:a16="http://schemas.microsoft.com/office/drawing/2014/main" id="{28C1AFE6-EA62-6344-9788-0B2AA1AA31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34489" y="3235889"/>
                        <a:ext cx="657225" cy="1235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5" name="Straight Arrow Connector 214">
            <a:extLst>
              <a:ext uri="{FF2B5EF4-FFF2-40B4-BE49-F238E27FC236}">
                <a16:creationId xmlns:a16="http://schemas.microsoft.com/office/drawing/2014/main" id="{7C477E37-128E-A545-99F5-9BD8D7431FDC}"/>
              </a:ext>
            </a:extLst>
          </p:cNvPr>
          <p:cNvCxnSpPr/>
          <p:nvPr/>
        </p:nvCxnSpPr>
        <p:spPr>
          <a:xfrm rot="5400000">
            <a:off x="8267813" y="3305738"/>
            <a:ext cx="696913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Straight Arrow Connector 215">
            <a:extLst>
              <a:ext uri="{FF2B5EF4-FFF2-40B4-BE49-F238E27FC236}">
                <a16:creationId xmlns:a16="http://schemas.microsoft.com/office/drawing/2014/main" id="{26A091B8-4D69-334A-8627-35841A0C2967}"/>
              </a:ext>
            </a:extLst>
          </p:cNvPr>
          <p:cNvCxnSpPr/>
          <p:nvPr/>
        </p:nvCxnSpPr>
        <p:spPr>
          <a:xfrm rot="5400000">
            <a:off x="8779782" y="3293832"/>
            <a:ext cx="63182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Rectangle 127">
            <a:extLst>
              <a:ext uri="{FF2B5EF4-FFF2-40B4-BE49-F238E27FC236}">
                <a16:creationId xmlns:a16="http://schemas.microsoft.com/office/drawing/2014/main" id="{248B6F74-8A42-C949-AA0A-05961A645C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0805" y="4221524"/>
            <a:ext cx="6149393" cy="83099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Collapse of a periodic (infinite) space into a discrete space </a:t>
            </a:r>
          </a:p>
        </p:txBody>
      </p:sp>
      <p:sp>
        <p:nvSpPr>
          <p:cNvPr id="224" name="Text Box 104">
            <a:extLst>
              <a:ext uri="{FF2B5EF4-FFF2-40B4-BE49-F238E27FC236}">
                <a16:creationId xmlns:a16="http://schemas.microsoft.com/office/drawing/2014/main" id="{A69D9291-317F-2F4A-BBF2-CF34B766BC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4178" y="2996134"/>
            <a:ext cx="1641796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0000"/>
                </a:solidFill>
                <a:latin typeface="+mn-lt"/>
              </a:rPr>
              <a:t>Reciprocal</a:t>
            </a:r>
            <a:br>
              <a:rPr lang="en-US" dirty="0">
                <a:solidFill>
                  <a:srgbClr val="FF0000"/>
                </a:solidFill>
                <a:latin typeface="+mn-lt"/>
              </a:rPr>
            </a:br>
            <a:r>
              <a:rPr lang="en-US" dirty="0">
                <a:solidFill>
                  <a:srgbClr val="FF0000"/>
                </a:solidFill>
                <a:latin typeface="+mn-lt"/>
              </a:rPr>
              <a:t>Space</a:t>
            </a:r>
          </a:p>
        </p:txBody>
      </p:sp>
      <p:graphicFrame>
        <p:nvGraphicFramePr>
          <p:cNvPr id="225" name="Object 9">
            <a:extLst>
              <a:ext uri="{FF2B5EF4-FFF2-40B4-BE49-F238E27FC236}">
                <a16:creationId xmlns:a16="http://schemas.microsoft.com/office/drawing/2014/main" id="{3A238F7E-4FDD-674E-8B21-1EB0590762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0315730"/>
              </p:ext>
            </p:extLst>
          </p:nvPr>
        </p:nvGraphicFramePr>
        <p:xfrm>
          <a:off x="3631147" y="5331368"/>
          <a:ext cx="466725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7315200" imgH="9067800" progId="Equation.DSMT4">
                  <p:embed/>
                </p:oleObj>
              </mc:Choice>
              <mc:Fallback>
                <p:oleObj name="Equation" r:id="rId16" imgW="7315200" imgH="9067800" progId="Equation.DSMT4">
                  <p:embed/>
                  <p:pic>
                    <p:nvPicPr>
                      <p:cNvPr id="16391" name="Object 9">
                        <a:extLst>
                          <a:ext uri="{FF2B5EF4-FFF2-40B4-BE49-F238E27FC236}">
                            <a16:creationId xmlns:a16="http://schemas.microsoft.com/office/drawing/2014/main" id="{CFAAFBF4-CB02-2B4B-9921-19ED568E91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1147" y="5331368"/>
                        <a:ext cx="466725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6" name="Object 10">
            <a:extLst>
              <a:ext uri="{FF2B5EF4-FFF2-40B4-BE49-F238E27FC236}">
                <a16:creationId xmlns:a16="http://schemas.microsoft.com/office/drawing/2014/main" id="{50333505-E9C9-6241-9697-93228E61D9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1011633"/>
              </p:ext>
            </p:extLst>
          </p:nvPr>
        </p:nvGraphicFramePr>
        <p:xfrm>
          <a:off x="2054759" y="4968875"/>
          <a:ext cx="657226" cy="1236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9944100" imgH="18719800" progId="Equation.DSMT4">
                  <p:embed/>
                </p:oleObj>
              </mc:Choice>
              <mc:Fallback>
                <p:oleObj name="Equation" r:id="rId18" imgW="9944100" imgH="18719800" progId="Equation.DSMT4">
                  <p:embed/>
                  <p:pic>
                    <p:nvPicPr>
                      <p:cNvPr id="16392" name="Object 10">
                        <a:extLst>
                          <a:ext uri="{FF2B5EF4-FFF2-40B4-BE49-F238E27FC236}">
                            <a16:creationId xmlns:a16="http://schemas.microsoft.com/office/drawing/2014/main" id="{894FBA74-8DAD-3B4C-9A5A-2BBB91234BD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4759" y="4968875"/>
                        <a:ext cx="657226" cy="1236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7" name="Object 11">
            <a:extLst>
              <a:ext uri="{FF2B5EF4-FFF2-40B4-BE49-F238E27FC236}">
                <a16:creationId xmlns:a16="http://schemas.microsoft.com/office/drawing/2014/main" id="{41C4E380-B556-4E4A-A851-CEA141EA40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0020166"/>
              </p:ext>
            </p:extLst>
          </p:nvPr>
        </p:nvGraphicFramePr>
        <p:xfrm>
          <a:off x="2771068" y="5698826"/>
          <a:ext cx="784225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3754100" imgH="9067800" progId="Equation.DSMT4">
                  <p:embed/>
                </p:oleObj>
              </mc:Choice>
              <mc:Fallback>
                <p:oleObj name="Equation" r:id="rId20" imgW="13754100" imgH="9067800" progId="Equation.DSMT4">
                  <p:embed/>
                  <p:pic>
                    <p:nvPicPr>
                      <p:cNvPr id="16393" name="Object 11">
                        <a:extLst>
                          <a:ext uri="{FF2B5EF4-FFF2-40B4-BE49-F238E27FC236}">
                            <a16:creationId xmlns:a16="http://schemas.microsoft.com/office/drawing/2014/main" id="{80B714A3-7A66-E64A-8960-BDFA6E66DB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068" y="5698826"/>
                        <a:ext cx="784225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4" name="Line 49">
            <a:extLst>
              <a:ext uri="{FF2B5EF4-FFF2-40B4-BE49-F238E27FC236}">
                <a16:creationId xmlns:a16="http://schemas.microsoft.com/office/drawing/2014/main" id="{23BC2F42-24FF-D54F-8C71-0408E12CE7D9}"/>
              </a:ext>
            </a:extLst>
          </p:cNvPr>
          <p:cNvSpPr>
            <a:spLocks noChangeShapeType="1"/>
          </p:cNvSpPr>
          <p:nvPr/>
        </p:nvSpPr>
        <p:spPr bwMode="auto">
          <a:xfrm>
            <a:off x="3186113" y="5472113"/>
            <a:ext cx="8472" cy="2793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" name="Line 50">
            <a:extLst>
              <a:ext uri="{FF2B5EF4-FFF2-40B4-BE49-F238E27FC236}">
                <a16:creationId xmlns:a16="http://schemas.microsoft.com/office/drawing/2014/main" id="{023D40EC-067A-E143-B7FF-C97A2758E510}"/>
              </a:ext>
            </a:extLst>
          </p:cNvPr>
          <p:cNvSpPr>
            <a:spLocks noChangeShapeType="1"/>
          </p:cNvSpPr>
          <p:nvPr/>
        </p:nvSpPr>
        <p:spPr bwMode="auto">
          <a:xfrm>
            <a:off x="3033713" y="5472113"/>
            <a:ext cx="304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" name="Line 84">
            <a:extLst>
              <a:ext uri="{FF2B5EF4-FFF2-40B4-BE49-F238E27FC236}">
                <a16:creationId xmlns:a16="http://schemas.microsoft.com/office/drawing/2014/main" id="{F72689E3-5ABD-1140-ACDE-92344DC89672}"/>
              </a:ext>
            </a:extLst>
          </p:cNvPr>
          <p:cNvSpPr>
            <a:spLocks noChangeShapeType="1"/>
          </p:cNvSpPr>
          <p:nvPr/>
        </p:nvSpPr>
        <p:spPr bwMode="auto">
          <a:xfrm>
            <a:off x="8812790" y="1668243"/>
            <a:ext cx="0" cy="1638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8" name="Text Box 104">
            <a:extLst>
              <a:ext uri="{FF2B5EF4-FFF2-40B4-BE49-F238E27FC236}">
                <a16:creationId xmlns:a16="http://schemas.microsoft.com/office/drawing/2014/main" id="{0FE97FFF-CE82-8C4C-96FD-1F47E5FA1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77343" y="2972255"/>
            <a:ext cx="1282722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00B050"/>
                </a:solidFill>
                <a:latin typeface="+mn-lt"/>
              </a:rPr>
              <a:t>Brillouin</a:t>
            </a:r>
          </a:p>
          <a:p>
            <a:pPr algn="ctr">
              <a:defRPr/>
            </a:pPr>
            <a:r>
              <a:rPr lang="en-US" dirty="0">
                <a:solidFill>
                  <a:srgbClr val="00B050"/>
                </a:solidFill>
                <a:latin typeface="+mn-lt"/>
              </a:rPr>
              <a:t>Zone</a:t>
            </a:r>
          </a:p>
        </p:txBody>
      </p:sp>
      <p:sp>
        <p:nvSpPr>
          <p:cNvPr id="229" name="Rectangle 103">
            <a:extLst>
              <a:ext uri="{FF2B5EF4-FFF2-40B4-BE49-F238E27FC236}">
                <a16:creationId xmlns:a16="http://schemas.microsoft.com/office/drawing/2014/main" id="{2B1B6912-0512-7C49-9FDA-527561CCB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4900" y="5257800"/>
            <a:ext cx="1365250" cy="163211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8114317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0"/>
      <p:bldP spid="228" grpId="0"/>
      <p:bldP spid="2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6F2D5339-2598-3544-9B80-0B70F1D1E6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Fourier Transform Reminders</a:t>
            </a:r>
          </a:p>
        </p:txBody>
      </p:sp>
      <p:graphicFrame>
        <p:nvGraphicFramePr>
          <p:cNvPr id="2551866" name="Object 58">
            <a:extLst>
              <a:ext uri="{FF2B5EF4-FFF2-40B4-BE49-F238E27FC236}">
                <a16:creationId xmlns:a16="http://schemas.microsoft.com/office/drawing/2014/main" id="{4243AA53-D91B-7A4D-A813-4356BA23522F}"/>
              </a:ext>
            </a:extLst>
          </p:cNvPr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25412638"/>
              </p:ext>
            </p:extLst>
          </p:nvPr>
        </p:nvGraphicFramePr>
        <p:xfrm>
          <a:off x="2130424" y="1904999"/>
          <a:ext cx="846138" cy="75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270500" imgH="4686300" progId="Equation.DSMT4">
                  <p:embed/>
                </p:oleObj>
              </mc:Choice>
              <mc:Fallback>
                <p:oleObj name="Equation" r:id="rId2" imgW="5270500" imgH="4686300" progId="Equation.DSMT4">
                  <p:embed/>
                  <p:pic>
                    <p:nvPicPr>
                      <p:cNvPr id="2551866" name="Object 58">
                        <a:extLst>
                          <a:ext uri="{FF2B5EF4-FFF2-40B4-BE49-F238E27FC236}">
                            <a16:creationId xmlns:a16="http://schemas.microsoft.com/office/drawing/2014/main" id="{4243AA53-D91B-7A4D-A813-4356BA23522F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0424" y="1904999"/>
                        <a:ext cx="846138" cy="750888"/>
                      </a:xfrm>
                      <a:prstGeom prst="rect">
                        <a:avLst/>
                      </a:prstGeom>
                      <a:solidFill>
                        <a:schemeClr val="bg1">
                          <a:alpha val="47842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434" name="Picture 32" descr=" f(x)\,">
            <a:extLst>
              <a:ext uri="{FF2B5EF4-FFF2-40B4-BE49-F238E27FC236}">
                <a16:creationId xmlns:a16="http://schemas.microsoft.com/office/drawing/2014/main" id="{4E583B6E-C2AD-A746-A32A-50D48E23F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476" y="893764"/>
            <a:ext cx="785813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4" descr="\frac{1}{\sqrt{2 \pi}} \int_{-\infty}^{\infty} f(x) e^{-i \omega x}\, dx ">
            <a:extLst>
              <a:ext uri="{FF2B5EF4-FFF2-40B4-BE49-F238E27FC236}">
                <a16:creationId xmlns:a16="http://schemas.microsoft.com/office/drawing/2014/main" id="{72655795-46C3-A94E-BFF1-EBDE0B1A1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726" y="779463"/>
            <a:ext cx="2906713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38" descr="\operatorname{rect}(a x) \,">
            <a:extLst>
              <a:ext uri="{FF2B5EF4-FFF2-40B4-BE49-F238E27FC236}">
                <a16:creationId xmlns:a16="http://schemas.microsoft.com/office/drawing/2014/main" id="{53EEF762-140B-874D-94B0-6E41F3C22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3" y="3729591"/>
            <a:ext cx="1481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Rectangle 41">
            <a:extLst>
              <a:ext uri="{FF2B5EF4-FFF2-40B4-BE49-F238E27FC236}">
                <a16:creationId xmlns:a16="http://schemas.microsoft.com/office/drawing/2014/main" id="{69085C92-28ED-6C40-85C7-D807512F9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1800" y="4002641"/>
            <a:ext cx="26098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finite &lt;=&gt; infinite</a:t>
            </a:r>
          </a:p>
        </p:txBody>
      </p:sp>
      <p:pic>
        <p:nvPicPr>
          <p:cNvPr id="18438" name="Picture 47" descr="e^{-\alpha x^2}\,">
            <a:extLst>
              <a:ext uri="{FF2B5EF4-FFF2-40B4-BE49-F238E27FC236}">
                <a16:creationId xmlns:a16="http://schemas.microsoft.com/office/drawing/2014/main" id="{DF4BA923-B84F-5F43-9BBD-78AF1587A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162" y="6249987"/>
            <a:ext cx="931862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49" descr="\frac{1}{\sqrt{2 \alpha}}\cdot e^{-\frac{\omega^2}{4 \alpha}}">
            <a:extLst>
              <a:ext uri="{FF2B5EF4-FFF2-40B4-BE49-F238E27FC236}">
                <a16:creationId xmlns:a16="http://schemas.microsoft.com/office/drawing/2014/main" id="{8AE307BE-5D0F-7B4C-9ADC-5EC821464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263" y="6067424"/>
            <a:ext cx="14446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0" name="Rectangle 50">
            <a:extLst>
              <a:ext uri="{FF2B5EF4-FFF2-40B4-BE49-F238E27FC236}">
                <a16:creationId xmlns:a16="http://schemas.microsoft.com/office/drawing/2014/main" id="{B762F4F8-156D-1049-A8DD-FFCD612979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6863" y="5814458"/>
            <a:ext cx="2879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infinite &lt;=&gt; infinite</a:t>
            </a:r>
          </a:p>
        </p:txBody>
      </p:sp>
      <p:pic>
        <p:nvPicPr>
          <p:cNvPr id="18441" name="Picture 52" descr="\operatorname{e}^{-a|x|} \,">
            <a:extLst>
              <a:ext uri="{FF2B5EF4-FFF2-40B4-BE49-F238E27FC236}">
                <a16:creationId xmlns:a16="http://schemas.microsoft.com/office/drawing/2014/main" id="{1721DA58-F272-ED49-84CF-2AFD2ABF7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863" y="5370511"/>
            <a:ext cx="960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Picture 54" descr=" \sqrt{\frac{2}{\pi}} \cdot \frac{a}{a^2 + \omega^2} ">
            <a:extLst>
              <a:ext uri="{FF2B5EF4-FFF2-40B4-BE49-F238E27FC236}">
                <a16:creationId xmlns:a16="http://schemas.microsoft.com/office/drawing/2014/main" id="{D4904E8E-1369-8E41-AFBF-896CA8BEB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974" y="5257800"/>
            <a:ext cx="15811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3" name="Picture 56" descr="\sqrt{2 \pi}\cdot \delta(\omega - a)">
            <a:extLst>
              <a:ext uri="{FF2B5EF4-FFF2-40B4-BE49-F238E27FC236}">
                <a16:creationId xmlns:a16="http://schemas.microsoft.com/office/drawing/2014/main" id="{AC2BF9BE-EE24-1A4F-A8D2-6F8B7ABA3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063" y="2160587"/>
            <a:ext cx="2322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5" name="Picture 61" descr="\frac{1}{\sqrt{2 \pi a^2}}\cdot \operatorname{sinc}\left(\frac{\omega}{2\pi a}\right)">
            <a:extLst>
              <a:ext uri="{FF2B5EF4-FFF2-40B4-BE49-F238E27FC236}">
                <a16:creationId xmlns:a16="http://schemas.microsoft.com/office/drawing/2014/main" id="{DD0D554A-CECB-7643-BF02-2C7C76813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489" y="3575605"/>
            <a:ext cx="258762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6" name="Rectangle 62">
            <a:extLst>
              <a:ext uri="{FF2B5EF4-FFF2-40B4-BE49-F238E27FC236}">
                <a16:creationId xmlns:a16="http://schemas.microsoft.com/office/drawing/2014/main" id="{040BF695-13EC-A14A-93B5-B6EC7815E6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7844" y="1047750"/>
            <a:ext cx="24177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Space Mapping</a:t>
            </a:r>
          </a:p>
        </p:txBody>
      </p:sp>
      <p:sp>
        <p:nvSpPr>
          <p:cNvPr id="18447" name="Rectangle 63">
            <a:extLst>
              <a:ext uri="{FF2B5EF4-FFF2-40B4-BE49-F238E27FC236}">
                <a16:creationId xmlns:a16="http://schemas.microsoft.com/office/drawing/2014/main" id="{2787487C-FBAA-4748-8D00-6A0A1AEE22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6850" y="2046287"/>
            <a:ext cx="307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Periodic =&gt; discrete</a:t>
            </a:r>
          </a:p>
        </p:txBody>
      </p:sp>
      <p:sp>
        <p:nvSpPr>
          <p:cNvPr id="18448" name="Line 64">
            <a:extLst>
              <a:ext uri="{FF2B5EF4-FFF2-40B4-BE49-F238E27FC236}">
                <a16:creationId xmlns:a16="http://schemas.microsoft.com/office/drawing/2014/main" id="{3713DD6B-6400-5E43-9922-2C04C8485407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1547813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0" name="Line 66">
            <a:extLst>
              <a:ext uri="{FF2B5EF4-FFF2-40B4-BE49-F238E27FC236}">
                <a16:creationId xmlns:a16="http://schemas.microsoft.com/office/drawing/2014/main" id="{C4A76506-9B9A-5C4E-BA32-E7028F3BFBFF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5126" y="3505200"/>
            <a:ext cx="91440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8451" name="Picture 68" descr=" \operatorname{tri} (a x)">
            <a:extLst>
              <a:ext uri="{FF2B5EF4-FFF2-40B4-BE49-F238E27FC236}">
                <a16:creationId xmlns:a16="http://schemas.microsoft.com/office/drawing/2014/main" id="{563BFC94-B36C-4B4D-A4A2-4D8E10378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4" y="4502704"/>
            <a:ext cx="12160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2" name="Picture 70" descr="\frac{1}{\sqrt{2\pi a^2}} \cdot \operatorname{sinc}^2 \left( \frac{\omega}{2\pi a} \right) ">
            <a:extLst>
              <a:ext uri="{FF2B5EF4-FFF2-40B4-BE49-F238E27FC236}">
                <a16:creationId xmlns:a16="http://schemas.microsoft.com/office/drawing/2014/main" id="{7A14BD76-3225-C34A-A524-9E409B899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1" y="4382055"/>
            <a:ext cx="2697162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3" name="Picture 72" descr="\sqrt{2\pi}\cdot \delta(\omega)">
            <a:extLst>
              <a:ext uri="{FF2B5EF4-FFF2-40B4-BE49-F238E27FC236}">
                <a16:creationId xmlns:a16="http://schemas.microsoft.com/office/drawing/2014/main" id="{C782E3A4-251B-6142-8487-118C5EC88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1" y="1600200"/>
            <a:ext cx="165417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551889" name="Object 81">
            <a:extLst>
              <a:ext uri="{FF2B5EF4-FFF2-40B4-BE49-F238E27FC236}">
                <a16:creationId xmlns:a16="http://schemas.microsoft.com/office/drawing/2014/main" id="{56557AE3-1EF6-B240-BE28-32A8FA4211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8981353"/>
              </p:ext>
            </p:extLst>
          </p:nvPr>
        </p:nvGraphicFramePr>
        <p:xfrm>
          <a:off x="2336800" y="1552437"/>
          <a:ext cx="328612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044700" imgH="3797300" progId="Equation.DSMT4">
                  <p:embed/>
                </p:oleObj>
              </mc:Choice>
              <mc:Fallback>
                <p:oleObj name="Equation" r:id="rId16" imgW="2044700" imgH="3797300" progId="Equation.DSMT4">
                  <p:embed/>
                  <p:pic>
                    <p:nvPicPr>
                      <p:cNvPr id="2551889" name="Object 81">
                        <a:extLst>
                          <a:ext uri="{FF2B5EF4-FFF2-40B4-BE49-F238E27FC236}">
                            <a16:creationId xmlns:a16="http://schemas.microsoft.com/office/drawing/2014/main" id="{56557AE3-1EF6-B240-BE28-32A8FA42111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6800" y="1552437"/>
                        <a:ext cx="328612" cy="609600"/>
                      </a:xfrm>
                      <a:prstGeom prst="rect">
                        <a:avLst/>
                      </a:prstGeom>
                      <a:solidFill>
                        <a:schemeClr val="bg1">
                          <a:alpha val="47842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55" name="Rectangle 82">
            <a:extLst>
              <a:ext uri="{FF2B5EF4-FFF2-40B4-BE49-F238E27FC236}">
                <a16:creationId xmlns:a16="http://schemas.microsoft.com/office/drawing/2014/main" id="{E9CD3CC3-5F49-5A41-8CCB-2B654094B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7974" y="3001963"/>
            <a:ext cx="6175376" cy="4333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18456" name="Picture 84" descr="\sqrt{2 \pi}\cdot\frac{\delta(\omega-a)+\delta(\omega+a)}{2}\,">
            <a:extLst>
              <a:ext uri="{FF2B5EF4-FFF2-40B4-BE49-F238E27FC236}">
                <a16:creationId xmlns:a16="http://schemas.microsoft.com/office/drawing/2014/main" id="{9015910F-1512-CA44-A8D8-14806F9EC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263" y="2703513"/>
            <a:ext cx="3757613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551895" name="Object 87">
            <a:extLst>
              <a:ext uri="{FF2B5EF4-FFF2-40B4-BE49-F238E27FC236}">
                <a16:creationId xmlns:a16="http://schemas.microsoft.com/office/drawing/2014/main" id="{48E2EDC2-F189-8B49-80D5-3F476F48BE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1116641"/>
              </p:ext>
            </p:extLst>
          </p:nvPr>
        </p:nvGraphicFramePr>
        <p:xfrm>
          <a:off x="1946275" y="2711450"/>
          <a:ext cx="15811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2293600" imgH="5854700" progId="Equation.DSMT4">
                  <p:embed/>
                </p:oleObj>
              </mc:Choice>
              <mc:Fallback>
                <p:oleObj name="Equation" r:id="rId19" imgW="12293600" imgH="5854700" progId="Equation.DSMT4">
                  <p:embed/>
                  <p:pic>
                    <p:nvPicPr>
                      <p:cNvPr id="2551895" name="Object 87">
                        <a:extLst>
                          <a:ext uri="{FF2B5EF4-FFF2-40B4-BE49-F238E27FC236}">
                            <a16:creationId xmlns:a16="http://schemas.microsoft.com/office/drawing/2014/main" id="{48E2EDC2-F189-8B49-80D5-3F476F48BEA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6275" y="2711450"/>
                        <a:ext cx="1581150" cy="752475"/>
                      </a:xfrm>
                      <a:prstGeom prst="rect">
                        <a:avLst/>
                      </a:prstGeom>
                      <a:solidFill>
                        <a:schemeClr val="bg1">
                          <a:alpha val="47842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127">
            <a:extLst>
              <a:ext uri="{FF2B5EF4-FFF2-40B4-BE49-F238E27FC236}">
                <a16:creationId xmlns:a16="http://schemas.microsoft.com/office/drawing/2014/main" id="{131C586F-A8F0-E247-98D8-C685A3F3B3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5037" y="2590800"/>
            <a:ext cx="4487925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FF0000"/>
                </a:solidFill>
              </a:rPr>
              <a:t>Collapse of a periodic (infinite) space into a discrete space </a:t>
            </a:r>
          </a:p>
        </p:txBody>
      </p:sp>
      <p:sp>
        <p:nvSpPr>
          <p:cNvPr id="18449" name="Line 65">
            <a:extLst>
              <a:ext uri="{FF2B5EF4-FFF2-40B4-BE49-F238E27FC236}">
                <a16:creationId xmlns:a16="http://schemas.microsoft.com/office/drawing/2014/main" id="{3D475D9F-A006-324E-AC05-5CBC4DB477E3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51816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6119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1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1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  <p:bldP spid="18440" grpId="0"/>
      <p:bldP spid="18450" grpId="0" animBg="1"/>
      <p:bldP spid="1844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>
            <a:extLst>
              <a:ext uri="{FF2B5EF4-FFF2-40B4-BE49-F238E27FC236}">
                <a16:creationId xmlns:a16="http://schemas.microsoft.com/office/drawing/2014/main" id="{E14F410E-4D45-5843-BDA4-50996CD31C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Critical Conceptual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1329D-06D4-9C4B-AA4B-DCE003134E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664" y="724456"/>
            <a:ext cx="9372600" cy="582453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Basis State Selection</a:t>
            </a:r>
          </a:p>
          <a:p>
            <a:pPr lvl="1">
              <a:defRPr/>
            </a:pPr>
            <a:r>
              <a:rPr lang="en-US" dirty="0"/>
              <a:t>Physical problem is based on a 1D/2D/3D periodic array of atoms</a:t>
            </a:r>
          </a:p>
          <a:p>
            <a:pPr lvl="1">
              <a:defRPr/>
            </a:pPr>
            <a:r>
              <a:rPr lang="en-US" dirty="0"/>
              <a:t>Desired system/signal response is periodic in space</a:t>
            </a:r>
          </a:p>
          <a:p>
            <a:pPr lvl="1">
              <a:defRPr/>
            </a:pPr>
            <a:r>
              <a:rPr lang="en-US" dirty="0"/>
              <a:t>Physical space is infinitely extended</a:t>
            </a:r>
          </a:p>
          <a:p>
            <a:pPr lvl="2">
              <a:defRPr/>
            </a:pPr>
            <a:r>
              <a:rPr lang="en-US" dirty="0"/>
              <a:t>Can the physical space be collapsed into a different representation?</a:t>
            </a:r>
          </a:p>
          <a:p>
            <a:pPr lvl="1">
              <a:defRPr/>
            </a:pPr>
            <a:r>
              <a:rPr lang="en-US" dirty="0"/>
              <a:t>Chose a basis system of plane waves</a:t>
            </a:r>
          </a:p>
          <a:p>
            <a:pPr lvl="1">
              <a:defRPr/>
            </a:pPr>
            <a:r>
              <a:rPr lang="en-US" dirty="0"/>
              <a:t>New finite reciprocal space is representative of the original system</a:t>
            </a:r>
          </a:p>
          <a:p>
            <a:pPr>
              <a:defRPr/>
            </a:pPr>
            <a:r>
              <a:rPr lang="en-US" dirty="0"/>
              <a:t>Solution of the Schrödinger Equation</a:t>
            </a:r>
          </a:p>
          <a:p>
            <a:pPr lvl="1">
              <a:defRPr/>
            </a:pPr>
            <a:r>
              <a:rPr lang="en-US" dirty="0"/>
              <a:t>Solution with plane waves in reciprocal space</a:t>
            </a:r>
          </a:p>
          <a:p>
            <a:pPr lvl="1">
              <a:defRPr/>
            </a:pPr>
            <a:r>
              <a:rPr lang="en-US" dirty="0"/>
              <a:t>1D solution performed in </a:t>
            </a:r>
            <a:r>
              <a:rPr lang="en-US" dirty="0" err="1"/>
              <a:t>Kronig</a:t>
            </a:r>
            <a:r>
              <a:rPr lang="en-US" dirty="0"/>
              <a:t>-Penney model (last Section 7) </a:t>
            </a:r>
          </a:p>
          <a:p>
            <a:pPr lvl="2">
              <a:defRPr/>
            </a:pPr>
            <a:r>
              <a:rPr lang="en-US" dirty="0"/>
              <a:t>Band formation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3D0AE4-D806-9346-9A37-3D1E94E7E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5400" y="1394551"/>
            <a:ext cx="2189039" cy="26886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4">
                <a:extLst>
                  <a:ext uri="{FF2B5EF4-FFF2-40B4-BE49-F238E27FC236}">
                    <a16:creationId xmlns:a16="http://schemas.microsoft.com/office/drawing/2014/main" id="{8CA19E16-50CE-3240-8E5B-9C28971818BE}"/>
                  </a:ext>
                </a:extLst>
              </p:cNvPr>
              <p:cNvSpPr txBox="1"/>
              <p:nvPr/>
            </p:nvSpPr>
            <p:spPr bwMode="auto">
              <a:xfrm>
                <a:off x="8211586" y="4191000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Object 4">
                <a:extLst>
                  <a:ext uri="{FF2B5EF4-FFF2-40B4-BE49-F238E27FC236}">
                    <a16:creationId xmlns:a16="http://schemas.microsoft.com/office/drawing/2014/main" id="{8CA19E16-50CE-3240-8E5B-9C28971818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11586" y="4191000"/>
                <a:ext cx="2667000" cy="660400"/>
              </a:xfrm>
              <a:prstGeom prst="rect">
                <a:avLst/>
              </a:prstGeom>
              <a:blipFill>
                <a:blip r:embed="rId3"/>
                <a:stretch>
                  <a:fillRect l="-189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Graphic 6">
            <a:extLst>
              <a:ext uri="{FF2B5EF4-FFF2-40B4-BE49-F238E27FC236}">
                <a16:creationId xmlns:a16="http://schemas.microsoft.com/office/drawing/2014/main" id="{BD35A9FB-BC1B-E545-B155-F01A21A59F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31857" y="4768697"/>
            <a:ext cx="2667001" cy="727364"/>
          </a:xfrm>
          <a:prstGeom prst="rect">
            <a:avLst/>
          </a:prstGeom>
        </p:spPr>
      </p:pic>
      <p:sp>
        <p:nvSpPr>
          <p:cNvPr id="8" name="Rectangle 127">
            <a:extLst>
              <a:ext uri="{FF2B5EF4-FFF2-40B4-BE49-F238E27FC236}">
                <a16:creationId xmlns:a16="http://schemas.microsoft.com/office/drawing/2014/main" id="{27C11BF1-1B99-B046-AE2F-C5F78D8B88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5496061"/>
            <a:ext cx="4487925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FF0000"/>
                </a:solidFill>
              </a:rPr>
              <a:t>Collapse of a periodic (infinite) space into a discrete space </a:t>
            </a:r>
          </a:p>
        </p:txBody>
      </p:sp>
      <p:sp>
        <p:nvSpPr>
          <p:cNvPr id="9" name="Rectangle 103">
            <a:extLst>
              <a:ext uri="{FF2B5EF4-FFF2-40B4-BE49-F238E27FC236}">
                <a16:creationId xmlns:a16="http://schemas.microsoft.com/office/drawing/2014/main" id="{5090F904-D6BC-CF40-B289-0FB59C139A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38537" y="1676400"/>
            <a:ext cx="724663" cy="1981200"/>
          </a:xfrm>
          <a:prstGeom prst="rect">
            <a:avLst/>
          </a:prstGeom>
          <a:solidFill>
            <a:srgbClr val="99FF66">
              <a:alpha val="27843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104132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8.1 1D Problems</a:t>
            </a:r>
          </a:p>
          <a:p>
            <a:pPr lvl="1"/>
            <a:r>
              <a:rPr lang="en-US" sz="2000" dirty="0"/>
              <a:t>Brillouin Zone</a:t>
            </a:r>
          </a:p>
          <a:p>
            <a:pPr lvl="1"/>
            <a:r>
              <a:rPr lang="en-US" sz="2000" dirty="0"/>
              <a:t>Solution strategy</a:t>
            </a:r>
          </a:p>
          <a:p>
            <a:pPr lvl="1"/>
            <a:r>
              <a:rPr lang="en-US" sz="2000" dirty="0"/>
              <a:t>Reciprocal Lattice</a:t>
            </a:r>
          </a:p>
          <a:p>
            <a:endParaRPr lang="en-US" sz="2400" dirty="0"/>
          </a:p>
          <a:p>
            <a:r>
              <a:rPr lang="en-US" sz="2400" dirty="0"/>
              <a:t>8.2 2D Problems 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Reciprocal Lattice Recipe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Examples - Square and Hexagonal</a:t>
            </a:r>
          </a:p>
          <a:p>
            <a:endParaRPr lang="en-US" sz="2400" dirty="0"/>
          </a:p>
          <a:p>
            <a:r>
              <a:rPr lang="en-US" sz="2400" dirty="0"/>
              <a:t>8.3 3D Problems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Reciprocal Lattice Recipe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Examples</a:t>
            </a:r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8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Brillouin Zone and Reciprocal Lattice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    Segment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494A042-6E86-2546-8647-32FB594FB241}"/>
              </a:ext>
            </a:extLst>
          </p:cNvPr>
          <p:cNvSpPr/>
          <p:nvPr/>
        </p:nvSpPr>
        <p:spPr>
          <a:xfrm rot="16200000">
            <a:off x="-281790" y="3091407"/>
            <a:ext cx="1129465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 One Video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32430" y="4935501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34" name="Text Box 4">
            <a:extLst>
              <a:ext uri="{FF2B5EF4-FFF2-40B4-BE49-F238E27FC236}">
                <a16:creationId xmlns:a16="http://schemas.microsoft.com/office/drawing/2014/main" id="{51E5D67D-474B-D34D-8FB4-B7EAEA0E6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87198"/>
            <a:ext cx="118524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dirty="0">
                <a:latin typeface="Calibri" panose="020F0502020204030204" pitchFamily="34" charset="0"/>
              </a:rPr>
              <a:t>Prasad </a:t>
            </a:r>
            <a:r>
              <a:rPr lang="en-US" altLang="en-US" sz="1400" dirty="0" err="1">
                <a:latin typeface="Calibri" panose="020F0502020204030204" pitchFamily="34" charset="0"/>
              </a:rPr>
              <a:t>Sarangapani</a:t>
            </a:r>
            <a:r>
              <a:rPr lang="en-US" altLang="en-US" sz="1400" dirty="0">
                <a:latin typeface="Calibri" panose="020F0502020204030204" pitchFamily="34" charset="0"/>
              </a:rPr>
              <a:t>, Arun Goud </a:t>
            </a:r>
            <a:r>
              <a:rPr lang="en-US" altLang="en-US" sz="1400" dirty="0" err="1">
                <a:latin typeface="Calibri" panose="020F0502020204030204" pitchFamily="34" charset="0"/>
              </a:rPr>
              <a:t>Akkala</a:t>
            </a:r>
            <a:r>
              <a:rPr lang="en-US" altLang="en-US" sz="1400" dirty="0">
                <a:latin typeface="Calibri" panose="020F0502020204030204" pitchFamily="34" charset="0"/>
              </a:rPr>
              <a:t>, Sebastian </a:t>
            </a:r>
            <a:r>
              <a:rPr lang="en-US" altLang="en-US" sz="1400" dirty="0" err="1">
                <a:latin typeface="Calibri" panose="020F0502020204030204" pitchFamily="34" charset="0"/>
              </a:rPr>
              <a:t>Steiger</a:t>
            </a:r>
            <a:r>
              <a:rPr lang="en-US" altLang="en-US" sz="1400" dirty="0">
                <a:latin typeface="Calibri" panose="020F0502020204030204" pitchFamily="34" charset="0"/>
              </a:rPr>
              <a:t>, Hong-Hyun Park, Yosef </a:t>
            </a:r>
            <a:r>
              <a:rPr lang="en-US" altLang="en-US" sz="1400" dirty="0" err="1">
                <a:latin typeface="Calibri" panose="020F0502020204030204" pitchFamily="34" charset="0"/>
              </a:rPr>
              <a:t>Borga</a:t>
            </a:r>
            <a:r>
              <a:rPr lang="en-US" altLang="en-US" sz="1400" dirty="0">
                <a:latin typeface="Calibri" panose="020F0502020204030204" pitchFamily="34" charset="0"/>
              </a:rPr>
              <a:t>, </a:t>
            </a:r>
            <a:r>
              <a:rPr lang="en-US" altLang="en-US" sz="1400" dirty="0" err="1">
                <a:latin typeface="Calibri" panose="020F0502020204030204" pitchFamily="34" charset="0"/>
              </a:rPr>
              <a:t>Tillmann</a:t>
            </a:r>
            <a:r>
              <a:rPr lang="en-US" altLang="en-US" sz="1400" dirty="0">
                <a:latin typeface="Calibri" panose="020F0502020204030204" pitchFamily="34" charset="0"/>
              </a:rPr>
              <a:t> Christoph </a:t>
            </a:r>
            <a:r>
              <a:rPr lang="en-US" altLang="en-US" sz="1400" dirty="0" err="1">
                <a:latin typeface="Calibri" panose="020F0502020204030204" pitchFamily="34" charset="0"/>
              </a:rPr>
              <a:t>Kubis</a:t>
            </a:r>
            <a:r>
              <a:rPr lang="en-US" altLang="en-US" sz="1400" dirty="0">
                <a:latin typeface="Calibri" panose="020F0502020204030204" pitchFamily="34" charset="0"/>
              </a:rPr>
              <a:t>, Michael </a:t>
            </a:r>
            <a:r>
              <a:rPr lang="en-US" altLang="en-US" sz="1400" dirty="0" err="1">
                <a:latin typeface="Calibri" panose="020F0502020204030204" pitchFamily="34" charset="0"/>
              </a:rPr>
              <a:t>Povolotskyi</a:t>
            </a:r>
            <a:r>
              <a:rPr lang="en-US" altLang="en-US" sz="1400" dirty="0">
                <a:latin typeface="Calibri" panose="020F0502020204030204" pitchFamily="34" charset="0"/>
              </a:rPr>
              <a:t>, Gerhard Klimeck (2014), </a:t>
            </a:r>
            <a:br>
              <a:rPr lang="en-US" altLang="en-US" sz="1400" dirty="0">
                <a:latin typeface="Calibri" panose="020F0502020204030204" pitchFamily="34" charset="0"/>
              </a:rPr>
            </a:br>
            <a:r>
              <a:rPr lang="en-US" altLang="en-US" sz="1400" dirty="0">
                <a:latin typeface="Calibri" panose="020F0502020204030204" pitchFamily="34" charset="0"/>
              </a:rPr>
              <a:t>"Brillouin Zone Viewer," https://</a:t>
            </a:r>
            <a:r>
              <a:rPr lang="en-US" altLang="en-US" sz="1400" dirty="0" err="1">
                <a:latin typeface="Calibri" panose="020F0502020204030204" pitchFamily="34" charset="0"/>
              </a:rPr>
              <a:t>nanohub.org</a:t>
            </a:r>
            <a:r>
              <a:rPr lang="en-US" altLang="en-US" sz="1400" dirty="0">
                <a:latin typeface="Calibri" panose="020F0502020204030204" pitchFamily="34" charset="0"/>
              </a:rPr>
              <a:t>/resources/</a:t>
            </a:r>
            <a:r>
              <a:rPr lang="en-US" altLang="en-US" sz="1400" dirty="0" err="1">
                <a:latin typeface="Calibri" panose="020F0502020204030204" pitchFamily="34" charset="0"/>
              </a:rPr>
              <a:t>brillouin</a:t>
            </a:r>
            <a:r>
              <a:rPr lang="en-US" altLang="en-US" sz="1400" dirty="0">
                <a:latin typeface="Calibri" panose="020F0502020204030204" pitchFamily="34" charset="0"/>
              </a:rPr>
              <a:t>. (DOI: 10.4231/D3DB7VQ35).</a:t>
            </a:r>
            <a:endParaRPr lang="en-US" altLang="en-US" sz="1600" dirty="0">
              <a:latin typeface="Calibri" panose="020F0502020204030204" pitchFamily="34" charset="0"/>
            </a:endParaRPr>
          </a:p>
        </p:txBody>
      </p:sp>
      <p:sp>
        <p:nvSpPr>
          <p:cNvPr id="24" name="AutoShape 5">
            <a:extLst>
              <a:ext uri="{FF2B5EF4-FFF2-40B4-BE49-F238E27FC236}">
                <a16:creationId xmlns:a16="http://schemas.microsoft.com/office/drawing/2014/main" id="{7A854569-A269-C54E-9B9A-478B529C27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2007" y="1874890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F727620-B1BF-C54C-BA7F-749C803A7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4559" y="770279"/>
            <a:ext cx="2189039" cy="26886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B8A79A4E-8BED-AE44-984C-77B131D0EF04}"/>
                  </a:ext>
                </a:extLst>
              </p:cNvPr>
              <p:cNvSpPr txBox="1"/>
              <p:nvPr/>
            </p:nvSpPr>
            <p:spPr bwMode="auto">
              <a:xfrm>
                <a:off x="8150745" y="3566728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B8A79A4E-8BED-AE44-984C-77B131D0EF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50745" y="3566728"/>
                <a:ext cx="2667000" cy="660400"/>
              </a:xfrm>
              <a:prstGeom prst="rect">
                <a:avLst/>
              </a:prstGeom>
              <a:blipFill>
                <a:blip r:embed="rId4"/>
                <a:stretch>
                  <a:fillRect l="-189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Graphic 24">
            <a:extLst>
              <a:ext uri="{FF2B5EF4-FFF2-40B4-BE49-F238E27FC236}">
                <a16:creationId xmlns:a16="http://schemas.microsoft.com/office/drawing/2014/main" id="{3315AB61-A8C2-E74C-AF21-AFBC00F73C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71016" y="4144425"/>
            <a:ext cx="2667001" cy="727364"/>
          </a:xfrm>
          <a:prstGeom prst="rect">
            <a:avLst/>
          </a:prstGeom>
        </p:spPr>
      </p:pic>
      <p:sp>
        <p:nvSpPr>
          <p:cNvPr id="26" name="Rectangle 127">
            <a:extLst>
              <a:ext uri="{FF2B5EF4-FFF2-40B4-BE49-F238E27FC236}">
                <a16:creationId xmlns:a16="http://schemas.microsoft.com/office/drawing/2014/main" id="{B1CA07B1-550D-B742-9F60-4964A04F8F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6359" y="4871789"/>
            <a:ext cx="4487925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FF0000"/>
                </a:solidFill>
              </a:rPr>
              <a:t>Collapse of a periodic (infinite) space into a discrete space </a:t>
            </a:r>
          </a:p>
        </p:txBody>
      </p:sp>
      <p:sp>
        <p:nvSpPr>
          <p:cNvPr id="27" name="Rectangle 103">
            <a:extLst>
              <a:ext uri="{FF2B5EF4-FFF2-40B4-BE49-F238E27FC236}">
                <a16:creationId xmlns:a16="http://schemas.microsoft.com/office/drawing/2014/main" id="{A695B516-99D2-584B-8785-DAC825F39E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6746" y="1065871"/>
            <a:ext cx="724663" cy="1981200"/>
          </a:xfrm>
          <a:prstGeom prst="rect">
            <a:avLst/>
          </a:prstGeom>
          <a:solidFill>
            <a:srgbClr val="99FF66">
              <a:alpha val="27843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740967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8.1 1D Problems</a:t>
            </a:r>
          </a:p>
          <a:p>
            <a:pPr lvl="1"/>
            <a:r>
              <a:rPr lang="en-US" sz="2000" dirty="0"/>
              <a:t>Brillouin Zone</a:t>
            </a:r>
          </a:p>
          <a:p>
            <a:pPr lvl="1"/>
            <a:r>
              <a:rPr lang="en-US" sz="2000" dirty="0"/>
              <a:t>Solution strategy</a:t>
            </a:r>
          </a:p>
          <a:p>
            <a:pPr lvl="1"/>
            <a:r>
              <a:rPr lang="en-US" sz="2000" dirty="0"/>
              <a:t>Reciprocal Lattice</a:t>
            </a:r>
          </a:p>
          <a:p>
            <a:endParaRPr lang="en-US" sz="2400" dirty="0"/>
          </a:p>
          <a:p>
            <a:r>
              <a:rPr lang="en-US" sz="2400" dirty="0"/>
              <a:t>8.2 2D Problems </a:t>
            </a:r>
          </a:p>
          <a:p>
            <a:pPr lvl="1"/>
            <a:r>
              <a:rPr lang="en-US" sz="2000" dirty="0"/>
              <a:t>Reciprocal Lattice Recipe</a:t>
            </a:r>
          </a:p>
          <a:p>
            <a:pPr lvl="1"/>
            <a:r>
              <a:rPr lang="en-US" sz="2000" dirty="0"/>
              <a:t>Examples - Square and Hexagonal</a:t>
            </a:r>
          </a:p>
          <a:p>
            <a:endParaRPr lang="en-US" sz="2400" dirty="0"/>
          </a:p>
          <a:p>
            <a:r>
              <a:rPr lang="en-US" sz="2400" dirty="0"/>
              <a:t>8.3 3D Problems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Reciprocal Lattice Recipe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Examples</a:t>
            </a:r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8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Brillouin Zone and Reciprocal Lattice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494A042-6E86-2546-8647-32FB594FB241}"/>
              </a:ext>
            </a:extLst>
          </p:cNvPr>
          <p:cNvSpPr/>
          <p:nvPr/>
        </p:nvSpPr>
        <p:spPr>
          <a:xfrm rot="16200000">
            <a:off x="-281790" y="3091407"/>
            <a:ext cx="1129465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 One Video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32430" y="4935501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34" name="Text Box 4">
            <a:extLst>
              <a:ext uri="{FF2B5EF4-FFF2-40B4-BE49-F238E27FC236}">
                <a16:creationId xmlns:a16="http://schemas.microsoft.com/office/drawing/2014/main" id="{51E5D67D-474B-D34D-8FB4-B7EAEA0E6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87198"/>
            <a:ext cx="118524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dirty="0">
                <a:latin typeface="Calibri" panose="020F0502020204030204" pitchFamily="34" charset="0"/>
              </a:rPr>
              <a:t>Prasad </a:t>
            </a:r>
            <a:r>
              <a:rPr lang="en-US" altLang="en-US" sz="1400" dirty="0" err="1">
                <a:latin typeface="Calibri" panose="020F0502020204030204" pitchFamily="34" charset="0"/>
              </a:rPr>
              <a:t>Sarangapani</a:t>
            </a:r>
            <a:r>
              <a:rPr lang="en-US" altLang="en-US" sz="1400" dirty="0">
                <a:latin typeface="Calibri" panose="020F0502020204030204" pitchFamily="34" charset="0"/>
              </a:rPr>
              <a:t>, Arun Goud </a:t>
            </a:r>
            <a:r>
              <a:rPr lang="en-US" altLang="en-US" sz="1400" dirty="0" err="1">
                <a:latin typeface="Calibri" panose="020F0502020204030204" pitchFamily="34" charset="0"/>
              </a:rPr>
              <a:t>Akkala</a:t>
            </a:r>
            <a:r>
              <a:rPr lang="en-US" altLang="en-US" sz="1400" dirty="0">
                <a:latin typeface="Calibri" panose="020F0502020204030204" pitchFamily="34" charset="0"/>
              </a:rPr>
              <a:t>, Sebastian </a:t>
            </a:r>
            <a:r>
              <a:rPr lang="en-US" altLang="en-US" sz="1400" dirty="0" err="1">
                <a:latin typeface="Calibri" panose="020F0502020204030204" pitchFamily="34" charset="0"/>
              </a:rPr>
              <a:t>Steiger</a:t>
            </a:r>
            <a:r>
              <a:rPr lang="en-US" altLang="en-US" sz="1400" dirty="0">
                <a:latin typeface="Calibri" panose="020F0502020204030204" pitchFamily="34" charset="0"/>
              </a:rPr>
              <a:t>, Hong-Hyun Park, Yosef </a:t>
            </a:r>
            <a:r>
              <a:rPr lang="en-US" altLang="en-US" sz="1400" dirty="0" err="1">
                <a:latin typeface="Calibri" panose="020F0502020204030204" pitchFamily="34" charset="0"/>
              </a:rPr>
              <a:t>Borga</a:t>
            </a:r>
            <a:r>
              <a:rPr lang="en-US" altLang="en-US" sz="1400" dirty="0">
                <a:latin typeface="Calibri" panose="020F0502020204030204" pitchFamily="34" charset="0"/>
              </a:rPr>
              <a:t>, </a:t>
            </a:r>
            <a:r>
              <a:rPr lang="en-US" altLang="en-US" sz="1400" dirty="0" err="1">
                <a:latin typeface="Calibri" panose="020F0502020204030204" pitchFamily="34" charset="0"/>
              </a:rPr>
              <a:t>Tillmann</a:t>
            </a:r>
            <a:r>
              <a:rPr lang="en-US" altLang="en-US" sz="1400" dirty="0">
                <a:latin typeface="Calibri" panose="020F0502020204030204" pitchFamily="34" charset="0"/>
              </a:rPr>
              <a:t> Christoph </a:t>
            </a:r>
            <a:r>
              <a:rPr lang="en-US" altLang="en-US" sz="1400" dirty="0" err="1">
                <a:latin typeface="Calibri" panose="020F0502020204030204" pitchFamily="34" charset="0"/>
              </a:rPr>
              <a:t>Kubis</a:t>
            </a:r>
            <a:r>
              <a:rPr lang="en-US" altLang="en-US" sz="1400" dirty="0">
                <a:latin typeface="Calibri" panose="020F0502020204030204" pitchFamily="34" charset="0"/>
              </a:rPr>
              <a:t>, Michael </a:t>
            </a:r>
            <a:r>
              <a:rPr lang="en-US" altLang="en-US" sz="1400" dirty="0" err="1">
                <a:latin typeface="Calibri" panose="020F0502020204030204" pitchFamily="34" charset="0"/>
              </a:rPr>
              <a:t>Povolotskyi</a:t>
            </a:r>
            <a:r>
              <a:rPr lang="en-US" altLang="en-US" sz="1400" dirty="0">
                <a:latin typeface="Calibri" panose="020F0502020204030204" pitchFamily="34" charset="0"/>
              </a:rPr>
              <a:t>, Gerhard Klimeck (2014), </a:t>
            </a:r>
            <a:br>
              <a:rPr lang="en-US" altLang="en-US" sz="1400" dirty="0">
                <a:latin typeface="Calibri" panose="020F0502020204030204" pitchFamily="34" charset="0"/>
              </a:rPr>
            </a:br>
            <a:r>
              <a:rPr lang="en-US" altLang="en-US" sz="1400" dirty="0">
                <a:latin typeface="Calibri" panose="020F0502020204030204" pitchFamily="34" charset="0"/>
              </a:rPr>
              <a:t>"Brillouin Zone Viewer," https://</a:t>
            </a:r>
            <a:r>
              <a:rPr lang="en-US" altLang="en-US" sz="1400" dirty="0" err="1">
                <a:latin typeface="Calibri" panose="020F0502020204030204" pitchFamily="34" charset="0"/>
              </a:rPr>
              <a:t>nanohub.org</a:t>
            </a:r>
            <a:r>
              <a:rPr lang="en-US" altLang="en-US" sz="1400" dirty="0">
                <a:latin typeface="Calibri" panose="020F0502020204030204" pitchFamily="34" charset="0"/>
              </a:rPr>
              <a:t>/resources/</a:t>
            </a:r>
            <a:r>
              <a:rPr lang="en-US" altLang="en-US" sz="1400" dirty="0" err="1">
                <a:latin typeface="Calibri" panose="020F0502020204030204" pitchFamily="34" charset="0"/>
              </a:rPr>
              <a:t>brillouin</a:t>
            </a:r>
            <a:r>
              <a:rPr lang="en-US" altLang="en-US" sz="1400" dirty="0">
                <a:latin typeface="Calibri" panose="020F0502020204030204" pitchFamily="34" charset="0"/>
              </a:rPr>
              <a:t>. (DOI: 10.4231/D3DB7VQ35).</a:t>
            </a:r>
            <a:endParaRPr lang="en-US" altLang="en-US" sz="1600" dirty="0">
              <a:latin typeface="Calibri" panose="020F0502020204030204" pitchFamily="34" charset="0"/>
            </a:endParaRPr>
          </a:p>
        </p:txBody>
      </p:sp>
      <p:sp>
        <p:nvSpPr>
          <p:cNvPr id="24" name="AutoShape 5">
            <a:extLst>
              <a:ext uri="{FF2B5EF4-FFF2-40B4-BE49-F238E27FC236}">
                <a16:creationId xmlns:a16="http://schemas.microsoft.com/office/drawing/2014/main" id="{7A854569-A269-C54E-9B9A-478B529C27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2007" y="1874890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F727620-B1BF-C54C-BA7F-749C803A7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4559" y="770279"/>
            <a:ext cx="2189039" cy="26886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B8A79A4E-8BED-AE44-984C-77B131D0EF04}"/>
                  </a:ext>
                </a:extLst>
              </p:cNvPr>
              <p:cNvSpPr txBox="1"/>
              <p:nvPr/>
            </p:nvSpPr>
            <p:spPr bwMode="auto">
              <a:xfrm>
                <a:off x="8150745" y="3566728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B8A79A4E-8BED-AE44-984C-77B131D0EF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50745" y="3566728"/>
                <a:ext cx="2667000" cy="660400"/>
              </a:xfrm>
              <a:prstGeom prst="rect">
                <a:avLst/>
              </a:prstGeom>
              <a:blipFill>
                <a:blip r:embed="rId4"/>
                <a:stretch>
                  <a:fillRect l="-189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Graphic 24">
            <a:extLst>
              <a:ext uri="{FF2B5EF4-FFF2-40B4-BE49-F238E27FC236}">
                <a16:creationId xmlns:a16="http://schemas.microsoft.com/office/drawing/2014/main" id="{3315AB61-A8C2-E74C-AF21-AFBC00F73C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71016" y="4144425"/>
            <a:ext cx="2667001" cy="727364"/>
          </a:xfrm>
          <a:prstGeom prst="rect">
            <a:avLst/>
          </a:prstGeom>
        </p:spPr>
      </p:pic>
      <p:sp>
        <p:nvSpPr>
          <p:cNvPr id="26" name="Rectangle 127">
            <a:extLst>
              <a:ext uri="{FF2B5EF4-FFF2-40B4-BE49-F238E27FC236}">
                <a16:creationId xmlns:a16="http://schemas.microsoft.com/office/drawing/2014/main" id="{B1CA07B1-550D-B742-9F60-4964A04F8F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6359" y="4871789"/>
            <a:ext cx="4487925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FF0000"/>
                </a:solidFill>
              </a:rPr>
              <a:t>Collapse of a periodic (infinite) space into a discrete space </a:t>
            </a:r>
          </a:p>
        </p:txBody>
      </p:sp>
      <p:sp>
        <p:nvSpPr>
          <p:cNvPr id="27" name="Rectangle 103">
            <a:extLst>
              <a:ext uri="{FF2B5EF4-FFF2-40B4-BE49-F238E27FC236}">
                <a16:creationId xmlns:a16="http://schemas.microsoft.com/office/drawing/2014/main" id="{A695B516-99D2-584B-8785-DAC825F39E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6746" y="1065871"/>
            <a:ext cx="724663" cy="1981200"/>
          </a:xfrm>
          <a:prstGeom prst="rect">
            <a:avLst/>
          </a:prstGeom>
          <a:solidFill>
            <a:srgbClr val="99FF66">
              <a:alpha val="27843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1688733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69815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8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Brillouin Zone and Reciprocal Lattice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AE06A39D-017B-3148-9185-F568810233B5}"/>
              </a:ext>
            </a:extLst>
          </p:cNvPr>
          <p:cNvSpPr txBox="1">
            <a:spLocks/>
          </p:cNvSpPr>
          <p:nvPr/>
        </p:nvSpPr>
        <p:spPr bwMode="auto">
          <a:xfrm>
            <a:off x="533400" y="2438400"/>
            <a:ext cx="11125200" cy="142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200" kern="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8.2 2D Problems</a:t>
            </a:r>
            <a:endParaRPr lang="en-US" sz="3200" kern="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4095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8.1 1D Problems</a:t>
            </a:r>
          </a:p>
          <a:p>
            <a:pPr lvl="1"/>
            <a:r>
              <a:rPr lang="en-US" sz="2000" dirty="0"/>
              <a:t>Brillouin Zone</a:t>
            </a:r>
          </a:p>
          <a:p>
            <a:pPr lvl="1"/>
            <a:r>
              <a:rPr lang="en-US" sz="2000" dirty="0"/>
              <a:t>Solution strategy</a:t>
            </a:r>
          </a:p>
          <a:p>
            <a:pPr lvl="1"/>
            <a:r>
              <a:rPr lang="en-US" sz="2000" dirty="0"/>
              <a:t>Reciprocal Lattice</a:t>
            </a:r>
          </a:p>
          <a:p>
            <a:endParaRPr lang="en-US" sz="2400" dirty="0"/>
          </a:p>
          <a:p>
            <a:r>
              <a:rPr lang="en-US" sz="2400" dirty="0"/>
              <a:t>8.2 2D Problems </a:t>
            </a:r>
          </a:p>
          <a:p>
            <a:pPr lvl="1"/>
            <a:r>
              <a:rPr lang="en-US" sz="2000" dirty="0"/>
              <a:t>Reciprocal Lattice Recipe</a:t>
            </a:r>
          </a:p>
          <a:p>
            <a:pPr lvl="1"/>
            <a:r>
              <a:rPr lang="en-US" sz="2000" dirty="0"/>
              <a:t>Examples - Square and Hexagonal</a:t>
            </a:r>
          </a:p>
          <a:p>
            <a:endParaRPr lang="en-US" sz="2400" dirty="0"/>
          </a:p>
          <a:p>
            <a:r>
              <a:rPr lang="en-US" sz="2400" dirty="0"/>
              <a:t>8.3 3D Problems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Reciprocal Lattice Recipe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Examples</a:t>
            </a:r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8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Brillouin Zone and Reciprocal Lattice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494A042-6E86-2546-8647-32FB594FB241}"/>
              </a:ext>
            </a:extLst>
          </p:cNvPr>
          <p:cNvSpPr/>
          <p:nvPr/>
        </p:nvSpPr>
        <p:spPr>
          <a:xfrm rot="16200000">
            <a:off x="-281790" y="3091407"/>
            <a:ext cx="1129465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32430" y="4935501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34" name="Text Box 4">
            <a:extLst>
              <a:ext uri="{FF2B5EF4-FFF2-40B4-BE49-F238E27FC236}">
                <a16:creationId xmlns:a16="http://schemas.microsoft.com/office/drawing/2014/main" id="{51E5D67D-474B-D34D-8FB4-B7EAEA0E6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87198"/>
            <a:ext cx="118524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dirty="0">
                <a:latin typeface="Calibri" panose="020F0502020204030204" pitchFamily="34" charset="0"/>
              </a:rPr>
              <a:t>Prasad </a:t>
            </a:r>
            <a:r>
              <a:rPr lang="en-US" altLang="en-US" sz="1400" dirty="0" err="1">
                <a:latin typeface="Calibri" panose="020F0502020204030204" pitchFamily="34" charset="0"/>
              </a:rPr>
              <a:t>Sarangapani</a:t>
            </a:r>
            <a:r>
              <a:rPr lang="en-US" altLang="en-US" sz="1400" dirty="0">
                <a:latin typeface="Calibri" panose="020F0502020204030204" pitchFamily="34" charset="0"/>
              </a:rPr>
              <a:t>, Arun Goud </a:t>
            </a:r>
            <a:r>
              <a:rPr lang="en-US" altLang="en-US" sz="1400" dirty="0" err="1">
                <a:latin typeface="Calibri" panose="020F0502020204030204" pitchFamily="34" charset="0"/>
              </a:rPr>
              <a:t>Akkala</a:t>
            </a:r>
            <a:r>
              <a:rPr lang="en-US" altLang="en-US" sz="1400" dirty="0">
                <a:latin typeface="Calibri" panose="020F0502020204030204" pitchFamily="34" charset="0"/>
              </a:rPr>
              <a:t>, Sebastian </a:t>
            </a:r>
            <a:r>
              <a:rPr lang="en-US" altLang="en-US" sz="1400" dirty="0" err="1">
                <a:latin typeface="Calibri" panose="020F0502020204030204" pitchFamily="34" charset="0"/>
              </a:rPr>
              <a:t>Steiger</a:t>
            </a:r>
            <a:r>
              <a:rPr lang="en-US" altLang="en-US" sz="1400" dirty="0">
                <a:latin typeface="Calibri" panose="020F0502020204030204" pitchFamily="34" charset="0"/>
              </a:rPr>
              <a:t>, Hong-Hyun Park, Yosef </a:t>
            </a:r>
            <a:r>
              <a:rPr lang="en-US" altLang="en-US" sz="1400" dirty="0" err="1">
                <a:latin typeface="Calibri" panose="020F0502020204030204" pitchFamily="34" charset="0"/>
              </a:rPr>
              <a:t>Borga</a:t>
            </a:r>
            <a:r>
              <a:rPr lang="en-US" altLang="en-US" sz="1400" dirty="0">
                <a:latin typeface="Calibri" panose="020F0502020204030204" pitchFamily="34" charset="0"/>
              </a:rPr>
              <a:t>, </a:t>
            </a:r>
            <a:r>
              <a:rPr lang="en-US" altLang="en-US" sz="1400" dirty="0" err="1">
                <a:latin typeface="Calibri" panose="020F0502020204030204" pitchFamily="34" charset="0"/>
              </a:rPr>
              <a:t>Tillmann</a:t>
            </a:r>
            <a:r>
              <a:rPr lang="en-US" altLang="en-US" sz="1400" dirty="0">
                <a:latin typeface="Calibri" panose="020F0502020204030204" pitchFamily="34" charset="0"/>
              </a:rPr>
              <a:t> Christoph </a:t>
            </a:r>
            <a:r>
              <a:rPr lang="en-US" altLang="en-US" sz="1400" dirty="0" err="1">
                <a:latin typeface="Calibri" panose="020F0502020204030204" pitchFamily="34" charset="0"/>
              </a:rPr>
              <a:t>Kubis</a:t>
            </a:r>
            <a:r>
              <a:rPr lang="en-US" altLang="en-US" sz="1400" dirty="0">
                <a:latin typeface="Calibri" panose="020F0502020204030204" pitchFamily="34" charset="0"/>
              </a:rPr>
              <a:t>, Michael </a:t>
            </a:r>
            <a:r>
              <a:rPr lang="en-US" altLang="en-US" sz="1400" dirty="0" err="1">
                <a:latin typeface="Calibri" panose="020F0502020204030204" pitchFamily="34" charset="0"/>
              </a:rPr>
              <a:t>Povolotskyi</a:t>
            </a:r>
            <a:r>
              <a:rPr lang="en-US" altLang="en-US" sz="1400" dirty="0">
                <a:latin typeface="Calibri" panose="020F0502020204030204" pitchFamily="34" charset="0"/>
              </a:rPr>
              <a:t>, Gerhard Klimeck (2014), </a:t>
            </a:r>
            <a:br>
              <a:rPr lang="en-US" altLang="en-US" sz="1400" dirty="0">
                <a:latin typeface="Calibri" panose="020F0502020204030204" pitchFamily="34" charset="0"/>
              </a:rPr>
            </a:br>
            <a:r>
              <a:rPr lang="en-US" altLang="en-US" sz="1400" dirty="0">
                <a:latin typeface="Calibri" panose="020F0502020204030204" pitchFamily="34" charset="0"/>
              </a:rPr>
              <a:t>"Brillouin Zone Viewer," https://</a:t>
            </a:r>
            <a:r>
              <a:rPr lang="en-US" altLang="en-US" sz="1400" dirty="0" err="1">
                <a:latin typeface="Calibri" panose="020F0502020204030204" pitchFamily="34" charset="0"/>
              </a:rPr>
              <a:t>nanohub.org</a:t>
            </a:r>
            <a:r>
              <a:rPr lang="en-US" altLang="en-US" sz="1400" dirty="0">
                <a:latin typeface="Calibri" panose="020F0502020204030204" pitchFamily="34" charset="0"/>
              </a:rPr>
              <a:t>/resources/</a:t>
            </a:r>
            <a:r>
              <a:rPr lang="en-US" altLang="en-US" sz="1400" dirty="0" err="1">
                <a:latin typeface="Calibri" panose="020F0502020204030204" pitchFamily="34" charset="0"/>
              </a:rPr>
              <a:t>brillouin</a:t>
            </a:r>
            <a:r>
              <a:rPr lang="en-US" altLang="en-US" sz="1400" dirty="0">
                <a:latin typeface="Calibri" panose="020F0502020204030204" pitchFamily="34" charset="0"/>
              </a:rPr>
              <a:t>. (DOI: 10.4231/D3DB7VQ35).</a:t>
            </a:r>
            <a:endParaRPr lang="en-US" altLang="en-US" sz="1600" dirty="0">
              <a:latin typeface="Calibri" panose="020F0502020204030204" pitchFamily="34" charset="0"/>
            </a:endParaRPr>
          </a:p>
        </p:txBody>
      </p:sp>
      <p:sp>
        <p:nvSpPr>
          <p:cNvPr id="24" name="AutoShape 5">
            <a:extLst>
              <a:ext uri="{FF2B5EF4-FFF2-40B4-BE49-F238E27FC236}">
                <a16:creationId xmlns:a16="http://schemas.microsoft.com/office/drawing/2014/main" id="{7A854569-A269-C54E-9B9A-478B529C27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704043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7C20681-75EE-8443-8FCB-FFD7096E3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4559" y="770279"/>
            <a:ext cx="2189039" cy="26886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82C7EBAC-6DE3-364F-AD22-A25343FCDC96}"/>
                  </a:ext>
                </a:extLst>
              </p:cNvPr>
              <p:cNvSpPr txBox="1"/>
              <p:nvPr/>
            </p:nvSpPr>
            <p:spPr bwMode="auto">
              <a:xfrm>
                <a:off x="8150745" y="3566728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82C7EBAC-6DE3-364F-AD22-A25343FCDC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50745" y="3566728"/>
                <a:ext cx="2667000" cy="660400"/>
              </a:xfrm>
              <a:prstGeom prst="rect">
                <a:avLst/>
              </a:prstGeom>
              <a:blipFill>
                <a:blip r:embed="rId4"/>
                <a:stretch>
                  <a:fillRect l="-189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Graphic 14">
            <a:extLst>
              <a:ext uri="{FF2B5EF4-FFF2-40B4-BE49-F238E27FC236}">
                <a16:creationId xmlns:a16="http://schemas.microsoft.com/office/drawing/2014/main" id="{12271912-CC2C-1E49-AF60-87108D87D7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71016" y="4144425"/>
            <a:ext cx="2667001" cy="727364"/>
          </a:xfrm>
          <a:prstGeom prst="rect">
            <a:avLst/>
          </a:prstGeom>
        </p:spPr>
      </p:pic>
      <p:sp>
        <p:nvSpPr>
          <p:cNvPr id="16" name="Rectangle 103">
            <a:extLst>
              <a:ext uri="{FF2B5EF4-FFF2-40B4-BE49-F238E27FC236}">
                <a16:creationId xmlns:a16="http://schemas.microsoft.com/office/drawing/2014/main" id="{B8447FF7-A1BE-F344-BEA9-E9D7598CF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6746" y="1065871"/>
            <a:ext cx="724663" cy="1981200"/>
          </a:xfrm>
          <a:prstGeom prst="rect">
            <a:avLst/>
          </a:prstGeom>
          <a:solidFill>
            <a:srgbClr val="99FF66">
              <a:alpha val="27843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37692372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2">
            <a:extLst>
              <a:ext uri="{FF2B5EF4-FFF2-40B4-BE49-F238E27FC236}">
                <a16:creationId xmlns:a16="http://schemas.microsoft.com/office/drawing/2014/main" id="{C1764708-2966-454F-BEED-9C3C4CD9B9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038811"/>
            <a:ext cx="8154987" cy="2447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560" tIns="42780" rIns="85560" bIns="42780">
            <a:spAutoFit/>
          </a:bodyPr>
          <a:lstStyle>
            <a:lvl1pPr defTabSz="855663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55663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55663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55663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55663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55663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55663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55663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55663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spcAft>
                <a:spcPct val="40000"/>
              </a:spcAft>
              <a:buFontTx/>
              <a:buNone/>
            </a:pPr>
            <a:r>
              <a:rPr lang="en-US" altLang="en-US" sz="2600" dirty="0">
                <a:latin typeface="+mn-lt"/>
              </a:rPr>
              <a:t>A 1D </a:t>
            </a:r>
            <a:r>
              <a:rPr lang="en-US" altLang="en-US" sz="2600" b="1" dirty="0">
                <a:solidFill>
                  <a:srgbClr val="3333CC"/>
                </a:solidFill>
                <a:latin typeface="+mn-lt"/>
              </a:rPr>
              <a:t>periodic</a:t>
            </a:r>
            <a:r>
              <a:rPr lang="en-US" altLang="en-US" sz="2600" dirty="0">
                <a:latin typeface="+mn-lt"/>
              </a:rPr>
              <a:t> function: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600" dirty="0">
                <a:latin typeface="+mn-lt"/>
              </a:rPr>
              <a:t>can be expanded in a Fourier series: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600" dirty="0">
              <a:latin typeface="+mn-lt"/>
            </a:endParaRPr>
          </a:p>
          <a:p>
            <a:pPr>
              <a:spcBef>
                <a:spcPct val="0"/>
              </a:spcBef>
              <a:spcAft>
                <a:spcPct val="50000"/>
              </a:spcAft>
              <a:buFontTx/>
              <a:buNone/>
            </a:pPr>
            <a:endParaRPr lang="en-US" altLang="en-US" sz="2600" dirty="0">
              <a:latin typeface="+mn-lt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600" dirty="0">
              <a:solidFill>
                <a:srgbClr val="800000"/>
              </a:solidFill>
              <a:latin typeface="+mn-lt"/>
            </a:endParaRPr>
          </a:p>
        </p:txBody>
      </p:sp>
      <p:graphicFrame>
        <p:nvGraphicFramePr>
          <p:cNvPr id="19458" name="Object 3">
            <a:extLst>
              <a:ext uri="{FF2B5EF4-FFF2-40B4-BE49-F238E27FC236}">
                <a16:creationId xmlns:a16="http://schemas.microsoft.com/office/drawing/2014/main" id="{D98EEAEA-AC82-024D-AB1C-C680A6AA1E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2668755"/>
              </p:ext>
            </p:extLst>
          </p:nvPr>
        </p:nvGraphicFramePr>
        <p:xfrm>
          <a:off x="6042026" y="3961399"/>
          <a:ext cx="106363" cy="19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28900" imgH="4978400" progId="Equation.3">
                  <p:embed/>
                </p:oleObj>
              </mc:Choice>
              <mc:Fallback>
                <p:oleObj name="Equation" r:id="rId2" imgW="2628900" imgH="4978400" progId="Equation.3">
                  <p:embed/>
                  <p:pic>
                    <p:nvPicPr>
                      <p:cNvPr id="19458" name="Object 3">
                        <a:extLst>
                          <a:ext uri="{FF2B5EF4-FFF2-40B4-BE49-F238E27FC236}">
                            <a16:creationId xmlns:a16="http://schemas.microsoft.com/office/drawing/2014/main" id="{D98EEAEA-AC82-024D-AB1C-C680A6AA1EF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2026" y="3961399"/>
                        <a:ext cx="106363" cy="198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9459" name="Object 4">
                <a:extLst>
                  <a:ext uri="{FF2B5EF4-FFF2-40B4-BE49-F238E27FC236}">
                    <a16:creationId xmlns:a16="http://schemas.microsoft.com/office/drawing/2014/main" id="{96A60E21-4495-E047-A735-8D79ECB21722}"/>
                  </a:ext>
                </a:extLst>
              </p:cNvPr>
              <p:cNvSpPr txBox="1"/>
              <p:nvPr/>
            </p:nvSpPr>
            <p:spPr bwMode="auto">
              <a:xfrm>
                <a:off x="5181600" y="990600"/>
                <a:ext cx="4868863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𝑛𝐿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459" name="Object 4">
                <a:extLst>
                  <a:ext uri="{FF2B5EF4-FFF2-40B4-BE49-F238E27FC236}">
                    <a16:creationId xmlns:a16="http://schemas.microsoft.com/office/drawing/2014/main" id="{96A60E21-4495-E047-A735-8D79ECB217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81600" y="990600"/>
                <a:ext cx="4868863" cy="660400"/>
              </a:xfrm>
              <a:prstGeom prst="rect">
                <a:avLst/>
              </a:prstGeom>
              <a:blipFill>
                <a:blip r:embed="rId5"/>
                <a:stretch>
                  <a:fillRect l="-100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60" name="Object 5">
                <a:extLst>
                  <a:ext uri="{FF2B5EF4-FFF2-40B4-BE49-F238E27FC236}">
                    <a16:creationId xmlns:a16="http://schemas.microsoft.com/office/drawing/2014/main" id="{1D1B26C5-D122-9A43-A28C-DCCC9DE6DFBA}"/>
                  </a:ext>
                </a:extLst>
              </p:cNvPr>
              <p:cNvSpPr txBox="1"/>
              <p:nvPr/>
            </p:nvSpPr>
            <p:spPr bwMode="auto">
              <a:xfrm>
                <a:off x="2603500" y="1978025"/>
                <a:ext cx="6743700" cy="11049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460" name="Object 5">
                <a:extLst>
                  <a:ext uri="{FF2B5EF4-FFF2-40B4-BE49-F238E27FC236}">
                    <a16:creationId xmlns:a16="http://schemas.microsoft.com/office/drawing/2014/main" id="{1D1B26C5-D122-9A43-A28C-DCCC9DE6DF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03500" y="1978025"/>
                <a:ext cx="6743700" cy="11049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9463" name="Object 8">
            <a:extLst>
              <a:ext uri="{FF2B5EF4-FFF2-40B4-BE49-F238E27FC236}">
                <a16:creationId xmlns:a16="http://schemas.microsoft.com/office/drawing/2014/main" id="{31740835-320B-7241-8AC9-55B85E6AC0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618408"/>
              </p:ext>
            </p:extLst>
          </p:nvPr>
        </p:nvGraphicFramePr>
        <p:xfrm>
          <a:off x="6011864" y="3961399"/>
          <a:ext cx="166687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102100" imgH="9067800" progId="Equation.3">
                  <p:embed/>
                </p:oleObj>
              </mc:Choice>
              <mc:Fallback>
                <p:oleObj name="Equation" r:id="rId7" imgW="4102100" imgH="9067800" progId="Equation.3">
                  <p:embed/>
                  <p:pic>
                    <p:nvPicPr>
                      <p:cNvPr id="19463" name="Object 8">
                        <a:extLst>
                          <a:ext uri="{FF2B5EF4-FFF2-40B4-BE49-F238E27FC236}">
                            <a16:creationId xmlns:a16="http://schemas.microsoft.com/office/drawing/2014/main" id="{31740835-320B-7241-8AC9-55B85E6AC03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1864" y="3961399"/>
                        <a:ext cx="166687" cy="363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4" name="Rectangle 9">
            <a:extLst>
              <a:ext uri="{FF2B5EF4-FFF2-40B4-BE49-F238E27FC236}">
                <a16:creationId xmlns:a16="http://schemas.microsoft.com/office/drawing/2014/main" id="{A994AADE-05AB-554A-AB9B-97F21CD623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Reciprocal Space in 1D</a:t>
            </a:r>
          </a:p>
        </p:txBody>
      </p:sp>
      <p:sp>
        <p:nvSpPr>
          <p:cNvPr id="19466" name="Slide Number Placeholder 10">
            <a:extLst>
              <a:ext uri="{FF2B5EF4-FFF2-40B4-BE49-F238E27FC236}">
                <a16:creationId xmlns:a16="http://schemas.microsoft.com/office/drawing/2014/main" id="{DB7C61B4-5518-F643-91AD-ABE1B0C5B82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C15447-6014-E241-9C9A-8180F5F7805B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EE7B78-3958-42DC-A277-85926DF4C947}"/>
              </a:ext>
            </a:extLst>
          </p:cNvPr>
          <p:cNvSpPr/>
          <p:nvPr/>
        </p:nvSpPr>
        <p:spPr>
          <a:xfrm>
            <a:off x="1524000" y="2957754"/>
            <a:ext cx="762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50000"/>
              </a:spcAft>
            </a:pPr>
            <a:r>
              <a:rPr lang="en-US" altLang="en-US" dirty="0"/>
              <a:t>The Fourier components are defined on a discrete set of periodically arranged points (analogy: frequencies) in a reciprocal space to physical coordinate space.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CE521EC-CF61-4CEB-9B72-2DE290AC6CD9}"/>
              </a:ext>
            </a:extLst>
          </p:cNvPr>
          <p:cNvSpPr/>
          <p:nvPr/>
        </p:nvSpPr>
        <p:spPr>
          <a:xfrm>
            <a:off x="1524000" y="4204467"/>
            <a:ext cx="7620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50000"/>
              </a:spcAft>
            </a:pPr>
            <a:r>
              <a:rPr lang="en-US" altLang="en-US" dirty="0"/>
              <a:t>There are multiple notations in the literature: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5">
                <a:extLst>
                  <a:ext uri="{FF2B5EF4-FFF2-40B4-BE49-F238E27FC236}">
                    <a16:creationId xmlns:a16="http://schemas.microsoft.com/office/drawing/2014/main" id="{74E62C0C-AA08-458F-8906-FE0CF49C72A4}"/>
                  </a:ext>
                </a:extLst>
              </p:cNvPr>
              <p:cNvSpPr txBox="1"/>
              <p:nvPr/>
            </p:nvSpPr>
            <p:spPr bwMode="auto">
              <a:xfrm>
                <a:off x="2603500" y="4585362"/>
                <a:ext cx="6743700" cy="11049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Object 5">
                <a:extLst>
                  <a:ext uri="{FF2B5EF4-FFF2-40B4-BE49-F238E27FC236}">
                    <a16:creationId xmlns:a16="http://schemas.microsoft.com/office/drawing/2014/main" id="{74E62C0C-AA08-458F-8906-FE0CF49C72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03500" y="4585362"/>
                <a:ext cx="6743700" cy="11049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5">
                <a:extLst>
                  <a:ext uri="{FF2B5EF4-FFF2-40B4-BE49-F238E27FC236}">
                    <a16:creationId xmlns:a16="http://schemas.microsoft.com/office/drawing/2014/main" id="{E6C97996-211E-4933-BCB1-F0A78D99D8AF}"/>
                  </a:ext>
                </a:extLst>
              </p:cNvPr>
              <p:cNvSpPr txBox="1"/>
              <p:nvPr/>
            </p:nvSpPr>
            <p:spPr bwMode="auto">
              <a:xfrm>
                <a:off x="2596745" y="5518707"/>
                <a:ext cx="6743700" cy="11049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</m:e>
                      </m:nary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𝑔𝑟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Object 5">
                <a:extLst>
                  <a:ext uri="{FF2B5EF4-FFF2-40B4-BE49-F238E27FC236}">
                    <a16:creationId xmlns:a16="http://schemas.microsoft.com/office/drawing/2014/main" id="{E6C97996-211E-4933-BCB1-F0A78D99D8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6745" y="5518707"/>
                <a:ext cx="6743700" cy="11049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770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3">
            <a:extLst>
              <a:ext uri="{FF2B5EF4-FFF2-40B4-BE49-F238E27FC236}">
                <a16:creationId xmlns:a16="http://schemas.microsoft.com/office/drawing/2014/main" id="{D98EEAEA-AC82-024D-AB1C-C680A6AA1E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7687692"/>
              </p:ext>
            </p:extLst>
          </p:nvPr>
        </p:nvGraphicFramePr>
        <p:xfrm>
          <a:off x="5737225" y="4999001"/>
          <a:ext cx="106363" cy="19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28900" imgH="4978400" progId="Equation.3">
                  <p:embed/>
                </p:oleObj>
              </mc:Choice>
              <mc:Fallback>
                <p:oleObj name="Equation" r:id="rId2" imgW="2628900" imgH="4978400" progId="Equation.3">
                  <p:embed/>
                  <p:pic>
                    <p:nvPicPr>
                      <p:cNvPr id="19458" name="Object 3">
                        <a:extLst>
                          <a:ext uri="{FF2B5EF4-FFF2-40B4-BE49-F238E27FC236}">
                            <a16:creationId xmlns:a16="http://schemas.microsoft.com/office/drawing/2014/main" id="{D98EEAEA-AC82-024D-AB1C-C680A6AA1EF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7225" y="4999001"/>
                        <a:ext cx="106363" cy="198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9459" name="Object 4">
                <a:extLst>
                  <a:ext uri="{FF2B5EF4-FFF2-40B4-BE49-F238E27FC236}">
                    <a16:creationId xmlns:a16="http://schemas.microsoft.com/office/drawing/2014/main" id="{96A60E21-4495-E047-A735-8D79ECB21722}"/>
                  </a:ext>
                </a:extLst>
              </p:cNvPr>
              <p:cNvSpPr txBox="1"/>
              <p:nvPr/>
            </p:nvSpPr>
            <p:spPr bwMode="auto">
              <a:xfrm>
                <a:off x="609600" y="870702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459" name="Object 4">
                <a:extLst>
                  <a:ext uri="{FF2B5EF4-FFF2-40B4-BE49-F238E27FC236}">
                    <a16:creationId xmlns:a16="http://schemas.microsoft.com/office/drawing/2014/main" id="{96A60E21-4495-E047-A735-8D79ECB217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870702"/>
                <a:ext cx="2667000" cy="660400"/>
              </a:xfrm>
              <a:prstGeom prst="rect">
                <a:avLst/>
              </a:prstGeom>
              <a:blipFill>
                <a:blip r:embed="rId5"/>
                <a:stretch>
                  <a:fillRect l="-182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9463" name="Object 8">
            <a:extLst>
              <a:ext uri="{FF2B5EF4-FFF2-40B4-BE49-F238E27FC236}">
                <a16:creationId xmlns:a16="http://schemas.microsoft.com/office/drawing/2014/main" id="{31740835-320B-7241-8AC9-55B85E6AC0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4786568"/>
              </p:ext>
            </p:extLst>
          </p:nvPr>
        </p:nvGraphicFramePr>
        <p:xfrm>
          <a:off x="5707063" y="4999001"/>
          <a:ext cx="166687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102100" imgH="9067800" progId="Equation.3">
                  <p:embed/>
                </p:oleObj>
              </mc:Choice>
              <mc:Fallback>
                <p:oleObj name="Equation" r:id="rId6" imgW="4102100" imgH="9067800" progId="Equation.3">
                  <p:embed/>
                  <p:pic>
                    <p:nvPicPr>
                      <p:cNvPr id="19463" name="Object 8">
                        <a:extLst>
                          <a:ext uri="{FF2B5EF4-FFF2-40B4-BE49-F238E27FC236}">
                            <a16:creationId xmlns:a16="http://schemas.microsoft.com/office/drawing/2014/main" id="{31740835-320B-7241-8AC9-55B85E6AC03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7063" y="4999001"/>
                        <a:ext cx="166687" cy="363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4" name="Rectangle 9">
            <a:extLst>
              <a:ext uri="{FF2B5EF4-FFF2-40B4-BE49-F238E27FC236}">
                <a16:creationId xmlns:a16="http://schemas.microsoft.com/office/drawing/2014/main" id="{A994AADE-05AB-554A-AB9B-97F21CD623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Fourier Expansion of any Periodic Function in 2D</a:t>
            </a:r>
          </a:p>
        </p:txBody>
      </p:sp>
      <p:sp>
        <p:nvSpPr>
          <p:cNvPr id="19466" name="Slide Number Placeholder 10">
            <a:extLst>
              <a:ext uri="{FF2B5EF4-FFF2-40B4-BE49-F238E27FC236}">
                <a16:creationId xmlns:a16="http://schemas.microsoft.com/office/drawing/2014/main" id="{DB7C61B4-5518-F643-91AD-ABE1B0C5B82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C15447-6014-E241-9C9A-8180F5F7805B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42801565-3555-4754-A47E-D9FA3C22F414}"/>
                  </a:ext>
                </a:extLst>
              </p:cNvPr>
              <p:cNvSpPr txBox="1"/>
              <p:nvPr/>
            </p:nvSpPr>
            <p:spPr bwMode="auto">
              <a:xfrm>
                <a:off x="3581399" y="818394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42801565-3555-4754-A47E-D9FA3C22F4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399" y="818394"/>
                <a:ext cx="2667000" cy="660400"/>
              </a:xfrm>
              <a:prstGeom prst="rect">
                <a:avLst/>
              </a:prstGeom>
              <a:blipFill>
                <a:blip r:embed="rId8"/>
                <a:stretch>
                  <a:fillRect l="-45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DF4542F1-E28B-4410-AB2D-8FE843A9522E}"/>
              </a:ext>
            </a:extLst>
          </p:cNvPr>
          <p:cNvSpPr/>
          <p:nvPr/>
        </p:nvSpPr>
        <p:spPr>
          <a:xfrm>
            <a:off x="7384413" y="863106"/>
            <a:ext cx="4582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Primitive Bravais Lattice Vectors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4C8319EC-D172-4FCC-B2EB-B2C172D331D9}"/>
                  </a:ext>
                </a:extLst>
              </p:cNvPr>
              <p:cNvSpPr txBox="1"/>
              <p:nvPr/>
            </p:nvSpPr>
            <p:spPr bwMode="auto">
              <a:xfrm>
                <a:off x="6400799" y="818394"/>
                <a:ext cx="1166811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4C8319EC-D172-4FCC-B2EB-B2C172D331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799" y="818394"/>
                <a:ext cx="1166811" cy="6604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4">
                <a:extLst>
                  <a:ext uri="{FF2B5EF4-FFF2-40B4-BE49-F238E27FC236}">
                    <a16:creationId xmlns:a16="http://schemas.microsoft.com/office/drawing/2014/main" id="{72CE335E-DD2A-4211-9FE5-DDA83568F7F5}"/>
                  </a:ext>
                </a:extLst>
              </p:cNvPr>
              <p:cNvSpPr txBox="1"/>
              <p:nvPr/>
            </p:nvSpPr>
            <p:spPr bwMode="auto">
              <a:xfrm>
                <a:off x="6400799" y="1253133"/>
                <a:ext cx="1143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Object 4">
                <a:extLst>
                  <a:ext uri="{FF2B5EF4-FFF2-40B4-BE49-F238E27FC236}">
                    <a16:creationId xmlns:a16="http://schemas.microsoft.com/office/drawing/2014/main" id="{72CE335E-DD2A-4211-9FE5-DDA83568F7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799" y="1253133"/>
                <a:ext cx="1143000" cy="6604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B5E602E3-C75E-4D91-8F7D-8DF436EB691F}"/>
              </a:ext>
            </a:extLst>
          </p:cNvPr>
          <p:cNvSpPr/>
          <p:nvPr/>
        </p:nvSpPr>
        <p:spPr>
          <a:xfrm>
            <a:off x="7384413" y="1274759"/>
            <a:ext cx="17427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Any integer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59F85EE-B7B1-4CEE-8E92-64F2A2F0E3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25834" y="1752600"/>
            <a:ext cx="2818501" cy="768682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5535AF1A-051A-4629-B19D-5E89BF7334E8}"/>
              </a:ext>
            </a:extLst>
          </p:cNvPr>
          <p:cNvSpPr/>
          <p:nvPr/>
        </p:nvSpPr>
        <p:spPr>
          <a:xfrm>
            <a:off x="3927764" y="1775222"/>
            <a:ext cx="26516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Fourier expansion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4">
                <a:extLst>
                  <a:ext uri="{FF2B5EF4-FFF2-40B4-BE49-F238E27FC236}">
                    <a16:creationId xmlns:a16="http://schemas.microsoft.com/office/drawing/2014/main" id="{FBFFFF8A-8C8E-4650-B377-84C672972688}"/>
                  </a:ext>
                </a:extLst>
              </p:cNvPr>
              <p:cNvSpPr txBox="1"/>
              <p:nvPr/>
            </p:nvSpPr>
            <p:spPr bwMode="auto">
              <a:xfrm>
                <a:off x="586740" y="3732766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Object 4">
                <a:extLst>
                  <a:ext uri="{FF2B5EF4-FFF2-40B4-BE49-F238E27FC236}">
                    <a16:creationId xmlns:a16="http://schemas.microsoft.com/office/drawing/2014/main" id="{FBFFFF8A-8C8E-4650-B377-84C6729726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6740" y="3732766"/>
                <a:ext cx="2667000" cy="660400"/>
              </a:xfrm>
              <a:prstGeom prst="rect">
                <a:avLst/>
              </a:prstGeom>
              <a:blipFill>
                <a:blip r:embed="rId13"/>
                <a:stretch>
                  <a:fillRect l="-182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>
            <a:extLst>
              <a:ext uri="{FF2B5EF4-FFF2-40B4-BE49-F238E27FC236}">
                <a16:creationId xmlns:a16="http://schemas.microsoft.com/office/drawing/2014/main" id="{90BDEE93-0D19-40BE-91A3-91E52FE8263C}"/>
              </a:ext>
            </a:extLst>
          </p:cNvPr>
          <p:cNvSpPr/>
          <p:nvPr/>
        </p:nvSpPr>
        <p:spPr>
          <a:xfrm>
            <a:off x="3253740" y="3767134"/>
            <a:ext cx="7328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with</a:t>
            </a: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A0E5380F-1367-4EC7-B0C8-E3126D5388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130938" y="3694326"/>
            <a:ext cx="2818501" cy="768682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C4C0B51-3D4B-4EE1-B4FD-F1A51B0EA0A5}"/>
              </a:ext>
            </a:extLst>
          </p:cNvPr>
          <p:cNvSpPr/>
          <p:nvPr/>
        </p:nvSpPr>
        <p:spPr>
          <a:xfrm>
            <a:off x="2424863" y="4473322"/>
            <a:ext cx="16225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Results in: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000B916-BBD4-4CC3-B1B1-A7CF221546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130938" y="4484260"/>
            <a:ext cx="7083682" cy="6895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4">
                <a:extLst>
                  <a:ext uri="{FF2B5EF4-FFF2-40B4-BE49-F238E27FC236}">
                    <a16:creationId xmlns:a16="http://schemas.microsoft.com/office/drawing/2014/main" id="{8B22861A-1506-47FD-AEBD-C087C72A619E}"/>
                  </a:ext>
                </a:extLst>
              </p:cNvPr>
              <p:cNvSpPr txBox="1"/>
              <p:nvPr/>
            </p:nvSpPr>
            <p:spPr bwMode="auto">
              <a:xfrm>
                <a:off x="3954243" y="2182156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Object 4">
                <a:extLst>
                  <a:ext uri="{FF2B5EF4-FFF2-40B4-BE49-F238E27FC236}">
                    <a16:creationId xmlns:a16="http://schemas.microsoft.com/office/drawing/2014/main" id="{8B22861A-1506-47FD-AEBD-C087C72A61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54243" y="2182156"/>
                <a:ext cx="2667000" cy="660400"/>
              </a:xfrm>
              <a:prstGeom prst="rect">
                <a:avLst/>
              </a:prstGeom>
              <a:blipFill>
                <a:blip r:embed="rId16"/>
                <a:stretch>
                  <a:fillRect l="-205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0B9394AF-B787-46A0-9549-27C577D50EED}"/>
              </a:ext>
            </a:extLst>
          </p:cNvPr>
          <p:cNvSpPr/>
          <p:nvPr/>
        </p:nvSpPr>
        <p:spPr>
          <a:xfrm>
            <a:off x="4453207" y="2209800"/>
            <a:ext cx="27807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Fourier coefficients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E00583B-211A-4403-88F2-F760BC18BBB3}"/>
              </a:ext>
            </a:extLst>
          </p:cNvPr>
          <p:cNvSpPr/>
          <p:nvPr/>
        </p:nvSpPr>
        <p:spPr>
          <a:xfrm>
            <a:off x="6841036" y="2586335"/>
            <a:ext cx="38827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=&gt; Reciprocal Space Basis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33240B15-F39A-48AE-B876-26FF946E78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448090" y="1309183"/>
            <a:ext cx="1511250" cy="36562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A13D3156-1243-49F0-B24D-EC5370707A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077200" y="5276904"/>
            <a:ext cx="2255520" cy="345233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2D1E91CF-3EB2-49EC-B4AA-BBDFDBF022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254479" y="5181600"/>
            <a:ext cx="1901018" cy="428398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CC05A7EA-7A00-479A-91D5-408BFE618B38}"/>
              </a:ext>
            </a:extLst>
          </p:cNvPr>
          <p:cNvSpPr/>
          <p:nvPr/>
        </p:nvSpPr>
        <p:spPr>
          <a:xfrm>
            <a:off x="2392855" y="5210271"/>
            <a:ext cx="26484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This requires that: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BFEE191-3BEA-42FE-903A-1661498FBF17}"/>
              </a:ext>
            </a:extLst>
          </p:cNvPr>
          <p:cNvSpPr/>
          <p:nvPr/>
        </p:nvSpPr>
        <p:spPr>
          <a:xfrm>
            <a:off x="7317693" y="5191751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=&gt;</a:t>
            </a:r>
            <a:endParaRPr lang="en-US" dirty="0"/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E2129683-BF23-4403-AC3F-7ECEB2F86C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652850" y="5270598"/>
            <a:ext cx="911907" cy="303969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C1F5227F-0E2B-48AB-B5A5-4DD4A07427BD}"/>
              </a:ext>
            </a:extLst>
          </p:cNvPr>
          <p:cNvSpPr/>
          <p:nvPr/>
        </p:nvSpPr>
        <p:spPr>
          <a:xfrm>
            <a:off x="457200" y="6540876"/>
            <a:ext cx="7848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21"/>
              </a:rPr>
              <a:t>https://en.wikipedia.org/wiki/Reciprocal_lattice</a:t>
            </a:r>
            <a:endParaRPr lang="en-US" sz="1400" dirty="0"/>
          </a:p>
        </p:txBody>
      </p:sp>
      <p:sp>
        <p:nvSpPr>
          <p:cNvPr id="47" name="Rectangle 9">
            <a:extLst>
              <a:ext uri="{FF2B5EF4-FFF2-40B4-BE49-F238E27FC236}">
                <a16:creationId xmlns:a16="http://schemas.microsoft.com/office/drawing/2014/main" id="{058DA71F-88A2-4D0A-BB1E-B7B214264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105" y="3010469"/>
            <a:ext cx="11108964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kern="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What is the Reciprocal Space Basis – Given a Bravais Lattice?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Object 4">
                <a:extLst>
                  <a:ext uri="{FF2B5EF4-FFF2-40B4-BE49-F238E27FC236}">
                    <a16:creationId xmlns:a16="http://schemas.microsoft.com/office/drawing/2014/main" id="{756FD2AB-1087-48EC-A387-88F2C726B28D}"/>
                  </a:ext>
                </a:extLst>
              </p:cNvPr>
              <p:cNvSpPr txBox="1"/>
              <p:nvPr/>
            </p:nvSpPr>
            <p:spPr bwMode="auto">
              <a:xfrm>
                <a:off x="3927764" y="2588794"/>
                <a:ext cx="28956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1" name="Object 4">
                <a:extLst>
                  <a:ext uri="{FF2B5EF4-FFF2-40B4-BE49-F238E27FC236}">
                    <a16:creationId xmlns:a16="http://schemas.microsoft.com/office/drawing/2014/main" id="{756FD2AB-1087-48EC-A387-88F2C726B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27764" y="2588794"/>
                <a:ext cx="2895600" cy="660400"/>
              </a:xfrm>
              <a:prstGeom prst="rect">
                <a:avLst/>
              </a:prstGeom>
              <a:blipFill>
                <a:blip r:embed="rId26"/>
                <a:stretch>
                  <a:fillRect l="-42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01825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/>
      <p:bldP spid="42" grpId="0"/>
      <p:bldP spid="33" grpId="0"/>
      <p:bldP spid="4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3">
            <a:extLst>
              <a:ext uri="{FF2B5EF4-FFF2-40B4-BE49-F238E27FC236}">
                <a16:creationId xmlns:a16="http://schemas.microsoft.com/office/drawing/2014/main" id="{D98EEAEA-AC82-024D-AB1C-C680A6AA1EF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37225" y="4999001"/>
          <a:ext cx="106363" cy="19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28900" imgH="4978400" progId="Equation.3">
                  <p:embed/>
                </p:oleObj>
              </mc:Choice>
              <mc:Fallback>
                <p:oleObj name="Equation" r:id="rId2" imgW="2628900" imgH="4978400" progId="Equation.3">
                  <p:embed/>
                  <p:pic>
                    <p:nvPicPr>
                      <p:cNvPr id="19458" name="Object 3">
                        <a:extLst>
                          <a:ext uri="{FF2B5EF4-FFF2-40B4-BE49-F238E27FC236}">
                            <a16:creationId xmlns:a16="http://schemas.microsoft.com/office/drawing/2014/main" id="{D98EEAEA-AC82-024D-AB1C-C680A6AA1EF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7225" y="4999001"/>
                        <a:ext cx="106363" cy="198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9459" name="Object 4">
                <a:extLst>
                  <a:ext uri="{FF2B5EF4-FFF2-40B4-BE49-F238E27FC236}">
                    <a16:creationId xmlns:a16="http://schemas.microsoft.com/office/drawing/2014/main" id="{96A60E21-4495-E047-A735-8D79ECB21722}"/>
                  </a:ext>
                </a:extLst>
              </p:cNvPr>
              <p:cNvSpPr txBox="1"/>
              <p:nvPr/>
            </p:nvSpPr>
            <p:spPr bwMode="auto">
              <a:xfrm>
                <a:off x="609600" y="870702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459" name="Object 4">
                <a:extLst>
                  <a:ext uri="{FF2B5EF4-FFF2-40B4-BE49-F238E27FC236}">
                    <a16:creationId xmlns:a16="http://schemas.microsoft.com/office/drawing/2014/main" id="{96A60E21-4495-E047-A735-8D79ECB217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870702"/>
                <a:ext cx="2667000" cy="660400"/>
              </a:xfrm>
              <a:prstGeom prst="rect">
                <a:avLst/>
              </a:prstGeom>
              <a:blipFill>
                <a:blip r:embed="rId5"/>
                <a:stretch>
                  <a:fillRect l="-182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9463" name="Object 8">
            <a:extLst>
              <a:ext uri="{FF2B5EF4-FFF2-40B4-BE49-F238E27FC236}">
                <a16:creationId xmlns:a16="http://schemas.microsoft.com/office/drawing/2014/main" id="{31740835-320B-7241-8AC9-55B85E6AC0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07063" y="4999001"/>
          <a:ext cx="166687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102100" imgH="9067800" progId="Equation.3">
                  <p:embed/>
                </p:oleObj>
              </mc:Choice>
              <mc:Fallback>
                <p:oleObj name="Equation" r:id="rId6" imgW="4102100" imgH="9067800" progId="Equation.3">
                  <p:embed/>
                  <p:pic>
                    <p:nvPicPr>
                      <p:cNvPr id="19463" name="Object 8">
                        <a:extLst>
                          <a:ext uri="{FF2B5EF4-FFF2-40B4-BE49-F238E27FC236}">
                            <a16:creationId xmlns:a16="http://schemas.microsoft.com/office/drawing/2014/main" id="{31740835-320B-7241-8AC9-55B85E6AC03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7063" y="4999001"/>
                        <a:ext cx="166687" cy="363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4" name="Rectangle 9">
            <a:extLst>
              <a:ext uri="{FF2B5EF4-FFF2-40B4-BE49-F238E27FC236}">
                <a16:creationId xmlns:a16="http://schemas.microsoft.com/office/drawing/2014/main" id="{A994AADE-05AB-554A-AB9B-97F21CD623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Reciprocal Space of a 2D </a:t>
            </a:r>
            <a:r>
              <a:rPr lang="en-US" altLang="en-US" dirty="0" err="1">
                <a:ea typeface="ＭＳ Ｐゴシック" panose="020B0600070205080204" pitchFamily="34" charset="-128"/>
              </a:rPr>
              <a:t>Bravis</a:t>
            </a:r>
            <a:r>
              <a:rPr lang="en-US" altLang="en-US" dirty="0">
                <a:ea typeface="ＭＳ Ｐゴシック" panose="020B0600070205080204" pitchFamily="34" charset="-128"/>
              </a:rPr>
              <a:t> Lattice</a:t>
            </a:r>
          </a:p>
        </p:txBody>
      </p:sp>
      <p:sp>
        <p:nvSpPr>
          <p:cNvPr id="19466" name="Slide Number Placeholder 10">
            <a:extLst>
              <a:ext uri="{FF2B5EF4-FFF2-40B4-BE49-F238E27FC236}">
                <a16:creationId xmlns:a16="http://schemas.microsoft.com/office/drawing/2014/main" id="{DB7C61B4-5518-F643-91AD-ABE1B0C5B82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C15447-6014-E241-9C9A-8180F5F7805B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42801565-3555-4754-A47E-D9FA3C22F414}"/>
                  </a:ext>
                </a:extLst>
              </p:cNvPr>
              <p:cNvSpPr txBox="1"/>
              <p:nvPr/>
            </p:nvSpPr>
            <p:spPr bwMode="auto">
              <a:xfrm>
                <a:off x="3581399" y="818394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42801565-3555-4754-A47E-D9FA3C22F4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399" y="818394"/>
                <a:ext cx="2667000" cy="660400"/>
              </a:xfrm>
              <a:prstGeom prst="rect">
                <a:avLst/>
              </a:prstGeom>
              <a:blipFill>
                <a:blip r:embed="rId8"/>
                <a:stretch>
                  <a:fillRect l="-45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DF4542F1-E28B-4410-AB2D-8FE843A9522E}"/>
              </a:ext>
            </a:extLst>
          </p:cNvPr>
          <p:cNvSpPr/>
          <p:nvPr/>
        </p:nvSpPr>
        <p:spPr>
          <a:xfrm>
            <a:off x="7384413" y="863106"/>
            <a:ext cx="4582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Primitive Bravais Lattice Vectors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4C8319EC-D172-4FCC-B2EB-B2C172D331D9}"/>
                  </a:ext>
                </a:extLst>
              </p:cNvPr>
              <p:cNvSpPr txBox="1"/>
              <p:nvPr/>
            </p:nvSpPr>
            <p:spPr bwMode="auto">
              <a:xfrm>
                <a:off x="6400799" y="818394"/>
                <a:ext cx="1166811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4C8319EC-D172-4FCC-B2EB-B2C172D331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799" y="818394"/>
                <a:ext cx="1166811" cy="6604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4">
                <a:extLst>
                  <a:ext uri="{FF2B5EF4-FFF2-40B4-BE49-F238E27FC236}">
                    <a16:creationId xmlns:a16="http://schemas.microsoft.com/office/drawing/2014/main" id="{72CE335E-DD2A-4211-9FE5-DDA83568F7F5}"/>
                  </a:ext>
                </a:extLst>
              </p:cNvPr>
              <p:cNvSpPr txBox="1"/>
              <p:nvPr/>
            </p:nvSpPr>
            <p:spPr bwMode="auto">
              <a:xfrm>
                <a:off x="6400799" y="1253133"/>
                <a:ext cx="1143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Object 4">
                <a:extLst>
                  <a:ext uri="{FF2B5EF4-FFF2-40B4-BE49-F238E27FC236}">
                    <a16:creationId xmlns:a16="http://schemas.microsoft.com/office/drawing/2014/main" id="{72CE335E-DD2A-4211-9FE5-DDA83568F7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799" y="1253133"/>
                <a:ext cx="1143000" cy="6604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B5E602E3-C75E-4D91-8F7D-8DF436EB691F}"/>
              </a:ext>
            </a:extLst>
          </p:cNvPr>
          <p:cNvSpPr/>
          <p:nvPr/>
        </p:nvSpPr>
        <p:spPr>
          <a:xfrm>
            <a:off x="7384413" y="1274759"/>
            <a:ext cx="17427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Any integer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59F85EE-B7B1-4CEE-8E92-64F2A2F0E3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25834" y="1752600"/>
            <a:ext cx="2818501" cy="768682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5535AF1A-051A-4629-B19D-5E89BF7334E8}"/>
              </a:ext>
            </a:extLst>
          </p:cNvPr>
          <p:cNvSpPr/>
          <p:nvPr/>
        </p:nvSpPr>
        <p:spPr>
          <a:xfrm>
            <a:off x="3927764" y="1775222"/>
            <a:ext cx="26516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Fourier expansion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4">
                <a:extLst>
                  <a:ext uri="{FF2B5EF4-FFF2-40B4-BE49-F238E27FC236}">
                    <a16:creationId xmlns:a16="http://schemas.microsoft.com/office/drawing/2014/main" id="{8B22861A-1506-47FD-AEBD-C087C72A619E}"/>
                  </a:ext>
                </a:extLst>
              </p:cNvPr>
              <p:cNvSpPr txBox="1"/>
              <p:nvPr/>
            </p:nvSpPr>
            <p:spPr bwMode="auto">
              <a:xfrm>
                <a:off x="3954243" y="2182156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Object 4">
                <a:extLst>
                  <a:ext uri="{FF2B5EF4-FFF2-40B4-BE49-F238E27FC236}">
                    <a16:creationId xmlns:a16="http://schemas.microsoft.com/office/drawing/2014/main" id="{8B22861A-1506-47FD-AEBD-C087C72A61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54243" y="2182156"/>
                <a:ext cx="2667000" cy="660400"/>
              </a:xfrm>
              <a:prstGeom prst="rect">
                <a:avLst/>
              </a:prstGeom>
              <a:blipFill>
                <a:blip r:embed="rId13"/>
                <a:stretch>
                  <a:fillRect l="-205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4">
                <a:extLst>
                  <a:ext uri="{FF2B5EF4-FFF2-40B4-BE49-F238E27FC236}">
                    <a16:creationId xmlns:a16="http://schemas.microsoft.com/office/drawing/2014/main" id="{28978CB9-219A-4DFB-B69E-2268821DBACE}"/>
                  </a:ext>
                </a:extLst>
              </p:cNvPr>
              <p:cNvSpPr txBox="1"/>
              <p:nvPr/>
            </p:nvSpPr>
            <p:spPr bwMode="auto">
              <a:xfrm>
                <a:off x="4546727" y="4548992"/>
                <a:ext cx="28956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" name="Object 4">
                <a:extLst>
                  <a:ext uri="{FF2B5EF4-FFF2-40B4-BE49-F238E27FC236}">
                    <a16:creationId xmlns:a16="http://schemas.microsoft.com/office/drawing/2014/main" id="{28978CB9-219A-4DFB-B69E-2268821DBA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6727" y="4548992"/>
                <a:ext cx="2895600" cy="660400"/>
              </a:xfrm>
              <a:prstGeom prst="rect">
                <a:avLst/>
              </a:prstGeom>
              <a:blipFill>
                <a:blip r:embed="rId14"/>
                <a:stretch>
                  <a:fillRect l="-63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0B9394AF-B787-46A0-9549-27C577D50EED}"/>
              </a:ext>
            </a:extLst>
          </p:cNvPr>
          <p:cNvSpPr/>
          <p:nvPr/>
        </p:nvSpPr>
        <p:spPr>
          <a:xfrm>
            <a:off x="4453207" y="2209800"/>
            <a:ext cx="27807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Fourier coefficients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E00583B-211A-4403-88F2-F760BC18BBB3}"/>
              </a:ext>
            </a:extLst>
          </p:cNvPr>
          <p:cNvSpPr/>
          <p:nvPr/>
        </p:nvSpPr>
        <p:spPr>
          <a:xfrm>
            <a:off x="6841036" y="2586335"/>
            <a:ext cx="38827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=&gt; Reciprocal Space Basis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33240B15-F39A-48AE-B876-26FF946E78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448090" y="1309183"/>
            <a:ext cx="1511250" cy="36562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A13D3156-1243-49F0-B24D-EC5370707A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236273" y="3915936"/>
            <a:ext cx="2255520" cy="345233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2D1E91CF-3EB2-49EC-B4AA-BBDFDBF022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413552" y="3820632"/>
            <a:ext cx="1901018" cy="428398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CC05A7EA-7A00-479A-91D5-408BFE618B38}"/>
              </a:ext>
            </a:extLst>
          </p:cNvPr>
          <p:cNvSpPr/>
          <p:nvPr/>
        </p:nvSpPr>
        <p:spPr>
          <a:xfrm>
            <a:off x="1551928" y="3849303"/>
            <a:ext cx="26484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This requires that: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BFEE191-3BEA-42FE-903A-1661498FBF17}"/>
              </a:ext>
            </a:extLst>
          </p:cNvPr>
          <p:cNvSpPr/>
          <p:nvPr/>
        </p:nvSpPr>
        <p:spPr>
          <a:xfrm>
            <a:off x="6476766" y="3830783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=&gt;</a:t>
            </a:r>
            <a:endParaRPr lang="en-US" dirty="0"/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E2129683-BF23-4403-AC3F-7ECEB2F86C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811923" y="3909630"/>
            <a:ext cx="911907" cy="303969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C1F5227F-0E2B-48AB-B5A5-4DD4A07427BD}"/>
              </a:ext>
            </a:extLst>
          </p:cNvPr>
          <p:cNvSpPr/>
          <p:nvPr/>
        </p:nvSpPr>
        <p:spPr>
          <a:xfrm>
            <a:off x="457200" y="6540876"/>
            <a:ext cx="7848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19"/>
              </a:rPr>
              <a:t>https://en.wikipedia.org/wiki/Reciprocal_lattice</a:t>
            </a:r>
            <a:endParaRPr lang="en-US" sz="1400" dirty="0"/>
          </a:p>
        </p:txBody>
      </p:sp>
      <p:sp>
        <p:nvSpPr>
          <p:cNvPr id="47" name="Rectangle 9">
            <a:extLst>
              <a:ext uri="{FF2B5EF4-FFF2-40B4-BE49-F238E27FC236}">
                <a16:creationId xmlns:a16="http://schemas.microsoft.com/office/drawing/2014/main" id="{058DA71F-88A2-4D0A-BB1E-B7B214264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105" y="3010469"/>
            <a:ext cx="11108964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kern="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What is the Reciprocal Space Basis – Given a Bravais Lattice?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D025BD5-36B7-4C0C-9391-24BD0DD852BF}"/>
              </a:ext>
            </a:extLst>
          </p:cNvPr>
          <p:cNvSpPr/>
          <p:nvPr/>
        </p:nvSpPr>
        <p:spPr>
          <a:xfrm>
            <a:off x="663933" y="4569937"/>
            <a:ext cx="38827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=&gt; Reciprocal Space Basis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78CABED-0BEC-4D5D-9143-7CD51D262110}"/>
              </a:ext>
            </a:extLst>
          </p:cNvPr>
          <p:cNvSpPr/>
          <p:nvPr/>
        </p:nvSpPr>
        <p:spPr>
          <a:xfrm>
            <a:off x="598984" y="5102117"/>
            <a:ext cx="59993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Is the Fourier Transform of Bravais Lattice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Object 4">
                <a:extLst>
                  <a:ext uri="{FF2B5EF4-FFF2-40B4-BE49-F238E27FC236}">
                    <a16:creationId xmlns:a16="http://schemas.microsoft.com/office/drawing/2014/main" id="{2A1D0EC7-6F21-4A90-8AF4-90C263F05E19}"/>
                  </a:ext>
                </a:extLst>
              </p:cNvPr>
              <p:cNvSpPr txBox="1"/>
              <p:nvPr/>
            </p:nvSpPr>
            <p:spPr bwMode="auto">
              <a:xfrm>
                <a:off x="6628545" y="5076361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Object 4">
                <a:extLst>
                  <a:ext uri="{FF2B5EF4-FFF2-40B4-BE49-F238E27FC236}">
                    <a16:creationId xmlns:a16="http://schemas.microsoft.com/office/drawing/2014/main" id="{2A1D0EC7-6F21-4A90-8AF4-90C263F05E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28545" y="5076361"/>
                <a:ext cx="2667000" cy="660400"/>
              </a:xfrm>
              <a:prstGeom prst="rect">
                <a:avLst/>
              </a:prstGeom>
              <a:blipFill>
                <a:blip r:embed="rId24"/>
                <a:stretch>
                  <a:fillRect l="-45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Object 4">
                <a:extLst>
                  <a:ext uri="{FF2B5EF4-FFF2-40B4-BE49-F238E27FC236}">
                    <a16:creationId xmlns:a16="http://schemas.microsoft.com/office/drawing/2014/main" id="{756FD2AB-1087-48EC-A387-88F2C726B28D}"/>
                  </a:ext>
                </a:extLst>
              </p:cNvPr>
              <p:cNvSpPr txBox="1"/>
              <p:nvPr/>
            </p:nvSpPr>
            <p:spPr bwMode="auto">
              <a:xfrm>
                <a:off x="3927764" y="2588794"/>
                <a:ext cx="28956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1" name="Object 4">
                <a:extLst>
                  <a:ext uri="{FF2B5EF4-FFF2-40B4-BE49-F238E27FC236}">
                    <a16:creationId xmlns:a16="http://schemas.microsoft.com/office/drawing/2014/main" id="{756FD2AB-1087-48EC-A387-88F2C726B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27764" y="2588794"/>
                <a:ext cx="2895600" cy="660400"/>
              </a:xfrm>
              <a:prstGeom prst="rect">
                <a:avLst/>
              </a:prstGeom>
              <a:blipFill>
                <a:blip r:embed="rId25"/>
                <a:stretch>
                  <a:fillRect l="-42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Object 4">
                <a:extLst>
                  <a:ext uri="{FF2B5EF4-FFF2-40B4-BE49-F238E27FC236}">
                    <a16:creationId xmlns:a16="http://schemas.microsoft.com/office/drawing/2014/main" id="{F3FDA609-8CA0-4B96-8744-EBA6307614D1}"/>
                  </a:ext>
                </a:extLst>
              </p:cNvPr>
              <p:cNvSpPr txBox="1"/>
              <p:nvPr/>
            </p:nvSpPr>
            <p:spPr bwMode="auto">
              <a:xfrm>
                <a:off x="1295400" y="5722129"/>
                <a:ext cx="2179415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̿"/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̿"/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36" name="Object 4">
                <a:extLst>
                  <a:ext uri="{FF2B5EF4-FFF2-40B4-BE49-F238E27FC236}">
                    <a16:creationId xmlns:a16="http://schemas.microsoft.com/office/drawing/2014/main" id="{F3FDA609-8CA0-4B96-8744-EBA6307614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5722129"/>
                <a:ext cx="2179415" cy="660400"/>
              </a:xfrm>
              <a:prstGeom prst="rect">
                <a:avLst/>
              </a:prstGeom>
              <a:blipFill>
                <a:blip r:embed="rId26"/>
                <a:stretch>
                  <a:fillRect b="-648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Object 4">
                <a:extLst>
                  <a:ext uri="{FF2B5EF4-FFF2-40B4-BE49-F238E27FC236}">
                    <a16:creationId xmlns:a16="http://schemas.microsoft.com/office/drawing/2014/main" id="{5B996D9F-7779-4F0F-ACA8-76419172FA57}"/>
                  </a:ext>
                </a:extLst>
              </p:cNvPr>
              <p:cNvSpPr txBox="1"/>
              <p:nvPr/>
            </p:nvSpPr>
            <p:spPr bwMode="auto">
              <a:xfrm>
                <a:off x="3423967" y="5718188"/>
                <a:ext cx="2058479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̿"/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̿"/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39" name="Object 4">
                <a:extLst>
                  <a:ext uri="{FF2B5EF4-FFF2-40B4-BE49-F238E27FC236}">
                    <a16:creationId xmlns:a16="http://schemas.microsoft.com/office/drawing/2014/main" id="{5B996D9F-7779-4F0F-ACA8-76419172FA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3967" y="5718188"/>
                <a:ext cx="2058479" cy="660400"/>
              </a:xfrm>
              <a:prstGeom prst="rect">
                <a:avLst/>
              </a:prstGeom>
              <a:blipFill>
                <a:blip r:embed="rId27"/>
                <a:stretch>
                  <a:fillRect b="-648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bject 4">
                <a:extLst>
                  <a:ext uri="{FF2B5EF4-FFF2-40B4-BE49-F238E27FC236}">
                    <a16:creationId xmlns:a16="http://schemas.microsoft.com/office/drawing/2014/main" id="{97120A1C-377D-4909-814D-74A69BD25D9A}"/>
                  </a:ext>
                </a:extLst>
              </p:cNvPr>
              <p:cNvSpPr txBox="1"/>
              <p:nvPr/>
            </p:nvSpPr>
            <p:spPr bwMode="auto">
              <a:xfrm>
                <a:off x="6108714" y="5834937"/>
                <a:ext cx="2349486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e>
                      </m:ac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unc>
                                  <m:funcPr>
                                    <m:ctrlPr>
                                      <a:rPr lang="en-US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os</m:t>
                                    </m:r>
                                  </m:fName>
                                  <m:e>
                                    <m:r>
                                      <a:rPr lang="en-US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unc>
                                  <m:funcPr>
                                    <m:ctrlP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  <m:mr>
                              <m:e>
                                <m:func>
                                  <m:func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func>
                                  <m:func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os</m:t>
                                    </m:r>
                                  </m:fName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Object 4">
                <a:extLst>
                  <a:ext uri="{FF2B5EF4-FFF2-40B4-BE49-F238E27FC236}">
                    <a16:creationId xmlns:a16="http://schemas.microsoft.com/office/drawing/2014/main" id="{97120A1C-377D-4909-814D-74A69BD25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08714" y="5834937"/>
                <a:ext cx="2349486" cy="660400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Object 4">
                <a:extLst>
                  <a:ext uri="{FF2B5EF4-FFF2-40B4-BE49-F238E27FC236}">
                    <a16:creationId xmlns:a16="http://schemas.microsoft.com/office/drawing/2014/main" id="{72853BBA-2323-4AD3-9A0F-188AC202B674}"/>
                  </a:ext>
                </a:extLst>
              </p:cNvPr>
              <p:cNvSpPr txBox="1"/>
              <p:nvPr/>
            </p:nvSpPr>
            <p:spPr bwMode="auto">
              <a:xfrm>
                <a:off x="8738377" y="5891340"/>
                <a:ext cx="2147091" cy="54759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  <m:brk m:alnAt="7"/>
                            </m:rPr>
                            <a:rPr lang="en-US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os</m:t>
                          </m:r>
                        </m:fName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1" name="Object 4">
                <a:extLst>
                  <a:ext uri="{FF2B5EF4-FFF2-40B4-BE49-F238E27FC236}">
                    <a16:creationId xmlns:a16="http://schemas.microsoft.com/office/drawing/2014/main" id="{72853BBA-2323-4AD3-9A0F-188AC202B6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38377" y="5891340"/>
                <a:ext cx="2147091" cy="547594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9">
            <a:extLst>
              <a:ext uri="{FF2B5EF4-FFF2-40B4-BE49-F238E27FC236}">
                <a16:creationId xmlns:a16="http://schemas.microsoft.com/office/drawing/2014/main" id="{9CCFC5EF-43A7-494D-BEFB-98E8F15A5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932099"/>
            <a:ext cx="11108964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kern="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This is the full 2D Recipe!</a:t>
            </a:r>
          </a:p>
        </p:txBody>
      </p:sp>
    </p:spTree>
    <p:extLst>
      <p:ext uri="{BB962C8B-B14F-4D97-AF65-F5344CB8AC3E}">
        <p14:creationId xmlns:p14="http://schemas.microsoft.com/office/powerpoint/2010/main" val="18548813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8" grpId="0"/>
      <p:bldP spid="49" grpId="0"/>
      <p:bldP spid="50" grpId="0"/>
      <p:bldP spid="36" grpId="0"/>
      <p:bldP spid="39" grpId="0"/>
      <p:bldP spid="40" grpId="0"/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459" name="Object 4">
                <a:extLst>
                  <a:ext uri="{FF2B5EF4-FFF2-40B4-BE49-F238E27FC236}">
                    <a16:creationId xmlns:a16="http://schemas.microsoft.com/office/drawing/2014/main" id="{96A60E21-4495-E047-A735-8D79ECB21722}"/>
                  </a:ext>
                </a:extLst>
              </p:cNvPr>
              <p:cNvSpPr txBox="1"/>
              <p:nvPr/>
            </p:nvSpPr>
            <p:spPr bwMode="auto">
              <a:xfrm>
                <a:off x="609600" y="870702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459" name="Object 4">
                <a:extLst>
                  <a:ext uri="{FF2B5EF4-FFF2-40B4-BE49-F238E27FC236}">
                    <a16:creationId xmlns:a16="http://schemas.microsoft.com/office/drawing/2014/main" id="{96A60E21-4495-E047-A735-8D79ECB217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870702"/>
                <a:ext cx="2667000" cy="660400"/>
              </a:xfrm>
              <a:prstGeom prst="rect">
                <a:avLst/>
              </a:prstGeom>
              <a:blipFill>
                <a:blip r:embed="rId2"/>
                <a:stretch>
                  <a:fillRect l="-182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464" name="Rectangle 9">
            <a:extLst>
              <a:ext uri="{FF2B5EF4-FFF2-40B4-BE49-F238E27FC236}">
                <a16:creationId xmlns:a16="http://schemas.microsoft.com/office/drawing/2014/main" id="{A994AADE-05AB-554A-AB9B-97F21CD623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Reciprocal Space of a 2D Square Lattice</a:t>
            </a:r>
          </a:p>
        </p:txBody>
      </p:sp>
      <p:sp>
        <p:nvSpPr>
          <p:cNvPr id="19466" name="Slide Number Placeholder 10">
            <a:extLst>
              <a:ext uri="{FF2B5EF4-FFF2-40B4-BE49-F238E27FC236}">
                <a16:creationId xmlns:a16="http://schemas.microsoft.com/office/drawing/2014/main" id="{DB7C61B4-5518-F643-91AD-ABE1B0C5B82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C15447-6014-E241-9C9A-8180F5F7805B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42801565-3555-4754-A47E-D9FA3C22F414}"/>
                  </a:ext>
                </a:extLst>
              </p:cNvPr>
              <p:cNvSpPr txBox="1"/>
              <p:nvPr/>
            </p:nvSpPr>
            <p:spPr bwMode="auto">
              <a:xfrm>
                <a:off x="3581399" y="818394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42801565-3555-4754-A47E-D9FA3C22F4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399" y="818394"/>
                <a:ext cx="2667000" cy="660400"/>
              </a:xfrm>
              <a:prstGeom prst="rect">
                <a:avLst/>
              </a:prstGeom>
              <a:blipFill>
                <a:blip r:embed="rId3"/>
                <a:stretch>
                  <a:fillRect l="-45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DF4542F1-E28B-4410-AB2D-8FE843A9522E}"/>
              </a:ext>
            </a:extLst>
          </p:cNvPr>
          <p:cNvSpPr/>
          <p:nvPr/>
        </p:nvSpPr>
        <p:spPr>
          <a:xfrm>
            <a:off x="7384413" y="863106"/>
            <a:ext cx="4582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Primitive Bravais Lattice Vectors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4C8319EC-D172-4FCC-B2EB-B2C172D331D9}"/>
                  </a:ext>
                </a:extLst>
              </p:cNvPr>
              <p:cNvSpPr txBox="1"/>
              <p:nvPr/>
            </p:nvSpPr>
            <p:spPr bwMode="auto">
              <a:xfrm>
                <a:off x="6400799" y="818394"/>
                <a:ext cx="1166811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4C8319EC-D172-4FCC-B2EB-B2C172D331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799" y="818394"/>
                <a:ext cx="1166811" cy="660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4">
                <a:extLst>
                  <a:ext uri="{FF2B5EF4-FFF2-40B4-BE49-F238E27FC236}">
                    <a16:creationId xmlns:a16="http://schemas.microsoft.com/office/drawing/2014/main" id="{72CE335E-DD2A-4211-9FE5-DDA83568F7F5}"/>
                  </a:ext>
                </a:extLst>
              </p:cNvPr>
              <p:cNvSpPr txBox="1"/>
              <p:nvPr/>
            </p:nvSpPr>
            <p:spPr bwMode="auto">
              <a:xfrm>
                <a:off x="6400799" y="1253133"/>
                <a:ext cx="1143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Object 4">
                <a:extLst>
                  <a:ext uri="{FF2B5EF4-FFF2-40B4-BE49-F238E27FC236}">
                    <a16:creationId xmlns:a16="http://schemas.microsoft.com/office/drawing/2014/main" id="{72CE335E-DD2A-4211-9FE5-DDA83568F7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799" y="1253133"/>
                <a:ext cx="1143000" cy="660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B5E602E3-C75E-4D91-8F7D-8DF436EB691F}"/>
              </a:ext>
            </a:extLst>
          </p:cNvPr>
          <p:cNvSpPr/>
          <p:nvPr/>
        </p:nvSpPr>
        <p:spPr>
          <a:xfrm>
            <a:off x="7384413" y="1274759"/>
            <a:ext cx="17427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Any integer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59F85EE-B7B1-4CEE-8E92-64F2A2F0E3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5834" y="1752600"/>
            <a:ext cx="2818501" cy="7686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4">
                <a:extLst>
                  <a:ext uri="{FF2B5EF4-FFF2-40B4-BE49-F238E27FC236}">
                    <a16:creationId xmlns:a16="http://schemas.microsoft.com/office/drawing/2014/main" id="{8B22861A-1506-47FD-AEBD-C087C72A619E}"/>
                  </a:ext>
                </a:extLst>
              </p:cNvPr>
              <p:cNvSpPr txBox="1"/>
              <p:nvPr/>
            </p:nvSpPr>
            <p:spPr bwMode="auto">
              <a:xfrm>
                <a:off x="3954243" y="1701800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Object 4">
                <a:extLst>
                  <a:ext uri="{FF2B5EF4-FFF2-40B4-BE49-F238E27FC236}">
                    <a16:creationId xmlns:a16="http://schemas.microsoft.com/office/drawing/2014/main" id="{8B22861A-1506-47FD-AEBD-C087C72A61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54243" y="1701800"/>
                <a:ext cx="2667000" cy="660400"/>
              </a:xfrm>
              <a:prstGeom prst="rect">
                <a:avLst/>
              </a:prstGeom>
              <a:blipFill>
                <a:blip r:embed="rId8"/>
                <a:stretch>
                  <a:fillRect l="-205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0B9394AF-B787-46A0-9549-27C577D50EED}"/>
              </a:ext>
            </a:extLst>
          </p:cNvPr>
          <p:cNvSpPr/>
          <p:nvPr/>
        </p:nvSpPr>
        <p:spPr>
          <a:xfrm>
            <a:off x="4453207" y="1729444"/>
            <a:ext cx="27807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Fourier coefficients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E00583B-211A-4403-88F2-F760BC18BBB3}"/>
              </a:ext>
            </a:extLst>
          </p:cNvPr>
          <p:cNvSpPr/>
          <p:nvPr/>
        </p:nvSpPr>
        <p:spPr>
          <a:xfrm>
            <a:off x="6841036" y="2517500"/>
            <a:ext cx="38827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=&gt; Reciprocal Space Basis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33240B15-F39A-48AE-B876-26FF946E78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448090" y="1309183"/>
            <a:ext cx="1511250" cy="365625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C1F5227F-0E2B-48AB-B5A5-4DD4A07427BD}"/>
              </a:ext>
            </a:extLst>
          </p:cNvPr>
          <p:cNvSpPr/>
          <p:nvPr/>
        </p:nvSpPr>
        <p:spPr>
          <a:xfrm>
            <a:off x="457200" y="6540876"/>
            <a:ext cx="7848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10"/>
              </a:rPr>
              <a:t>https://en.wikipedia.org/wiki/Reciprocal_lattice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Object 4">
                <a:extLst>
                  <a:ext uri="{FF2B5EF4-FFF2-40B4-BE49-F238E27FC236}">
                    <a16:creationId xmlns:a16="http://schemas.microsoft.com/office/drawing/2014/main" id="{756FD2AB-1087-48EC-A387-88F2C726B28D}"/>
                  </a:ext>
                </a:extLst>
              </p:cNvPr>
              <p:cNvSpPr txBox="1"/>
              <p:nvPr/>
            </p:nvSpPr>
            <p:spPr bwMode="auto">
              <a:xfrm>
                <a:off x="3581166" y="2489065"/>
                <a:ext cx="28956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1" name="Object 4">
                <a:extLst>
                  <a:ext uri="{FF2B5EF4-FFF2-40B4-BE49-F238E27FC236}">
                    <a16:creationId xmlns:a16="http://schemas.microsoft.com/office/drawing/2014/main" id="{756FD2AB-1087-48EC-A387-88F2C726B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166" y="2489065"/>
                <a:ext cx="2895600" cy="660400"/>
              </a:xfrm>
              <a:prstGeom prst="rect">
                <a:avLst/>
              </a:prstGeom>
              <a:blipFill>
                <a:blip r:embed="rId12"/>
                <a:stretch>
                  <a:fillRect l="-42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Object 4">
                <a:extLst>
                  <a:ext uri="{FF2B5EF4-FFF2-40B4-BE49-F238E27FC236}">
                    <a16:creationId xmlns:a16="http://schemas.microsoft.com/office/drawing/2014/main" id="{F3FDA609-8CA0-4B96-8744-EBA6307614D1}"/>
                  </a:ext>
                </a:extLst>
              </p:cNvPr>
              <p:cNvSpPr txBox="1"/>
              <p:nvPr/>
            </p:nvSpPr>
            <p:spPr bwMode="auto">
              <a:xfrm>
                <a:off x="1243823" y="3024984"/>
                <a:ext cx="2179415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̿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̿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6" name="Object 4">
                <a:extLst>
                  <a:ext uri="{FF2B5EF4-FFF2-40B4-BE49-F238E27FC236}">
                    <a16:creationId xmlns:a16="http://schemas.microsoft.com/office/drawing/2014/main" id="{F3FDA609-8CA0-4B96-8744-EBA6307614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43823" y="3024984"/>
                <a:ext cx="2179415" cy="660400"/>
              </a:xfrm>
              <a:prstGeom prst="rect">
                <a:avLst/>
              </a:prstGeom>
              <a:blipFill>
                <a:blip r:embed="rId13"/>
                <a:stretch>
                  <a:fillRect b="-1559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Object 4">
                <a:extLst>
                  <a:ext uri="{FF2B5EF4-FFF2-40B4-BE49-F238E27FC236}">
                    <a16:creationId xmlns:a16="http://schemas.microsoft.com/office/drawing/2014/main" id="{5B996D9F-7779-4F0F-ACA8-76419172FA57}"/>
                  </a:ext>
                </a:extLst>
              </p:cNvPr>
              <p:cNvSpPr txBox="1"/>
              <p:nvPr/>
            </p:nvSpPr>
            <p:spPr bwMode="auto">
              <a:xfrm>
                <a:off x="3372390" y="3021043"/>
                <a:ext cx="2058479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̿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̿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Object 4">
                <a:extLst>
                  <a:ext uri="{FF2B5EF4-FFF2-40B4-BE49-F238E27FC236}">
                    <a16:creationId xmlns:a16="http://schemas.microsoft.com/office/drawing/2014/main" id="{5B996D9F-7779-4F0F-ACA8-76419172FA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72390" y="3021043"/>
                <a:ext cx="2058479" cy="660400"/>
              </a:xfrm>
              <a:prstGeom prst="rect">
                <a:avLst/>
              </a:prstGeom>
              <a:blipFill>
                <a:blip r:embed="rId14"/>
                <a:stretch>
                  <a:fillRect b="-1666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bject 4">
                <a:extLst>
                  <a:ext uri="{FF2B5EF4-FFF2-40B4-BE49-F238E27FC236}">
                    <a16:creationId xmlns:a16="http://schemas.microsoft.com/office/drawing/2014/main" id="{97120A1C-377D-4909-814D-74A69BD25D9A}"/>
                  </a:ext>
                </a:extLst>
              </p:cNvPr>
              <p:cNvSpPr txBox="1"/>
              <p:nvPr/>
            </p:nvSpPr>
            <p:spPr bwMode="auto">
              <a:xfrm>
                <a:off x="6057136" y="3137791"/>
                <a:ext cx="2711628" cy="74104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e>
                      </m:acc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unc>
                                  <m:funcPr>
                                    <m:ctrlPr>
                                      <a:rPr lang="en-US" sz="20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200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200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os</m:t>
                                    </m:r>
                                  </m:fName>
                                  <m:e>
                                    <m:r>
                                      <a:rPr lang="en-US" sz="20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unc>
                                  <m:funcPr>
                                    <m:ctrlPr>
                                      <a:rPr lang="en-US" sz="20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000" b="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20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  <m:mr>
                              <m:e>
                                <m:func>
                                  <m:funcPr>
                                    <m:ctrlP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func>
                                  <m:funcPr>
                                    <m:ctrlP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20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os</m:t>
                                    </m:r>
                                  </m:fName>
                                  <m:e>
                                    <m: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Object 4">
                <a:extLst>
                  <a:ext uri="{FF2B5EF4-FFF2-40B4-BE49-F238E27FC236}">
                    <a16:creationId xmlns:a16="http://schemas.microsoft.com/office/drawing/2014/main" id="{97120A1C-377D-4909-814D-74A69BD25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57136" y="3137791"/>
                <a:ext cx="2711628" cy="74104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Object 4">
                <a:extLst>
                  <a:ext uri="{FF2B5EF4-FFF2-40B4-BE49-F238E27FC236}">
                    <a16:creationId xmlns:a16="http://schemas.microsoft.com/office/drawing/2014/main" id="{72853BBA-2323-4AD3-9A0F-188AC202B674}"/>
                  </a:ext>
                </a:extLst>
              </p:cNvPr>
              <p:cNvSpPr txBox="1"/>
              <p:nvPr/>
            </p:nvSpPr>
            <p:spPr bwMode="auto">
              <a:xfrm>
                <a:off x="8991600" y="3194195"/>
                <a:ext cx="2147091" cy="54759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  <m:brk m:alnAt="7"/>
                            </m:rPr>
                            <a:rPr lang="en-US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os</m:t>
                          </m:r>
                        </m:fName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1" name="Object 4">
                <a:extLst>
                  <a:ext uri="{FF2B5EF4-FFF2-40B4-BE49-F238E27FC236}">
                    <a16:creationId xmlns:a16="http://schemas.microsoft.com/office/drawing/2014/main" id="{72853BBA-2323-4AD3-9A0F-188AC202B6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91600" y="3194195"/>
                <a:ext cx="2147091" cy="54759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Rectangle 59">
            <a:extLst>
              <a:ext uri="{FF2B5EF4-FFF2-40B4-BE49-F238E27FC236}">
                <a16:creationId xmlns:a16="http://schemas.microsoft.com/office/drawing/2014/main" id="{AFA7F826-3515-43CC-910E-1B21DA73D08B}"/>
              </a:ext>
            </a:extLst>
          </p:cNvPr>
          <p:cNvSpPr/>
          <p:nvPr/>
        </p:nvSpPr>
        <p:spPr>
          <a:xfrm>
            <a:off x="645622" y="6913265"/>
            <a:ext cx="39837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Example of a square lattice: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Object 4">
                <a:extLst>
                  <a:ext uri="{FF2B5EF4-FFF2-40B4-BE49-F238E27FC236}">
                    <a16:creationId xmlns:a16="http://schemas.microsoft.com/office/drawing/2014/main" id="{2FAD5222-E34A-40B8-864F-AC29AA2EB5A6}"/>
                  </a:ext>
                </a:extLst>
              </p:cNvPr>
              <p:cNvSpPr txBox="1"/>
              <p:nvPr/>
            </p:nvSpPr>
            <p:spPr bwMode="auto">
              <a:xfrm>
                <a:off x="4691503" y="6921975"/>
                <a:ext cx="1629303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" name="Object 4">
                <a:extLst>
                  <a:ext uri="{FF2B5EF4-FFF2-40B4-BE49-F238E27FC236}">
                    <a16:creationId xmlns:a16="http://schemas.microsoft.com/office/drawing/2014/main" id="{2FAD5222-E34A-40B8-864F-AC29AA2EB5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91503" y="6921975"/>
                <a:ext cx="1629303" cy="66040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Object 4">
                <a:extLst>
                  <a:ext uri="{FF2B5EF4-FFF2-40B4-BE49-F238E27FC236}">
                    <a16:creationId xmlns:a16="http://schemas.microsoft.com/office/drawing/2014/main" id="{3228CEA8-D275-4D73-A839-B14F35C308AA}"/>
                  </a:ext>
                </a:extLst>
              </p:cNvPr>
              <p:cNvSpPr txBox="1"/>
              <p:nvPr/>
            </p:nvSpPr>
            <p:spPr bwMode="auto">
              <a:xfrm>
                <a:off x="6351286" y="6921975"/>
                <a:ext cx="1629303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" name="Object 4">
                <a:extLst>
                  <a:ext uri="{FF2B5EF4-FFF2-40B4-BE49-F238E27FC236}">
                    <a16:creationId xmlns:a16="http://schemas.microsoft.com/office/drawing/2014/main" id="{3228CEA8-D275-4D73-A839-B14F35C308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1286" y="6921975"/>
                <a:ext cx="1629303" cy="66040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Rectangle 9">
            <a:extLst>
              <a:ext uri="{FF2B5EF4-FFF2-40B4-BE49-F238E27FC236}">
                <a16:creationId xmlns:a16="http://schemas.microsoft.com/office/drawing/2014/main" id="{AB8991C0-71B3-43F7-BA4B-013173FBE1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105" y="3851755"/>
            <a:ext cx="11108964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kern="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This is the full 2D Recipe!</a:t>
            </a:r>
          </a:p>
        </p:txBody>
      </p:sp>
    </p:spTree>
    <p:extLst>
      <p:ext uri="{BB962C8B-B14F-4D97-AF65-F5344CB8AC3E}">
        <p14:creationId xmlns:p14="http://schemas.microsoft.com/office/powerpoint/2010/main" val="31456911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459" name="Object 4">
                <a:extLst>
                  <a:ext uri="{FF2B5EF4-FFF2-40B4-BE49-F238E27FC236}">
                    <a16:creationId xmlns:a16="http://schemas.microsoft.com/office/drawing/2014/main" id="{96A60E21-4495-E047-A735-8D79ECB21722}"/>
                  </a:ext>
                </a:extLst>
              </p:cNvPr>
              <p:cNvSpPr txBox="1"/>
              <p:nvPr/>
            </p:nvSpPr>
            <p:spPr bwMode="auto">
              <a:xfrm>
                <a:off x="609600" y="870702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459" name="Object 4">
                <a:extLst>
                  <a:ext uri="{FF2B5EF4-FFF2-40B4-BE49-F238E27FC236}">
                    <a16:creationId xmlns:a16="http://schemas.microsoft.com/office/drawing/2014/main" id="{96A60E21-4495-E047-A735-8D79ECB217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870702"/>
                <a:ext cx="2667000" cy="660400"/>
              </a:xfrm>
              <a:prstGeom prst="rect">
                <a:avLst/>
              </a:prstGeom>
              <a:blipFill>
                <a:blip r:embed="rId2"/>
                <a:stretch>
                  <a:fillRect l="-182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464" name="Rectangle 9">
            <a:extLst>
              <a:ext uri="{FF2B5EF4-FFF2-40B4-BE49-F238E27FC236}">
                <a16:creationId xmlns:a16="http://schemas.microsoft.com/office/drawing/2014/main" id="{A994AADE-05AB-554A-AB9B-97F21CD623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Reciprocal Space of a 2D Square Lattice</a:t>
            </a:r>
          </a:p>
        </p:txBody>
      </p:sp>
      <p:sp>
        <p:nvSpPr>
          <p:cNvPr id="19466" name="Slide Number Placeholder 10">
            <a:extLst>
              <a:ext uri="{FF2B5EF4-FFF2-40B4-BE49-F238E27FC236}">
                <a16:creationId xmlns:a16="http://schemas.microsoft.com/office/drawing/2014/main" id="{DB7C61B4-5518-F643-91AD-ABE1B0C5B82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C15447-6014-E241-9C9A-8180F5F7805B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42801565-3555-4754-A47E-D9FA3C22F414}"/>
                  </a:ext>
                </a:extLst>
              </p:cNvPr>
              <p:cNvSpPr txBox="1"/>
              <p:nvPr/>
            </p:nvSpPr>
            <p:spPr bwMode="auto">
              <a:xfrm>
                <a:off x="3581399" y="818394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42801565-3555-4754-A47E-D9FA3C22F4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399" y="818394"/>
                <a:ext cx="2667000" cy="660400"/>
              </a:xfrm>
              <a:prstGeom prst="rect">
                <a:avLst/>
              </a:prstGeom>
              <a:blipFill>
                <a:blip r:embed="rId3"/>
                <a:stretch>
                  <a:fillRect l="-45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DF4542F1-E28B-4410-AB2D-8FE843A9522E}"/>
              </a:ext>
            </a:extLst>
          </p:cNvPr>
          <p:cNvSpPr/>
          <p:nvPr/>
        </p:nvSpPr>
        <p:spPr>
          <a:xfrm>
            <a:off x="7384413" y="863106"/>
            <a:ext cx="4582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Primitive Bravais Lattice Vectors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4C8319EC-D172-4FCC-B2EB-B2C172D331D9}"/>
                  </a:ext>
                </a:extLst>
              </p:cNvPr>
              <p:cNvSpPr txBox="1"/>
              <p:nvPr/>
            </p:nvSpPr>
            <p:spPr bwMode="auto">
              <a:xfrm>
                <a:off x="6400799" y="818394"/>
                <a:ext cx="1166811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4C8319EC-D172-4FCC-B2EB-B2C172D331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799" y="818394"/>
                <a:ext cx="1166811" cy="660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4">
                <a:extLst>
                  <a:ext uri="{FF2B5EF4-FFF2-40B4-BE49-F238E27FC236}">
                    <a16:creationId xmlns:a16="http://schemas.microsoft.com/office/drawing/2014/main" id="{72CE335E-DD2A-4211-9FE5-DDA83568F7F5}"/>
                  </a:ext>
                </a:extLst>
              </p:cNvPr>
              <p:cNvSpPr txBox="1"/>
              <p:nvPr/>
            </p:nvSpPr>
            <p:spPr bwMode="auto">
              <a:xfrm>
                <a:off x="6400799" y="1253133"/>
                <a:ext cx="1143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Object 4">
                <a:extLst>
                  <a:ext uri="{FF2B5EF4-FFF2-40B4-BE49-F238E27FC236}">
                    <a16:creationId xmlns:a16="http://schemas.microsoft.com/office/drawing/2014/main" id="{72CE335E-DD2A-4211-9FE5-DDA83568F7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799" y="1253133"/>
                <a:ext cx="1143000" cy="660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B5E602E3-C75E-4D91-8F7D-8DF436EB691F}"/>
              </a:ext>
            </a:extLst>
          </p:cNvPr>
          <p:cNvSpPr/>
          <p:nvPr/>
        </p:nvSpPr>
        <p:spPr>
          <a:xfrm>
            <a:off x="7384413" y="1274759"/>
            <a:ext cx="17427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Any integer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59F85EE-B7B1-4CEE-8E92-64F2A2F0E3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5834" y="1752600"/>
            <a:ext cx="2818501" cy="7686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4">
                <a:extLst>
                  <a:ext uri="{FF2B5EF4-FFF2-40B4-BE49-F238E27FC236}">
                    <a16:creationId xmlns:a16="http://schemas.microsoft.com/office/drawing/2014/main" id="{8B22861A-1506-47FD-AEBD-C087C72A619E}"/>
                  </a:ext>
                </a:extLst>
              </p:cNvPr>
              <p:cNvSpPr txBox="1"/>
              <p:nvPr/>
            </p:nvSpPr>
            <p:spPr bwMode="auto">
              <a:xfrm>
                <a:off x="3954243" y="1701800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Object 4">
                <a:extLst>
                  <a:ext uri="{FF2B5EF4-FFF2-40B4-BE49-F238E27FC236}">
                    <a16:creationId xmlns:a16="http://schemas.microsoft.com/office/drawing/2014/main" id="{8B22861A-1506-47FD-AEBD-C087C72A61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54243" y="1701800"/>
                <a:ext cx="2667000" cy="660400"/>
              </a:xfrm>
              <a:prstGeom prst="rect">
                <a:avLst/>
              </a:prstGeom>
              <a:blipFill>
                <a:blip r:embed="rId8"/>
                <a:stretch>
                  <a:fillRect l="-205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0B9394AF-B787-46A0-9549-27C577D50EED}"/>
              </a:ext>
            </a:extLst>
          </p:cNvPr>
          <p:cNvSpPr/>
          <p:nvPr/>
        </p:nvSpPr>
        <p:spPr>
          <a:xfrm>
            <a:off x="4453207" y="1729444"/>
            <a:ext cx="27807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Fourier coefficients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E00583B-211A-4403-88F2-F760BC18BBB3}"/>
              </a:ext>
            </a:extLst>
          </p:cNvPr>
          <p:cNvSpPr/>
          <p:nvPr/>
        </p:nvSpPr>
        <p:spPr>
          <a:xfrm>
            <a:off x="6841036" y="2517500"/>
            <a:ext cx="38827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=&gt; Reciprocal Space Basis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33240B15-F39A-48AE-B876-26FF946E78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448090" y="1309183"/>
            <a:ext cx="1511250" cy="365625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C1F5227F-0E2B-48AB-B5A5-4DD4A07427BD}"/>
              </a:ext>
            </a:extLst>
          </p:cNvPr>
          <p:cNvSpPr/>
          <p:nvPr/>
        </p:nvSpPr>
        <p:spPr>
          <a:xfrm>
            <a:off x="457200" y="6540876"/>
            <a:ext cx="7848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10"/>
              </a:rPr>
              <a:t>https://en.wikipedia.org/wiki/Reciprocal_lattice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Object 4">
                <a:extLst>
                  <a:ext uri="{FF2B5EF4-FFF2-40B4-BE49-F238E27FC236}">
                    <a16:creationId xmlns:a16="http://schemas.microsoft.com/office/drawing/2014/main" id="{756FD2AB-1087-48EC-A387-88F2C726B28D}"/>
                  </a:ext>
                </a:extLst>
              </p:cNvPr>
              <p:cNvSpPr txBox="1"/>
              <p:nvPr/>
            </p:nvSpPr>
            <p:spPr bwMode="auto">
              <a:xfrm>
                <a:off x="3581166" y="2489065"/>
                <a:ext cx="28956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1" name="Object 4">
                <a:extLst>
                  <a:ext uri="{FF2B5EF4-FFF2-40B4-BE49-F238E27FC236}">
                    <a16:creationId xmlns:a16="http://schemas.microsoft.com/office/drawing/2014/main" id="{756FD2AB-1087-48EC-A387-88F2C726B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166" y="2489065"/>
                <a:ext cx="2895600" cy="660400"/>
              </a:xfrm>
              <a:prstGeom prst="rect">
                <a:avLst/>
              </a:prstGeom>
              <a:blipFill>
                <a:blip r:embed="rId12"/>
                <a:stretch>
                  <a:fillRect l="-42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Object 4">
                <a:extLst>
                  <a:ext uri="{FF2B5EF4-FFF2-40B4-BE49-F238E27FC236}">
                    <a16:creationId xmlns:a16="http://schemas.microsoft.com/office/drawing/2014/main" id="{F3FDA609-8CA0-4B96-8744-EBA6307614D1}"/>
                  </a:ext>
                </a:extLst>
              </p:cNvPr>
              <p:cNvSpPr txBox="1"/>
              <p:nvPr/>
            </p:nvSpPr>
            <p:spPr bwMode="auto">
              <a:xfrm>
                <a:off x="1243823" y="3024984"/>
                <a:ext cx="2179415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̿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̿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6" name="Object 4">
                <a:extLst>
                  <a:ext uri="{FF2B5EF4-FFF2-40B4-BE49-F238E27FC236}">
                    <a16:creationId xmlns:a16="http://schemas.microsoft.com/office/drawing/2014/main" id="{F3FDA609-8CA0-4B96-8744-EBA6307614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43823" y="3024984"/>
                <a:ext cx="2179415" cy="660400"/>
              </a:xfrm>
              <a:prstGeom prst="rect">
                <a:avLst/>
              </a:prstGeom>
              <a:blipFill>
                <a:blip r:embed="rId13"/>
                <a:stretch>
                  <a:fillRect b="-1559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Object 4">
                <a:extLst>
                  <a:ext uri="{FF2B5EF4-FFF2-40B4-BE49-F238E27FC236}">
                    <a16:creationId xmlns:a16="http://schemas.microsoft.com/office/drawing/2014/main" id="{5B996D9F-7779-4F0F-ACA8-76419172FA57}"/>
                  </a:ext>
                </a:extLst>
              </p:cNvPr>
              <p:cNvSpPr txBox="1"/>
              <p:nvPr/>
            </p:nvSpPr>
            <p:spPr bwMode="auto">
              <a:xfrm>
                <a:off x="3372390" y="3021043"/>
                <a:ext cx="2058479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̿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̿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Object 4">
                <a:extLst>
                  <a:ext uri="{FF2B5EF4-FFF2-40B4-BE49-F238E27FC236}">
                    <a16:creationId xmlns:a16="http://schemas.microsoft.com/office/drawing/2014/main" id="{5B996D9F-7779-4F0F-ACA8-76419172FA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72390" y="3021043"/>
                <a:ext cx="2058479" cy="660400"/>
              </a:xfrm>
              <a:prstGeom prst="rect">
                <a:avLst/>
              </a:prstGeom>
              <a:blipFill>
                <a:blip r:embed="rId14"/>
                <a:stretch>
                  <a:fillRect b="-1666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bject 4">
                <a:extLst>
                  <a:ext uri="{FF2B5EF4-FFF2-40B4-BE49-F238E27FC236}">
                    <a16:creationId xmlns:a16="http://schemas.microsoft.com/office/drawing/2014/main" id="{97120A1C-377D-4909-814D-74A69BD25D9A}"/>
                  </a:ext>
                </a:extLst>
              </p:cNvPr>
              <p:cNvSpPr txBox="1"/>
              <p:nvPr/>
            </p:nvSpPr>
            <p:spPr bwMode="auto">
              <a:xfrm>
                <a:off x="6057136" y="3137791"/>
                <a:ext cx="2711628" cy="74104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e>
                      </m:acc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unc>
                                  <m:funcPr>
                                    <m:ctrlPr>
                                      <a:rPr lang="en-US" sz="20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200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200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os</m:t>
                                    </m:r>
                                  </m:fName>
                                  <m:e>
                                    <m:r>
                                      <a:rPr lang="en-US" sz="20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unc>
                                  <m:funcPr>
                                    <m:ctrlPr>
                                      <a:rPr lang="en-US" sz="20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000" b="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20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  <m:mr>
                              <m:e>
                                <m:func>
                                  <m:funcPr>
                                    <m:ctrlP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func>
                                  <m:funcPr>
                                    <m:ctrlP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20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os</m:t>
                                    </m:r>
                                  </m:fName>
                                  <m:e>
                                    <m: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Object 4">
                <a:extLst>
                  <a:ext uri="{FF2B5EF4-FFF2-40B4-BE49-F238E27FC236}">
                    <a16:creationId xmlns:a16="http://schemas.microsoft.com/office/drawing/2014/main" id="{97120A1C-377D-4909-814D-74A69BD25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57136" y="3137791"/>
                <a:ext cx="2711628" cy="74104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Object 4">
                <a:extLst>
                  <a:ext uri="{FF2B5EF4-FFF2-40B4-BE49-F238E27FC236}">
                    <a16:creationId xmlns:a16="http://schemas.microsoft.com/office/drawing/2014/main" id="{72853BBA-2323-4AD3-9A0F-188AC202B674}"/>
                  </a:ext>
                </a:extLst>
              </p:cNvPr>
              <p:cNvSpPr txBox="1"/>
              <p:nvPr/>
            </p:nvSpPr>
            <p:spPr bwMode="auto">
              <a:xfrm>
                <a:off x="8991600" y="3194195"/>
                <a:ext cx="2147091" cy="54759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  <m:brk m:alnAt="7"/>
                            </m:rPr>
                            <a:rPr lang="en-US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os</m:t>
                          </m:r>
                        </m:fName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1" name="Object 4">
                <a:extLst>
                  <a:ext uri="{FF2B5EF4-FFF2-40B4-BE49-F238E27FC236}">
                    <a16:creationId xmlns:a16="http://schemas.microsoft.com/office/drawing/2014/main" id="{72853BBA-2323-4AD3-9A0F-188AC202B6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91600" y="3194195"/>
                <a:ext cx="2147091" cy="54759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>
            <a:extLst>
              <a:ext uri="{FF2B5EF4-FFF2-40B4-BE49-F238E27FC236}">
                <a16:creationId xmlns:a16="http://schemas.microsoft.com/office/drawing/2014/main" id="{BEE91D76-F9F4-41F9-928C-591C45B30D5C}"/>
              </a:ext>
            </a:extLst>
          </p:cNvPr>
          <p:cNvSpPr/>
          <p:nvPr/>
        </p:nvSpPr>
        <p:spPr>
          <a:xfrm>
            <a:off x="518835" y="4140834"/>
            <a:ext cx="39837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Example of a square lattice: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Object 4">
                <a:extLst>
                  <a:ext uri="{FF2B5EF4-FFF2-40B4-BE49-F238E27FC236}">
                    <a16:creationId xmlns:a16="http://schemas.microsoft.com/office/drawing/2014/main" id="{531B24C9-24E4-43AA-99D7-32B501259AAE}"/>
                  </a:ext>
                </a:extLst>
              </p:cNvPr>
              <p:cNvSpPr txBox="1"/>
              <p:nvPr/>
            </p:nvSpPr>
            <p:spPr bwMode="auto">
              <a:xfrm>
                <a:off x="4564716" y="4149544"/>
                <a:ext cx="1629303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Object 4">
                <a:extLst>
                  <a:ext uri="{FF2B5EF4-FFF2-40B4-BE49-F238E27FC236}">
                    <a16:creationId xmlns:a16="http://schemas.microsoft.com/office/drawing/2014/main" id="{531B24C9-24E4-43AA-99D7-32B501259A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64716" y="4149544"/>
                <a:ext cx="1629303" cy="66040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Object 4">
                <a:extLst>
                  <a:ext uri="{FF2B5EF4-FFF2-40B4-BE49-F238E27FC236}">
                    <a16:creationId xmlns:a16="http://schemas.microsoft.com/office/drawing/2014/main" id="{F177E764-4B79-4025-B38F-22A8CCECBB74}"/>
                  </a:ext>
                </a:extLst>
              </p:cNvPr>
              <p:cNvSpPr txBox="1"/>
              <p:nvPr/>
            </p:nvSpPr>
            <p:spPr bwMode="auto">
              <a:xfrm>
                <a:off x="6224499" y="4149544"/>
                <a:ext cx="1629303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Object 4">
                <a:extLst>
                  <a:ext uri="{FF2B5EF4-FFF2-40B4-BE49-F238E27FC236}">
                    <a16:creationId xmlns:a16="http://schemas.microsoft.com/office/drawing/2014/main" id="{F177E764-4B79-4025-B38F-22A8CCECBB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24499" y="4149544"/>
                <a:ext cx="1629303" cy="66040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Object 4">
                <a:extLst>
                  <a:ext uri="{FF2B5EF4-FFF2-40B4-BE49-F238E27FC236}">
                    <a16:creationId xmlns:a16="http://schemas.microsoft.com/office/drawing/2014/main" id="{B72E0F0B-AEED-48F1-BB29-6B85CDE34C1E}"/>
                  </a:ext>
                </a:extLst>
              </p:cNvPr>
              <p:cNvSpPr txBox="1"/>
              <p:nvPr/>
            </p:nvSpPr>
            <p:spPr bwMode="auto">
              <a:xfrm>
                <a:off x="5019497" y="4926599"/>
                <a:ext cx="2653540" cy="46166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  <m:brk m:alnAt="7"/>
                            </m:rPr>
                            <a:rPr lang="en-US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os</m:t>
                          </m:r>
                        </m:fName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6" name="Object 4">
                <a:extLst>
                  <a:ext uri="{FF2B5EF4-FFF2-40B4-BE49-F238E27FC236}">
                    <a16:creationId xmlns:a16="http://schemas.microsoft.com/office/drawing/2014/main" id="{B72E0F0B-AEED-48F1-BB29-6B85CDE34C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9497" y="4926599"/>
                <a:ext cx="2653540" cy="461664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>
            <a:extLst>
              <a:ext uri="{FF2B5EF4-FFF2-40B4-BE49-F238E27FC236}">
                <a16:creationId xmlns:a16="http://schemas.microsoft.com/office/drawing/2014/main" id="{C31DE819-0DDB-459C-8055-F57D8E1F455D}"/>
              </a:ext>
            </a:extLst>
          </p:cNvPr>
          <p:cNvSpPr/>
          <p:nvPr/>
        </p:nvSpPr>
        <p:spPr>
          <a:xfrm>
            <a:off x="4554398" y="4915208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=&gt;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Object 4">
                <a:extLst>
                  <a:ext uri="{FF2B5EF4-FFF2-40B4-BE49-F238E27FC236}">
                    <a16:creationId xmlns:a16="http://schemas.microsoft.com/office/drawing/2014/main" id="{AF0E1B06-6291-4C18-9A47-F03A0F97F8E7}"/>
                  </a:ext>
                </a:extLst>
              </p:cNvPr>
              <p:cNvSpPr txBox="1"/>
              <p:nvPr/>
            </p:nvSpPr>
            <p:spPr bwMode="auto">
              <a:xfrm>
                <a:off x="7756162" y="4915208"/>
                <a:ext cx="1099275" cy="31882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=90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4" name="Object 4">
                <a:extLst>
                  <a:ext uri="{FF2B5EF4-FFF2-40B4-BE49-F238E27FC236}">
                    <a16:creationId xmlns:a16="http://schemas.microsoft.com/office/drawing/2014/main" id="{AF0E1B06-6291-4C18-9A47-F03A0F97F8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56162" y="4915208"/>
                <a:ext cx="1099275" cy="318829"/>
              </a:xfrm>
              <a:prstGeom prst="rect">
                <a:avLst/>
              </a:prstGeom>
              <a:blipFill>
                <a:blip r:embed="rId20"/>
                <a:stretch>
                  <a:fillRect b="-1538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>
            <a:extLst>
              <a:ext uri="{FF2B5EF4-FFF2-40B4-BE49-F238E27FC236}">
                <a16:creationId xmlns:a16="http://schemas.microsoft.com/office/drawing/2014/main" id="{A211B6A6-1CF9-43CB-A99A-1CA221486C92}"/>
              </a:ext>
            </a:extLst>
          </p:cNvPr>
          <p:cNvSpPr/>
          <p:nvPr/>
        </p:nvSpPr>
        <p:spPr>
          <a:xfrm>
            <a:off x="7250831" y="4920903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=&gt;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Object 4">
                <a:extLst>
                  <a:ext uri="{FF2B5EF4-FFF2-40B4-BE49-F238E27FC236}">
                    <a16:creationId xmlns:a16="http://schemas.microsoft.com/office/drawing/2014/main" id="{F752B6D9-530D-4DB1-9685-194C70C1EDFC}"/>
                  </a:ext>
                </a:extLst>
              </p:cNvPr>
              <p:cNvSpPr txBox="1"/>
              <p:nvPr/>
            </p:nvSpPr>
            <p:spPr bwMode="auto">
              <a:xfrm>
                <a:off x="9044403" y="4809944"/>
                <a:ext cx="2711628" cy="74104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e>
                      </m:acc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6" name="Object 4">
                <a:extLst>
                  <a:ext uri="{FF2B5EF4-FFF2-40B4-BE49-F238E27FC236}">
                    <a16:creationId xmlns:a16="http://schemas.microsoft.com/office/drawing/2014/main" id="{F752B6D9-530D-4DB1-9685-194C70C1ED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44403" y="4809944"/>
                <a:ext cx="2711628" cy="74104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>
            <a:extLst>
              <a:ext uri="{FF2B5EF4-FFF2-40B4-BE49-F238E27FC236}">
                <a16:creationId xmlns:a16="http://schemas.microsoft.com/office/drawing/2014/main" id="{5C88B9D3-0B28-402E-953A-B2C3AD328785}"/>
              </a:ext>
            </a:extLst>
          </p:cNvPr>
          <p:cNvSpPr/>
          <p:nvPr/>
        </p:nvSpPr>
        <p:spPr>
          <a:xfrm>
            <a:off x="8583459" y="4893816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=&gt;</a:t>
            </a:r>
          </a:p>
        </p:txBody>
      </p:sp>
      <p:sp>
        <p:nvSpPr>
          <p:cNvPr id="32" name="Rectangle 9">
            <a:extLst>
              <a:ext uri="{FF2B5EF4-FFF2-40B4-BE49-F238E27FC236}">
                <a16:creationId xmlns:a16="http://schemas.microsoft.com/office/drawing/2014/main" id="{594981F7-664F-4DC7-8C46-99360DFD72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43756" y="3657795"/>
            <a:ext cx="11108964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kern="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This is the full 2D Recipe!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4">
                <a:extLst>
                  <a:ext uri="{FF2B5EF4-FFF2-40B4-BE49-F238E27FC236}">
                    <a16:creationId xmlns:a16="http://schemas.microsoft.com/office/drawing/2014/main" id="{D7191B33-5A4C-4FA0-B078-069EBB37F2BC}"/>
                  </a:ext>
                </a:extLst>
              </p:cNvPr>
              <p:cNvSpPr txBox="1"/>
              <p:nvPr/>
            </p:nvSpPr>
            <p:spPr bwMode="auto">
              <a:xfrm>
                <a:off x="4548635" y="5539424"/>
                <a:ext cx="4718014" cy="74104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̿"/>
                        <m:ctrlPr>
                          <a:rPr lang="en-US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</m:acc>
                    <m:sSub>
                      <m:sSub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en-US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/>
                  <a:t>=</a:t>
                </a:r>
                <a:r>
                  <a:rPr lang="en-US" sz="20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a</m:t>
                    </m:r>
                    <m:d>
                      <m:d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/>
                  <a:t>          =</a:t>
                </a:r>
                <a:r>
                  <a:rPr lang="en-US" sz="20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     </a:t>
                </a:r>
              </a:p>
            </p:txBody>
          </p:sp>
        </mc:Choice>
        <mc:Fallback xmlns="">
          <p:sp>
            <p:nvSpPr>
              <p:cNvPr id="33" name="Object 4">
                <a:extLst>
                  <a:ext uri="{FF2B5EF4-FFF2-40B4-BE49-F238E27FC236}">
                    <a16:creationId xmlns:a16="http://schemas.microsoft.com/office/drawing/2014/main" id="{D7191B33-5A4C-4FA0-B078-069EBB37F2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8635" y="5539424"/>
                <a:ext cx="4718014" cy="74104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bject 4">
                <a:extLst>
                  <a:ext uri="{FF2B5EF4-FFF2-40B4-BE49-F238E27FC236}">
                    <a16:creationId xmlns:a16="http://schemas.microsoft.com/office/drawing/2014/main" id="{B9BE1216-01D5-40DD-BA9C-98CBD292CEEB}"/>
                  </a:ext>
                </a:extLst>
              </p:cNvPr>
              <p:cNvSpPr txBox="1"/>
              <p:nvPr/>
            </p:nvSpPr>
            <p:spPr bwMode="auto">
              <a:xfrm>
                <a:off x="4562303" y="6142646"/>
                <a:ext cx="5099016" cy="74104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̿"/>
                        <m:ctrlPr>
                          <a:rPr lang="en-US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</m:acc>
                    <m:sSub>
                      <m:sSub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en-US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/>
                  <a:t>=</a:t>
                </a:r>
                <a:r>
                  <a:rPr lang="en-US" sz="20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a</m:t>
                    </m:r>
                    <m:d>
                      <m:d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/>
                  <a:t>       =</a:t>
                </a:r>
                <a:r>
                  <a:rPr lang="en-US" sz="20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Object 4">
                <a:extLst>
                  <a:ext uri="{FF2B5EF4-FFF2-40B4-BE49-F238E27FC236}">
                    <a16:creationId xmlns:a16="http://schemas.microsoft.com/office/drawing/2014/main" id="{B9BE1216-01D5-40DD-BA9C-98CBD292CE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62303" y="6142646"/>
                <a:ext cx="5099016" cy="74104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7568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53" grpId="0"/>
      <p:bldP spid="54" grpId="0"/>
      <p:bldP spid="55" grpId="0"/>
      <p:bldP spid="56" grpId="0"/>
      <p:bldP spid="57" grpId="0"/>
      <p:bldP spid="33" grpId="0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459" name="Object 4">
                <a:extLst>
                  <a:ext uri="{FF2B5EF4-FFF2-40B4-BE49-F238E27FC236}">
                    <a16:creationId xmlns:a16="http://schemas.microsoft.com/office/drawing/2014/main" id="{96A60E21-4495-E047-A735-8D79ECB21722}"/>
                  </a:ext>
                </a:extLst>
              </p:cNvPr>
              <p:cNvSpPr txBox="1"/>
              <p:nvPr/>
            </p:nvSpPr>
            <p:spPr bwMode="auto">
              <a:xfrm>
                <a:off x="609600" y="870702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459" name="Object 4">
                <a:extLst>
                  <a:ext uri="{FF2B5EF4-FFF2-40B4-BE49-F238E27FC236}">
                    <a16:creationId xmlns:a16="http://schemas.microsoft.com/office/drawing/2014/main" id="{96A60E21-4495-E047-A735-8D79ECB217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870702"/>
                <a:ext cx="2667000" cy="660400"/>
              </a:xfrm>
              <a:prstGeom prst="rect">
                <a:avLst/>
              </a:prstGeom>
              <a:blipFill>
                <a:blip r:embed="rId2"/>
                <a:stretch>
                  <a:fillRect l="-182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464" name="Rectangle 9">
            <a:extLst>
              <a:ext uri="{FF2B5EF4-FFF2-40B4-BE49-F238E27FC236}">
                <a16:creationId xmlns:a16="http://schemas.microsoft.com/office/drawing/2014/main" id="{A994AADE-05AB-554A-AB9B-97F21CD623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Reciprocal Space of a 2D Square Lattice</a:t>
            </a:r>
          </a:p>
        </p:txBody>
      </p:sp>
      <p:sp>
        <p:nvSpPr>
          <p:cNvPr id="19466" name="Slide Number Placeholder 10">
            <a:extLst>
              <a:ext uri="{FF2B5EF4-FFF2-40B4-BE49-F238E27FC236}">
                <a16:creationId xmlns:a16="http://schemas.microsoft.com/office/drawing/2014/main" id="{DB7C61B4-5518-F643-91AD-ABE1B0C5B82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C15447-6014-E241-9C9A-8180F5F7805B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42801565-3555-4754-A47E-D9FA3C22F414}"/>
                  </a:ext>
                </a:extLst>
              </p:cNvPr>
              <p:cNvSpPr txBox="1"/>
              <p:nvPr/>
            </p:nvSpPr>
            <p:spPr bwMode="auto">
              <a:xfrm>
                <a:off x="3581399" y="818394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42801565-3555-4754-A47E-D9FA3C22F4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399" y="818394"/>
                <a:ext cx="2667000" cy="660400"/>
              </a:xfrm>
              <a:prstGeom prst="rect">
                <a:avLst/>
              </a:prstGeom>
              <a:blipFill>
                <a:blip r:embed="rId3"/>
                <a:stretch>
                  <a:fillRect l="-45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DF4542F1-E28B-4410-AB2D-8FE843A9522E}"/>
              </a:ext>
            </a:extLst>
          </p:cNvPr>
          <p:cNvSpPr/>
          <p:nvPr/>
        </p:nvSpPr>
        <p:spPr>
          <a:xfrm>
            <a:off x="7384413" y="863106"/>
            <a:ext cx="4582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Primitive Bravais Lattice Vectors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4C8319EC-D172-4FCC-B2EB-B2C172D331D9}"/>
                  </a:ext>
                </a:extLst>
              </p:cNvPr>
              <p:cNvSpPr txBox="1"/>
              <p:nvPr/>
            </p:nvSpPr>
            <p:spPr bwMode="auto">
              <a:xfrm>
                <a:off x="6400799" y="818394"/>
                <a:ext cx="1166811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4C8319EC-D172-4FCC-B2EB-B2C172D331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799" y="818394"/>
                <a:ext cx="1166811" cy="660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4">
                <a:extLst>
                  <a:ext uri="{FF2B5EF4-FFF2-40B4-BE49-F238E27FC236}">
                    <a16:creationId xmlns:a16="http://schemas.microsoft.com/office/drawing/2014/main" id="{72CE335E-DD2A-4211-9FE5-DDA83568F7F5}"/>
                  </a:ext>
                </a:extLst>
              </p:cNvPr>
              <p:cNvSpPr txBox="1"/>
              <p:nvPr/>
            </p:nvSpPr>
            <p:spPr bwMode="auto">
              <a:xfrm>
                <a:off x="6400799" y="1253133"/>
                <a:ext cx="1143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Object 4">
                <a:extLst>
                  <a:ext uri="{FF2B5EF4-FFF2-40B4-BE49-F238E27FC236}">
                    <a16:creationId xmlns:a16="http://schemas.microsoft.com/office/drawing/2014/main" id="{72CE335E-DD2A-4211-9FE5-DDA83568F7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799" y="1253133"/>
                <a:ext cx="1143000" cy="660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B5E602E3-C75E-4D91-8F7D-8DF436EB691F}"/>
              </a:ext>
            </a:extLst>
          </p:cNvPr>
          <p:cNvSpPr/>
          <p:nvPr/>
        </p:nvSpPr>
        <p:spPr>
          <a:xfrm>
            <a:off x="7384413" y="1274759"/>
            <a:ext cx="17427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Any integer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E00583B-211A-4403-88F2-F760BC18BBB3}"/>
              </a:ext>
            </a:extLst>
          </p:cNvPr>
          <p:cNvSpPr/>
          <p:nvPr/>
        </p:nvSpPr>
        <p:spPr>
          <a:xfrm>
            <a:off x="6841036" y="1781035"/>
            <a:ext cx="38827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=&gt; Reciprocal Space Basis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33240B15-F39A-48AE-B876-26FF946E78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48090" y="1309183"/>
            <a:ext cx="1511250" cy="365625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C1F5227F-0E2B-48AB-B5A5-4DD4A07427BD}"/>
              </a:ext>
            </a:extLst>
          </p:cNvPr>
          <p:cNvSpPr/>
          <p:nvPr/>
        </p:nvSpPr>
        <p:spPr>
          <a:xfrm>
            <a:off x="457200" y="6540876"/>
            <a:ext cx="7848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7"/>
              </a:rPr>
              <a:t>https://en.wikipedia.org/wiki/Reciprocal_lattice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Object 4">
                <a:extLst>
                  <a:ext uri="{FF2B5EF4-FFF2-40B4-BE49-F238E27FC236}">
                    <a16:creationId xmlns:a16="http://schemas.microsoft.com/office/drawing/2014/main" id="{756FD2AB-1087-48EC-A387-88F2C726B28D}"/>
                  </a:ext>
                </a:extLst>
              </p:cNvPr>
              <p:cNvSpPr txBox="1"/>
              <p:nvPr/>
            </p:nvSpPr>
            <p:spPr bwMode="auto">
              <a:xfrm>
                <a:off x="3581166" y="1752600"/>
                <a:ext cx="28956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1" name="Object 4">
                <a:extLst>
                  <a:ext uri="{FF2B5EF4-FFF2-40B4-BE49-F238E27FC236}">
                    <a16:creationId xmlns:a16="http://schemas.microsoft.com/office/drawing/2014/main" id="{756FD2AB-1087-48EC-A387-88F2C726B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166" y="1752600"/>
                <a:ext cx="2895600" cy="660400"/>
              </a:xfrm>
              <a:prstGeom prst="rect">
                <a:avLst/>
              </a:prstGeom>
              <a:blipFill>
                <a:blip r:embed="rId9"/>
                <a:stretch>
                  <a:fillRect l="-42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Object 4">
                <a:extLst>
                  <a:ext uri="{FF2B5EF4-FFF2-40B4-BE49-F238E27FC236}">
                    <a16:creationId xmlns:a16="http://schemas.microsoft.com/office/drawing/2014/main" id="{F3FDA609-8CA0-4B96-8744-EBA6307614D1}"/>
                  </a:ext>
                </a:extLst>
              </p:cNvPr>
              <p:cNvSpPr txBox="1"/>
              <p:nvPr/>
            </p:nvSpPr>
            <p:spPr bwMode="auto">
              <a:xfrm>
                <a:off x="1243823" y="2288519"/>
                <a:ext cx="2179415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̿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̿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6" name="Object 4">
                <a:extLst>
                  <a:ext uri="{FF2B5EF4-FFF2-40B4-BE49-F238E27FC236}">
                    <a16:creationId xmlns:a16="http://schemas.microsoft.com/office/drawing/2014/main" id="{F3FDA609-8CA0-4B96-8744-EBA6307614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43823" y="2288519"/>
                <a:ext cx="2179415" cy="660400"/>
              </a:xfrm>
              <a:prstGeom prst="rect">
                <a:avLst/>
              </a:prstGeom>
              <a:blipFill>
                <a:blip r:embed="rId10"/>
                <a:stretch>
                  <a:fillRect b="-1559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Object 4">
                <a:extLst>
                  <a:ext uri="{FF2B5EF4-FFF2-40B4-BE49-F238E27FC236}">
                    <a16:creationId xmlns:a16="http://schemas.microsoft.com/office/drawing/2014/main" id="{5B996D9F-7779-4F0F-ACA8-76419172FA57}"/>
                  </a:ext>
                </a:extLst>
              </p:cNvPr>
              <p:cNvSpPr txBox="1"/>
              <p:nvPr/>
            </p:nvSpPr>
            <p:spPr bwMode="auto">
              <a:xfrm>
                <a:off x="3372390" y="2284578"/>
                <a:ext cx="2058479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̿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̿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Object 4">
                <a:extLst>
                  <a:ext uri="{FF2B5EF4-FFF2-40B4-BE49-F238E27FC236}">
                    <a16:creationId xmlns:a16="http://schemas.microsoft.com/office/drawing/2014/main" id="{5B996D9F-7779-4F0F-ACA8-76419172FA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72390" y="2284578"/>
                <a:ext cx="2058479" cy="660400"/>
              </a:xfrm>
              <a:prstGeom prst="rect">
                <a:avLst/>
              </a:prstGeom>
              <a:blipFill>
                <a:blip r:embed="rId11"/>
                <a:stretch>
                  <a:fillRect b="-1666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bject 4">
                <a:extLst>
                  <a:ext uri="{FF2B5EF4-FFF2-40B4-BE49-F238E27FC236}">
                    <a16:creationId xmlns:a16="http://schemas.microsoft.com/office/drawing/2014/main" id="{97120A1C-377D-4909-814D-74A69BD25D9A}"/>
                  </a:ext>
                </a:extLst>
              </p:cNvPr>
              <p:cNvSpPr txBox="1"/>
              <p:nvPr/>
            </p:nvSpPr>
            <p:spPr bwMode="auto">
              <a:xfrm>
                <a:off x="6057136" y="2401326"/>
                <a:ext cx="2711628" cy="74104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e>
                      </m:acc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unc>
                                  <m:funcPr>
                                    <m:ctrlPr>
                                      <a:rPr lang="en-US" sz="20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200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200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os</m:t>
                                    </m:r>
                                  </m:fName>
                                  <m:e>
                                    <m:r>
                                      <a:rPr lang="en-US" sz="20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unc>
                                  <m:funcPr>
                                    <m:ctrlPr>
                                      <a:rPr lang="en-US" sz="20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000" b="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20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  <m:mr>
                              <m:e>
                                <m:func>
                                  <m:funcPr>
                                    <m:ctrlP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func>
                                  <m:funcPr>
                                    <m:ctrlP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20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os</m:t>
                                    </m:r>
                                  </m:fName>
                                  <m:e>
                                    <m: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Object 4">
                <a:extLst>
                  <a:ext uri="{FF2B5EF4-FFF2-40B4-BE49-F238E27FC236}">
                    <a16:creationId xmlns:a16="http://schemas.microsoft.com/office/drawing/2014/main" id="{97120A1C-377D-4909-814D-74A69BD25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57136" y="2401326"/>
                <a:ext cx="2711628" cy="74104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Object 4">
                <a:extLst>
                  <a:ext uri="{FF2B5EF4-FFF2-40B4-BE49-F238E27FC236}">
                    <a16:creationId xmlns:a16="http://schemas.microsoft.com/office/drawing/2014/main" id="{72853BBA-2323-4AD3-9A0F-188AC202B674}"/>
                  </a:ext>
                </a:extLst>
              </p:cNvPr>
              <p:cNvSpPr txBox="1"/>
              <p:nvPr/>
            </p:nvSpPr>
            <p:spPr bwMode="auto">
              <a:xfrm>
                <a:off x="8991600" y="2457730"/>
                <a:ext cx="2147091" cy="54759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  <m:brk m:alnAt="7"/>
                            </m:rPr>
                            <a:rPr lang="en-US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os</m:t>
                          </m:r>
                        </m:fName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1" name="Object 4">
                <a:extLst>
                  <a:ext uri="{FF2B5EF4-FFF2-40B4-BE49-F238E27FC236}">
                    <a16:creationId xmlns:a16="http://schemas.microsoft.com/office/drawing/2014/main" id="{72853BBA-2323-4AD3-9A0F-188AC202B6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91600" y="2457730"/>
                <a:ext cx="2147091" cy="54759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>
            <a:extLst>
              <a:ext uri="{FF2B5EF4-FFF2-40B4-BE49-F238E27FC236}">
                <a16:creationId xmlns:a16="http://schemas.microsoft.com/office/drawing/2014/main" id="{BEE91D76-F9F4-41F9-928C-591C45B30D5C}"/>
              </a:ext>
            </a:extLst>
          </p:cNvPr>
          <p:cNvSpPr/>
          <p:nvPr/>
        </p:nvSpPr>
        <p:spPr>
          <a:xfrm>
            <a:off x="518835" y="3276600"/>
            <a:ext cx="39837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Example of a square lattice: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Object 4">
                <a:extLst>
                  <a:ext uri="{FF2B5EF4-FFF2-40B4-BE49-F238E27FC236}">
                    <a16:creationId xmlns:a16="http://schemas.microsoft.com/office/drawing/2014/main" id="{531B24C9-24E4-43AA-99D7-32B501259AAE}"/>
                  </a:ext>
                </a:extLst>
              </p:cNvPr>
              <p:cNvSpPr txBox="1"/>
              <p:nvPr/>
            </p:nvSpPr>
            <p:spPr bwMode="auto">
              <a:xfrm>
                <a:off x="4564716" y="3155536"/>
                <a:ext cx="1629303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Object 4">
                <a:extLst>
                  <a:ext uri="{FF2B5EF4-FFF2-40B4-BE49-F238E27FC236}">
                    <a16:creationId xmlns:a16="http://schemas.microsoft.com/office/drawing/2014/main" id="{531B24C9-24E4-43AA-99D7-32B501259A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64716" y="3155536"/>
                <a:ext cx="1629303" cy="66040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Object 4">
                <a:extLst>
                  <a:ext uri="{FF2B5EF4-FFF2-40B4-BE49-F238E27FC236}">
                    <a16:creationId xmlns:a16="http://schemas.microsoft.com/office/drawing/2014/main" id="{F177E764-4B79-4025-B38F-22A8CCECBB74}"/>
                  </a:ext>
                </a:extLst>
              </p:cNvPr>
              <p:cNvSpPr txBox="1"/>
              <p:nvPr/>
            </p:nvSpPr>
            <p:spPr bwMode="auto">
              <a:xfrm>
                <a:off x="6224499" y="3155536"/>
                <a:ext cx="1629303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Object 4">
                <a:extLst>
                  <a:ext uri="{FF2B5EF4-FFF2-40B4-BE49-F238E27FC236}">
                    <a16:creationId xmlns:a16="http://schemas.microsoft.com/office/drawing/2014/main" id="{F177E764-4B79-4025-B38F-22A8CCECBB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24499" y="3155536"/>
                <a:ext cx="1629303" cy="66040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Object 4">
                <a:extLst>
                  <a:ext uri="{FF2B5EF4-FFF2-40B4-BE49-F238E27FC236}">
                    <a16:creationId xmlns:a16="http://schemas.microsoft.com/office/drawing/2014/main" id="{B72E0F0B-AEED-48F1-BB29-6B85CDE34C1E}"/>
                  </a:ext>
                </a:extLst>
              </p:cNvPr>
              <p:cNvSpPr txBox="1"/>
              <p:nvPr/>
            </p:nvSpPr>
            <p:spPr bwMode="auto">
              <a:xfrm>
                <a:off x="5019497" y="3774255"/>
                <a:ext cx="2653540" cy="46166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  <m:brk m:alnAt="7"/>
                            </m:rPr>
                            <a:rPr lang="en-US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os</m:t>
                          </m:r>
                        </m:fName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6" name="Object 4">
                <a:extLst>
                  <a:ext uri="{FF2B5EF4-FFF2-40B4-BE49-F238E27FC236}">
                    <a16:creationId xmlns:a16="http://schemas.microsoft.com/office/drawing/2014/main" id="{B72E0F0B-AEED-48F1-BB29-6B85CDE34C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9497" y="3774255"/>
                <a:ext cx="2653540" cy="46166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>
            <a:extLst>
              <a:ext uri="{FF2B5EF4-FFF2-40B4-BE49-F238E27FC236}">
                <a16:creationId xmlns:a16="http://schemas.microsoft.com/office/drawing/2014/main" id="{C31DE819-0DDB-459C-8055-F57D8E1F455D}"/>
              </a:ext>
            </a:extLst>
          </p:cNvPr>
          <p:cNvSpPr/>
          <p:nvPr/>
        </p:nvSpPr>
        <p:spPr>
          <a:xfrm>
            <a:off x="4554398" y="3762864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=&gt;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Object 4">
                <a:extLst>
                  <a:ext uri="{FF2B5EF4-FFF2-40B4-BE49-F238E27FC236}">
                    <a16:creationId xmlns:a16="http://schemas.microsoft.com/office/drawing/2014/main" id="{AF0E1B06-6291-4C18-9A47-F03A0F97F8E7}"/>
                  </a:ext>
                </a:extLst>
              </p:cNvPr>
              <p:cNvSpPr txBox="1"/>
              <p:nvPr/>
            </p:nvSpPr>
            <p:spPr bwMode="auto">
              <a:xfrm>
                <a:off x="7756162" y="3762864"/>
                <a:ext cx="1099275" cy="31882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=90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4" name="Object 4">
                <a:extLst>
                  <a:ext uri="{FF2B5EF4-FFF2-40B4-BE49-F238E27FC236}">
                    <a16:creationId xmlns:a16="http://schemas.microsoft.com/office/drawing/2014/main" id="{AF0E1B06-6291-4C18-9A47-F03A0F97F8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56162" y="3762864"/>
                <a:ext cx="1099275" cy="318829"/>
              </a:xfrm>
              <a:prstGeom prst="rect">
                <a:avLst/>
              </a:prstGeom>
              <a:blipFill>
                <a:blip r:embed="rId17"/>
                <a:stretch>
                  <a:fillRect b="-1538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>
            <a:extLst>
              <a:ext uri="{FF2B5EF4-FFF2-40B4-BE49-F238E27FC236}">
                <a16:creationId xmlns:a16="http://schemas.microsoft.com/office/drawing/2014/main" id="{A211B6A6-1CF9-43CB-A99A-1CA221486C92}"/>
              </a:ext>
            </a:extLst>
          </p:cNvPr>
          <p:cNvSpPr/>
          <p:nvPr/>
        </p:nvSpPr>
        <p:spPr>
          <a:xfrm>
            <a:off x="7250831" y="3768559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=&gt;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Object 4">
                <a:extLst>
                  <a:ext uri="{FF2B5EF4-FFF2-40B4-BE49-F238E27FC236}">
                    <a16:creationId xmlns:a16="http://schemas.microsoft.com/office/drawing/2014/main" id="{F752B6D9-530D-4DB1-9685-194C70C1EDFC}"/>
                  </a:ext>
                </a:extLst>
              </p:cNvPr>
              <p:cNvSpPr txBox="1"/>
              <p:nvPr/>
            </p:nvSpPr>
            <p:spPr bwMode="auto">
              <a:xfrm>
                <a:off x="9044403" y="3657600"/>
                <a:ext cx="2711628" cy="74104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e>
                      </m:acc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6" name="Object 4">
                <a:extLst>
                  <a:ext uri="{FF2B5EF4-FFF2-40B4-BE49-F238E27FC236}">
                    <a16:creationId xmlns:a16="http://schemas.microsoft.com/office/drawing/2014/main" id="{F752B6D9-530D-4DB1-9685-194C70C1ED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44403" y="3657600"/>
                <a:ext cx="2711628" cy="74104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angle 56">
            <a:extLst>
              <a:ext uri="{FF2B5EF4-FFF2-40B4-BE49-F238E27FC236}">
                <a16:creationId xmlns:a16="http://schemas.microsoft.com/office/drawing/2014/main" id="{5C88B9D3-0B28-402E-953A-B2C3AD328785}"/>
              </a:ext>
            </a:extLst>
          </p:cNvPr>
          <p:cNvSpPr/>
          <p:nvPr/>
        </p:nvSpPr>
        <p:spPr>
          <a:xfrm>
            <a:off x="8583459" y="3741472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=&gt;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Object 4">
                <a:extLst>
                  <a:ext uri="{FF2B5EF4-FFF2-40B4-BE49-F238E27FC236}">
                    <a16:creationId xmlns:a16="http://schemas.microsoft.com/office/drawing/2014/main" id="{74E62643-DE84-4831-92C0-5863BF8C1CCC}"/>
                  </a:ext>
                </a:extLst>
              </p:cNvPr>
              <p:cNvSpPr txBox="1"/>
              <p:nvPr/>
            </p:nvSpPr>
            <p:spPr bwMode="auto">
              <a:xfrm>
                <a:off x="4564716" y="4287156"/>
                <a:ext cx="4718014" cy="74104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̿"/>
                        <m:ctrlPr>
                          <a:rPr lang="en-US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</m:acc>
                    <m:sSub>
                      <m:sSub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en-US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/>
                  <a:t>=</a:t>
                </a:r>
                <a:r>
                  <a:rPr lang="en-US" sz="20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a</m:t>
                    </m:r>
                    <m:d>
                      <m:d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/>
                  <a:t>          =</a:t>
                </a:r>
                <a:r>
                  <a:rPr lang="en-US" sz="20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     </a:t>
                </a:r>
              </a:p>
            </p:txBody>
          </p:sp>
        </mc:Choice>
        <mc:Fallback xmlns="">
          <p:sp>
            <p:nvSpPr>
              <p:cNvPr id="58" name="Object 4">
                <a:extLst>
                  <a:ext uri="{FF2B5EF4-FFF2-40B4-BE49-F238E27FC236}">
                    <a16:creationId xmlns:a16="http://schemas.microsoft.com/office/drawing/2014/main" id="{74E62643-DE84-4831-92C0-5863BF8C1C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64716" y="4287156"/>
                <a:ext cx="4718014" cy="74104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Object 4">
                <a:extLst>
                  <a:ext uri="{FF2B5EF4-FFF2-40B4-BE49-F238E27FC236}">
                    <a16:creationId xmlns:a16="http://schemas.microsoft.com/office/drawing/2014/main" id="{0023B337-33F7-42FC-A50D-56BFCB611B59}"/>
                  </a:ext>
                </a:extLst>
              </p:cNvPr>
              <p:cNvSpPr txBox="1"/>
              <p:nvPr/>
            </p:nvSpPr>
            <p:spPr bwMode="auto">
              <a:xfrm>
                <a:off x="4578384" y="4890378"/>
                <a:ext cx="5099016" cy="74104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̿"/>
                        <m:ctrlPr>
                          <a:rPr lang="en-US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</m:acc>
                    <m:sSub>
                      <m:sSub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en-US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/>
                  <a:t>=</a:t>
                </a:r>
                <a:r>
                  <a:rPr lang="en-US" sz="20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a</m:t>
                    </m:r>
                    <m:d>
                      <m:d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/>
                  <a:t>       =</a:t>
                </a:r>
                <a:r>
                  <a:rPr lang="en-US" sz="20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59" name="Object 4">
                <a:extLst>
                  <a:ext uri="{FF2B5EF4-FFF2-40B4-BE49-F238E27FC236}">
                    <a16:creationId xmlns:a16="http://schemas.microsoft.com/office/drawing/2014/main" id="{0023B337-33F7-42FC-A50D-56BFCB611B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8384" y="4890378"/>
                <a:ext cx="5099016" cy="74104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4">
                <a:extLst>
                  <a:ext uri="{FF2B5EF4-FFF2-40B4-BE49-F238E27FC236}">
                    <a16:creationId xmlns:a16="http://schemas.microsoft.com/office/drawing/2014/main" id="{B3FB6277-F324-43F8-9A83-9A1B9E4666ED}"/>
                  </a:ext>
                </a:extLst>
              </p:cNvPr>
              <p:cNvSpPr txBox="1"/>
              <p:nvPr/>
            </p:nvSpPr>
            <p:spPr bwMode="auto">
              <a:xfrm>
                <a:off x="1371599" y="5391178"/>
                <a:ext cx="4876799" cy="93342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f>
                      <m:f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̿"/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𝑹</m:t>
                            </m:r>
                          </m:e>
                        </m:acc>
                        <m:sSub>
                          <m:sSub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acc>
                          <m:accPr>
                            <m:chr m:val="̿"/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𝑹</m:t>
                            </m:r>
                          </m:e>
                        </m:acc>
                        <m:sSub>
                          <m:sSub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000" dirty="0"/>
                  <a:t>=</a:t>
                </a:r>
                <a:r>
                  <a:rPr lang="en-US" sz="20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f>
                      <m:fPr>
                        <m:ctrlPr>
                          <a:rPr lang="en-US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num>
                      <m:den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</m:den>
                    </m:f>
                  </m:oMath>
                </a14:m>
                <a:r>
                  <a:rPr lang="en-US" sz="2000" dirty="0"/>
                  <a:t>=</a:t>
                </a:r>
                <a:r>
                  <a:rPr lang="en-US" sz="20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  <m:d>
                      <m:d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2" name="Object 4">
                <a:extLst>
                  <a:ext uri="{FF2B5EF4-FFF2-40B4-BE49-F238E27FC236}">
                    <a16:creationId xmlns:a16="http://schemas.microsoft.com/office/drawing/2014/main" id="{B3FB6277-F324-43F8-9A83-9A1B9E4666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599" y="5391178"/>
                <a:ext cx="4876799" cy="93342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4">
                <a:extLst>
                  <a:ext uri="{FF2B5EF4-FFF2-40B4-BE49-F238E27FC236}">
                    <a16:creationId xmlns:a16="http://schemas.microsoft.com/office/drawing/2014/main" id="{EF35CEE7-B575-4507-A4DE-716A449AEC1F}"/>
                  </a:ext>
                </a:extLst>
              </p:cNvPr>
              <p:cNvSpPr txBox="1"/>
              <p:nvPr/>
            </p:nvSpPr>
            <p:spPr bwMode="auto">
              <a:xfrm>
                <a:off x="6308320" y="5391178"/>
                <a:ext cx="4876799" cy="93342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f>
                      <m:f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̿"/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𝑹</m:t>
                            </m:r>
                          </m:e>
                        </m:acc>
                        <m:sSub>
                          <m:sSub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acc>
                          <m:accPr>
                            <m:chr m:val="̿"/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𝑹</m:t>
                            </m:r>
                          </m:e>
                        </m:acc>
                        <m:sSub>
                          <m:sSub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000" dirty="0"/>
                  <a:t>=</a:t>
                </a:r>
                <a:r>
                  <a:rPr lang="en-US" sz="20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f>
                      <m:fPr>
                        <m:ctrlPr>
                          <a:rPr lang="en-US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num>
                      <m:den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den>
                    </m:f>
                  </m:oMath>
                </a14:m>
                <a:r>
                  <a:rPr lang="en-US" sz="2000" dirty="0"/>
                  <a:t>=</a:t>
                </a:r>
                <a:r>
                  <a:rPr lang="en-US" sz="20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  <m:d>
                      <m:d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3" name="Object 4">
                <a:extLst>
                  <a:ext uri="{FF2B5EF4-FFF2-40B4-BE49-F238E27FC236}">
                    <a16:creationId xmlns:a16="http://schemas.microsoft.com/office/drawing/2014/main" id="{EF35CEE7-B575-4507-A4DE-716A449AEC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08320" y="5391178"/>
                <a:ext cx="4876799" cy="93342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bject 4">
                <a:extLst>
                  <a:ext uri="{FF2B5EF4-FFF2-40B4-BE49-F238E27FC236}">
                    <a16:creationId xmlns:a16="http://schemas.microsoft.com/office/drawing/2014/main" id="{1E92DA42-3013-48B5-953E-CCEAC22CC19C}"/>
                  </a:ext>
                </a:extLst>
              </p:cNvPr>
              <p:cNvSpPr txBox="1"/>
              <p:nvPr/>
            </p:nvSpPr>
            <p:spPr bwMode="auto">
              <a:xfrm>
                <a:off x="4365219" y="6211364"/>
                <a:ext cx="1828800" cy="93342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d>
                        <m:d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Object 4">
                <a:extLst>
                  <a:ext uri="{FF2B5EF4-FFF2-40B4-BE49-F238E27FC236}">
                    <a16:creationId xmlns:a16="http://schemas.microsoft.com/office/drawing/2014/main" id="{1E92DA42-3013-48B5-953E-CCEAC22CC1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65219" y="6211364"/>
                <a:ext cx="1828800" cy="93342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bject 4">
                <a:extLst>
                  <a:ext uri="{FF2B5EF4-FFF2-40B4-BE49-F238E27FC236}">
                    <a16:creationId xmlns:a16="http://schemas.microsoft.com/office/drawing/2014/main" id="{76464AE8-449F-4A25-83BA-CF188AA0C0A1}"/>
                  </a:ext>
                </a:extLst>
              </p:cNvPr>
              <p:cNvSpPr txBox="1"/>
              <p:nvPr/>
            </p:nvSpPr>
            <p:spPr bwMode="auto">
              <a:xfrm>
                <a:off x="6362699" y="6192333"/>
                <a:ext cx="4876799" cy="93342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d>
                        <m:d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2" name="Object 4">
                <a:extLst>
                  <a:ext uri="{FF2B5EF4-FFF2-40B4-BE49-F238E27FC236}">
                    <a16:creationId xmlns:a16="http://schemas.microsoft.com/office/drawing/2014/main" id="{76464AE8-449F-4A25-83BA-CF188AA0C0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2699" y="6192333"/>
                <a:ext cx="4876799" cy="933422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8613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7" grpId="0"/>
      <p:bldP spid="4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459" name="Object 4">
                <a:extLst>
                  <a:ext uri="{FF2B5EF4-FFF2-40B4-BE49-F238E27FC236}">
                    <a16:creationId xmlns:a16="http://schemas.microsoft.com/office/drawing/2014/main" id="{96A60E21-4495-E047-A735-8D79ECB21722}"/>
                  </a:ext>
                </a:extLst>
              </p:cNvPr>
              <p:cNvSpPr txBox="1"/>
              <p:nvPr/>
            </p:nvSpPr>
            <p:spPr bwMode="auto">
              <a:xfrm>
                <a:off x="609600" y="870702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459" name="Object 4">
                <a:extLst>
                  <a:ext uri="{FF2B5EF4-FFF2-40B4-BE49-F238E27FC236}">
                    <a16:creationId xmlns:a16="http://schemas.microsoft.com/office/drawing/2014/main" id="{96A60E21-4495-E047-A735-8D79ECB217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870702"/>
                <a:ext cx="2667000" cy="660400"/>
              </a:xfrm>
              <a:prstGeom prst="rect">
                <a:avLst/>
              </a:prstGeom>
              <a:blipFill>
                <a:blip r:embed="rId2"/>
                <a:stretch>
                  <a:fillRect l="-182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464" name="Rectangle 9">
            <a:extLst>
              <a:ext uri="{FF2B5EF4-FFF2-40B4-BE49-F238E27FC236}">
                <a16:creationId xmlns:a16="http://schemas.microsoft.com/office/drawing/2014/main" id="{A994AADE-05AB-554A-AB9B-97F21CD623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Reciprocal Space of a 2D Square Lattice</a:t>
            </a:r>
          </a:p>
        </p:txBody>
      </p:sp>
      <p:sp>
        <p:nvSpPr>
          <p:cNvPr id="19466" name="Slide Number Placeholder 10">
            <a:extLst>
              <a:ext uri="{FF2B5EF4-FFF2-40B4-BE49-F238E27FC236}">
                <a16:creationId xmlns:a16="http://schemas.microsoft.com/office/drawing/2014/main" id="{DB7C61B4-5518-F643-91AD-ABE1B0C5B82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C15447-6014-E241-9C9A-8180F5F7805B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42801565-3555-4754-A47E-D9FA3C22F414}"/>
                  </a:ext>
                </a:extLst>
              </p:cNvPr>
              <p:cNvSpPr txBox="1"/>
              <p:nvPr/>
            </p:nvSpPr>
            <p:spPr bwMode="auto">
              <a:xfrm>
                <a:off x="3581399" y="818394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42801565-3555-4754-A47E-D9FA3C22F4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399" y="818394"/>
                <a:ext cx="2667000" cy="660400"/>
              </a:xfrm>
              <a:prstGeom prst="rect">
                <a:avLst/>
              </a:prstGeom>
              <a:blipFill>
                <a:blip r:embed="rId3"/>
                <a:stretch>
                  <a:fillRect l="-45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DF4542F1-E28B-4410-AB2D-8FE843A9522E}"/>
              </a:ext>
            </a:extLst>
          </p:cNvPr>
          <p:cNvSpPr/>
          <p:nvPr/>
        </p:nvSpPr>
        <p:spPr>
          <a:xfrm>
            <a:off x="7384413" y="863106"/>
            <a:ext cx="4582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Primitive Bravais Lattice Vectors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4C8319EC-D172-4FCC-B2EB-B2C172D331D9}"/>
                  </a:ext>
                </a:extLst>
              </p:cNvPr>
              <p:cNvSpPr txBox="1"/>
              <p:nvPr/>
            </p:nvSpPr>
            <p:spPr bwMode="auto">
              <a:xfrm>
                <a:off x="6400799" y="818394"/>
                <a:ext cx="1166811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4C8319EC-D172-4FCC-B2EB-B2C172D331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799" y="818394"/>
                <a:ext cx="1166811" cy="660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4">
                <a:extLst>
                  <a:ext uri="{FF2B5EF4-FFF2-40B4-BE49-F238E27FC236}">
                    <a16:creationId xmlns:a16="http://schemas.microsoft.com/office/drawing/2014/main" id="{72CE335E-DD2A-4211-9FE5-DDA83568F7F5}"/>
                  </a:ext>
                </a:extLst>
              </p:cNvPr>
              <p:cNvSpPr txBox="1"/>
              <p:nvPr/>
            </p:nvSpPr>
            <p:spPr bwMode="auto">
              <a:xfrm>
                <a:off x="6400799" y="1253133"/>
                <a:ext cx="1143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Object 4">
                <a:extLst>
                  <a:ext uri="{FF2B5EF4-FFF2-40B4-BE49-F238E27FC236}">
                    <a16:creationId xmlns:a16="http://schemas.microsoft.com/office/drawing/2014/main" id="{72CE335E-DD2A-4211-9FE5-DDA83568F7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799" y="1253133"/>
                <a:ext cx="1143000" cy="660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B5E602E3-C75E-4D91-8F7D-8DF436EB691F}"/>
              </a:ext>
            </a:extLst>
          </p:cNvPr>
          <p:cNvSpPr/>
          <p:nvPr/>
        </p:nvSpPr>
        <p:spPr>
          <a:xfrm>
            <a:off x="7384413" y="1274759"/>
            <a:ext cx="17427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Any integer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E00583B-211A-4403-88F2-F760BC18BBB3}"/>
              </a:ext>
            </a:extLst>
          </p:cNvPr>
          <p:cNvSpPr/>
          <p:nvPr/>
        </p:nvSpPr>
        <p:spPr>
          <a:xfrm>
            <a:off x="6841036" y="1781035"/>
            <a:ext cx="38827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=&gt; Reciprocal Space Basis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33240B15-F39A-48AE-B876-26FF946E78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48090" y="1309183"/>
            <a:ext cx="1511250" cy="365625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C1F5227F-0E2B-48AB-B5A5-4DD4A07427BD}"/>
              </a:ext>
            </a:extLst>
          </p:cNvPr>
          <p:cNvSpPr/>
          <p:nvPr/>
        </p:nvSpPr>
        <p:spPr>
          <a:xfrm>
            <a:off x="477329" y="6360556"/>
            <a:ext cx="7848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7"/>
              </a:rPr>
              <a:t>https://en.wikipedia.org/wiki/Reciprocal_lattice</a:t>
            </a:r>
            <a:endParaRPr lang="en-US" sz="1400" dirty="0"/>
          </a:p>
          <a:p>
            <a:r>
              <a:rPr lang="en-US" sz="1400" dirty="0">
                <a:hlinkClick r:id="rId8"/>
              </a:rPr>
              <a:t>https://upload.wikimedia.org/wikipedia/commons/thumb/2/22/Brillouin_zone.svg/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Object 4">
                <a:extLst>
                  <a:ext uri="{FF2B5EF4-FFF2-40B4-BE49-F238E27FC236}">
                    <a16:creationId xmlns:a16="http://schemas.microsoft.com/office/drawing/2014/main" id="{756FD2AB-1087-48EC-A387-88F2C726B28D}"/>
                  </a:ext>
                </a:extLst>
              </p:cNvPr>
              <p:cNvSpPr txBox="1"/>
              <p:nvPr/>
            </p:nvSpPr>
            <p:spPr bwMode="auto">
              <a:xfrm>
                <a:off x="3581166" y="1752600"/>
                <a:ext cx="28956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1" name="Object 4">
                <a:extLst>
                  <a:ext uri="{FF2B5EF4-FFF2-40B4-BE49-F238E27FC236}">
                    <a16:creationId xmlns:a16="http://schemas.microsoft.com/office/drawing/2014/main" id="{756FD2AB-1087-48EC-A387-88F2C726B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166" y="1752600"/>
                <a:ext cx="2895600" cy="660400"/>
              </a:xfrm>
              <a:prstGeom prst="rect">
                <a:avLst/>
              </a:prstGeom>
              <a:blipFill>
                <a:blip r:embed="rId10"/>
                <a:stretch>
                  <a:fillRect l="-42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Object 4">
                <a:extLst>
                  <a:ext uri="{FF2B5EF4-FFF2-40B4-BE49-F238E27FC236}">
                    <a16:creationId xmlns:a16="http://schemas.microsoft.com/office/drawing/2014/main" id="{F3FDA609-8CA0-4B96-8744-EBA6307614D1}"/>
                  </a:ext>
                </a:extLst>
              </p:cNvPr>
              <p:cNvSpPr txBox="1"/>
              <p:nvPr/>
            </p:nvSpPr>
            <p:spPr bwMode="auto">
              <a:xfrm>
                <a:off x="1243823" y="2288519"/>
                <a:ext cx="2179415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̿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̿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6" name="Object 4">
                <a:extLst>
                  <a:ext uri="{FF2B5EF4-FFF2-40B4-BE49-F238E27FC236}">
                    <a16:creationId xmlns:a16="http://schemas.microsoft.com/office/drawing/2014/main" id="{F3FDA609-8CA0-4B96-8744-EBA6307614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43823" y="2288519"/>
                <a:ext cx="2179415" cy="660400"/>
              </a:xfrm>
              <a:prstGeom prst="rect">
                <a:avLst/>
              </a:prstGeom>
              <a:blipFill>
                <a:blip r:embed="rId11"/>
                <a:stretch>
                  <a:fillRect b="-1559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Object 4">
                <a:extLst>
                  <a:ext uri="{FF2B5EF4-FFF2-40B4-BE49-F238E27FC236}">
                    <a16:creationId xmlns:a16="http://schemas.microsoft.com/office/drawing/2014/main" id="{5B996D9F-7779-4F0F-ACA8-76419172FA57}"/>
                  </a:ext>
                </a:extLst>
              </p:cNvPr>
              <p:cNvSpPr txBox="1"/>
              <p:nvPr/>
            </p:nvSpPr>
            <p:spPr bwMode="auto">
              <a:xfrm>
                <a:off x="3372390" y="2284578"/>
                <a:ext cx="2058479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̿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̿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Object 4">
                <a:extLst>
                  <a:ext uri="{FF2B5EF4-FFF2-40B4-BE49-F238E27FC236}">
                    <a16:creationId xmlns:a16="http://schemas.microsoft.com/office/drawing/2014/main" id="{5B996D9F-7779-4F0F-ACA8-76419172FA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72390" y="2284578"/>
                <a:ext cx="2058479" cy="660400"/>
              </a:xfrm>
              <a:prstGeom prst="rect">
                <a:avLst/>
              </a:prstGeom>
              <a:blipFill>
                <a:blip r:embed="rId12"/>
                <a:stretch>
                  <a:fillRect b="-1666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bject 4">
                <a:extLst>
                  <a:ext uri="{FF2B5EF4-FFF2-40B4-BE49-F238E27FC236}">
                    <a16:creationId xmlns:a16="http://schemas.microsoft.com/office/drawing/2014/main" id="{97120A1C-377D-4909-814D-74A69BD25D9A}"/>
                  </a:ext>
                </a:extLst>
              </p:cNvPr>
              <p:cNvSpPr txBox="1"/>
              <p:nvPr/>
            </p:nvSpPr>
            <p:spPr bwMode="auto">
              <a:xfrm>
                <a:off x="6057136" y="2401326"/>
                <a:ext cx="2711628" cy="74104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e>
                      </m:acc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unc>
                                  <m:funcPr>
                                    <m:ctrlPr>
                                      <a:rPr lang="en-US" sz="20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200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200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os</m:t>
                                    </m:r>
                                  </m:fName>
                                  <m:e>
                                    <m:r>
                                      <a:rPr lang="en-US" sz="20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unc>
                                  <m:funcPr>
                                    <m:ctrlPr>
                                      <a:rPr lang="en-US" sz="20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000" b="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20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  <m:mr>
                              <m:e>
                                <m:func>
                                  <m:funcPr>
                                    <m:ctrlP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func>
                                  <m:funcPr>
                                    <m:ctrlP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20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os</m:t>
                                    </m:r>
                                  </m:fName>
                                  <m:e>
                                    <m: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Object 4">
                <a:extLst>
                  <a:ext uri="{FF2B5EF4-FFF2-40B4-BE49-F238E27FC236}">
                    <a16:creationId xmlns:a16="http://schemas.microsoft.com/office/drawing/2014/main" id="{97120A1C-377D-4909-814D-74A69BD25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57136" y="2401326"/>
                <a:ext cx="2711628" cy="74104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Object 4">
                <a:extLst>
                  <a:ext uri="{FF2B5EF4-FFF2-40B4-BE49-F238E27FC236}">
                    <a16:creationId xmlns:a16="http://schemas.microsoft.com/office/drawing/2014/main" id="{72853BBA-2323-4AD3-9A0F-188AC202B674}"/>
                  </a:ext>
                </a:extLst>
              </p:cNvPr>
              <p:cNvSpPr txBox="1"/>
              <p:nvPr/>
            </p:nvSpPr>
            <p:spPr bwMode="auto">
              <a:xfrm>
                <a:off x="8991600" y="2457730"/>
                <a:ext cx="2147091" cy="54759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  <m:brk m:alnAt="7"/>
                            </m:rPr>
                            <a:rPr lang="en-US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os</m:t>
                          </m:r>
                        </m:fName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1" name="Object 4">
                <a:extLst>
                  <a:ext uri="{FF2B5EF4-FFF2-40B4-BE49-F238E27FC236}">
                    <a16:creationId xmlns:a16="http://schemas.microsoft.com/office/drawing/2014/main" id="{72853BBA-2323-4AD3-9A0F-188AC202B6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91600" y="2457730"/>
                <a:ext cx="2147091" cy="54759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>
            <a:extLst>
              <a:ext uri="{FF2B5EF4-FFF2-40B4-BE49-F238E27FC236}">
                <a16:creationId xmlns:a16="http://schemas.microsoft.com/office/drawing/2014/main" id="{BEE91D76-F9F4-41F9-928C-591C45B30D5C}"/>
              </a:ext>
            </a:extLst>
          </p:cNvPr>
          <p:cNvSpPr/>
          <p:nvPr/>
        </p:nvSpPr>
        <p:spPr>
          <a:xfrm>
            <a:off x="518835" y="3276600"/>
            <a:ext cx="39837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Example of a square lattice: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Object 4">
                <a:extLst>
                  <a:ext uri="{FF2B5EF4-FFF2-40B4-BE49-F238E27FC236}">
                    <a16:creationId xmlns:a16="http://schemas.microsoft.com/office/drawing/2014/main" id="{531B24C9-24E4-43AA-99D7-32B501259AAE}"/>
                  </a:ext>
                </a:extLst>
              </p:cNvPr>
              <p:cNvSpPr txBox="1"/>
              <p:nvPr/>
            </p:nvSpPr>
            <p:spPr bwMode="auto">
              <a:xfrm>
                <a:off x="4564716" y="3155536"/>
                <a:ext cx="1629303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Object 4">
                <a:extLst>
                  <a:ext uri="{FF2B5EF4-FFF2-40B4-BE49-F238E27FC236}">
                    <a16:creationId xmlns:a16="http://schemas.microsoft.com/office/drawing/2014/main" id="{531B24C9-24E4-43AA-99D7-32B501259A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64716" y="3155536"/>
                <a:ext cx="1629303" cy="66040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Object 4">
                <a:extLst>
                  <a:ext uri="{FF2B5EF4-FFF2-40B4-BE49-F238E27FC236}">
                    <a16:creationId xmlns:a16="http://schemas.microsoft.com/office/drawing/2014/main" id="{F177E764-4B79-4025-B38F-22A8CCECBB74}"/>
                  </a:ext>
                </a:extLst>
              </p:cNvPr>
              <p:cNvSpPr txBox="1"/>
              <p:nvPr/>
            </p:nvSpPr>
            <p:spPr bwMode="auto">
              <a:xfrm>
                <a:off x="6224499" y="3155536"/>
                <a:ext cx="1629303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Object 4">
                <a:extLst>
                  <a:ext uri="{FF2B5EF4-FFF2-40B4-BE49-F238E27FC236}">
                    <a16:creationId xmlns:a16="http://schemas.microsoft.com/office/drawing/2014/main" id="{F177E764-4B79-4025-B38F-22A8CCECBB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24499" y="3155536"/>
                <a:ext cx="1629303" cy="66040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bject 4">
                <a:extLst>
                  <a:ext uri="{FF2B5EF4-FFF2-40B4-BE49-F238E27FC236}">
                    <a16:creationId xmlns:a16="http://schemas.microsoft.com/office/drawing/2014/main" id="{1E92DA42-3013-48B5-953E-CCEAC22CC19C}"/>
                  </a:ext>
                </a:extLst>
              </p:cNvPr>
              <p:cNvSpPr txBox="1"/>
              <p:nvPr/>
            </p:nvSpPr>
            <p:spPr bwMode="auto">
              <a:xfrm>
                <a:off x="4502618" y="3951720"/>
                <a:ext cx="2077314" cy="93342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d>
                        <m:d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Object 4">
                <a:extLst>
                  <a:ext uri="{FF2B5EF4-FFF2-40B4-BE49-F238E27FC236}">
                    <a16:creationId xmlns:a16="http://schemas.microsoft.com/office/drawing/2014/main" id="{1E92DA42-3013-48B5-953E-CCEAC22CC1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618" y="3951720"/>
                <a:ext cx="2077314" cy="93342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bject 4">
                <a:extLst>
                  <a:ext uri="{FF2B5EF4-FFF2-40B4-BE49-F238E27FC236}">
                    <a16:creationId xmlns:a16="http://schemas.microsoft.com/office/drawing/2014/main" id="{76464AE8-449F-4A25-83BA-CF188AA0C0A1}"/>
                  </a:ext>
                </a:extLst>
              </p:cNvPr>
              <p:cNvSpPr txBox="1"/>
              <p:nvPr/>
            </p:nvSpPr>
            <p:spPr bwMode="auto">
              <a:xfrm>
                <a:off x="6500098" y="3932689"/>
                <a:ext cx="1958102" cy="93342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d>
                        <m:d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2" name="Object 4">
                <a:extLst>
                  <a:ext uri="{FF2B5EF4-FFF2-40B4-BE49-F238E27FC236}">
                    <a16:creationId xmlns:a16="http://schemas.microsoft.com/office/drawing/2014/main" id="{76464AE8-449F-4A25-83BA-CF188AA0C0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00098" y="3932689"/>
                <a:ext cx="1958102" cy="93342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7586" name="Picture 2">
            <a:extLst>
              <a:ext uri="{FF2B5EF4-FFF2-40B4-BE49-F238E27FC236}">
                <a16:creationId xmlns:a16="http://schemas.microsoft.com/office/drawing/2014/main" id="{8934BF58-0D70-4490-9938-6F1C3ACEF6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4" b="49717"/>
          <a:stretch/>
        </p:blipFill>
        <p:spPr bwMode="auto">
          <a:xfrm>
            <a:off x="8290560" y="3167707"/>
            <a:ext cx="3351247" cy="209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FBBCD548-5191-463F-874A-A5E9C9EDDC8C}"/>
              </a:ext>
            </a:extLst>
          </p:cNvPr>
          <p:cNvSpPr/>
          <p:nvPr/>
        </p:nvSpPr>
        <p:spPr>
          <a:xfrm>
            <a:off x="4931654" y="4683801"/>
            <a:ext cx="26693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Square </a:t>
            </a:r>
            <a:r>
              <a:rPr lang="en-US" altLang="en-US" dirty="0">
                <a:sym typeface="Wingdings" panose="05000000000000000000" pitchFamily="2" charset="2"/>
              </a:rPr>
              <a:t> S</a:t>
            </a:r>
            <a:r>
              <a:rPr lang="en-US" altLang="en-US" dirty="0"/>
              <a:t>quare</a:t>
            </a:r>
          </a:p>
        </p:txBody>
      </p:sp>
      <p:sp>
        <p:nvSpPr>
          <p:cNvPr id="49" name="Text Box 6">
            <a:extLst>
              <a:ext uri="{FF2B5EF4-FFF2-40B4-BE49-F238E27FC236}">
                <a16:creationId xmlns:a16="http://schemas.microsoft.com/office/drawing/2014/main" id="{7117E54F-93AC-4667-A0AD-F54AE712E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9149" y="5073165"/>
            <a:ext cx="46009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</a:rPr>
              <a:t>Wigner Seitz algorithm </a:t>
            </a:r>
          </a:p>
          <a:p>
            <a:pPr algn="ctr">
              <a:defRPr/>
            </a:pPr>
            <a:r>
              <a:rPr lang="en-US" dirty="0">
                <a:latin typeface="+mn-lt"/>
              </a:rPr>
              <a:t>=&gt; unit cell in reciprocal space. </a:t>
            </a:r>
          </a:p>
        </p:txBody>
      </p:sp>
    </p:spTree>
    <p:extLst>
      <p:ext uri="{BB962C8B-B14F-4D97-AF65-F5344CB8AC3E}">
        <p14:creationId xmlns:p14="http://schemas.microsoft.com/office/powerpoint/2010/main" val="849234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459" name="Object 4">
                <a:extLst>
                  <a:ext uri="{FF2B5EF4-FFF2-40B4-BE49-F238E27FC236}">
                    <a16:creationId xmlns:a16="http://schemas.microsoft.com/office/drawing/2014/main" id="{96A60E21-4495-E047-A735-8D79ECB21722}"/>
                  </a:ext>
                </a:extLst>
              </p:cNvPr>
              <p:cNvSpPr txBox="1"/>
              <p:nvPr/>
            </p:nvSpPr>
            <p:spPr bwMode="auto">
              <a:xfrm>
                <a:off x="609600" y="870702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459" name="Object 4">
                <a:extLst>
                  <a:ext uri="{FF2B5EF4-FFF2-40B4-BE49-F238E27FC236}">
                    <a16:creationId xmlns:a16="http://schemas.microsoft.com/office/drawing/2014/main" id="{96A60E21-4495-E047-A735-8D79ECB217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870702"/>
                <a:ext cx="2667000" cy="660400"/>
              </a:xfrm>
              <a:prstGeom prst="rect">
                <a:avLst/>
              </a:prstGeom>
              <a:blipFill>
                <a:blip r:embed="rId2"/>
                <a:stretch>
                  <a:fillRect l="-182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464" name="Rectangle 9">
            <a:extLst>
              <a:ext uri="{FF2B5EF4-FFF2-40B4-BE49-F238E27FC236}">
                <a16:creationId xmlns:a16="http://schemas.microsoft.com/office/drawing/2014/main" id="{A994AADE-05AB-554A-AB9B-97F21CD623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Reciprocal Space of a 2D Hexagonal Lattice</a:t>
            </a:r>
          </a:p>
        </p:txBody>
      </p:sp>
      <p:sp>
        <p:nvSpPr>
          <p:cNvPr id="19466" name="Slide Number Placeholder 10">
            <a:extLst>
              <a:ext uri="{FF2B5EF4-FFF2-40B4-BE49-F238E27FC236}">
                <a16:creationId xmlns:a16="http://schemas.microsoft.com/office/drawing/2014/main" id="{DB7C61B4-5518-F643-91AD-ABE1B0C5B82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C15447-6014-E241-9C9A-8180F5F7805B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42801565-3555-4754-A47E-D9FA3C22F414}"/>
                  </a:ext>
                </a:extLst>
              </p:cNvPr>
              <p:cNvSpPr txBox="1"/>
              <p:nvPr/>
            </p:nvSpPr>
            <p:spPr bwMode="auto">
              <a:xfrm>
                <a:off x="3581399" y="818394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42801565-3555-4754-A47E-D9FA3C22F4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399" y="818394"/>
                <a:ext cx="2667000" cy="660400"/>
              </a:xfrm>
              <a:prstGeom prst="rect">
                <a:avLst/>
              </a:prstGeom>
              <a:blipFill>
                <a:blip r:embed="rId3"/>
                <a:stretch>
                  <a:fillRect l="-45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DF4542F1-E28B-4410-AB2D-8FE843A9522E}"/>
              </a:ext>
            </a:extLst>
          </p:cNvPr>
          <p:cNvSpPr/>
          <p:nvPr/>
        </p:nvSpPr>
        <p:spPr>
          <a:xfrm>
            <a:off x="7384413" y="863106"/>
            <a:ext cx="4582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Primitive Bravais Lattice Vectors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4C8319EC-D172-4FCC-B2EB-B2C172D331D9}"/>
                  </a:ext>
                </a:extLst>
              </p:cNvPr>
              <p:cNvSpPr txBox="1"/>
              <p:nvPr/>
            </p:nvSpPr>
            <p:spPr bwMode="auto">
              <a:xfrm>
                <a:off x="6400799" y="818394"/>
                <a:ext cx="1166811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4C8319EC-D172-4FCC-B2EB-B2C172D331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799" y="818394"/>
                <a:ext cx="1166811" cy="660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4">
                <a:extLst>
                  <a:ext uri="{FF2B5EF4-FFF2-40B4-BE49-F238E27FC236}">
                    <a16:creationId xmlns:a16="http://schemas.microsoft.com/office/drawing/2014/main" id="{72CE335E-DD2A-4211-9FE5-DDA83568F7F5}"/>
                  </a:ext>
                </a:extLst>
              </p:cNvPr>
              <p:cNvSpPr txBox="1"/>
              <p:nvPr/>
            </p:nvSpPr>
            <p:spPr bwMode="auto">
              <a:xfrm>
                <a:off x="6400799" y="1253133"/>
                <a:ext cx="1143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Object 4">
                <a:extLst>
                  <a:ext uri="{FF2B5EF4-FFF2-40B4-BE49-F238E27FC236}">
                    <a16:creationId xmlns:a16="http://schemas.microsoft.com/office/drawing/2014/main" id="{72CE335E-DD2A-4211-9FE5-DDA83568F7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799" y="1253133"/>
                <a:ext cx="1143000" cy="660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B5E602E3-C75E-4D91-8F7D-8DF436EB691F}"/>
              </a:ext>
            </a:extLst>
          </p:cNvPr>
          <p:cNvSpPr/>
          <p:nvPr/>
        </p:nvSpPr>
        <p:spPr>
          <a:xfrm>
            <a:off x="7384413" y="1274759"/>
            <a:ext cx="17427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Any integer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E00583B-211A-4403-88F2-F760BC18BBB3}"/>
              </a:ext>
            </a:extLst>
          </p:cNvPr>
          <p:cNvSpPr/>
          <p:nvPr/>
        </p:nvSpPr>
        <p:spPr>
          <a:xfrm>
            <a:off x="6841036" y="1781035"/>
            <a:ext cx="38827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=&gt; Reciprocal Space Basis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33240B15-F39A-48AE-B876-26FF946E78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48090" y="1309183"/>
            <a:ext cx="1511250" cy="365625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C1F5227F-0E2B-48AB-B5A5-4DD4A07427BD}"/>
              </a:ext>
            </a:extLst>
          </p:cNvPr>
          <p:cNvSpPr/>
          <p:nvPr/>
        </p:nvSpPr>
        <p:spPr>
          <a:xfrm>
            <a:off x="477329" y="6121565"/>
            <a:ext cx="7848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7"/>
              </a:rPr>
              <a:t>https://en.wikipedia.org/wiki/Reciprocal_lattice</a:t>
            </a:r>
            <a:endParaRPr lang="en-US" sz="1400" dirty="0"/>
          </a:p>
          <a:p>
            <a:r>
              <a:rPr lang="en-US" sz="1400" dirty="0">
                <a:hlinkClick r:id="rId8"/>
              </a:rPr>
              <a:t>https://upload.wikimedia.org/wikipedia/commons/thumb/2/22/Brillouin_zone.svg/</a:t>
            </a:r>
            <a:endParaRPr lang="en-US" sz="1400" dirty="0"/>
          </a:p>
          <a:p>
            <a:r>
              <a:rPr lang="en-US" sz="1400" dirty="0">
                <a:hlinkClick r:id="rId9"/>
              </a:rPr>
              <a:t>https://en.wikipedia.org/wiki/Brillouin_zone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Object 4">
                <a:extLst>
                  <a:ext uri="{FF2B5EF4-FFF2-40B4-BE49-F238E27FC236}">
                    <a16:creationId xmlns:a16="http://schemas.microsoft.com/office/drawing/2014/main" id="{756FD2AB-1087-48EC-A387-88F2C726B28D}"/>
                  </a:ext>
                </a:extLst>
              </p:cNvPr>
              <p:cNvSpPr txBox="1"/>
              <p:nvPr/>
            </p:nvSpPr>
            <p:spPr bwMode="auto">
              <a:xfrm>
                <a:off x="3581166" y="1752600"/>
                <a:ext cx="28956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1" name="Object 4">
                <a:extLst>
                  <a:ext uri="{FF2B5EF4-FFF2-40B4-BE49-F238E27FC236}">
                    <a16:creationId xmlns:a16="http://schemas.microsoft.com/office/drawing/2014/main" id="{756FD2AB-1087-48EC-A387-88F2C726B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166" y="1752600"/>
                <a:ext cx="2895600" cy="660400"/>
              </a:xfrm>
              <a:prstGeom prst="rect">
                <a:avLst/>
              </a:prstGeom>
              <a:blipFill>
                <a:blip r:embed="rId11"/>
                <a:stretch>
                  <a:fillRect l="-42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Object 4">
                <a:extLst>
                  <a:ext uri="{FF2B5EF4-FFF2-40B4-BE49-F238E27FC236}">
                    <a16:creationId xmlns:a16="http://schemas.microsoft.com/office/drawing/2014/main" id="{F3FDA609-8CA0-4B96-8744-EBA6307614D1}"/>
                  </a:ext>
                </a:extLst>
              </p:cNvPr>
              <p:cNvSpPr txBox="1"/>
              <p:nvPr/>
            </p:nvSpPr>
            <p:spPr bwMode="auto">
              <a:xfrm>
                <a:off x="1243823" y="2288519"/>
                <a:ext cx="2179415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̿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̿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6" name="Object 4">
                <a:extLst>
                  <a:ext uri="{FF2B5EF4-FFF2-40B4-BE49-F238E27FC236}">
                    <a16:creationId xmlns:a16="http://schemas.microsoft.com/office/drawing/2014/main" id="{F3FDA609-8CA0-4B96-8744-EBA6307614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43823" y="2288519"/>
                <a:ext cx="2179415" cy="660400"/>
              </a:xfrm>
              <a:prstGeom prst="rect">
                <a:avLst/>
              </a:prstGeom>
              <a:blipFill>
                <a:blip r:embed="rId12"/>
                <a:stretch>
                  <a:fillRect b="-1559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Object 4">
                <a:extLst>
                  <a:ext uri="{FF2B5EF4-FFF2-40B4-BE49-F238E27FC236}">
                    <a16:creationId xmlns:a16="http://schemas.microsoft.com/office/drawing/2014/main" id="{5B996D9F-7779-4F0F-ACA8-76419172FA57}"/>
                  </a:ext>
                </a:extLst>
              </p:cNvPr>
              <p:cNvSpPr txBox="1"/>
              <p:nvPr/>
            </p:nvSpPr>
            <p:spPr bwMode="auto">
              <a:xfrm>
                <a:off x="3372390" y="2284578"/>
                <a:ext cx="2058479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̿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̿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Object 4">
                <a:extLst>
                  <a:ext uri="{FF2B5EF4-FFF2-40B4-BE49-F238E27FC236}">
                    <a16:creationId xmlns:a16="http://schemas.microsoft.com/office/drawing/2014/main" id="{5B996D9F-7779-4F0F-ACA8-76419172FA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72390" y="2284578"/>
                <a:ext cx="2058479" cy="660400"/>
              </a:xfrm>
              <a:prstGeom prst="rect">
                <a:avLst/>
              </a:prstGeom>
              <a:blipFill>
                <a:blip r:embed="rId13"/>
                <a:stretch>
                  <a:fillRect b="-1666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bject 4">
                <a:extLst>
                  <a:ext uri="{FF2B5EF4-FFF2-40B4-BE49-F238E27FC236}">
                    <a16:creationId xmlns:a16="http://schemas.microsoft.com/office/drawing/2014/main" id="{97120A1C-377D-4909-814D-74A69BD25D9A}"/>
                  </a:ext>
                </a:extLst>
              </p:cNvPr>
              <p:cNvSpPr txBox="1"/>
              <p:nvPr/>
            </p:nvSpPr>
            <p:spPr bwMode="auto">
              <a:xfrm>
                <a:off x="6057136" y="2401326"/>
                <a:ext cx="2711628" cy="74104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e>
                      </m:acc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unc>
                                  <m:funcPr>
                                    <m:ctrlPr>
                                      <a:rPr lang="en-US" sz="20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200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200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os</m:t>
                                    </m:r>
                                  </m:fName>
                                  <m:e>
                                    <m:r>
                                      <a:rPr lang="en-US" sz="20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unc>
                                  <m:funcPr>
                                    <m:ctrlPr>
                                      <a:rPr lang="en-US" sz="20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000" b="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20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  <m:mr>
                              <m:e>
                                <m:func>
                                  <m:funcPr>
                                    <m:ctrlP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func>
                                  <m:funcPr>
                                    <m:ctrlP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20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os</m:t>
                                    </m:r>
                                  </m:fName>
                                  <m:e>
                                    <m: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Object 4">
                <a:extLst>
                  <a:ext uri="{FF2B5EF4-FFF2-40B4-BE49-F238E27FC236}">
                    <a16:creationId xmlns:a16="http://schemas.microsoft.com/office/drawing/2014/main" id="{97120A1C-377D-4909-814D-74A69BD25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57136" y="2401326"/>
                <a:ext cx="2711628" cy="74104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Object 4">
                <a:extLst>
                  <a:ext uri="{FF2B5EF4-FFF2-40B4-BE49-F238E27FC236}">
                    <a16:creationId xmlns:a16="http://schemas.microsoft.com/office/drawing/2014/main" id="{72853BBA-2323-4AD3-9A0F-188AC202B674}"/>
                  </a:ext>
                </a:extLst>
              </p:cNvPr>
              <p:cNvSpPr txBox="1"/>
              <p:nvPr/>
            </p:nvSpPr>
            <p:spPr bwMode="auto">
              <a:xfrm>
                <a:off x="8991600" y="2457730"/>
                <a:ext cx="2147091" cy="54759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  <m:brk m:alnAt="7"/>
                            </m:rPr>
                            <a:rPr lang="en-US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os</m:t>
                          </m:r>
                        </m:fName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1" name="Object 4">
                <a:extLst>
                  <a:ext uri="{FF2B5EF4-FFF2-40B4-BE49-F238E27FC236}">
                    <a16:creationId xmlns:a16="http://schemas.microsoft.com/office/drawing/2014/main" id="{72853BBA-2323-4AD3-9A0F-188AC202B6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91600" y="2457730"/>
                <a:ext cx="2147091" cy="54759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>
            <a:extLst>
              <a:ext uri="{FF2B5EF4-FFF2-40B4-BE49-F238E27FC236}">
                <a16:creationId xmlns:a16="http://schemas.microsoft.com/office/drawing/2014/main" id="{BEE91D76-F9F4-41F9-928C-591C45B30D5C}"/>
              </a:ext>
            </a:extLst>
          </p:cNvPr>
          <p:cNvSpPr/>
          <p:nvPr/>
        </p:nvSpPr>
        <p:spPr>
          <a:xfrm>
            <a:off x="518835" y="3276600"/>
            <a:ext cx="39837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Example of a square lattice: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Object 4">
                <a:extLst>
                  <a:ext uri="{FF2B5EF4-FFF2-40B4-BE49-F238E27FC236}">
                    <a16:creationId xmlns:a16="http://schemas.microsoft.com/office/drawing/2014/main" id="{531B24C9-24E4-43AA-99D7-32B501259AAE}"/>
                  </a:ext>
                </a:extLst>
              </p:cNvPr>
              <p:cNvSpPr txBox="1"/>
              <p:nvPr/>
            </p:nvSpPr>
            <p:spPr bwMode="auto">
              <a:xfrm>
                <a:off x="4564716" y="3155536"/>
                <a:ext cx="1629303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Object 4">
                <a:extLst>
                  <a:ext uri="{FF2B5EF4-FFF2-40B4-BE49-F238E27FC236}">
                    <a16:creationId xmlns:a16="http://schemas.microsoft.com/office/drawing/2014/main" id="{531B24C9-24E4-43AA-99D7-32B501259A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64716" y="3155536"/>
                <a:ext cx="1629303" cy="66040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Object 4">
                <a:extLst>
                  <a:ext uri="{FF2B5EF4-FFF2-40B4-BE49-F238E27FC236}">
                    <a16:creationId xmlns:a16="http://schemas.microsoft.com/office/drawing/2014/main" id="{F177E764-4B79-4025-B38F-22A8CCECBB74}"/>
                  </a:ext>
                </a:extLst>
              </p:cNvPr>
              <p:cNvSpPr txBox="1"/>
              <p:nvPr/>
            </p:nvSpPr>
            <p:spPr bwMode="auto">
              <a:xfrm>
                <a:off x="6224499" y="3155536"/>
                <a:ext cx="1629303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Object 4">
                <a:extLst>
                  <a:ext uri="{FF2B5EF4-FFF2-40B4-BE49-F238E27FC236}">
                    <a16:creationId xmlns:a16="http://schemas.microsoft.com/office/drawing/2014/main" id="{F177E764-4B79-4025-B38F-22A8CCECBB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24499" y="3155536"/>
                <a:ext cx="1629303" cy="66040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bject 4">
                <a:extLst>
                  <a:ext uri="{FF2B5EF4-FFF2-40B4-BE49-F238E27FC236}">
                    <a16:creationId xmlns:a16="http://schemas.microsoft.com/office/drawing/2014/main" id="{1E92DA42-3013-48B5-953E-CCEAC22CC19C}"/>
                  </a:ext>
                </a:extLst>
              </p:cNvPr>
              <p:cNvSpPr txBox="1"/>
              <p:nvPr/>
            </p:nvSpPr>
            <p:spPr bwMode="auto">
              <a:xfrm>
                <a:off x="4502618" y="3951720"/>
                <a:ext cx="2077314" cy="93342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d>
                        <m:d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Object 4">
                <a:extLst>
                  <a:ext uri="{FF2B5EF4-FFF2-40B4-BE49-F238E27FC236}">
                    <a16:creationId xmlns:a16="http://schemas.microsoft.com/office/drawing/2014/main" id="{1E92DA42-3013-48B5-953E-CCEAC22CC1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2618" y="3951720"/>
                <a:ext cx="2077314" cy="93342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bject 4">
                <a:extLst>
                  <a:ext uri="{FF2B5EF4-FFF2-40B4-BE49-F238E27FC236}">
                    <a16:creationId xmlns:a16="http://schemas.microsoft.com/office/drawing/2014/main" id="{76464AE8-449F-4A25-83BA-CF188AA0C0A1}"/>
                  </a:ext>
                </a:extLst>
              </p:cNvPr>
              <p:cNvSpPr txBox="1"/>
              <p:nvPr/>
            </p:nvSpPr>
            <p:spPr bwMode="auto">
              <a:xfrm>
                <a:off x="6500098" y="3932689"/>
                <a:ext cx="1958102" cy="93342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d>
                        <m:d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2" name="Object 4">
                <a:extLst>
                  <a:ext uri="{FF2B5EF4-FFF2-40B4-BE49-F238E27FC236}">
                    <a16:creationId xmlns:a16="http://schemas.microsoft.com/office/drawing/2014/main" id="{76464AE8-449F-4A25-83BA-CF188AA0C0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00098" y="3932689"/>
                <a:ext cx="1958102" cy="93342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7586" name="Picture 2">
            <a:extLst>
              <a:ext uri="{FF2B5EF4-FFF2-40B4-BE49-F238E27FC236}">
                <a16:creationId xmlns:a16="http://schemas.microsoft.com/office/drawing/2014/main" id="{8934BF58-0D70-4490-9938-6F1C3ACEF6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4" b="55306"/>
          <a:stretch/>
        </p:blipFill>
        <p:spPr bwMode="auto">
          <a:xfrm>
            <a:off x="8290560" y="3167707"/>
            <a:ext cx="3351247" cy="1861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2964D335-B4CA-4DC5-995F-709B8A48C9AA}"/>
              </a:ext>
            </a:extLst>
          </p:cNvPr>
          <p:cNvSpPr/>
          <p:nvPr/>
        </p:nvSpPr>
        <p:spPr>
          <a:xfrm>
            <a:off x="3733800" y="5102388"/>
            <a:ext cx="4464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Example of a hexagonal lattice:</a:t>
            </a: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242FAF28-9C8F-4F04-8F7A-32417B8D55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4" t="61159" b="421"/>
          <a:stretch/>
        </p:blipFill>
        <p:spPr bwMode="auto">
          <a:xfrm>
            <a:off x="8263425" y="5062156"/>
            <a:ext cx="3351247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EFF0CF84-E3B1-4230-8664-A643A3D67992}"/>
              </a:ext>
            </a:extLst>
          </p:cNvPr>
          <p:cNvSpPr/>
          <p:nvPr/>
        </p:nvSpPr>
        <p:spPr>
          <a:xfrm>
            <a:off x="5624002" y="6928176"/>
            <a:ext cx="74029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The number of lattices to “test students” on is limited!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D1AFF5D-A343-4A56-9D8B-3B355451E8D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76766" y="7389841"/>
            <a:ext cx="5818829" cy="3273091"/>
          </a:xfrm>
          <a:prstGeom prst="rect">
            <a:avLst/>
          </a:prstGeom>
        </p:spPr>
      </p:pic>
      <p:sp>
        <p:nvSpPr>
          <p:cNvPr id="29" name="Text Box 6">
            <a:extLst>
              <a:ext uri="{FF2B5EF4-FFF2-40B4-BE49-F238E27FC236}">
                <a16:creationId xmlns:a16="http://schemas.microsoft.com/office/drawing/2014/main" id="{854F6A1A-EDBD-4230-AE08-7F2F85788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5133" y="5510021"/>
            <a:ext cx="46009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</a:rPr>
              <a:t>Wigner Seitz algorithm </a:t>
            </a:r>
          </a:p>
          <a:p>
            <a:pPr algn="ctr">
              <a:defRPr/>
            </a:pPr>
            <a:r>
              <a:rPr lang="en-US" dirty="0">
                <a:latin typeface="+mn-lt"/>
              </a:rPr>
              <a:t>=&gt; unit cell in reciprocal space. </a:t>
            </a:r>
          </a:p>
        </p:txBody>
      </p:sp>
    </p:spTree>
    <p:extLst>
      <p:ext uri="{BB962C8B-B14F-4D97-AF65-F5344CB8AC3E}">
        <p14:creationId xmlns:p14="http://schemas.microsoft.com/office/powerpoint/2010/main" val="31029982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459" name="Object 4">
                <a:extLst>
                  <a:ext uri="{FF2B5EF4-FFF2-40B4-BE49-F238E27FC236}">
                    <a16:creationId xmlns:a16="http://schemas.microsoft.com/office/drawing/2014/main" id="{96A60E21-4495-E047-A735-8D79ECB21722}"/>
                  </a:ext>
                </a:extLst>
              </p:cNvPr>
              <p:cNvSpPr txBox="1"/>
              <p:nvPr/>
            </p:nvSpPr>
            <p:spPr bwMode="auto">
              <a:xfrm>
                <a:off x="609600" y="870702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459" name="Object 4">
                <a:extLst>
                  <a:ext uri="{FF2B5EF4-FFF2-40B4-BE49-F238E27FC236}">
                    <a16:creationId xmlns:a16="http://schemas.microsoft.com/office/drawing/2014/main" id="{96A60E21-4495-E047-A735-8D79ECB217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870702"/>
                <a:ext cx="2667000" cy="660400"/>
              </a:xfrm>
              <a:prstGeom prst="rect">
                <a:avLst/>
              </a:prstGeom>
              <a:blipFill>
                <a:blip r:embed="rId2"/>
                <a:stretch>
                  <a:fillRect l="-182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464" name="Rectangle 9">
            <a:extLst>
              <a:ext uri="{FF2B5EF4-FFF2-40B4-BE49-F238E27FC236}">
                <a16:creationId xmlns:a16="http://schemas.microsoft.com/office/drawing/2014/main" id="{A994AADE-05AB-554A-AB9B-97F21CD623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Reciprocal Spaces of 2D Bravais Lattices</a:t>
            </a:r>
          </a:p>
        </p:txBody>
      </p:sp>
      <p:sp>
        <p:nvSpPr>
          <p:cNvPr id="19466" name="Slide Number Placeholder 10">
            <a:extLst>
              <a:ext uri="{FF2B5EF4-FFF2-40B4-BE49-F238E27FC236}">
                <a16:creationId xmlns:a16="http://schemas.microsoft.com/office/drawing/2014/main" id="{DB7C61B4-5518-F643-91AD-ABE1B0C5B82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C15447-6014-E241-9C9A-8180F5F7805B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42801565-3555-4754-A47E-D9FA3C22F414}"/>
                  </a:ext>
                </a:extLst>
              </p:cNvPr>
              <p:cNvSpPr txBox="1"/>
              <p:nvPr/>
            </p:nvSpPr>
            <p:spPr bwMode="auto">
              <a:xfrm>
                <a:off x="3581399" y="818394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42801565-3555-4754-A47E-D9FA3C22F4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399" y="818394"/>
                <a:ext cx="2667000" cy="660400"/>
              </a:xfrm>
              <a:prstGeom prst="rect">
                <a:avLst/>
              </a:prstGeom>
              <a:blipFill>
                <a:blip r:embed="rId3"/>
                <a:stretch>
                  <a:fillRect l="-45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DF4542F1-E28B-4410-AB2D-8FE843A9522E}"/>
              </a:ext>
            </a:extLst>
          </p:cNvPr>
          <p:cNvSpPr/>
          <p:nvPr/>
        </p:nvSpPr>
        <p:spPr>
          <a:xfrm>
            <a:off x="7384413" y="863106"/>
            <a:ext cx="4582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Primitive Bravais Lattice Vectors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4C8319EC-D172-4FCC-B2EB-B2C172D331D9}"/>
                  </a:ext>
                </a:extLst>
              </p:cNvPr>
              <p:cNvSpPr txBox="1"/>
              <p:nvPr/>
            </p:nvSpPr>
            <p:spPr bwMode="auto">
              <a:xfrm>
                <a:off x="6400799" y="818394"/>
                <a:ext cx="1166811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4C8319EC-D172-4FCC-B2EB-B2C172D331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799" y="818394"/>
                <a:ext cx="1166811" cy="660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4">
                <a:extLst>
                  <a:ext uri="{FF2B5EF4-FFF2-40B4-BE49-F238E27FC236}">
                    <a16:creationId xmlns:a16="http://schemas.microsoft.com/office/drawing/2014/main" id="{72CE335E-DD2A-4211-9FE5-DDA83568F7F5}"/>
                  </a:ext>
                </a:extLst>
              </p:cNvPr>
              <p:cNvSpPr txBox="1"/>
              <p:nvPr/>
            </p:nvSpPr>
            <p:spPr bwMode="auto">
              <a:xfrm>
                <a:off x="6400799" y="1253133"/>
                <a:ext cx="1143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Object 4">
                <a:extLst>
                  <a:ext uri="{FF2B5EF4-FFF2-40B4-BE49-F238E27FC236}">
                    <a16:creationId xmlns:a16="http://schemas.microsoft.com/office/drawing/2014/main" id="{72CE335E-DD2A-4211-9FE5-DDA83568F7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799" y="1253133"/>
                <a:ext cx="1143000" cy="660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B5E602E3-C75E-4D91-8F7D-8DF436EB691F}"/>
              </a:ext>
            </a:extLst>
          </p:cNvPr>
          <p:cNvSpPr/>
          <p:nvPr/>
        </p:nvSpPr>
        <p:spPr>
          <a:xfrm>
            <a:off x="7384413" y="1274759"/>
            <a:ext cx="17427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Any integer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E00583B-211A-4403-88F2-F760BC18BBB3}"/>
              </a:ext>
            </a:extLst>
          </p:cNvPr>
          <p:cNvSpPr/>
          <p:nvPr/>
        </p:nvSpPr>
        <p:spPr>
          <a:xfrm>
            <a:off x="6841036" y="1781035"/>
            <a:ext cx="38827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=&gt; Reciprocal Space Basis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33240B15-F39A-48AE-B876-26FF946E78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48090" y="1309183"/>
            <a:ext cx="1511250" cy="3656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1" name="Object 4">
                <a:extLst>
                  <a:ext uri="{FF2B5EF4-FFF2-40B4-BE49-F238E27FC236}">
                    <a16:creationId xmlns:a16="http://schemas.microsoft.com/office/drawing/2014/main" id="{756FD2AB-1087-48EC-A387-88F2C726B28D}"/>
                  </a:ext>
                </a:extLst>
              </p:cNvPr>
              <p:cNvSpPr txBox="1"/>
              <p:nvPr/>
            </p:nvSpPr>
            <p:spPr bwMode="auto">
              <a:xfrm>
                <a:off x="3581166" y="1752600"/>
                <a:ext cx="28956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1" name="Object 4">
                <a:extLst>
                  <a:ext uri="{FF2B5EF4-FFF2-40B4-BE49-F238E27FC236}">
                    <a16:creationId xmlns:a16="http://schemas.microsoft.com/office/drawing/2014/main" id="{756FD2AB-1087-48EC-A387-88F2C726B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166" y="1752600"/>
                <a:ext cx="2895600" cy="660400"/>
              </a:xfrm>
              <a:prstGeom prst="rect">
                <a:avLst/>
              </a:prstGeom>
              <a:blipFill>
                <a:blip r:embed="rId8"/>
                <a:stretch>
                  <a:fillRect l="-42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Object 4">
                <a:extLst>
                  <a:ext uri="{FF2B5EF4-FFF2-40B4-BE49-F238E27FC236}">
                    <a16:creationId xmlns:a16="http://schemas.microsoft.com/office/drawing/2014/main" id="{F3FDA609-8CA0-4B96-8744-EBA6307614D1}"/>
                  </a:ext>
                </a:extLst>
              </p:cNvPr>
              <p:cNvSpPr txBox="1"/>
              <p:nvPr/>
            </p:nvSpPr>
            <p:spPr bwMode="auto">
              <a:xfrm>
                <a:off x="1243823" y="2288519"/>
                <a:ext cx="2179415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̿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̿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6" name="Object 4">
                <a:extLst>
                  <a:ext uri="{FF2B5EF4-FFF2-40B4-BE49-F238E27FC236}">
                    <a16:creationId xmlns:a16="http://schemas.microsoft.com/office/drawing/2014/main" id="{F3FDA609-8CA0-4B96-8744-EBA6307614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43823" y="2288519"/>
                <a:ext cx="2179415" cy="660400"/>
              </a:xfrm>
              <a:prstGeom prst="rect">
                <a:avLst/>
              </a:prstGeom>
              <a:blipFill>
                <a:blip r:embed="rId9"/>
                <a:stretch>
                  <a:fillRect b="-1559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Object 4">
                <a:extLst>
                  <a:ext uri="{FF2B5EF4-FFF2-40B4-BE49-F238E27FC236}">
                    <a16:creationId xmlns:a16="http://schemas.microsoft.com/office/drawing/2014/main" id="{5B996D9F-7779-4F0F-ACA8-76419172FA57}"/>
                  </a:ext>
                </a:extLst>
              </p:cNvPr>
              <p:cNvSpPr txBox="1"/>
              <p:nvPr/>
            </p:nvSpPr>
            <p:spPr bwMode="auto">
              <a:xfrm>
                <a:off x="3372390" y="2284578"/>
                <a:ext cx="2058479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̿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̿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Object 4">
                <a:extLst>
                  <a:ext uri="{FF2B5EF4-FFF2-40B4-BE49-F238E27FC236}">
                    <a16:creationId xmlns:a16="http://schemas.microsoft.com/office/drawing/2014/main" id="{5B996D9F-7779-4F0F-ACA8-76419172FA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72390" y="2284578"/>
                <a:ext cx="2058479" cy="660400"/>
              </a:xfrm>
              <a:prstGeom prst="rect">
                <a:avLst/>
              </a:prstGeom>
              <a:blipFill>
                <a:blip r:embed="rId10"/>
                <a:stretch>
                  <a:fillRect b="-1666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bject 4">
                <a:extLst>
                  <a:ext uri="{FF2B5EF4-FFF2-40B4-BE49-F238E27FC236}">
                    <a16:creationId xmlns:a16="http://schemas.microsoft.com/office/drawing/2014/main" id="{97120A1C-377D-4909-814D-74A69BD25D9A}"/>
                  </a:ext>
                </a:extLst>
              </p:cNvPr>
              <p:cNvSpPr txBox="1"/>
              <p:nvPr/>
            </p:nvSpPr>
            <p:spPr bwMode="auto">
              <a:xfrm>
                <a:off x="6057136" y="2401326"/>
                <a:ext cx="2711628" cy="74104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e>
                      </m:acc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unc>
                                  <m:funcPr>
                                    <m:ctrlPr>
                                      <a:rPr lang="en-US" sz="20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200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200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os</m:t>
                                    </m:r>
                                  </m:fName>
                                  <m:e>
                                    <m:r>
                                      <a:rPr lang="en-US" sz="20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unc>
                                  <m:funcPr>
                                    <m:ctrlPr>
                                      <a:rPr lang="en-US" sz="20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000" b="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20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  <m:mr>
                              <m:e>
                                <m:func>
                                  <m:funcPr>
                                    <m:ctrlP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func>
                                  <m:funcPr>
                                    <m:ctrlP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20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os</m:t>
                                    </m:r>
                                  </m:fName>
                                  <m:e>
                                    <m: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Object 4">
                <a:extLst>
                  <a:ext uri="{FF2B5EF4-FFF2-40B4-BE49-F238E27FC236}">
                    <a16:creationId xmlns:a16="http://schemas.microsoft.com/office/drawing/2014/main" id="{97120A1C-377D-4909-814D-74A69BD25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57136" y="2401326"/>
                <a:ext cx="2711628" cy="74104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Object 4">
                <a:extLst>
                  <a:ext uri="{FF2B5EF4-FFF2-40B4-BE49-F238E27FC236}">
                    <a16:creationId xmlns:a16="http://schemas.microsoft.com/office/drawing/2014/main" id="{72853BBA-2323-4AD3-9A0F-188AC202B674}"/>
                  </a:ext>
                </a:extLst>
              </p:cNvPr>
              <p:cNvSpPr txBox="1"/>
              <p:nvPr/>
            </p:nvSpPr>
            <p:spPr bwMode="auto">
              <a:xfrm>
                <a:off x="8991600" y="2457730"/>
                <a:ext cx="2147091" cy="54759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  <m:brk m:alnAt="7"/>
                            </m:rPr>
                            <a:rPr lang="en-US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os</m:t>
                          </m:r>
                        </m:fName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1" name="Object 4">
                <a:extLst>
                  <a:ext uri="{FF2B5EF4-FFF2-40B4-BE49-F238E27FC236}">
                    <a16:creationId xmlns:a16="http://schemas.microsoft.com/office/drawing/2014/main" id="{72853BBA-2323-4AD3-9A0F-188AC202B6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91600" y="2457730"/>
                <a:ext cx="2147091" cy="54759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>
            <a:extLst>
              <a:ext uri="{FF2B5EF4-FFF2-40B4-BE49-F238E27FC236}">
                <a16:creationId xmlns:a16="http://schemas.microsoft.com/office/drawing/2014/main" id="{BEE91D76-F9F4-41F9-928C-591C45B30D5C}"/>
              </a:ext>
            </a:extLst>
          </p:cNvPr>
          <p:cNvSpPr/>
          <p:nvPr/>
        </p:nvSpPr>
        <p:spPr>
          <a:xfrm>
            <a:off x="518835" y="3276600"/>
            <a:ext cx="74029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The number of lattices to “test students” on is limited!</a:t>
            </a:r>
          </a:p>
        </p:txBody>
      </p:sp>
      <p:pic>
        <p:nvPicPr>
          <p:cNvPr id="67586" name="Picture 2">
            <a:extLst>
              <a:ext uri="{FF2B5EF4-FFF2-40B4-BE49-F238E27FC236}">
                <a16:creationId xmlns:a16="http://schemas.microsoft.com/office/drawing/2014/main" id="{8934BF58-0D70-4490-9938-6F1C3ACEF6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4" b="55306"/>
          <a:stretch/>
        </p:blipFill>
        <p:spPr bwMode="auto">
          <a:xfrm>
            <a:off x="8290560" y="3167707"/>
            <a:ext cx="3351247" cy="1861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242FAF28-9C8F-4F04-8F7A-32417B8D55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4" t="61159" b="421"/>
          <a:stretch/>
        </p:blipFill>
        <p:spPr bwMode="auto">
          <a:xfrm>
            <a:off x="8263425" y="5062156"/>
            <a:ext cx="3351247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0F3E37-7DFF-4E6E-A8EF-283D704295D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71599" y="3738265"/>
            <a:ext cx="5818829" cy="3273091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1B83412E-AA1D-4B57-82D6-15210EB606E9}"/>
              </a:ext>
            </a:extLst>
          </p:cNvPr>
          <p:cNvSpPr/>
          <p:nvPr/>
        </p:nvSpPr>
        <p:spPr>
          <a:xfrm>
            <a:off x="-8080729" y="4277772"/>
            <a:ext cx="7848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15"/>
              </a:rPr>
              <a:t>https://en.wikipedia.org/wiki/Reciprocal_lattice</a:t>
            </a:r>
            <a:endParaRPr lang="en-US" sz="1400" dirty="0"/>
          </a:p>
          <a:p>
            <a:r>
              <a:rPr lang="en-US" sz="1400" dirty="0">
                <a:hlinkClick r:id="rId16"/>
              </a:rPr>
              <a:t>https://upload.wikimedia.org/wikipedia/commons/thumb/2/22/Brillouin_zone.svg/</a:t>
            </a:r>
            <a:endParaRPr lang="en-US" sz="1400" dirty="0"/>
          </a:p>
          <a:p>
            <a:r>
              <a:rPr lang="en-US" sz="1400" dirty="0">
                <a:hlinkClick r:id="rId17"/>
              </a:rPr>
              <a:t>https://en.wikipedia.org/wiki/Brillouin_zone</a:t>
            </a:r>
            <a:endParaRPr lang="en-US" sz="14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553666D-5F20-4228-BE04-5E2CFABE5D94}"/>
              </a:ext>
            </a:extLst>
          </p:cNvPr>
          <p:cNvSpPr/>
          <p:nvPr/>
        </p:nvSpPr>
        <p:spPr>
          <a:xfrm>
            <a:off x="-8039223" y="1432807"/>
            <a:ext cx="39837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Example of a square lattice: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4">
                <a:extLst>
                  <a:ext uri="{FF2B5EF4-FFF2-40B4-BE49-F238E27FC236}">
                    <a16:creationId xmlns:a16="http://schemas.microsoft.com/office/drawing/2014/main" id="{3F1ADC57-6730-4FF0-A8C6-F3781D071F1F}"/>
                  </a:ext>
                </a:extLst>
              </p:cNvPr>
              <p:cNvSpPr txBox="1"/>
              <p:nvPr/>
            </p:nvSpPr>
            <p:spPr bwMode="auto">
              <a:xfrm>
                <a:off x="-3993342" y="1311743"/>
                <a:ext cx="1629303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Object 4">
                <a:extLst>
                  <a:ext uri="{FF2B5EF4-FFF2-40B4-BE49-F238E27FC236}">
                    <a16:creationId xmlns:a16="http://schemas.microsoft.com/office/drawing/2014/main" id="{3F1ADC57-6730-4FF0-A8C6-F3781D071F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3993342" y="1311743"/>
                <a:ext cx="1629303" cy="66040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4">
                <a:extLst>
                  <a:ext uri="{FF2B5EF4-FFF2-40B4-BE49-F238E27FC236}">
                    <a16:creationId xmlns:a16="http://schemas.microsoft.com/office/drawing/2014/main" id="{61D3615E-1D77-4384-AB18-98D91833E831}"/>
                  </a:ext>
                </a:extLst>
              </p:cNvPr>
              <p:cNvSpPr txBox="1"/>
              <p:nvPr/>
            </p:nvSpPr>
            <p:spPr bwMode="auto">
              <a:xfrm>
                <a:off x="-2333559" y="1311743"/>
                <a:ext cx="1629303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Object 4">
                <a:extLst>
                  <a:ext uri="{FF2B5EF4-FFF2-40B4-BE49-F238E27FC236}">
                    <a16:creationId xmlns:a16="http://schemas.microsoft.com/office/drawing/2014/main" id="{61D3615E-1D77-4384-AB18-98D91833E8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2333559" y="1311743"/>
                <a:ext cx="1629303" cy="66040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4">
                <a:extLst>
                  <a:ext uri="{FF2B5EF4-FFF2-40B4-BE49-F238E27FC236}">
                    <a16:creationId xmlns:a16="http://schemas.microsoft.com/office/drawing/2014/main" id="{1DDC97AB-3613-4B59-BD8F-9FF7D890538A}"/>
                  </a:ext>
                </a:extLst>
              </p:cNvPr>
              <p:cNvSpPr txBox="1"/>
              <p:nvPr/>
            </p:nvSpPr>
            <p:spPr bwMode="auto">
              <a:xfrm>
                <a:off x="-4055440" y="2107927"/>
                <a:ext cx="2077314" cy="93342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d>
                        <m:d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2" name="Object 4">
                <a:extLst>
                  <a:ext uri="{FF2B5EF4-FFF2-40B4-BE49-F238E27FC236}">
                    <a16:creationId xmlns:a16="http://schemas.microsoft.com/office/drawing/2014/main" id="{1DDC97AB-3613-4B59-BD8F-9FF7D89053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4055440" y="2107927"/>
                <a:ext cx="2077314" cy="93342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4">
                <a:extLst>
                  <a:ext uri="{FF2B5EF4-FFF2-40B4-BE49-F238E27FC236}">
                    <a16:creationId xmlns:a16="http://schemas.microsoft.com/office/drawing/2014/main" id="{F985392C-0C15-4D12-92E5-AB4A9B316FC2}"/>
                  </a:ext>
                </a:extLst>
              </p:cNvPr>
              <p:cNvSpPr txBox="1"/>
              <p:nvPr/>
            </p:nvSpPr>
            <p:spPr bwMode="auto">
              <a:xfrm>
                <a:off x="-2057960" y="2088896"/>
                <a:ext cx="1958102" cy="93342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d>
                        <m:d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3" name="Object 4">
                <a:extLst>
                  <a:ext uri="{FF2B5EF4-FFF2-40B4-BE49-F238E27FC236}">
                    <a16:creationId xmlns:a16="http://schemas.microsoft.com/office/drawing/2014/main" id="{F985392C-0C15-4D12-92E5-AB4A9B316F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2057960" y="2088896"/>
                <a:ext cx="1958102" cy="93342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>
            <a:extLst>
              <a:ext uri="{FF2B5EF4-FFF2-40B4-BE49-F238E27FC236}">
                <a16:creationId xmlns:a16="http://schemas.microsoft.com/office/drawing/2014/main" id="{4F81858D-6944-435F-BB55-211A7A1397E0}"/>
              </a:ext>
            </a:extLst>
          </p:cNvPr>
          <p:cNvSpPr/>
          <p:nvPr/>
        </p:nvSpPr>
        <p:spPr>
          <a:xfrm>
            <a:off x="-4824258" y="3258595"/>
            <a:ext cx="4464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Example of a hexagonal lattice:</a:t>
            </a:r>
          </a:p>
        </p:txBody>
      </p:sp>
    </p:spTree>
    <p:extLst>
      <p:ext uri="{BB962C8B-B14F-4D97-AF65-F5344CB8AC3E}">
        <p14:creationId xmlns:p14="http://schemas.microsoft.com/office/powerpoint/2010/main" val="11147906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8.1 1D Problems</a:t>
            </a:r>
          </a:p>
          <a:p>
            <a:pPr lvl="1"/>
            <a:r>
              <a:rPr lang="en-US" sz="2000" dirty="0"/>
              <a:t>Brillouin Zone</a:t>
            </a:r>
          </a:p>
          <a:p>
            <a:pPr lvl="1"/>
            <a:r>
              <a:rPr lang="en-US" sz="2000" dirty="0"/>
              <a:t>Solution strategy</a:t>
            </a:r>
          </a:p>
          <a:p>
            <a:pPr lvl="1"/>
            <a:r>
              <a:rPr lang="en-US" sz="2000" dirty="0"/>
              <a:t>Reciprocal Lattice</a:t>
            </a:r>
          </a:p>
          <a:p>
            <a:endParaRPr lang="en-US" sz="2400" dirty="0"/>
          </a:p>
          <a:p>
            <a:r>
              <a:rPr lang="en-US" sz="2400" dirty="0"/>
              <a:t>8.2 2D Problems </a:t>
            </a:r>
          </a:p>
          <a:p>
            <a:pPr lvl="1"/>
            <a:r>
              <a:rPr lang="en-US" sz="2000" dirty="0"/>
              <a:t>Reciprocal Lattice Recipe</a:t>
            </a:r>
          </a:p>
          <a:p>
            <a:pPr lvl="1"/>
            <a:r>
              <a:rPr lang="en-US" sz="2000" dirty="0"/>
              <a:t>Examples - Square and Hexagonal</a:t>
            </a:r>
          </a:p>
          <a:p>
            <a:endParaRPr lang="en-US" sz="2400" dirty="0"/>
          </a:p>
          <a:p>
            <a:r>
              <a:rPr lang="en-US" sz="2400" dirty="0"/>
              <a:t>8.3 3D Problems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Reciprocal Lattice Recipe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Examples</a:t>
            </a:r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8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Brillouin Zone and Reciprocal Lattice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494A042-6E86-2546-8647-32FB594FB241}"/>
              </a:ext>
            </a:extLst>
          </p:cNvPr>
          <p:cNvSpPr/>
          <p:nvPr/>
        </p:nvSpPr>
        <p:spPr>
          <a:xfrm rot="16200000">
            <a:off x="-281790" y="3091407"/>
            <a:ext cx="1129465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 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32430" y="4935501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34" name="Text Box 4">
            <a:extLst>
              <a:ext uri="{FF2B5EF4-FFF2-40B4-BE49-F238E27FC236}">
                <a16:creationId xmlns:a16="http://schemas.microsoft.com/office/drawing/2014/main" id="{51E5D67D-474B-D34D-8FB4-B7EAEA0E6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87198"/>
            <a:ext cx="118524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dirty="0">
                <a:latin typeface="Calibri" panose="020F0502020204030204" pitchFamily="34" charset="0"/>
              </a:rPr>
              <a:t>Prasad </a:t>
            </a:r>
            <a:r>
              <a:rPr lang="en-US" altLang="en-US" sz="1400" dirty="0" err="1">
                <a:latin typeface="Calibri" panose="020F0502020204030204" pitchFamily="34" charset="0"/>
              </a:rPr>
              <a:t>Sarangapani</a:t>
            </a:r>
            <a:r>
              <a:rPr lang="en-US" altLang="en-US" sz="1400" dirty="0">
                <a:latin typeface="Calibri" panose="020F0502020204030204" pitchFamily="34" charset="0"/>
              </a:rPr>
              <a:t>, Arun Goud </a:t>
            </a:r>
            <a:r>
              <a:rPr lang="en-US" altLang="en-US" sz="1400" dirty="0" err="1">
                <a:latin typeface="Calibri" panose="020F0502020204030204" pitchFamily="34" charset="0"/>
              </a:rPr>
              <a:t>Akkala</a:t>
            </a:r>
            <a:r>
              <a:rPr lang="en-US" altLang="en-US" sz="1400" dirty="0">
                <a:latin typeface="Calibri" panose="020F0502020204030204" pitchFamily="34" charset="0"/>
              </a:rPr>
              <a:t>, Sebastian </a:t>
            </a:r>
            <a:r>
              <a:rPr lang="en-US" altLang="en-US" sz="1400" dirty="0" err="1">
                <a:latin typeface="Calibri" panose="020F0502020204030204" pitchFamily="34" charset="0"/>
              </a:rPr>
              <a:t>Steiger</a:t>
            </a:r>
            <a:r>
              <a:rPr lang="en-US" altLang="en-US" sz="1400" dirty="0">
                <a:latin typeface="Calibri" panose="020F0502020204030204" pitchFamily="34" charset="0"/>
              </a:rPr>
              <a:t>, Hong-Hyun Park, Yosef </a:t>
            </a:r>
            <a:r>
              <a:rPr lang="en-US" altLang="en-US" sz="1400" dirty="0" err="1">
                <a:latin typeface="Calibri" panose="020F0502020204030204" pitchFamily="34" charset="0"/>
              </a:rPr>
              <a:t>Borga</a:t>
            </a:r>
            <a:r>
              <a:rPr lang="en-US" altLang="en-US" sz="1400" dirty="0">
                <a:latin typeface="Calibri" panose="020F0502020204030204" pitchFamily="34" charset="0"/>
              </a:rPr>
              <a:t>, </a:t>
            </a:r>
            <a:r>
              <a:rPr lang="en-US" altLang="en-US" sz="1400" dirty="0" err="1">
                <a:latin typeface="Calibri" panose="020F0502020204030204" pitchFamily="34" charset="0"/>
              </a:rPr>
              <a:t>Tillmann</a:t>
            </a:r>
            <a:r>
              <a:rPr lang="en-US" altLang="en-US" sz="1400" dirty="0">
                <a:latin typeface="Calibri" panose="020F0502020204030204" pitchFamily="34" charset="0"/>
              </a:rPr>
              <a:t> Christoph </a:t>
            </a:r>
            <a:r>
              <a:rPr lang="en-US" altLang="en-US" sz="1400" dirty="0" err="1">
                <a:latin typeface="Calibri" panose="020F0502020204030204" pitchFamily="34" charset="0"/>
              </a:rPr>
              <a:t>Kubis</a:t>
            </a:r>
            <a:r>
              <a:rPr lang="en-US" altLang="en-US" sz="1400" dirty="0">
                <a:latin typeface="Calibri" panose="020F0502020204030204" pitchFamily="34" charset="0"/>
              </a:rPr>
              <a:t>, Michael </a:t>
            </a:r>
            <a:r>
              <a:rPr lang="en-US" altLang="en-US" sz="1400" dirty="0" err="1">
                <a:latin typeface="Calibri" panose="020F0502020204030204" pitchFamily="34" charset="0"/>
              </a:rPr>
              <a:t>Povolotskyi</a:t>
            </a:r>
            <a:r>
              <a:rPr lang="en-US" altLang="en-US" sz="1400" dirty="0">
                <a:latin typeface="Calibri" panose="020F0502020204030204" pitchFamily="34" charset="0"/>
              </a:rPr>
              <a:t>, Gerhard Klimeck (2014), </a:t>
            </a:r>
            <a:br>
              <a:rPr lang="en-US" altLang="en-US" sz="1400" dirty="0">
                <a:latin typeface="Calibri" panose="020F0502020204030204" pitchFamily="34" charset="0"/>
              </a:rPr>
            </a:br>
            <a:r>
              <a:rPr lang="en-US" altLang="en-US" sz="1400" dirty="0">
                <a:latin typeface="Calibri" panose="020F0502020204030204" pitchFamily="34" charset="0"/>
              </a:rPr>
              <a:t>"Brillouin Zone Viewer," https://</a:t>
            </a:r>
            <a:r>
              <a:rPr lang="en-US" altLang="en-US" sz="1400" dirty="0" err="1">
                <a:latin typeface="Calibri" panose="020F0502020204030204" pitchFamily="34" charset="0"/>
              </a:rPr>
              <a:t>nanohub.org</a:t>
            </a:r>
            <a:r>
              <a:rPr lang="en-US" altLang="en-US" sz="1400" dirty="0">
                <a:latin typeface="Calibri" panose="020F0502020204030204" pitchFamily="34" charset="0"/>
              </a:rPr>
              <a:t>/resources/</a:t>
            </a:r>
            <a:r>
              <a:rPr lang="en-US" altLang="en-US" sz="1400" dirty="0" err="1">
                <a:latin typeface="Calibri" panose="020F0502020204030204" pitchFamily="34" charset="0"/>
              </a:rPr>
              <a:t>brillouin</a:t>
            </a:r>
            <a:r>
              <a:rPr lang="en-US" altLang="en-US" sz="1400" dirty="0">
                <a:latin typeface="Calibri" panose="020F0502020204030204" pitchFamily="34" charset="0"/>
              </a:rPr>
              <a:t>. (DOI: 10.4231/D3DB7VQ35).</a:t>
            </a:r>
            <a:endParaRPr lang="en-US" altLang="en-US" sz="1600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2A193353-89A9-1B41-B559-80829A6E2825}"/>
                  </a:ext>
                </a:extLst>
              </p:cNvPr>
              <p:cNvSpPr txBox="1"/>
              <p:nvPr/>
            </p:nvSpPr>
            <p:spPr bwMode="auto">
              <a:xfrm>
                <a:off x="9676759" y="2135419"/>
                <a:ext cx="2179415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̿"/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̿"/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2A193353-89A9-1B41-B559-80829A6E28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76759" y="2135419"/>
                <a:ext cx="2179415" cy="660400"/>
              </a:xfrm>
              <a:prstGeom prst="rect">
                <a:avLst/>
              </a:prstGeom>
              <a:blipFill>
                <a:blip r:embed="rId2"/>
                <a:stretch>
                  <a:fillRect t="-3846" b="-192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4">
                <a:extLst>
                  <a:ext uri="{FF2B5EF4-FFF2-40B4-BE49-F238E27FC236}">
                    <a16:creationId xmlns:a16="http://schemas.microsoft.com/office/drawing/2014/main" id="{4915D24B-71E8-6846-A08F-A7334A9F79EC}"/>
                  </a:ext>
                </a:extLst>
              </p:cNvPr>
              <p:cNvSpPr txBox="1"/>
              <p:nvPr/>
            </p:nvSpPr>
            <p:spPr bwMode="auto">
              <a:xfrm>
                <a:off x="9718412" y="2709404"/>
                <a:ext cx="2058479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̿"/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̿"/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Object 4">
                <a:extLst>
                  <a:ext uri="{FF2B5EF4-FFF2-40B4-BE49-F238E27FC236}">
                    <a16:creationId xmlns:a16="http://schemas.microsoft.com/office/drawing/2014/main" id="{4915D24B-71E8-6846-A08F-A7334A9F79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18412" y="2709404"/>
                <a:ext cx="2058479" cy="660400"/>
              </a:xfrm>
              <a:prstGeom prst="rect">
                <a:avLst/>
              </a:prstGeom>
              <a:blipFill>
                <a:blip r:embed="rId3"/>
                <a:stretch>
                  <a:fillRect t="-1887" b="-188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4">
                <a:extLst>
                  <a:ext uri="{FF2B5EF4-FFF2-40B4-BE49-F238E27FC236}">
                    <a16:creationId xmlns:a16="http://schemas.microsoft.com/office/drawing/2014/main" id="{7F1CA6FB-FD79-F04E-837C-80D39097FAAC}"/>
                  </a:ext>
                </a:extLst>
              </p:cNvPr>
              <p:cNvSpPr txBox="1"/>
              <p:nvPr/>
            </p:nvSpPr>
            <p:spPr bwMode="auto">
              <a:xfrm>
                <a:off x="9741339" y="3655987"/>
                <a:ext cx="2711628" cy="74104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e>
                      </m:acc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unc>
                                  <m:funcPr>
                                    <m:ctrlPr>
                                      <a:rPr lang="en-US" sz="16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160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60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os</m:t>
                                    </m:r>
                                  </m:fName>
                                  <m:e>
                                    <m:r>
                                      <a:rPr lang="en-US" sz="16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unc>
                                  <m:funcPr>
                                    <m:ctrlPr>
                                      <a:rPr lang="en-US" sz="16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600" b="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16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  <m:mr>
                              <m:e>
                                <m:func>
                                  <m:func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6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func>
                                  <m:func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16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6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os</m:t>
                                    </m:r>
                                  </m:fName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Object 4">
                <a:extLst>
                  <a:ext uri="{FF2B5EF4-FFF2-40B4-BE49-F238E27FC236}">
                    <a16:creationId xmlns:a16="http://schemas.microsoft.com/office/drawing/2014/main" id="{7F1CA6FB-FD79-F04E-837C-80D39097FA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41339" y="3655987"/>
                <a:ext cx="2711628" cy="7410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B0FD4836-52E7-FB41-94C0-391E695744B5}"/>
                  </a:ext>
                </a:extLst>
              </p:cNvPr>
              <p:cNvSpPr txBox="1"/>
              <p:nvPr/>
            </p:nvSpPr>
            <p:spPr bwMode="auto">
              <a:xfrm>
                <a:off x="9741339" y="3337510"/>
                <a:ext cx="2147091" cy="54759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  <m:brk m:alnAt="7"/>
                            </m:rPr>
                            <a:rPr lang="en-US" sz="1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en-US" sz="1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os</m:t>
                          </m:r>
                        </m:fName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B0FD4836-52E7-FB41-94C0-391E695744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41339" y="3337510"/>
                <a:ext cx="2147091" cy="54759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">
            <a:extLst>
              <a:ext uri="{FF2B5EF4-FFF2-40B4-BE49-F238E27FC236}">
                <a16:creationId xmlns:a16="http://schemas.microsoft.com/office/drawing/2014/main" id="{89AEDB54-4693-344C-AE70-517F77F64E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4" t="61159" b="421"/>
          <a:stretch/>
        </p:blipFill>
        <p:spPr bwMode="auto">
          <a:xfrm>
            <a:off x="6197668" y="2914665"/>
            <a:ext cx="3351247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CEAA46-8561-E049-B8B4-5BF5ED5E23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0266" y="681164"/>
            <a:ext cx="2189039" cy="26886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4">
                <a:extLst>
                  <a:ext uri="{FF2B5EF4-FFF2-40B4-BE49-F238E27FC236}">
                    <a16:creationId xmlns:a16="http://schemas.microsoft.com/office/drawing/2014/main" id="{EA2F10BF-A5A2-6642-BA46-C7C7050EE92F}"/>
                  </a:ext>
                </a:extLst>
              </p:cNvPr>
              <p:cNvSpPr txBox="1"/>
              <p:nvPr/>
            </p:nvSpPr>
            <p:spPr bwMode="auto">
              <a:xfrm>
                <a:off x="6842306" y="1004074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Object 4">
                <a:extLst>
                  <a:ext uri="{FF2B5EF4-FFF2-40B4-BE49-F238E27FC236}">
                    <a16:creationId xmlns:a16="http://schemas.microsoft.com/office/drawing/2014/main" id="{EA2F10BF-A5A2-6642-BA46-C7C7050EE9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42306" y="1004074"/>
                <a:ext cx="2667000" cy="660400"/>
              </a:xfrm>
              <a:prstGeom prst="rect">
                <a:avLst/>
              </a:prstGeom>
              <a:blipFill>
                <a:blip r:embed="rId8"/>
                <a:stretch>
                  <a:fillRect l="-189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Graphic 22">
            <a:extLst>
              <a:ext uri="{FF2B5EF4-FFF2-40B4-BE49-F238E27FC236}">
                <a16:creationId xmlns:a16="http://schemas.microsoft.com/office/drawing/2014/main" id="{E44F4AF3-4DFB-D04F-8C52-407965E23E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62577" y="1581771"/>
            <a:ext cx="2667001" cy="727364"/>
          </a:xfrm>
          <a:prstGeom prst="rect">
            <a:avLst/>
          </a:prstGeom>
        </p:spPr>
      </p:pic>
      <p:sp>
        <p:nvSpPr>
          <p:cNvPr id="24" name="AutoShape 5">
            <a:extLst>
              <a:ext uri="{FF2B5EF4-FFF2-40B4-BE49-F238E27FC236}">
                <a16:creationId xmlns:a16="http://schemas.microsoft.com/office/drawing/2014/main" id="{7A854569-A269-C54E-9B9A-478B529C274E}"/>
              </a:ext>
            </a:extLst>
          </p:cNvPr>
          <p:cNvSpPr>
            <a:spLocks noChangeArrowheads="1"/>
          </p:cNvSpPr>
          <p:nvPr/>
        </p:nvSpPr>
        <p:spPr bwMode="auto">
          <a:xfrm rot="2194824">
            <a:off x="4830112" y="4196945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3936836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8.1 1D Problems</a:t>
            </a:r>
          </a:p>
          <a:p>
            <a:pPr lvl="1"/>
            <a:r>
              <a:rPr lang="en-US" sz="2000" dirty="0"/>
              <a:t>Brillouin Zone</a:t>
            </a:r>
          </a:p>
          <a:p>
            <a:pPr lvl="1"/>
            <a:r>
              <a:rPr lang="en-US" sz="2000" dirty="0"/>
              <a:t>Solution strategy</a:t>
            </a:r>
          </a:p>
          <a:p>
            <a:pPr lvl="1"/>
            <a:r>
              <a:rPr lang="en-US" sz="2000" dirty="0"/>
              <a:t>Reciprocal Lattice</a:t>
            </a:r>
          </a:p>
          <a:p>
            <a:endParaRPr lang="en-US" sz="2400" dirty="0"/>
          </a:p>
          <a:p>
            <a:r>
              <a:rPr lang="en-US" sz="2400" dirty="0"/>
              <a:t>8.2 2D Problems </a:t>
            </a:r>
          </a:p>
          <a:p>
            <a:pPr lvl="1"/>
            <a:r>
              <a:rPr lang="en-US" sz="2000" dirty="0"/>
              <a:t>Reciprocal Lattice Recipe</a:t>
            </a:r>
          </a:p>
          <a:p>
            <a:pPr lvl="1"/>
            <a:r>
              <a:rPr lang="en-US" sz="2000" dirty="0"/>
              <a:t>Examples - Square and Hexagonal</a:t>
            </a:r>
          </a:p>
          <a:p>
            <a:endParaRPr lang="en-US" sz="2400" dirty="0"/>
          </a:p>
          <a:p>
            <a:r>
              <a:rPr lang="en-US" sz="2400" dirty="0"/>
              <a:t>8.3 3D Problems</a:t>
            </a:r>
          </a:p>
          <a:p>
            <a:pPr lvl="1"/>
            <a:r>
              <a:rPr lang="en-US" sz="2000" dirty="0"/>
              <a:t>Reciprocal Lattice Recipe</a:t>
            </a:r>
          </a:p>
          <a:p>
            <a:pPr lvl="1"/>
            <a:r>
              <a:rPr lang="en-US" sz="2000" dirty="0"/>
              <a:t>Examples</a:t>
            </a:r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8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Brillouin Zone and Reciprocal Lattice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494A042-6E86-2546-8647-32FB594FB241}"/>
              </a:ext>
            </a:extLst>
          </p:cNvPr>
          <p:cNvSpPr/>
          <p:nvPr/>
        </p:nvSpPr>
        <p:spPr>
          <a:xfrm rot="16200000">
            <a:off x="-281790" y="3091407"/>
            <a:ext cx="1129465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 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32430" y="4935501"/>
            <a:ext cx="1430746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34" name="Text Box 4">
            <a:extLst>
              <a:ext uri="{FF2B5EF4-FFF2-40B4-BE49-F238E27FC236}">
                <a16:creationId xmlns:a16="http://schemas.microsoft.com/office/drawing/2014/main" id="{51E5D67D-474B-D34D-8FB4-B7EAEA0E6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87198"/>
            <a:ext cx="118524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dirty="0">
                <a:latin typeface="Calibri" panose="020F0502020204030204" pitchFamily="34" charset="0"/>
              </a:rPr>
              <a:t>Prasad </a:t>
            </a:r>
            <a:r>
              <a:rPr lang="en-US" altLang="en-US" sz="1400" dirty="0" err="1">
                <a:latin typeface="Calibri" panose="020F0502020204030204" pitchFamily="34" charset="0"/>
              </a:rPr>
              <a:t>Sarangapani</a:t>
            </a:r>
            <a:r>
              <a:rPr lang="en-US" altLang="en-US" sz="1400" dirty="0">
                <a:latin typeface="Calibri" panose="020F0502020204030204" pitchFamily="34" charset="0"/>
              </a:rPr>
              <a:t>, Arun Goud </a:t>
            </a:r>
            <a:r>
              <a:rPr lang="en-US" altLang="en-US" sz="1400" dirty="0" err="1">
                <a:latin typeface="Calibri" panose="020F0502020204030204" pitchFamily="34" charset="0"/>
              </a:rPr>
              <a:t>Akkala</a:t>
            </a:r>
            <a:r>
              <a:rPr lang="en-US" altLang="en-US" sz="1400" dirty="0">
                <a:latin typeface="Calibri" panose="020F0502020204030204" pitchFamily="34" charset="0"/>
              </a:rPr>
              <a:t>, Sebastian </a:t>
            </a:r>
            <a:r>
              <a:rPr lang="en-US" altLang="en-US" sz="1400" dirty="0" err="1">
                <a:latin typeface="Calibri" panose="020F0502020204030204" pitchFamily="34" charset="0"/>
              </a:rPr>
              <a:t>Steiger</a:t>
            </a:r>
            <a:r>
              <a:rPr lang="en-US" altLang="en-US" sz="1400" dirty="0">
                <a:latin typeface="Calibri" panose="020F0502020204030204" pitchFamily="34" charset="0"/>
              </a:rPr>
              <a:t>, Hong-Hyun Park, Yosef </a:t>
            </a:r>
            <a:r>
              <a:rPr lang="en-US" altLang="en-US" sz="1400" dirty="0" err="1">
                <a:latin typeface="Calibri" panose="020F0502020204030204" pitchFamily="34" charset="0"/>
              </a:rPr>
              <a:t>Borga</a:t>
            </a:r>
            <a:r>
              <a:rPr lang="en-US" altLang="en-US" sz="1400" dirty="0">
                <a:latin typeface="Calibri" panose="020F0502020204030204" pitchFamily="34" charset="0"/>
              </a:rPr>
              <a:t>, </a:t>
            </a:r>
            <a:r>
              <a:rPr lang="en-US" altLang="en-US" sz="1400" dirty="0" err="1">
                <a:latin typeface="Calibri" panose="020F0502020204030204" pitchFamily="34" charset="0"/>
              </a:rPr>
              <a:t>Tillmann</a:t>
            </a:r>
            <a:r>
              <a:rPr lang="en-US" altLang="en-US" sz="1400" dirty="0">
                <a:latin typeface="Calibri" panose="020F0502020204030204" pitchFamily="34" charset="0"/>
              </a:rPr>
              <a:t> Christoph </a:t>
            </a:r>
            <a:r>
              <a:rPr lang="en-US" altLang="en-US" sz="1400" dirty="0" err="1">
                <a:latin typeface="Calibri" panose="020F0502020204030204" pitchFamily="34" charset="0"/>
              </a:rPr>
              <a:t>Kubis</a:t>
            </a:r>
            <a:r>
              <a:rPr lang="en-US" altLang="en-US" sz="1400" dirty="0">
                <a:latin typeface="Calibri" panose="020F0502020204030204" pitchFamily="34" charset="0"/>
              </a:rPr>
              <a:t>, Michael </a:t>
            </a:r>
            <a:r>
              <a:rPr lang="en-US" altLang="en-US" sz="1400" dirty="0" err="1">
                <a:latin typeface="Calibri" panose="020F0502020204030204" pitchFamily="34" charset="0"/>
              </a:rPr>
              <a:t>Povolotskyi</a:t>
            </a:r>
            <a:r>
              <a:rPr lang="en-US" altLang="en-US" sz="1400" dirty="0">
                <a:latin typeface="Calibri" panose="020F0502020204030204" pitchFamily="34" charset="0"/>
              </a:rPr>
              <a:t>, Gerhard Klimeck (2014), </a:t>
            </a:r>
            <a:br>
              <a:rPr lang="en-US" altLang="en-US" sz="1400" dirty="0">
                <a:latin typeface="Calibri" panose="020F0502020204030204" pitchFamily="34" charset="0"/>
              </a:rPr>
            </a:br>
            <a:r>
              <a:rPr lang="en-US" altLang="en-US" sz="1400" dirty="0">
                <a:latin typeface="Calibri" panose="020F0502020204030204" pitchFamily="34" charset="0"/>
              </a:rPr>
              <a:t>"Brillouin Zone Viewer," https://</a:t>
            </a:r>
            <a:r>
              <a:rPr lang="en-US" altLang="en-US" sz="1400" dirty="0" err="1">
                <a:latin typeface="Calibri" panose="020F0502020204030204" pitchFamily="34" charset="0"/>
              </a:rPr>
              <a:t>nanohub.org</a:t>
            </a:r>
            <a:r>
              <a:rPr lang="en-US" altLang="en-US" sz="1400" dirty="0">
                <a:latin typeface="Calibri" panose="020F0502020204030204" pitchFamily="34" charset="0"/>
              </a:rPr>
              <a:t>/resources/</a:t>
            </a:r>
            <a:r>
              <a:rPr lang="en-US" altLang="en-US" sz="1400" dirty="0" err="1">
                <a:latin typeface="Calibri" panose="020F0502020204030204" pitchFamily="34" charset="0"/>
              </a:rPr>
              <a:t>brillouin</a:t>
            </a:r>
            <a:r>
              <a:rPr lang="en-US" altLang="en-US" sz="1400" dirty="0">
                <a:latin typeface="Calibri" panose="020F0502020204030204" pitchFamily="34" charset="0"/>
              </a:rPr>
              <a:t>. (DOI: 10.4231/D3DB7VQ35).</a:t>
            </a:r>
            <a:endParaRPr lang="en-US" altLang="en-US" sz="1600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2A193353-89A9-1B41-B559-80829A6E2825}"/>
                  </a:ext>
                </a:extLst>
              </p:cNvPr>
              <p:cNvSpPr txBox="1"/>
              <p:nvPr/>
            </p:nvSpPr>
            <p:spPr bwMode="auto">
              <a:xfrm>
                <a:off x="9676759" y="2135419"/>
                <a:ext cx="2179415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̿"/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̿"/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2A193353-89A9-1B41-B559-80829A6E28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76759" y="2135419"/>
                <a:ext cx="2179415" cy="660400"/>
              </a:xfrm>
              <a:prstGeom prst="rect">
                <a:avLst/>
              </a:prstGeom>
              <a:blipFill>
                <a:blip r:embed="rId2"/>
                <a:stretch>
                  <a:fillRect t="-3846" b="-192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4">
                <a:extLst>
                  <a:ext uri="{FF2B5EF4-FFF2-40B4-BE49-F238E27FC236}">
                    <a16:creationId xmlns:a16="http://schemas.microsoft.com/office/drawing/2014/main" id="{4915D24B-71E8-6846-A08F-A7334A9F79EC}"/>
                  </a:ext>
                </a:extLst>
              </p:cNvPr>
              <p:cNvSpPr txBox="1"/>
              <p:nvPr/>
            </p:nvSpPr>
            <p:spPr bwMode="auto">
              <a:xfrm>
                <a:off x="9718412" y="2709404"/>
                <a:ext cx="2058479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̿"/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̿"/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Object 4">
                <a:extLst>
                  <a:ext uri="{FF2B5EF4-FFF2-40B4-BE49-F238E27FC236}">
                    <a16:creationId xmlns:a16="http://schemas.microsoft.com/office/drawing/2014/main" id="{4915D24B-71E8-6846-A08F-A7334A9F79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18412" y="2709404"/>
                <a:ext cx="2058479" cy="660400"/>
              </a:xfrm>
              <a:prstGeom prst="rect">
                <a:avLst/>
              </a:prstGeom>
              <a:blipFill>
                <a:blip r:embed="rId3"/>
                <a:stretch>
                  <a:fillRect t="-1887" b="-188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4">
                <a:extLst>
                  <a:ext uri="{FF2B5EF4-FFF2-40B4-BE49-F238E27FC236}">
                    <a16:creationId xmlns:a16="http://schemas.microsoft.com/office/drawing/2014/main" id="{7F1CA6FB-FD79-F04E-837C-80D39097FAAC}"/>
                  </a:ext>
                </a:extLst>
              </p:cNvPr>
              <p:cNvSpPr txBox="1"/>
              <p:nvPr/>
            </p:nvSpPr>
            <p:spPr bwMode="auto">
              <a:xfrm>
                <a:off x="9741339" y="3655987"/>
                <a:ext cx="2711628" cy="74104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e>
                      </m:acc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unc>
                                  <m:funcPr>
                                    <m:ctrlPr>
                                      <a:rPr lang="en-US" sz="16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160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60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os</m:t>
                                    </m:r>
                                  </m:fName>
                                  <m:e>
                                    <m:r>
                                      <a:rPr lang="en-US" sz="16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unc>
                                  <m:funcPr>
                                    <m:ctrlPr>
                                      <a:rPr lang="en-US" sz="16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600" b="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16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  <m:mr>
                              <m:e>
                                <m:func>
                                  <m:func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6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func>
                                  <m:func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16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6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os</m:t>
                                    </m:r>
                                  </m:fName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Object 4">
                <a:extLst>
                  <a:ext uri="{FF2B5EF4-FFF2-40B4-BE49-F238E27FC236}">
                    <a16:creationId xmlns:a16="http://schemas.microsoft.com/office/drawing/2014/main" id="{7F1CA6FB-FD79-F04E-837C-80D39097FA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41339" y="3655987"/>
                <a:ext cx="2711628" cy="7410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B0FD4836-52E7-FB41-94C0-391E695744B5}"/>
                  </a:ext>
                </a:extLst>
              </p:cNvPr>
              <p:cNvSpPr txBox="1"/>
              <p:nvPr/>
            </p:nvSpPr>
            <p:spPr bwMode="auto">
              <a:xfrm>
                <a:off x="9741339" y="3337510"/>
                <a:ext cx="2147091" cy="54759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  <m:brk m:alnAt="7"/>
                            </m:rPr>
                            <a:rPr lang="en-US" sz="1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en-US" sz="1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os</m:t>
                          </m:r>
                        </m:fName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B0FD4836-52E7-FB41-94C0-391E695744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41339" y="3337510"/>
                <a:ext cx="2147091" cy="54759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">
            <a:extLst>
              <a:ext uri="{FF2B5EF4-FFF2-40B4-BE49-F238E27FC236}">
                <a16:creationId xmlns:a16="http://schemas.microsoft.com/office/drawing/2014/main" id="{89AEDB54-4693-344C-AE70-517F77F64E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4" t="61159" b="421"/>
          <a:stretch/>
        </p:blipFill>
        <p:spPr bwMode="auto">
          <a:xfrm>
            <a:off x="6197668" y="2914665"/>
            <a:ext cx="3351247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CEAA46-8561-E049-B8B4-5BF5ED5E23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0266" y="681164"/>
            <a:ext cx="2189039" cy="26886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4">
                <a:extLst>
                  <a:ext uri="{FF2B5EF4-FFF2-40B4-BE49-F238E27FC236}">
                    <a16:creationId xmlns:a16="http://schemas.microsoft.com/office/drawing/2014/main" id="{EA2F10BF-A5A2-6642-BA46-C7C7050EE92F}"/>
                  </a:ext>
                </a:extLst>
              </p:cNvPr>
              <p:cNvSpPr txBox="1"/>
              <p:nvPr/>
            </p:nvSpPr>
            <p:spPr bwMode="auto">
              <a:xfrm>
                <a:off x="6842306" y="1004074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Object 4">
                <a:extLst>
                  <a:ext uri="{FF2B5EF4-FFF2-40B4-BE49-F238E27FC236}">
                    <a16:creationId xmlns:a16="http://schemas.microsoft.com/office/drawing/2014/main" id="{EA2F10BF-A5A2-6642-BA46-C7C7050EE9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42306" y="1004074"/>
                <a:ext cx="2667000" cy="660400"/>
              </a:xfrm>
              <a:prstGeom prst="rect">
                <a:avLst/>
              </a:prstGeom>
              <a:blipFill>
                <a:blip r:embed="rId8"/>
                <a:stretch>
                  <a:fillRect l="-189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Graphic 22">
            <a:extLst>
              <a:ext uri="{FF2B5EF4-FFF2-40B4-BE49-F238E27FC236}">
                <a16:creationId xmlns:a16="http://schemas.microsoft.com/office/drawing/2014/main" id="{E44F4AF3-4DFB-D04F-8C52-407965E23E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62577" y="1581771"/>
            <a:ext cx="2667001" cy="727364"/>
          </a:xfrm>
          <a:prstGeom prst="rect">
            <a:avLst/>
          </a:prstGeom>
        </p:spPr>
      </p:pic>
      <p:sp>
        <p:nvSpPr>
          <p:cNvPr id="26" name="AutoShape 5">
            <a:extLst>
              <a:ext uri="{FF2B5EF4-FFF2-40B4-BE49-F238E27FC236}">
                <a16:creationId xmlns:a16="http://schemas.microsoft.com/office/drawing/2014/main" id="{413D05C5-AB57-6F4B-9626-0596C0CC8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3014" y="4296387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366405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69815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8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Brillouin Zone and Reciprocal Lattice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AB12CC4C-8C42-E34C-BA94-99A56FF18F19}"/>
              </a:ext>
            </a:extLst>
          </p:cNvPr>
          <p:cNvSpPr txBox="1">
            <a:spLocks/>
          </p:cNvSpPr>
          <p:nvPr/>
        </p:nvSpPr>
        <p:spPr bwMode="auto">
          <a:xfrm>
            <a:off x="510148" y="2209800"/>
            <a:ext cx="11125200" cy="142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200" kern="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8.3 3D Problems</a:t>
            </a:r>
            <a:endParaRPr lang="en-US" sz="3200" kern="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0270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8.1 1D Problems</a:t>
            </a:r>
          </a:p>
          <a:p>
            <a:pPr lvl="1"/>
            <a:r>
              <a:rPr lang="en-US" sz="2000" dirty="0"/>
              <a:t>Brillouin Zone</a:t>
            </a:r>
          </a:p>
          <a:p>
            <a:pPr lvl="1"/>
            <a:r>
              <a:rPr lang="en-US" sz="2000" dirty="0"/>
              <a:t>Solution strategy</a:t>
            </a:r>
          </a:p>
          <a:p>
            <a:pPr lvl="1"/>
            <a:r>
              <a:rPr lang="en-US" sz="2000" dirty="0"/>
              <a:t>Reciprocal Lattice</a:t>
            </a:r>
          </a:p>
          <a:p>
            <a:endParaRPr lang="en-US" sz="2400" dirty="0"/>
          </a:p>
          <a:p>
            <a:r>
              <a:rPr lang="en-US" sz="2400" dirty="0"/>
              <a:t>8.2 2D Problems </a:t>
            </a:r>
          </a:p>
          <a:p>
            <a:pPr lvl="1"/>
            <a:r>
              <a:rPr lang="en-US" sz="2000" dirty="0"/>
              <a:t>Reciprocal Lattice Recipe</a:t>
            </a:r>
          </a:p>
          <a:p>
            <a:pPr lvl="1"/>
            <a:r>
              <a:rPr lang="en-US" sz="2000" dirty="0"/>
              <a:t>Examples - Square and Hexagonal</a:t>
            </a:r>
          </a:p>
          <a:p>
            <a:endParaRPr lang="en-US" sz="2400" dirty="0"/>
          </a:p>
          <a:p>
            <a:r>
              <a:rPr lang="en-US" sz="2400" dirty="0"/>
              <a:t>8.3 3D Problems</a:t>
            </a:r>
          </a:p>
          <a:p>
            <a:pPr lvl="1"/>
            <a:r>
              <a:rPr lang="en-US" sz="2000" dirty="0"/>
              <a:t>Reciprocal Lattice Recipe</a:t>
            </a:r>
          </a:p>
          <a:p>
            <a:pPr lvl="1"/>
            <a:r>
              <a:rPr lang="en-US" sz="2000" dirty="0"/>
              <a:t>Examples</a:t>
            </a:r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8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Brillouin Zone and Reciprocal Lattice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494A042-6E86-2546-8647-32FB594FB241}"/>
              </a:ext>
            </a:extLst>
          </p:cNvPr>
          <p:cNvSpPr/>
          <p:nvPr/>
        </p:nvSpPr>
        <p:spPr>
          <a:xfrm rot="16200000">
            <a:off x="-281790" y="3091407"/>
            <a:ext cx="1129465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32430" y="4935501"/>
            <a:ext cx="1430746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34" name="Text Box 4">
            <a:extLst>
              <a:ext uri="{FF2B5EF4-FFF2-40B4-BE49-F238E27FC236}">
                <a16:creationId xmlns:a16="http://schemas.microsoft.com/office/drawing/2014/main" id="{51E5D67D-474B-D34D-8FB4-B7EAEA0E6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87198"/>
            <a:ext cx="118524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dirty="0">
                <a:latin typeface="Calibri" panose="020F0502020204030204" pitchFamily="34" charset="0"/>
              </a:rPr>
              <a:t>Prasad </a:t>
            </a:r>
            <a:r>
              <a:rPr lang="en-US" altLang="en-US" sz="1400" dirty="0" err="1">
                <a:latin typeface="Calibri" panose="020F0502020204030204" pitchFamily="34" charset="0"/>
              </a:rPr>
              <a:t>Sarangapani</a:t>
            </a:r>
            <a:r>
              <a:rPr lang="en-US" altLang="en-US" sz="1400" dirty="0">
                <a:latin typeface="Calibri" panose="020F0502020204030204" pitchFamily="34" charset="0"/>
              </a:rPr>
              <a:t>, Arun Goud </a:t>
            </a:r>
            <a:r>
              <a:rPr lang="en-US" altLang="en-US" sz="1400" dirty="0" err="1">
                <a:latin typeface="Calibri" panose="020F0502020204030204" pitchFamily="34" charset="0"/>
              </a:rPr>
              <a:t>Akkala</a:t>
            </a:r>
            <a:r>
              <a:rPr lang="en-US" altLang="en-US" sz="1400" dirty="0">
                <a:latin typeface="Calibri" panose="020F0502020204030204" pitchFamily="34" charset="0"/>
              </a:rPr>
              <a:t>, Sebastian </a:t>
            </a:r>
            <a:r>
              <a:rPr lang="en-US" altLang="en-US" sz="1400" dirty="0" err="1">
                <a:latin typeface="Calibri" panose="020F0502020204030204" pitchFamily="34" charset="0"/>
              </a:rPr>
              <a:t>Steiger</a:t>
            </a:r>
            <a:r>
              <a:rPr lang="en-US" altLang="en-US" sz="1400" dirty="0">
                <a:latin typeface="Calibri" panose="020F0502020204030204" pitchFamily="34" charset="0"/>
              </a:rPr>
              <a:t>, Hong-Hyun Park, Yosef </a:t>
            </a:r>
            <a:r>
              <a:rPr lang="en-US" altLang="en-US" sz="1400" dirty="0" err="1">
                <a:latin typeface="Calibri" panose="020F0502020204030204" pitchFamily="34" charset="0"/>
              </a:rPr>
              <a:t>Borga</a:t>
            </a:r>
            <a:r>
              <a:rPr lang="en-US" altLang="en-US" sz="1400" dirty="0">
                <a:latin typeface="Calibri" panose="020F0502020204030204" pitchFamily="34" charset="0"/>
              </a:rPr>
              <a:t>, </a:t>
            </a:r>
            <a:r>
              <a:rPr lang="en-US" altLang="en-US" sz="1400" dirty="0" err="1">
                <a:latin typeface="Calibri" panose="020F0502020204030204" pitchFamily="34" charset="0"/>
              </a:rPr>
              <a:t>Tillmann</a:t>
            </a:r>
            <a:r>
              <a:rPr lang="en-US" altLang="en-US" sz="1400" dirty="0">
                <a:latin typeface="Calibri" panose="020F0502020204030204" pitchFamily="34" charset="0"/>
              </a:rPr>
              <a:t> Christoph </a:t>
            </a:r>
            <a:r>
              <a:rPr lang="en-US" altLang="en-US" sz="1400" dirty="0" err="1">
                <a:latin typeface="Calibri" panose="020F0502020204030204" pitchFamily="34" charset="0"/>
              </a:rPr>
              <a:t>Kubis</a:t>
            </a:r>
            <a:r>
              <a:rPr lang="en-US" altLang="en-US" sz="1400" dirty="0">
                <a:latin typeface="Calibri" panose="020F0502020204030204" pitchFamily="34" charset="0"/>
              </a:rPr>
              <a:t>, Michael </a:t>
            </a:r>
            <a:r>
              <a:rPr lang="en-US" altLang="en-US" sz="1400" dirty="0" err="1">
                <a:latin typeface="Calibri" panose="020F0502020204030204" pitchFamily="34" charset="0"/>
              </a:rPr>
              <a:t>Povolotskyi</a:t>
            </a:r>
            <a:r>
              <a:rPr lang="en-US" altLang="en-US" sz="1400" dirty="0">
                <a:latin typeface="Calibri" panose="020F0502020204030204" pitchFamily="34" charset="0"/>
              </a:rPr>
              <a:t>, Gerhard Klimeck (2014), </a:t>
            </a:r>
            <a:br>
              <a:rPr lang="en-US" altLang="en-US" sz="1400" dirty="0">
                <a:latin typeface="Calibri" panose="020F0502020204030204" pitchFamily="34" charset="0"/>
              </a:rPr>
            </a:br>
            <a:r>
              <a:rPr lang="en-US" altLang="en-US" sz="1400" dirty="0">
                <a:latin typeface="Calibri" panose="020F0502020204030204" pitchFamily="34" charset="0"/>
              </a:rPr>
              <a:t>"Brillouin Zone Viewer," https://</a:t>
            </a:r>
            <a:r>
              <a:rPr lang="en-US" altLang="en-US" sz="1400" dirty="0" err="1">
                <a:latin typeface="Calibri" panose="020F0502020204030204" pitchFamily="34" charset="0"/>
              </a:rPr>
              <a:t>nanohub.org</a:t>
            </a:r>
            <a:r>
              <a:rPr lang="en-US" altLang="en-US" sz="1400" dirty="0">
                <a:latin typeface="Calibri" panose="020F0502020204030204" pitchFamily="34" charset="0"/>
              </a:rPr>
              <a:t>/resources/</a:t>
            </a:r>
            <a:r>
              <a:rPr lang="en-US" altLang="en-US" sz="1400" dirty="0" err="1">
                <a:latin typeface="Calibri" panose="020F0502020204030204" pitchFamily="34" charset="0"/>
              </a:rPr>
              <a:t>brillouin</a:t>
            </a:r>
            <a:r>
              <a:rPr lang="en-US" altLang="en-US" sz="1400" dirty="0">
                <a:latin typeface="Calibri" panose="020F0502020204030204" pitchFamily="34" charset="0"/>
              </a:rPr>
              <a:t>. (DOI: 10.4231/D3DB7VQ35).</a:t>
            </a:r>
            <a:endParaRPr lang="en-US" altLang="en-US" sz="1600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2A193353-89A9-1B41-B559-80829A6E2825}"/>
                  </a:ext>
                </a:extLst>
              </p:cNvPr>
              <p:cNvSpPr txBox="1"/>
              <p:nvPr/>
            </p:nvSpPr>
            <p:spPr bwMode="auto">
              <a:xfrm>
                <a:off x="9676759" y="2135419"/>
                <a:ext cx="2179415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̿"/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̿"/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2A193353-89A9-1B41-B559-80829A6E28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76759" y="2135419"/>
                <a:ext cx="2179415" cy="660400"/>
              </a:xfrm>
              <a:prstGeom prst="rect">
                <a:avLst/>
              </a:prstGeom>
              <a:blipFill>
                <a:blip r:embed="rId2"/>
                <a:stretch>
                  <a:fillRect t="-3846" b="-192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4">
                <a:extLst>
                  <a:ext uri="{FF2B5EF4-FFF2-40B4-BE49-F238E27FC236}">
                    <a16:creationId xmlns:a16="http://schemas.microsoft.com/office/drawing/2014/main" id="{4915D24B-71E8-6846-A08F-A7334A9F79EC}"/>
                  </a:ext>
                </a:extLst>
              </p:cNvPr>
              <p:cNvSpPr txBox="1"/>
              <p:nvPr/>
            </p:nvSpPr>
            <p:spPr bwMode="auto">
              <a:xfrm>
                <a:off x="9718412" y="2709404"/>
                <a:ext cx="2058479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̿"/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̿"/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Object 4">
                <a:extLst>
                  <a:ext uri="{FF2B5EF4-FFF2-40B4-BE49-F238E27FC236}">
                    <a16:creationId xmlns:a16="http://schemas.microsoft.com/office/drawing/2014/main" id="{4915D24B-71E8-6846-A08F-A7334A9F79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18412" y="2709404"/>
                <a:ext cx="2058479" cy="660400"/>
              </a:xfrm>
              <a:prstGeom prst="rect">
                <a:avLst/>
              </a:prstGeom>
              <a:blipFill>
                <a:blip r:embed="rId3"/>
                <a:stretch>
                  <a:fillRect t="-1887" b="-188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4">
                <a:extLst>
                  <a:ext uri="{FF2B5EF4-FFF2-40B4-BE49-F238E27FC236}">
                    <a16:creationId xmlns:a16="http://schemas.microsoft.com/office/drawing/2014/main" id="{7F1CA6FB-FD79-F04E-837C-80D39097FAAC}"/>
                  </a:ext>
                </a:extLst>
              </p:cNvPr>
              <p:cNvSpPr txBox="1"/>
              <p:nvPr/>
            </p:nvSpPr>
            <p:spPr bwMode="auto">
              <a:xfrm>
                <a:off x="9741339" y="3655987"/>
                <a:ext cx="2711628" cy="74104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e>
                      </m:acc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unc>
                                  <m:funcPr>
                                    <m:ctrlPr>
                                      <a:rPr lang="en-US" sz="16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160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60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os</m:t>
                                    </m:r>
                                  </m:fName>
                                  <m:e>
                                    <m:r>
                                      <a:rPr lang="en-US" sz="16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unc>
                                  <m:funcPr>
                                    <m:ctrlPr>
                                      <a:rPr lang="en-US" sz="16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600" b="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16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  <m:mr>
                              <m:e>
                                <m:func>
                                  <m:func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6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func>
                                  <m:func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16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6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os</m:t>
                                    </m:r>
                                  </m:fName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Object 4">
                <a:extLst>
                  <a:ext uri="{FF2B5EF4-FFF2-40B4-BE49-F238E27FC236}">
                    <a16:creationId xmlns:a16="http://schemas.microsoft.com/office/drawing/2014/main" id="{7F1CA6FB-FD79-F04E-837C-80D39097FA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41339" y="3655987"/>
                <a:ext cx="2711628" cy="7410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B0FD4836-52E7-FB41-94C0-391E695744B5}"/>
                  </a:ext>
                </a:extLst>
              </p:cNvPr>
              <p:cNvSpPr txBox="1"/>
              <p:nvPr/>
            </p:nvSpPr>
            <p:spPr bwMode="auto">
              <a:xfrm>
                <a:off x="9741339" y="3337510"/>
                <a:ext cx="2147091" cy="54759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  <m:brk m:alnAt="7"/>
                            </m:rPr>
                            <a:rPr lang="en-US" sz="1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en-US" sz="1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os</m:t>
                          </m:r>
                        </m:fName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B0FD4836-52E7-FB41-94C0-391E695744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41339" y="3337510"/>
                <a:ext cx="2147091" cy="54759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">
            <a:extLst>
              <a:ext uri="{FF2B5EF4-FFF2-40B4-BE49-F238E27FC236}">
                <a16:creationId xmlns:a16="http://schemas.microsoft.com/office/drawing/2014/main" id="{89AEDB54-4693-344C-AE70-517F77F64E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4" t="61159" b="421"/>
          <a:stretch/>
        </p:blipFill>
        <p:spPr bwMode="auto">
          <a:xfrm>
            <a:off x="6197668" y="2914665"/>
            <a:ext cx="3351247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CEAA46-8561-E049-B8B4-5BF5ED5E23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0266" y="681164"/>
            <a:ext cx="2189039" cy="26886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4">
                <a:extLst>
                  <a:ext uri="{FF2B5EF4-FFF2-40B4-BE49-F238E27FC236}">
                    <a16:creationId xmlns:a16="http://schemas.microsoft.com/office/drawing/2014/main" id="{EA2F10BF-A5A2-6642-BA46-C7C7050EE92F}"/>
                  </a:ext>
                </a:extLst>
              </p:cNvPr>
              <p:cNvSpPr txBox="1"/>
              <p:nvPr/>
            </p:nvSpPr>
            <p:spPr bwMode="auto">
              <a:xfrm>
                <a:off x="6842306" y="1004074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Object 4">
                <a:extLst>
                  <a:ext uri="{FF2B5EF4-FFF2-40B4-BE49-F238E27FC236}">
                    <a16:creationId xmlns:a16="http://schemas.microsoft.com/office/drawing/2014/main" id="{EA2F10BF-A5A2-6642-BA46-C7C7050EE9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42306" y="1004074"/>
                <a:ext cx="2667000" cy="660400"/>
              </a:xfrm>
              <a:prstGeom prst="rect">
                <a:avLst/>
              </a:prstGeom>
              <a:blipFill>
                <a:blip r:embed="rId8"/>
                <a:stretch>
                  <a:fillRect l="-189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Graphic 22">
            <a:extLst>
              <a:ext uri="{FF2B5EF4-FFF2-40B4-BE49-F238E27FC236}">
                <a16:creationId xmlns:a16="http://schemas.microsoft.com/office/drawing/2014/main" id="{E44F4AF3-4DFB-D04F-8C52-407965E23E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62577" y="1581771"/>
            <a:ext cx="2667001" cy="727364"/>
          </a:xfrm>
          <a:prstGeom prst="rect">
            <a:avLst/>
          </a:prstGeom>
        </p:spPr>
      </p:pic>
      <p:sp>
        <p:nvSpPr>
          <p:cNvPr id="24" name="AutoShape 5">
            <a:extLst>
              <a:ext uri="{FF2B5EF4-FFF2-40B4-BE49-F238E27FC236}">
                <a16:creationId xmlns:a16="http://schemas.microsoft.com/office/drawing/2014/main" id="{47A40236-5E33-244A-9619-D18D4328EA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3014" y="4296387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</p:spTree>
    <p:extLst>
      <p:ext uri="{BB962C8B-B14F-4D97-AF65-F5344CB8AC3E}">
        <p14:creationId xmlns:p14="http://schemas.microsoft.com/office/powerpoint/2010/main" val="32572556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459" name="Object 4">
                <a:extLst>
                  <a:ext uri="{FF2B5EF4-FFF2-40B4-BE49-F238E27FC236}">
                    <a16:creationId xmlns:a16="http://schemas.microsoft.com/office/drawing/2014/main" id="{96A60E21-4495-E047-A735-8D79ECB21722}"/>
                  </a:ext>
                </a:extLst>
              </p:cNvPr>
              <p:cNvSpPr txBox="1"/>
              <p:nvPr/>
            </p:nvSpPr>
            <p:spPr bwMode="auto">
              <a:xfrm>
                <a:off x="609600" y="870702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459" name="Object 4">
                <a:extLst>
                  <a:ext uri="{FF2B5EF4-FFF2-40B4-BE49-F238E27FC236}">
                    <a16:creationId xmlns:a16="http://schemas.microsoft.com/office/drawing/2014/main" id="{96A60E21-4495-E047-A735-8D79ECB217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870702"/>
                <a:ext cx="2667000" cy="660400"/>
              </a:xfrm>
              <a:prstGeom prst="rect">
                <a:avLst/>
              </a:prstGeom>
              <a:blipFill>
                <a:blip r:embed="rId2"/>
                <a:stretch>
                  <a:fillRect l="-182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464" name="Rectangle 9">
            <a:extLst>
              <a:ext uri="{FF2B5EF4-FFF2-40B4-BE49-F238E27FC236}">
                <a16:creationId xmlns:a16="http://schemas.microsoft.com/office/drawing/2014/main" id="{A994AADE-05AB-554A-AB9B-97F21CD623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Reciprocal Spaces of 2D &amp; 3D Bravais Lattices</a:t>
            </a:r>
          </a:p>
        </p:txBody>
      </p:sp>
      <p:sp>
        <p:nvSpPr>
          <p:cNvPr id="19466" name="Slide Number Placeholder 10">
            <a:extLst>
              <a:ext uri="{FF2B5EF4-FFF2-40B4-BE49-F238E27FC236}">
                <a16:creationId xmlns:a16="http://schemas.microsoft.com/office/drawing/2014/main" id="{DB7C61B4-5518-F643-91AD-ABE1B0C5B82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C15447-6014-E241-9C9A-8180F5F7805B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42801565-3555-4754-A47E-D9FA3C22F414}"/>
                  </a:ext>
                </a:extLst>
              </p:cNvPr>
              <p:cNvSpPr txBox="1"/>
              <p:nvPr/>
            </p:nvSpPr>
            <p:spPr bwMode="auto">
              <a:xfrm>
                <a:off x="3581399" y="818394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42801565-3555-4754-A47E-D9FA3C22F4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399" y="818394"/>
                <a:ext cx="2667000" cy="660400"/>
              </a:xfrm>
              <a:prstGeom prst="rect">
                <a:avLst/>
              </a:prstGeom>
              <a:blipFill>
                <a:blip r:embed="rId3"/>
                <a:stretch>
                  <a:fillRect l="-45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DF4542F1-E28B-4410-AB2D-8FE843A9522E}"/>
              </a:ext>
            </a:extLst>
          </p:cNvPr>
          <p:cNvSpPr/>
          <p:nvPr/>
        </p:nvSpPr>
        <p:spPr>
          <a:xfrm>
            <a:off x="7384413" y="863106"/>
            <a:ext cx="4582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Primitive Bravais Lattice Vectors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4C8319EC-D172-4FCC-B2EB-B2C172D331D9}"/>
                  </a:ext>
                </a:extLst>
              </p:cNvPr>
              <p:cNvSpPr txBox="1"/>
              <p:nvPr/>
            </p:nvSpPr>
            <p:spPr bwMode="auto">
              <a:xfrm>
                <a:off x="6400799" y="818394"/>
                <a:ext cx="1166811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4C8319EC-D172-4FCC-B2EB-B2C172D331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799" y="818394"/>
                <a:ext cx="1166811" cy="660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4">
                <a:extLst>
                  <a:ext uri="{FF2B5EF4-FFF2-40B4-BE49-F238E27FC236}">
                    <a16:creationId xmlns:a16="http://schemas.microsoft.com/office/drawing/2014/main" id="{72CE335E-DD2A-4211-9FE5-DDA83568F7F5}"/>
                  </a:ext>
                </a:extLst>
              </p:cNvPr>
              <p:cNvSpPr txBox="1"/>
              <p:nvPr/>
            </p:nvSpPr>
            <p:spPr bwMode="auto">
              <a:xfrm>
                <a:off x="6400799" y="1253133"/>
                <a:ext cx="192513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Object 4">
                <a:extLst>
                  <a:ext uri="{FF2B5EF4-FFF2-40B4-BE49-F238E27FC236}">
                    <a16:creationId xmlns:a16="http://schemas.microsoft.com/office/drawing/2014/main" id="{72CE335E-DD2A-4211-9FE5-DDA83568F7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799" y="1253133"/>
                <a:ext cx="1925130" cy="660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B5E602E3-C75E-4D91-8F7D-8DF436EB691F}"/>
              </a:ext>
            </a:extLst>
          </p:cNvPr>
          <p:cNvSpPr/>
          <p:nvPr/>
        </p:nvSpPr>
        <p:spPr>
          <a:xfrm>
            <a:off x="8391815" y="1255027"/>
            <a:ext cx="17427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Any integer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E00583B-211A-4403-88F2-F760BC18BBB3}"/>
              </a:ext>
            </a:extLst>
          </p:cNvPr>
          <p:cNvSpPr/>
          <p:nvPr/>
        </p:nvSpPr>
        <p:spPr>
          <a:xfrm>
            <a:off x="6841036" y="1781035"/>
            <a:ext cx="38827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=&gt; Reciprocal Space Basis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Object 4">
                <a:extLst>
                  <a:ext uri="{FF2B5EF4-FFF2-40B4-BE49-F238E27FC236}">
                    <a16:creationId xmlns:a16="http://schemas.microsoft.com/office/drawing/2014/main" id="{756FD2AB-1087-48EC-A387-88F2C726B28D}"/>
                  </a:ext>
                </a:extLst>
              </p:cNvPr>
              <p:cNvSpPr txBox="1"/>
              <p:nvPr/>
            </p:nvSpPr>
            <p:spPr bwMode="auto">
              <a:xfrm>
                <a:off x="3581166" y="1752600"/>
                <a:ext cx="28956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1" name="Object 4">
                <a:extLst>
                  <a:ext uri="{FF2B5EF4-FFF2-40B4-BE49-F238E27FC236}">
                    <a16:creationId xmlns:a16="http://schemas.microsoft.com/office/drawing/2014/main" id="{756FD2AB-1087-48EC-A387-88F2C726B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166" y="1752600"/>
                <a:ext cx="2895600" cy="660400"/>
              </a:xfrm>
              <a:prstGeom prst="rect">
                <a:avLst/>
              </a:prstGeom>
              <a:blipFill>
                <a:blip r:embed="rId6"/>
                <a:stretch>
                  <a:fillRect l="-42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Object 4">
                <a:extLst>
                  <a:ext uri="{FF2B5EF4-FFF2-40B4-BE49-F238E27FC236}">
                    <a16:creationId xmlns:a16="http://schemas.microsoft.com/office/drawing/2014/main" id="{F3FDA609-8CA0-4B96-8744-EBA6307614D1}"/>
                  </a:ext>
                </a:extLst>
              </p:cNvPr>
              <p:cNvSpPr txBox="1"/>
              <p:nvPr/>
            </p:nvSpPr>
            <p:spPr bwMode="auto">
              <a:xfrm>
                <a:off x="838200" y="2235200"/>
                <a:ext cx="2179415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̿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̿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6" name="Object 4">
                <a:extLst>
                  <a:ext uri="{FF2B5EF4-FFF2-40B4-BE49-F238E27FC236}">
                    <a16:creationId xmlns:a16="http://schemas.microsoft.com/office/drawing/2014/main" id="{F3FDA609-8CA0-4B96-8744-EBA6307614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2235200"/>
                <a:ext cx="2179415" cy="660400"/>
              </a:xfrm>
              <a:prstGeom prst="rect">
                <a:avLst/>
              </a:prstGeom>
              <a:blipFill>
                <a:blip r:embed="rId7"/>
                <a:stretch>
                  <a:fillRect b="-1666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Object 4">
                <a:extLst>
                  <a:ext uri="{FF2B5EF4-FFF2-40B4-BE49-F238E27FC236}">
                    <a16:creationId xmlns:a16="http://schemas.microsoft.com/office/drawing/2014/main" id="{5B996D9F-7779-4F0F-ACA8-76419172FA57}"/>
                  </a:ext>
                </a:extLst>
              </p:cNvPr>
              <p:cNvSpPr txBox="1"/>
              <p:nvPr/>
            </p:nvSpPr>
            <p:spPr bwMode="auto">
              <a:xfrm>
                <a:off x="2966767" y="2235200"/>
                <a:ext cx="2058479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̿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̿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Object 4">
                <a:extLst>
                  <a:ext uri="{FF2B5EF4-FFF2-40B4-BE49-F238E27FC236}">
                    <a16:creationId xmlns:a16="http://schemas.microsoft.com/office/drawing/2014/main" id="{5B996D9F-7779-4F0F-ACA8-76419172FA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66767" y="2235200"/>
                <a:ext cx="2058479" cy="660400"/>
              </a:xfrm>
              <a:prstGeom prst="rect">
                <a:avLst/>
              </a:prstGeom>
              <a:blipFill>
                <a:blip r:embed="rId8"/>
                <a:stretch>
                  <a:fillRect b="-1666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bject 4">
                <a:extLst>
                  <a:ext uri="{FF2B5EF4-FFF2-40B4-BE49-F238E27FC236}">
                    <a16:creationId xmlns:a16="http://schemas.microsoft.com/office/drawing/2014/main" id="{97120A1C-377D-4909-814D-74A69BD25D9A}"/>
                  </a:ext>
                </a:extLst>
              </p:cNvPr>
              <p:cNvSpPr txBox="1"/>
              <p:nvPr/>
            </p:nvSpPr>
            <p:spPr bwMode="auto">
              <a:xfrm>
                <a:off x="5651513" y="2342952"/>
                <a:ext cx="2711628" cy="74104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e>
                      </m:acc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unc>
                                  <m:funcPr>
                                    <m:ctrlPr>
                                      <a:rPr lang="en-US" sz="20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200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200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os</m:t>
                                    </m:r>
                                  </m:fName>
                                  <m:e>
                                    <m:r>
                                      <a:rPr lang="en-US" sz="20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r>
                                  <a:rPr lang="en-US" sz="20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unc>
                                  <m:funcPr>
                                    <m:ctrlPr>
                                      <a:rPr lang="en-US" sz="20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000" b="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20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  <m:mr>
                              <m:e>
                                <m:func>
                                  <m:funcPr>
                                    <m:ctrlP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func>
                                  <m:funcPr>
                                    <m:ctrlP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20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os</m:t>
                                    </m:r>
                                  </m:fName>
                                  <m:e>
                                    <m:r>
                                      <a:rPr lang="en-US" sz="20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Object 4">
                <a:extLst>
                  <a:ext uri="{FF2B5EF4-FFF2-40B4-BE49-F238E27FC236}">
                    <a16:creationId xmlns:a16="http://schemas.microsoft.com/office/drawing/2014/main" id="{97120A1C-377D-4909-814D-74A69BD25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51513" y="2342952"/>
                <a:ext cx="2711628" cy="74104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Object 4">
                <a:extLst>
                  <a:ext uri="{FF2B5EF4-FFF2-40B4-BE49-F238E27FC236}">
                    <a16:creationId xmlns:a16="http://schemas.microsoft.com/office/drawing/2014/main" id="{72853BBA-2323-4AD3-9A0F-188AC202B674}"/>
                  </a:ext>
                </a:extLst>
              </p:cNvPr>
              <p:cNvSpPr txBox="1"/>
              <p:nvPr/>
            </p:nvSpPr>
            <p:spPr bwMode="auto">
              <a:xfrm>
                <a:off x="8585977" y="2439677"/>
                <a:ext cx="2147091" cy="54759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  <m:brk m:alnAt="7"/>
                            </m:rPr>
                            <a:rPr lang="en-US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os</m:t>
                          </m:r>
                        </m:fName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1" name="Object 4">
                <a:extLst>
                  <a:ext uri="{FF2B5EF4-FFF2-40B4-BE49-F238E27FC236}">
                    <a16:creationId xmlns:a16="http://schemas.microsoft.com/office/drawing/2014/main" id="{72853BBA-2323-4AD3-9A0F-188AC202B6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85977" y="2439677"/>
                <a:ext cx="2147091" cy="54759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>
            <a:extLst>
              <a:ext uri="{FF2B5EF4-FFF2-40B4-BE49-F238E27FC236}">
                <a16:creationId xmlns:a16="http://schemas.microsoft.com/office/drawing/2014/main" id="{1B83412E-AA1D-4B57-82D6-15210EB606E9}"/>
              </a:ext>
            </a:extLst>
          </p:cNvPr>
          <p:cNvSpPr/>
          <p:nvPr/>
        </p:nvSpPr>
        <p:spPr>
          <a:xfrm>
            <a:off x="477329" y="6550223"/>
            <a:ext cx="7848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11"/>
              </a:rPr>
              <a:t>https://en.wikipedia.org/wiki/Reciprocal_lattice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Object 4">
                <a:extLst>
                  <a:ext uri="{FF2B5EF4-FFF2-40B4-BE49-F238E27FC236}">
                    <a16:creationId xmlns:a16="http://schemas.microsoft.com/office/drawing/2014/main" id="{6CC52922-5910-443E-BFFE-A4C002F201F0}"/>
                  </a:ext>
                </a:extLst>
              </p:cNvPr>
              <p:cNvSpPr txBox="1"/>
              <p:nvPr/>
            </p:nvSpPr>
            <p:spPr bwMode="auto">
              <a:xfrm>
                <a:off x="2460059" y="3373119"/>
                <a:ext cx="3630412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Object 4">
                <a:extLst>
                  <a:ext uri="{FF2B5EF4-FFF2-40B4-BE49-F238E27FC236}">
                    <a16:creationId xmlns:a16="http://schemas.microsoft.com/office/drawing/2014/main" id="{6CC52922-5910-443E-BFFE-A4C002F201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60059" y="3373119"/>
                <a:ext cx="3630412" cy="660400"/>
              </a:xfrm>
              <a:prstGeom prst="rect">
                <a:avLst/>
              </a:prstGeom>
              <a:blipFill>
                <a:blip r:embed="rId12"/>
                <a:stretch>
                  <a:fillRect l="-504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Object 4">
                <a:extLst>
                  <a:ext uri="{FF2B5EF4-FFF2-40B4-BE49-F238E27FC236}">
                    <a16:creationId xmlns:a16="http://schemas.microsoft.com/office/drawing/2014/main" id="{3E948F81-A851-4D6A-ACE3-DBA631E92136}"/>
                  </a:ext>
                </a:extLst>
              </p:cNvPr>
              <p:cNvSpPr txBox="1"/>
              <p:nvPr/>
            </p:nvSpPr>
            <p:spPr bwMode="auto">
              <a:xfrm>
                <a:off x="6384926" y="3373119"/>
                <a:ext cx="1681929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Object 4">
                <a:extLst>
                  <a:ext uri="{FF2B5EF4-FFF2-40B4-BE49-F238E27FC236}">
                    <a16:creationId xmlns:a16="http://schemas.microsoft.com/office/drawing/2014/main" id="{3E948F81-A851-4D6A-ACE3-DBA631E921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84926" y="3373119"/>
                <a:ext cx="1681929" cy="66040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Object 4">
                <a:extLst>
                  <a:ext uri="{FF2B5EF4-FFF2-40B4-BE49-F238E27FC236}">
                    <a16:creationId xmlns:a16="http://schemas.microsoft.com/office/drawing/2014/main" id="{9386A020-2FE4-4E3F-B75B-ED0BB160C6B2}"/>
                  </a:ext>
                </a:extLst>
              </p:cNvPr>
              <p:cNvSpPr txBox="1"/>
              <p:nvPr/>
            </p:nvSpPr>
            <p:spPr bwMode="auto">
              <a:xfrm>
                <a:off x="6384925" y="3807858"/>
                <a:ext cx="1834329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Object 4">
                <a:extLst>
                  <a:ext uri="{FF2B5EF4-FFF2-40B4-BE49-F238E27FC236}">
                    <a16:creationId xmlns:a16="http://schemas.microsoft.com/office/drawing/2014/main" id="{9386A020-2FE4-4E3F-B75B-ED0BB160C6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84925" y="3807858"/>
                <a:ext cx="1834329" cy="66040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Object 4">
                <a:extLst>
                  <a:ext uri="{FF2B5EF4-FFF2-40B4-BE49-F238E27FC236}">
                    <a16:creationId xmlns:a16="http://schemas.microsoft.com/office/drawing/2014/main" id="{070879E2-5DB9-4F43-BAFD-B51C7258222B}"/>
                  </a:ext>
                </a:extLst>
              </p:cNvPr>
              <p:cNvSpPr txBox="1"/>
              <p:nvPr/>
            </p:nvSpPr>
            <p:spPr bwMode="auto">
              <a:xfrm>
                <a:off x="2438400" y="4140083"/>
                <a:ext cx="4138861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0" name="Object 4">
                <a:extLst>
                  <a:ext uri="{FF2B5EF4-FFF2-40B4-BE49-F238E27FC236}">
                    <a16:creationId xmlns:a16="http://schemas.microsoft.com/office/drawing/2014/main" id="{070879E2-5DB9-4F43-BAFD-B51C725822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38400" y="4140083"/>
                <a:ext cx="4138861" cy="660400"/>
              </a:xfrm>
              <a:prstGeom prst="rect">
                <a:avLst/>
              </a:prstGeom>
              <a:blipFill>
                <a:blip r:embed="rId15"/>
                <a:stretch>
                  <a:fillRect l="-29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>
            <a:extLst>
              <a:ext uri="{FF2B5EF4-FFF2-40B4-BE49-F238E27FC236}">
                <a16:creationId xmlns:a16="http://schemas.microsoft.com/office/drawing/2014/main" id="{32F79C9A-D28D-4D13-96B8-3B8CE004305D}"/>
              </a:ext>
            </a:extLst>
          </p:cNvPr>
          <p:cNvSpPr/>
          <p:nvPr/>
        </p:nvSpPr>
        <p:spPr>
          <a:xfrm>
            <a:off x="7838255" y="3429000"/>
            <a:ext cx="4582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Primitive Bravais Lattice Vectors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D7198E9-01BA-47F7-A541-E88B67978D0A}"/>
              </a:ext>
            </a:extLst>
          </p:cNvPr>
          <p:cNvSpPr/>
          <p:nvPr/>
        </p:nvSpPr>
        <p:spPr>
          <a:xfrm>
            <a:off x="7838255" y="3890665"/>
            <a:ext cx="17427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Any integer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Object 4">
                <a:extLst>
                  <a:ext uri="{FF2B5EF4-FFF2-40B4-BE49-F238E27FC236}">
                    <a16:creationId xmlns:a16="http://schemas.microsoft.com/office/drawing/2014/main" id="{0D738946-B588-4B7C-933D-F7670B61D92F}"/>
                  </a:ext>
                </a:extLst>
              </p:cNvPr>
              <p:cNvSpPr txBox="1"/>
              <p:nvPr/>
            </p:nvSpPr>
            <p:spPr bwMode="auto">
              <a:xfrm>
                <a:off x="838200" y="4724400"/>
                <a:ext cx="3404145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d>
                            <m:dPr>
                              <m:ctrlP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4" name="Object 4">
                <a:extLst>
                  <a:ext uri="{FF2B5EF4-FFF2-40B4-BE49-F238E27FC236}">
                    <a16:creationId xmlns:a16="http://schemas.microsoft.com/office/drawing/2014/main" id="{0D738946-B588-4B7C-933D-F7670B61D9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4724400"/>
                <a:ext cx="3404145" cy="66040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Object 4">
                <a:extLst>
                  <a:ext uri="{FF2B5EF4-FFF2-40B4-BE49-F238E27FC236}">
                    <a16:creationId xmlns:a16="http://schemas.microsoft.com/office/drawing/2014/main" id="{84FDC46D-64E1-4A6B-8709-9D748C8A1C3F}"/>
                  </a:ext>
                </a:extLst>
              </p:cNvPr>
              <p:cNvSpPr txBox="1"/>
              <p:nvPr/>
            </p:nvSpPr>
            <p:spPr bwMode="auto">
              <a:xfrm>
                <a:off x="3679690" y="4724400"/>
                <a:ext cx="3404145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d>
                            <m:dPr>
                              <m:ctrlP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5" name="Object 4">
                <a:extLst>
                  <a:ext uri="{FF2B5EF4-FFF2-40B4-BE49-F238E27FC236}">
                    <a16:creationId xmlns:a16="http://schemas.microsoft.com/office/drawing/2014/main" id="{84FDC46D-64E1-4A6B-8709-9D748C8A1C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79690" y="4724400"/>
                <a:ext cx="3404145" cy="66040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Object 4">
                <a:extLst>
                  <a:ext uri="{FF2B5EF4-FFF2-40B4-BE49-F238E27FC236}">
                    <a16:creationId xmlns:a16="http://schemas.microsoft.com/office/drawing/2014/main" id="{D3A30B9D-603C-48C9-99A3-5B146EBE2B01}"/>
                  </a:ext>
                </a:extLst>
              </p:cNvPr>
              <p:cNvSpPr txBox="1"/>
              <p:nvPr/>
            </p:nvSpPr>
            <p:spPr bwMode="auto">
              <a:xfrm>
                <a:off x="6623856" y="4733965"/>
                <a:ext cx="3404145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d>
                            <m:dPr>
                              <m:ctrlP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6" name="Object 4">
                <a:extLst>
                  <a:ext uri="{FF2B5EF4-FFF2-40B4-BE49-F238E27FC236}">
                    <a16:creationId xmlns:a16="http://schemas.microsoft.com/office/drawing/2014/main" id="{D3A30B9D-603C-48C9-99A3-5B146EBE2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23856" y="4733965"/>
                <a:ext cx="3404145" cy="66040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7" name="Graphic 56">
            <a:extLst>
              <a:ext uri="{FF2B5EF4-FFF2-40B4-BE49-F238E27FC236}">
                <a16:creationId xmlns:a16="http://schemas.microsoft.com/office/drawing/2014/main" id="{A9F49747-A13A-426A-87F7-7C05466B57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420679" y="5846165"/>
            <a:ext cx="2255520" cy="34523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10F6906-FCA5-40C5-9875-65D85AE5C411}"/>
              </a:ext>
            </a:extLst>
          </p:cNvPr>
          <p:cNvSpPr/>
          <p:nvPr/>
        </p:nvSpPr>
        <p:spPr>
          <a:xfrm>
            <a:off x="703453" y="5756465"/>
            <a:ext cx="35718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Do a quick sanity check!</a:t>
            </a:r>
            <a:endParaRPr lang="en-US" dirty="0"/>
          </a:p>
        </p:txBody>
      </p:sp>
      <p:pic>
        <p:nvPicPr>
          <p:cNvPr id="58" name="Graphic 57">
            <a:extLst>
              <a:ext uri="{FF2B5EF4-FFF2-40B4-BE49-F238E27FC236}">
                <a16:creationId xmlns:a16="http://schemas.microsoft.com/office/drawing/2014/main" id="{5315A15E-7105-49B5-8CA5-74344D0CB4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10948" y="1676820"/>
            <a:ext cx="2818501" cy="768682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388871BF-FE4D-4F7B-8391-332A419E029E}"/>
              </a:ext>
            </a:extLst>
          </p:cNvPr>
          <p:cNvSpPr/>
          <p:nvPr/>
        </p:nvSpPr>
        <p:spPr>
          <a:xfrm>
            <a:off x="2272596" y="6961229"/>
            <a:ext cx="74029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The number of lattices to “test students” on is limited!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6B0802-B3DE-4DD1-8A6F-ACA858C6B95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819400" y="7464623"/>
            <a:ext cx="6096528" cy="34292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0" name="Object 4">
                <a:extLst>
                  <a:ext uri="{FF2B5EF4-FFF2-40B4-BE49-F238E27FC236}">
                    <a16:creationId xmlns:a16="http://schemas.microsoft.com/office/drawing/2014/main" id="{5DEF7680-47FF-4279-8ADE-713C739A570A}"/>
                  </a:ext>
                </a:extLst>
              </p:cNvPr>
              <p:cNvSpPr txBox="1"/>
              <p:nvPr/>
            </p:nvSpPr>
            <p:spPr bwMode="auto">
              <a:xfrm>
                <a:off x="6368445" y="4173083"/>
                <a:ext cx="1834329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" name="Object 4">
                <a:extLst>
                  <a:ext uri="{FF2B5EF4-FFF2-40B4-BE49-F238E27FC236}">
                    <a16:creationId xmlns:a16="http://schemas.microsoft.com/office/drawing/2014/main" id="{5DEF7680-47FF-4279-8ADE-713C739A57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8445" y="4173083"/>
                <a:ext cx="1834329" cy="660400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Rectangle 9">
            <a:extLst>
              <a:ext uri="{FF2B5EF4-FFF2-40B4-BE49-F238E27FC236}">
                <a16:creationId xmlns:a16="http://schemas.microsoft.com/office/drawing/2014/main" id="{40009094-8ACF-48C5-81B6-E428D539E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54" y="6085328"/>
            <a:ext cx="5031045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kern="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This is the full 3D Recipe!</a:t>
            </a:r>
          </a:p>
        </p:txBody>
      </p:sp>
    </p:spTree>
    <p:extLst>
      <p:ext uri="{BB962C8B-B14F-4D97-AF65-F5344CB8AC3E}">
        <p14:creationId xmlns:p14="http://schemas.microsoft.com/office/powerpoint/2010/main" val="34153646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50" grpId="0"/>
      <p:bldP spid="52" grpId="0"/>
      <p:bldP spid="53" grpId="0"/>
      <p:bldP spid="54" grpId="0"/>
      <p:bldP spid="55" grpId="0"/>
      <p:bldP spid="56" grpId="0"/>
      <p:bldP spid="6" grpId="0"/>
      <p:bldP spid="60" grpId="0"/>
      <p:bldP spid="6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459" name="Object 4">
                <a:extLst>
                  <a:ext uri="{FF2B5EF4-FFF2-40B4-BE49-F238E27FC236}">
                    <a16:creationId xmlns:a16="http://schemas.microsoft.com/office/drawing/2014/main" id="{96A60E21-4495-E047-A735-8D79ECB21722}"/>
                  </a:ext>
                </a:extLst>
              </p:cNvPr>
              <p:cNvSpPr txBox="1"/>
              <p:nvPr/>
            </p:nvSpPr>
            <p:spPr bwMode="auto">
              <a:xfrm>
                <a:off x="609600" y="870702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459" name="Object 4">
                <a:extLst>
                  <a:ext uri="{FF2B5EF4-FFF2-40B4-BE49-F238E27FC236}">
                    <a16:creationId xmlns:a16="http://schemas.microsoft.com/office/drawing/2014/main" id="{96A60E21-4495-E047-A735-8D79ECB217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870702"/>
                <a:ext cx="2667000" cy="660400"/>
              </a:xfrm>
              <a:prstGeom prst="rect">
                <a:avLst/>
              </a:prstGeom>
              <a:blipFill>
                <a:blip r:embed="rId2"/>
                <a:stretch>
                  <a:fillRect l="-182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464" name="Rectangle 9">
            <a:extLst>
              <a:ext uri="{FF2B5EF4-FFF2-40B4-BE49-F238E27FC236}">
                <a16:creationId xmlns:a16="http://schemas.microsoft.com/office/drawing/2014/main" id="{A994AADE-05AB-554A-AB9B-97F21CD623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Reciprocal Spaces of 3D Bravais Lattices</a:t>
            </a:r>
          </a:p>
        </p:txBody>
      </p:sp>
      <p:sp>
        <p:nvSpPr>
          <p:cNvPr id="19466" name="Slide Number Placeholder 10">
            <a:extLst>
              <a:ext uri="{FF2B5EF4-FFF2-40B4-BE49-F238E27FC236}">
                <a16:creationId xmlns:a16="http://schemas.microsoft.com/office/drawing/2014/main" id="{DB7C61B4-5518-F643-91AD-ABE1B0C5B82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AC15447-6014-E241-9C9A-8180F5F7805B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B83412E-AA1D-4B57-82D6-15210EB606E9}"/>
              </a:ext>
            </a:extLst>
          </p:cNvPr>
          <p:cNvSpPr/>
          <p:nvPr/>
        </p:nvSpPr>
        <p:spPr>
          <a:xfrm>
            <a:off x="477329" y="6550223"/>
            <a:ext cx="7848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https://en.wikipedia.org/wiki/Reciprocal_lattice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Object 4">
                <a:extLst>
                  <a:ext uri="{FF2B5EF4-FFF2-40B4-BE49-F238E27FC236}">
                    <a16:creationId xmlns:a16="http://schemas.microsoft.com/office/drawing/2014/main" id="{6CC52922-5910-443E-BFFE-A4C002F201F0}"/>
                  </a:ext>
                </a:extLst>
              </p:cNvPr>
              <p:cNvSpPr txBox="1"/>
              <p:nvPr/>
            </p:nvSpPr>
            <p:spPr bwMode="auto">
              <a:xfrm>
                <a:off x="707459" y="1468236"/>
                <a:ext cx="3630412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Object 4">
                <a:extLst>
                  <a:ext uri="{FF2B5EF4-FFF2-40B4-BE49-F238E27FC236}">
                    <a16:creationId xmlns:a16="http://schemas.microsoft.com/office/drawing/2014/main" id="{6CC52922-5910-443E-BFFE-A4C002F201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7459" y="1468236"/>
                <a:ext cx="3630412" cy="660400"/>
              </a:xfrm>
              <a:prstGeom prst="rect">
                <a:avLst/>
              </a:prstGeom>
              <a:blipFill>
                <a:blip r:embed="rId4"/>
                <a:stretch>
                  <a:fillRect l="-33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Object 4">
                <a:extLst>
                  <a:ext uri="{FF2B5EF4-FFF2-40B4-BE49-F238E27FC236}">
                    <a16:creationId xmlns:a16="http://schemas.microsoft.com/office/drawing/2014/main" id="{3E948F81-A851-4D6A-ACE3-DBA631E92136}"/>
                  </a:ext>
                </a:extLst>
              </p:cNvPr>
              <p:cNvSpPr txBox="1"/>
              <p:nvPr/>
            </p:nvSpPr>
            <p:spPr bwMode="auto">
              <a:xfrm>
                <a:off x="5392536" y="1434117"/>
                <a:ext cx="1681929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Object 4">
                <a:extLst>
                  <a:ext uri="{FF2B5EF4-FFF2-40B4-BE49-F238E27FC236}">
                    <a16:creationId xmlns:a16="http://schemas.microsoft.com/office/drawing/2014/main" id="{3E948F81-A851-4D6A-ACE3-DBA631E921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2536" y="1434117"/>
                <a:ext cx="1681929" cy="660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Object 4">
                <a:extLst>
                  <a:ext uri="{FF2B5EF4-FFF2-40B4-BE49-F238E27FC236}">
                    <a16:creationId xmlns:a16="http://schemas.microsoft.com/office/drawing/2014/main" id="{9386A020-2FE4-4E3F-B75B-ED0BB160C6B2}"/>
                  </a:ext>
                </a:extLst>
              </p:cNvPr>
              <p:cNvSpPr txBox="1"/>
              <p:nvPr/>
            </p:nvSpPr>
            <p:spPr bwMode="auto">
              <a:xfrm>
                <a:off x="5402500" y="1864028"/>
                <a:ext cx="1834329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Object 4">
                <a:extLst>
                  <a:ext uri="{FF2B5EF4-FFF2-40B4-BE49-F238E27FC236}">
                    <a16:creationId xmlns:a16="http://schemas.microsoft.com/office/drawing/2014/main" id="{9386A020-2FE4-4E3F-B75B-ED0BB160C6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02500" y="1864028"/>
                <a:ext cx="1834329" cy="6604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Object 4">
                <a:extLst>
                  <a:ext uri="{FF2B5EF4-FFF2-40B4-BE49-F238E27FC236}">
                    <a16:creationId xmlns:a16="http://schemas.microsoft.com/office/drawing/2014/main" id="{070879E2-5DB9-4F43-BAFD-B51C7258222B}"/>
                  </a:ext>
                </a:extLst>
              </p:cNvPr>
              <p:cNvSpPr txBox="1"/>
              <p:nvPr/>
            </p:nvSpPr>
            <p:spPr bwMode="auto">
              <a:xfrm>
                <a:off x="685800" y="2235200"/>
                <a:ext cx="4138861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0" name="Object 4">
                <a:extLst>
                  <a:ext uri="{FF2B5EF4-FFF2-40B4-BE49-F238E27FC236}">
                    <a16:creationId xmlns:a16="http://schemas.microsoft.com/office/drawing/2014/main" id="{070879E2-5DB9-4F43-BAFD-B51C725822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2235200"/>
                <a:ext cx="4138861" cy="660400"/>
              </a:xfrm>
              <a:prstGeom prst="rect">
                <a:avLst/>
              </a:prstGeom>
              <a:blipFill>
                <a:blip r:embed="rId7"/>
                <a:stretch>
                  <a:fillRect l="-44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>
            <a:extLst>
              <a:ext uri="{FF2B5EF4-FFF2-40B4-BE49-F238E27FC236}">
                <a16:creationId xmlns:a16="http://schemas.microsoft.com/office/drawing/2014/main" id="{32F79C9A-D28D-4D13-96B8-3B8CE004305D}"/>
              </a:ext>
            </a:extLst>
          </p:cNvPr>
          <p:cNvSpPr/>
          <p:nvPr/>
        </p:nvSpPr>
        <p:spPr>
          <a:xfrm>
            <a:off x="7081070" y="1514871"/>
            <a:ext cx="4582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Primitive Bravais Lattice Vectors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D7198E9-01BA-47F7-A541-E88B67978D0A}"/>
              </a:ext>
            </a:extLst>
          </p:cNvPr>
          <p:cNvSpPr/>
          <p:nvPr/>
        </p:nvSpPr>
        <p:spPr>
          <a:xfrm>
            <a:off x="7007635" y="1934575"/>
            <a:ext cx="17427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ct val="40000"/>
              </a:spcAft>
            </a:pPr>
            <a:r>
              <a:rPr lang="en-US" altLang="en-US" dirty="0"/>
              <a:t>Any integer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Object 4">
                <a:extLst>
                  <a:ext uri="{FF2B5EF4-FFF2-40B4-BE49-F238E27FC236}">
                    <a16:creationId xmlns:a16="http://schemas.microsoft.com/office/drawing/2014/main" id="{0D738946-B588-4B7C-933D-F7670B61D92F}"/>
                  </a:ext>
                </a:extLst>
              </p:cNvPr>
              <p:cNvSpPr txBox="1"/>
              <p:nvPr/>
            </p:nvSpPr>
            <p:spPr bwMode="auto">
              <a:xfrm>
                <a:off x="762000" y="2759035"/>
                <a:ext cx="3404145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d>
                            <m:dPr>
                              <m:ctrlP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4" name="Object 4">
                <a:extLst>
                  <a:ext uri="{FF2B5EF4-FFF2-40B4-BE49-F238E27FC236}">
                    <a16:creationId xmlns:a16="http://schemas.microsoft.com/office/drawing/2014/main" id="{0D738946-B588-4B7C-933D-F7670B61D9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2759035"/>
                <a:ext cx="3404145" cy="6604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Object 4">
                <a:extLst>
                  <a:ext uri="{FF2B5EF4-FFF2-40B4-BE49-F238E27FC236}">
                    <a16:creationId xmlns:a16="http://schemas.microsoft.com/office/drawing/2014/main" id="{84FDC46D-64E1-4A6B-8709-9D748C8A1C3F}"/>
                  </a:ext>
                </a:extLst>
              </p:cNvPr>
              <p:cNvSpPr txBox="1"/>
              <p:nvPr/>
            </p:nvSpPr>
            <p:spPr bwMode="auto">
              <a:xfrm>
                <a:off x="3603490" y="2759035"/>
                <a:ext cx="3404145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d>
                            <m:dPr>
                              <m:ctrlP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5" name="Object 4">
                <a:extLst>
                  <a:ext uri="{FF2B5EF4-FFF2-40B4-BE49-F238E27FC236}">
                    <a16:creationId xmlns:a16="http://schemas.microsoft.com/office/drawing/2014/main" id="{84FDC46D-64E1-4A6B-8709-9D748C8A1C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03490" y="2759035"/>
                <a:ext cx="3404145" cy="6604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Object 4">
                <a:extLst>
                  <a:ext uri="{FF2B5EF4-FFF2-40B4-BE49-F238E27FC236}">
                    <a16:creationId xmlns:a16="http://schemas.microsoft.com/office/drawing/2014/main" id="{D3A30B9D-603C-48C9-99A3-5B146EBE2B01}"/>
                  </a:ext>
                </a:extLst>
              </p:cNvPr>
              <p:cNvSpPr txBox="1"/>
              <p:nvPr/>
            </p:nvSpPr>
            <p:spPr bwMode="auto">
              <a:xfrm>
                <a:off x="6547656" y="2768600"/>
                <a:ext cx="3404145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d>
                            <m:dPr>
                              <m:ctrlP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6" name="Object 4">
                <a:extLst>
                  <a:ext uri="{FF2B5EF4-FFF2-40B4-BE49-F238E27FC236}">
                    <a16:creationId xmlns:a16="http://schemas.microsoft.com/office/drawing/2014/main" id="{D3A30B9D-603C-48C9-99A3-5B146EBE2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47656" y="2768600"/>
                <a:ext cx="3404145" cy="6604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Graphic 28">
            <a:extLst>
              <a:ext uri="{FF2B5EF4-FFF2-40B4-BE49-F238E27FC236}">
                <a16:creationId xmlns:a16="http://schemas.microsoft.com/office/drawing/2014/main" id="{A48ED81A-FE77-41C8-9B0B-1D73C5FE06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44053" y="834141"/>
            <a:ext cx="2667001" cy="72736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8B28F76-3BB0-4CDE-AD40-C6165DE278B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43173" y="3612118"/>
            <a:ext cx="6634987" cy="373218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C2EE4500-E7D1-4809-BACF-CD745263254A}"/>
              </a:ext>
            </a:extLst>
          </p:cNvPr>
          <p:cNvSpPr/>
          <p:nvPr/>
        </p:nvSpPr>
        <p:spPr>
          <a:xfrm rot="20159796">
            <a:off x="5236908" y="5049916"/>
            <a:ext cx="662449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</a:pPr>
            <a:r>
              <a:rPr lang="en-US" altLang="en-US" sz="1800" dirty="0">
                <a:highlight>
                  <a:srgbClr val="FFFF00"/>
                </a:highlight>
              </a:rPr>
              <a:t>The number of lattices to “test students” on is limited!</a:t>
            </a:r>
          </a:p>
        </p:txBody>
      </p:sp>
      <p:sp>
        <p:nvSpPr>
          <p:cNvPr id="34" name="Text Box 6">
            <a:extLst>
              <a:ext uri="{FF2B5EF4-FFF2-40B4-BE49-F238E27FC236}">
                <a16:creationId xmlns:a16="http://schemas.microsoft.com/office/drawing/2014/main" id="{870AB05D-D9A1-46CF-AF52-64B16208B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272" y="4303361"/>
            <a:ext cx="432842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Wigner Seitz algorithm </a:t>
            </a:r>
          </a:p>
          <a:p>
            <a:pPr>
              <a:defRPr/>
            </a:pPr>
            <a:r>
              <a:rPr lang="en-US" dirty="0">
                <a:latin typeface="+mn-lt"/>
              </a:rPr>
              <a:t>=&gt; unit cell in reciprocal space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bject 4">
                <a:extLst>
                  <a:ext uri="{FF2B5EF4-FFF2-40B4-BE49-F238E27FC236}">
                    <a16:creationId xmlns:a16="http://schemas.microsoft.com/office/drawing/2014/main" id="{BBE4DB4B-37AB-458A-8E8C-399D5A381A5A}"/>
                  </a:ext>
                </a:extLst>
              </p:cNvPr>
              <p:cNvSpPr txBox="1"/>
              <p:nvPr/>
            </p:nvSpPr>
            <p:spPr bwMode="auto">
              <a:xfrm>
                <a:off x="5412464" y="2209800"/>
                <a:ext cx="1834329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Object 4">
                <a:extLst>
                  <a:ext uri="{FF2B5EF4-FFF2-40B4-BE49-F238E27FC236}">
                    <a16:creationId xmlns:a16="http://schemas.microsoft.com/office/drawing/2014/main" id="{BBE4DB4B-37AB-458A-8E8C-399D5A381A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12464" y="2209800"/>
                <a:ext cx="1834329" cy="66040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9">
            <a:extLst>
              <a:ext uri="{FF2B5EF4-FFF2-40B4-BE49-F238E27FC236}">
                <a16:creationId xmlns:a16="http://schemas.microsoft.com/office/drawing/2014/main" id="{F9CCC07B-881C-4833-B5E9-7DD6999DE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128" y="3499732"/>
            <a:ext cx="5031045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kern="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This is the full 3D Recipe!</a:t>
            </a:r>
          </a:p>
        </p:txBody>
      </p:sp>
    </p:spTree>
    <p:extLst>
      <p:ext uri="{BB962C8B-B14F-4D97-AF65-F5344CB8AC3E}">
        <p14:creationId xmlns:p14="http://schemas.microsoft.com/office/powerpoint/2010/main" val="3947597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>
            <a:extLst>
              <a:ext uri="{FF2B5EF4-FFF2-40B4-BE49-F238E27FC236}">
                <a16:creationId xmlns:a16="http://schemas.microsoft.com/office/drawing/2014/main" id="{9338BB16-9627-F440-BB76-28F86A2DF3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9144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en-US" sz="18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Wigner-Seitz Method for Reciprocal Space </a:t>
            </a:r>
          </a:p>
        </p:txBody>
      </p:sp>
      <p:sp>
        <p:nvSpPr>
          <p:cNvPr id="21529" name="Slide Number Placeholder 72">
            <a:extLst>
              <a:ext uri="{FF2B5EF4-FFF2-40B4-BE49-F238E27FC236}">
                <a16:creationId xmlns:a16="http://schemas.microsoft.com/office/drawing/2014/main" id="{BC5BBA1B-D8C0-4147-A36D-D8DA662CD125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304A015-CB94-0E4C-9D32-FED54FAE5C65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sp>
        <p:nvSpPr>
          <p:cNvPr id="21506" name="Oval 4">
            <a:extLst>
              <a:ext uri="{FF2B5EF4-FFF2-40B4-BE49-F238E27FC236}">
                <a16:creationId xmlns:a16="http://schemas.microsoft.com/office/drawing/2014/main" id="{F5AC601B-FBA7-284E-AFDB-A7F4EB136A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4988" y="2936875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507" name="Oval 5">
            <a:extLst>
              <a:ext uri="{FF2B5EF4-FFF2-40B4-BE49-F238E27FC236}">
                <a16:creationId xmlns:a16="http://schemas.microsoft.com/office/drawing/2014/main" id="{A7E6427B-0464-AB40-9ABE-336A654DF4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2788" y="2936875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508" name="Oval 6">
            <a:extLst>
              <a:ext uri="{FF2B5EF4-FFF2-40B4-BE49-F238E27FC236}">
                <a16:creationId xmlns:a16="http://schemas.microsoft.com/office/drawing/2014/main" id="{B9F3C21A-F3BB-8E44-93E6-1DBD60E069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125" y="297815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509" name="Oval 7">
            <a:extLst>
              <a:ext uri="{FF2B5EF4-FFF2-40B4-BE49-F238E27FC236}">
                <a16:creationId xmlns:a16="http://schemas.microsoft.com/office/drawing/2014/main" id="{257CD504-7713-984A-AEDC-E0B90EC79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9588" y="4003675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510" name="Oval 8">
            <a:extLst>
              <a:ext uri="{FF2B5EF4-FFF2-40B4-BE49-F238E27FC236}">
                <a16:creationId xmlns:a16="http://schemas.microsoft.com/office/drawing/2014/main" id="{01F3E8AA-68D0-1944-9869-C0A1165BC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8588" y="5070475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511" name="Oval 9">
            <a:extLst>
              <a:ext uri="{FF2B5EF4-FFF2-40B4-BE49-F238E27FC236}">
                <a16:creationId xmlns:a16="http://schemas.microsoft.com/office/drawing/2014/main" id="{36EDC1E5-8EC6-2343-95C5-7EC60D63E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6988" y="5070475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512" name="Oval 10">
            <a:extLst>
              <a:ext uri="{FF2B5EF4-FFF2-40B4-BE49-F238E27FC236}">
                <a16:creationId xmlns:a16="http://schemas.microsoft.com/office/drawing/2014/main" id="{ECABD36B-83FF-9F43-A038-9BF7F7EA1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7775" y="5070475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513" name="Oval 11">
            <a:extLst>
              <a:ext uri="{FF2B5EF4-FFF2-40B4-BE49-F238E27FC236}">
                <a16:creationId xmlns:a16="http://schemas.microsoft.com/office/drawing/2014/main" id="{4E74D912-0EE6-934E-A79C-2E3BCF185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3038" y="401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514" name="Line 12">
            <a:extLst>
              <a:ext uri="{FF2B5EF4-FFF2-40B4-BE49-F238E27FC236}">
                <a16:creationId xmlns:a16="http://schemas.microsoft.com/office/drawing/2014/main" id="{F6B62E5F-ADE8-3F4B-B46C-8756881298E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656388" y="4079875"/>
            <a:ext cx="12954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5" name="Oval 13">
            <a:extLst>
              <a:ext uri="{FF2B5EF4-FFF2-40B4-BE49-F238E27FC236}">
                <a16:creationId xmlns:a16="http://schemas.microsoft.com/office/drawing/2014/main" id="{B1666BE0-561C-A044-A99E-4E9480A055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0838" y="403225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" name="Line 14">
            <a:extLst>
              <a:ext uri="{FF2B5EF4-FFF2-40B4-BE49-F238E27FC236}">
                <a16:creationId xmlns:a16="http://schemas.microsoft.com/office/drawing/2014/main" id="{6417EC90-8869-CB4C-80F0-9C1A12BD83C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342188" y="3470275"/>
            <a:ext cx="0" cy="12192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1517" name="Group 15">
            <a:extLst>
              <a:ext uri="{FF2B5EF4-FFF2-40B4-BE49-F238E27FC236}">
                <a16:creationId xmlns:a16="http://schemas.microsoft.com/office/drawing/2014/main" id="{8D8D10D9-0C76-9147-848A-4BDB2AC091A8}"/>
              </a:ext>
            </a:extLst>
          </p:cNvPr>
          <p:cNvGrpSpPr>
            <a:grpSpLocks/>
          </p:cNvGrpSpPr>
          <p:nvPr/>
        </p:nvGrpSpPr>
        <p:grpSpPr bwMode="auto">
          <a:xfrm>
            <a:off x="6275388" y="3013076"/>
            <a:ext cx="3505200" cy="2187575"/>
            <a:chOff x="1344" y="3552"/>
            <a:chExt cx="2208" cy="1378"/>
          </a:xfrm>
        </p:grpSpPr>
        <p:sp>
          <p:nvSpPr>
            <p:cNvPr id="21566" name="Line 16">
              <a:extLst>
                <a:ext uri="{FF2B5EF4-FFF2-40B4-BE49-F238E27FC236}">
                  <a16:creationId xmlns:a16="http://schemas.microsoft.com/office/drawing/2014/main" id="{943E7D7F-DB57-214B-994A-185FEC7BD0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4248"/>
              <a:ext cx="816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567" name="Group 17">
              <a:extLst>
                <a:ext uri="{FF2B5EF4-FFF2-40B4-BE49-F238E27FC236}">
                  <a16:creationId xmlns:a16="http://schemas.microsoft.com/office/drawing/2014/main" id="{44866774-8A93-504A-9787-BA672CDCD7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44" y="3552"/>
              <a:ext cx="2208" cy="1378"/>
              <a:chOff x="3216" y="1728"/>
              <a:chExt cx="2208" cy="1378"/>
            </a:xfrm>
          </p:grpSpPr>
          <p:sp>
            <p:nvSpPr>
              <p:cNvPr id="21568" name="Line 18">
                <a:extLst>
                  <a:ext uri="{FF2B5EF4-FFF2-40B4-BE49-F238E27FC236}">
                    <a16:creationId xmlns:a16="http://schemas.microsoft.com/office/drawing/2014/main" id="{299A6851-19D3-2742-98B3-FCC8E58555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696" y="1776"/>
                <a:ext cx="624" cy="624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69" name="Line 19">
                <a:extLst>
                  <a:ext uri="{FF2B5EF4-FFF2-40B4-BE49-F238E27FC236}">
                    <a16:creationId xmlns:a16="http://schemas.microsoft.com/office/drawing/2014/main" id="{CD56CA3A-6973-4141-9D88-19729AABBE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47" y="1728"/>
                <a:ext cx="213" cy="667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70" name="Line 20">
                <a:extLst>
                  <a:ext uri="{FF2B5EF4-FFF2-40B4-BE49-F238E27FC236}">
                    <a16:creationId xmlns:a16="http://schemas.microsoft.com/office/drawing/2014/main" id="{C9B9FD47-6DFE-B940-8633-327BE5FA0A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68" y="1776"/>
                <a:ext cx="1056" cy="624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71" name="Line 21">
                <a:extLst>
                  <a:ext uri="{FF2B5EF4-FFF2-40B4-BE49-F238E27FC236}">
                    <a16:creationId xmlns:a16="http://schemas.microsoft.com/office/drawing/2014/main" id="{E6912252-3212-6D4A-9468-50D2779FF8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68" y="2448"/>
                <a:ext cx="576" cy="57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72" name="Line 22">
                <a:extLst>
                  <a:ext uri="{FF2B5EF4-FFF2-40B4-BE49-F238E27FC236}">
                    <a16:creationId xmlns:a16="http://schemas.microsoft.com/office/drawing/2014/main" id="{B4FB7DB0-BC2E-3F4A-8CDE-DA15987FC8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28" y="2448"/>
                <a:ext cx="192" cy="57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73" name="Line 23">
                <a:extLst>
                  <a:ext uri="{FF2B5EF4-FFF2-40B4-BE49-F238E27FC236}">
                    <a16:creationId xmlns:a16="http://schemas.microsoft.com/office/drawing/2014/main" id="{096E14A4-ED82-0846-9600-F244954371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16" y="2427"/>
                <a:ext cx="1084" cy="679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" name="Group 24">
            <a:extLst>
              <a:ext uri="{FF2B5EF4-FFF2-40B4-BE49-F238E27FC236}">
                <a16:creationId xmlns:a16="http://schemas.microsoft.com/office/drawing/2014/main" id="{CD0D1018-3612-2C43-8014-B393A44EDFFC}"/>
              </a:ext>
            </a:extLst>
          </p:cNvPr>
          <p:cNvGrpSpPr>
            <a:grpSpLocks/>
          </p:cNvGrpSpPr>
          <p:nvPr/>
        </p:nvGrpSpPr>
        <p:grpSpPr bwMode="auto">
          <a:xfrm>
            <a:off x="6884988" y="3241675"/>
            <a:ext cx="2286000" cy="2057400"/>
            <a:chOff x="3600" y="1872"/>
            <a:chExt cx="1440" cy="1296"/>
          </a:xfrm>
        </p:grpSpPr>
        <p:sp>
          <p:nvSpPr>
            <p:cNvPr id="21559" name="Line 25">
              <a:extLst>
                <a:ext uri="{FF2B5EF4-FFF2-40B4-BE49-F238E27FC236}">
                  <a16:creationId xmlns:a16="http://schemas.microsoft.com/office/drawing/2014/main" id="{E5AFEA72-D818-9940-978E-931171C7DF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68" y="2592"/>
              <a:ext cx="576" cy="576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0" name="Line 26">
              <a:extLst>
                <a:ext uri="{FF2B5EF4-FFF2-40B4-BE49-F238E27FC236}">
                  <a16:creationId xmlns:a16="http://schemas.microsoft.com/office/drawing/2014/main" id="{39F64F52-6D8F-5547-B456-A3C9679C02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00" y="2592"/>
              <a:ext cx="288" cy="528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1" name="Line 27">
              <a:extLst>
                <a:ext uri="{FF2B5EF4-FFF2-40B4-BE49-F238E27FC236}">
                  <a16:creationId xmlns:a16="http://schemas.microsoft.com/office/drawing/2014/main" id="{85CCF0C1-234F-B245-B822-50DB27EF44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800" y="2112"/>
              <a:ext cx="0" cy="768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2" name="Line 28">
              <a:extLst>
                <a:ext uri="{FF2B5EF4-FFF2-40B4-BE49-F238E27FC236}">
                  <a16:creationId xmlns:a16="http://schemas.microsoft.com/office/drawing/2014/main" id="{3139ED7F-6220-6B46-9654-AED54D3E6B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44" y="2688"/>
              <a:ext cx="960" cy="336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3" name="Line 29">
              <a:extLst>
                <a:ext uri="{FF2B5EF4-FFF2-40B4-BE49-F238E27FC236}">
                  <a16:creationId xmlns:a16="http://schemas.microsoft.com/office/drawing/2014/main" id="{30CA58D9-B38C-EE43-B22F-5BA5E407A7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6" y="1872"/>
              <a:ext cx="576" cy="576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4" name="Line 30">
              <a:extLst>
                <a:ext uri="{FF2B5EF4-FFF2-40B4-BE49-F238E27FC236}">
                  <a16:creationId xmlns:a16="http://schemas.microsoft.com/office/drawing/2014/main" id="{D10723B7-A11F-F445-BF9F-1F8DAD623F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752" y="1872"/>
              <a:ext cx="288" cy="528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5" name="Line 31">
              <a:extLst>
                <a:ext uri="{FF2B5EF4-FFF2-40B4-BE49-F238E27FC236}">
                  <a16:creationId xmlns:a16="http://schemas.microsoft.com/office/drawing/2014/main" id="{C3653CFA-965C-4046-A66F-60F7354556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88" y="1968"/>
              <a:ext cx="1056" cy="384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" name="Freeform 32">
            <a:extLst>
              <a:ext uri="{FF2B5EF4-FFF2-40B4-BE49-F238E27FC236}">
                <a16:creationId xmlns:a16="http://schemas.microsoft.com/office/drawing/2014/main" id="{FF859AC6-B65B-5542-B5FF-CC9D7A811B66}"/>
              </a:ext>
            </a:extLst>
          </p:cNvPr>
          <p:cNvSpPr>
            <a:spLocks/>
          </p:cNvSpPr>
          <p:nvPr/>
        </p:nvSpPr>
        <p:spPr bwMode="auto">
          <a:xfrm>
            <a:off x="7342188" y="3527426"/>
            <a:ext cx="1447800" cy="1476375"/>
          </a:xfrm>
          <a:custGeom>
            <a:avLst/>
            <a:gdLst>
              <a:gd name="T0" fmla="*/ 0 w 912"/>
              <a:gd name="T1" fmla="*/ 2147483646 h 930"/>
              <a:gd name="T2" fmla="*/ 2147483646 w 912"/>
              <a:gd name="T3" fmla="*/ 0 h 930"/>
              <a:gd name="T4" fmla="*/ 2147483646 w 912"/>
              <a:gd name="T5" fmla="*/ 2147483646 h 930"/>
              <a:gd name="T6" fmla="*/ 2147483646 w 912"/>
              <a:gd name="T7" fmla="*/ 2147483646 h 930"/>
              <a:gd name="T8" fmla="*/ 2147483646 w 912"/>
              <a:gd name="T9" fmla="*/ 2147483646 h 930"/>
              <a:gd name="T10" fmla="*/ 0 w 912"/>
              <a:gd name="T11" fmla="*/ 2147483646 h 930"/>
              <a:gd name="T12" fmla="*/ 0 w 912"/>
              <a:gd name="T13" fmla="*/ 2147483646 h 93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12"/>
              <a:gd name="T22" fmla="*/ 0 h 930"/>
              <a:gd name="T23" fmla="*/ 912 w 912"/>
              <a:gd name="T24" fmla="*/ 930 h 93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12" h="930">
                <a:moveTo>
                  <a:pt x="0" y="210"/>
                </a:moveTo>
                <a:lnTo>
                  <a:pt x="210" y="0"/>
                </a:lnTo>
                <a:lnTo>
                  <a:pt x="912" y="258"/>
                </a:lnTo>
                <a:lnTo>
                  <a:pt x="912" y="690"/>
                </a:lnTo>
                <a:lnTo>
                  <a:pt x="672" y="930"/>
                </a:lnTo>
                <a:lnTo>
                  <a:pt x="0" y="690"/>
                </a:lnTo>
                <a:lnTo>
                  <a:pt x="0" y="210"/>
                </a:lnTo>
                <a:close/>
              </a:path>
            </a:pathLst>
          </a:custGeom>
          <a:solidFill>
            <a:srgbClr val="99FFCC">
              <a:alpha val="41176"/>
            </a:srgbClr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1520" name="Group 62">
            <a:extLst>
              <a:ext uri="{FF2B5EF4-FFF2-40B4-BE49-F238E27FC236}">
                <a16:creationId xmlns:a16="http://schemas.microsoft.com/office/drawing/2014/main" id="{D95DF5CD-4EA6-7145-A158-778BFA3A12A5}"/>
              </a:ext>
            </a:extLst>
          </p:cNvPr>
          <p:cNvGrpSpPr>
            <a:grpSpLocks/>
          </p:cNvGrpSpPr>
          <p:nvPr/>
        </p:nvGrpSpPr>
        <p:grpSpPr bwMode="auto">
          <a:xfrm>
            <a:off x="1909763" y="2844800"/>
            <a:ext cx="3752850" cy="2362200"/>
            <a:chOff x="3261" y="1169"/>
            <a:chExt cx="2364" cy="1488"/>
          </a:xfrm>
        </p:grpSpPr>
        <p:sp>
          <p:nvSpPr>
            <p:cNvPr id="21530" name="Oval 33">
              <a:extLst>
                <a:ext uri="{FF2B5EF4-FFF2-40B4-BE49-F238E27FC236}">
                  <a16:creationId xmlns:a16="http://schemas.microsoft.com/office/drawing/2014/main" id="{654BC131-1E11-A14E-813E-1505653422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5" y="1169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31" name="Oval 34">
              <a:extLst>
                <a:ext uri="{FF2B5EF4-FFF2-40B4-BE49-F238E27FC236}">
                  <a16:creationId xmlns:a16="http://schemas.microsoft.com/office/drawing/2014/main" id="{B3EC23FC-FE27-F643-A1A8-A1F4A05AA9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7" y="1169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32" name="Oval 35">
              <a:extLst>
                <a:ext uri="{FF2B5EF4-FFF2-40B4-BE49-F238E27FC236}">
                  <a16:creationId xmlns:a16="http://schemas.microsoft.com/office/drawing/2014/main" id="{60BA156F-ADA1-1040-8152-6C042E8BF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9" y="120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33" name="Oval 36">
              <a:extLst>
                <a:ext uri="{FF2B5EF4-FFF2-40B4-BE49-F238E27FC236}">
                  <a16:creationId xmlns:a16="http://schemas.microsoft.com/office/drawing/2014/main" id="{3D1BCCEE-C8F6-7347-9CE3-BBC9BD6C3B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9" y="185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34" name="Oval 37">
              <a:extLst>
                <a:ext uri="{FF2B5EF4-FFF2-40B4-BE49-F238E27FC236}">
                  <a16:creationId xmlns:a16="http://schemas.microsoft.com/office/drawing/2014/main" id="{C790CF09-99E0-B845-B803-EF58B34893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9" y="2513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35" name="Oval 38">
              <a:extLst>
                <a:ext uri="{FF2B5EF4-FFF2-40B4-BE49-F238E27FC236}">
                  <a16:creationId xmlns:a16="http://schemas.microsoft.com/office/drawing/2014/main" id="{27E88368-3666-A744-B029-92BF44AA6D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0" y="2513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36" name="Oval 39">
              <a:extLst>
                <a:ext uri="{FF2B5EF4-FFF2-40B4-BE49-F238E27FC236}">
                  <a16:creationId xmlns:a16="http://schemas.microsoft.com/office/drawing/2014/main" id="{D422101D-F641-1144-A49F-47384943DD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1" y="2513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37" name="Oval 40">
              <a:extLst>
                <a:ext uri="{FF2B5EF4-FFF2-40B4-BE49-F238E27FC236}">
                  <a16:creationId xmlns:a16="http://schemas.microsoft.com/office/drawing/2014/main" id="{B002987B-8E3A-6846-A29E-A5E70C5B7B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7" y="1847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38" name="Line 41">
              <a:extLst>
                <a:ext uri="{FF2B5EF4-FFF2-40B4-BE49-F238E27FC236}">
                  <a16:creationId xmlns:a16="http://schemas.microsoft.com/office/drawing/2014/main" id="{0A60B93C-F237-2E4D-9D72-B918644C3C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61" y="1889"/>
              <a:ext cx="816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9" name="Oval 42">
              <a:extLst>
                <a:ext uri="{FF2B5EF4-FFF2-40B4-BE49-F238E27FC236}">
                  <a16:creationId xmlns:a16="http://schemas.microsoft.com/office/drawing/2014/main" id="{8331A279-3F75-C341-9F2D-B4387C6638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9" y="1859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40" name="Line 43">
              <a:extLst>
                <a:ext uri="{FF2B5EF4-FFF2-40B4-BE49-F238E27FC236}">
                  <a16:creationId xmlns:a16="http://schemas.microsoft.com/office/drawing/2014/main" id="{C9E710D1-31AB-764B-A011-3C61762BD6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993" y="1505"/>
              <a:ext cx="0" cy="768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541" name="Group 44">
              <a:extLst>
                <a:ext uri="{FF2B5EF4-FFF2-40B4-BE49-F238E27FC236}">
                  <a16:creationId xmlns:a16="http://schemas.microsoft.com/office/drawing/2014/main" id="{9E79D8E3-4133-9E49-B253-7887661935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21" y="1205"/>
              <a:ext cx="2208" cy="1356"/>
              <a:chOff x="1344" y="3540"/>
              <a:chExt cx="2208" cy="1356"/>
            </a:xfrm>
          </p:grpSpPr>
          <p:sp>
            <p:nvSpPr>
              <p:cNvPr id="21551" name="Line 45">
                <a:extLst>
                  <a:ext uri="{FF2B5EF4-FFF2-40B4-BE49-F238E27FC236}">
                    <a16:creationId xmlns:a16="http://schemas.microsoft.com/office/drawing/2014/main" id="{444B98E2-54D8-3D42-95EF-E52E5A639F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6" y="4248"/>
                <a:ext cx="816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1552" name="Group 46">
                <a:extLst>
                  <a:ext uri="{FF2B5EF4-FFF2-40B4-BE49-F238E27FC236}">
                    <a16:creationId xmlns:a16="http://schemas.microsoft.com/office/drawing/2014/main" id="{0A1DFAC0-6EAB-7B46-A0CC-14F6A77A98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44" y="3540"/>
                <a:ext cx="2208" cy="1356"/>
                <a:chOff x="3216" y="1716"/>
                <a:chExt cx="2208" cy="1356"/>
              </a:xfrm>
            </p:grpSpPr>
            <p:sp>
              <p:nvSpPr>
                <p:cNvPr id="21553" name="Line 47">
                  <a:extLst>
                    <a:ext uri="{FF2B5EF4-FFF2-40B4-BE49-F238E27FC236}">
                      <a16:creationId xmlns:a16="http://schemas.microsoft.com/office/drawing/2014/main" id="{1BCC5602-F1DE-3E4E-97DD-A91927944C7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696" y="1776"/>
                  <a:ext cx="624" cy="624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554" name="Line 48">
                  <a:extLst>
                    <a:ext uri="{FF2B5EF4-FFF2-40B4-BE49-F238E27FC236}">
                      <a16:creationId xmlns:a16="http://schemas.microsoft.com/office/drawing/2014/main" id="{D41628EC-CD80-C44E-9D31-B0FB3F64680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43" y="1716"/>
                  <a:ext cx="221" cy="684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555" name="Line 49">
                  <a:extLst>
                    <a:ext uri="{FF2B5EF4-FFF2-40B4-BE49-F238E27FC236}">
                      <a16:creationId xmlns:a16="http://schemas.microsoft.com/office/drawing/2014/main" id="{78D9936E-BC12-BF4F-95EE-4EE31EDDFBF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68" y="1776"/>
                  <a:ext cx="1056" cy="624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556" name="Line 50">
                  <a:extLst>
                    <a:ext uri="{FF2B5EF4-FFF2-40B4-BE49-F238E27FC236}">
                      <a16:creationId xmlns:a16="http://schemas.microsoft.com/office/drawing/2014/main" id="{B5308B4A-20C9-1C4E-874A-56CBBE14364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68" y="2448"/>
                  <a:ext cx="576" cy="576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557" name="Line 51">
                  <a:extLst>
                    <a:ext uri="{FF2B5EF4-FFF2-40B4-BE49-F238E27FC236}">
                      <a16:creationId xmlns:a16="http://schemas.microsoft.com/office/drawing/2014/main" id="{540C02D2-454D-7546-8A29-04E7610ABB1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28" y="2448"/>
                  <a:ext cx="192" cy="576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558" name="Line 52">
                  <a:extLst>
                    <a:ext uri="{FF2B5EF4-FFF2-40B4-BE49-F238E27FC236}">
                      <a16:creationId xmlns:a16="http://schemas.microsoft.com/office/drawing/2014/main" id="{B513F8DD-FCE9-A64B-9289-71126120E4A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216" y="2448"/>
                  <a:ext cx="1056" cy="624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21542" name="Group 53">
              <a:extLst>
                <a:ext uri="{FF2B5EF4-FFF2-40B4-BE49-F238E27FC236}">
                  <a16:creationId xmlns:a16="http://schemas.microsoft.com/office/drawing/2014/main" id="{04CBA9AC-1321-1345-BAA1-D858C52F54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05" y="1361"/>
              <a:ext cx="1440" cy="1296"/>
              <a:chOff x="3600" y="1872"/>
              <a:chExt cx="1440" cy="1296"/>
            </a:xfrm>
          </p:grpSpPr>
          <p:sp>
            <p:nvSpPr>
              <p:cNvPr id="21544" name="Line 54">
                <a:extLst>
                  <a:ext uri="{FF2B5EF4-FFF2-40B4-BE49-F238E27FC236}">
                    <a16:creationId xmlns:a16="http://schemas.microsoft.com/office/drawing/2014/main" id="{634C2591-E86E-8847-9950-CC7CCA705F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68" y="2592"/>
                <a:ext cx="576" cy="576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45" name="Line 55">
                <a:extLst>
                  <a:ext uri="{FF2B5EF4-FFF2-40B4-BE49-F238E27FC236}">
                    <a16:creationId xmlns:a16="http://schemas.microsoft.com/office/drawing/2014/main" id="{EAB30B02-1D3D-A042-AF62-E81BCD4770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600" y="2592"/>
                <a:ext cx="288" cy="528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46" name="Line 56">
                <a:extLst>
                  <a:ext uri="{FF2B5EF4-FFF2-40B4-BE49-F238E27FC236}">
                    <a16:creationId xmlns:a16="http://schemas.microsoft.com/office/drawing/2014/main" id="{33F6FDD0-36C8-A448-A2E3-BB257E98F5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800" y="2112"/>
                <a:ext cx="0" cy="768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47" name="Line 57">
                <a:extLst>
                  <a:ext uri="{FF2B5EF4-FFF2-40B4-BE49-F238E27FC236}">
                    <a16:creationId xmlns:a16="http://schemas.microsoft.com/office/drawing/2014/main" id="{B19A566D-A115-BC48-8ABF-2D7A8F3096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744" y="2688"/>
                <a:ext cx="960" cy="336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48" name="Line 58">
                <a:extLst>
                  <a:ext uri="{FF2B5EF4-FFF2-40B4-BE49-F238E27FC236}">
                    <a16:creationId xmlns:a16="http://schemas.microsoft.com/office/drawing/2014/main" id="{04322CAD-C196-3B47-B26C-7E9E501603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96" y="1872"/>
                <a:ext cx="576" cy="576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49" name="Line 59">
                <a:extLst>
                  <a:ext uri="{FF2B5EF4-FFF2-40B4-BE49-F238E27FC236}">
                    <a16:creationId xmlns:a16="http://schemas.microsoft.com/office/drawing/2014/main" id="{0F45F0FB-1407-AE4B-8FC5-027B533FAB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52" y="1872"/>
                <a:ext cx="288" cy="528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50" name="Line 60">
                <a:extLst>
                  <a:ext uri="{FF2B5EF4-FFF2-40B4-BE49-F238E27FC236}">
                    <a16:creationId xmlns:a16="http://schemas.microsoft.com/office/drawing/2014/main" id="{4C2B5FC9-6EE4-684D-9AF5-23421CAF84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888" y="1968"/>
                <a:ext cx="1056" cy="384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543" name="Freeform 61">
              <a:extLst>
                <a:ext uri="{FF2B5EF4-FFF2-40B4-BE49-F238E27FC236}">
                  <a16:creationId xmlns:a16="http://schemas.microsoft.com/office/drawing/2014/main" id="{1DDDD696-720C-A345-BA2B-41A92CFD2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3" y="1541"/>
              <a:ext cx="912" cy="930"/>
            </a:xfrm>
            <a:custGeom>
              <a:avLst/>
              <a:gdLst>
                <a:gd name="T0" fmla="*/ 0 w 912"/>
                <a:gd name="T1" fmla="*/ 210 h 930"/>
                <a:gd name="T2" fmla="*/ 210 w 912"/>
                <a:gd name="T3" fmla="*/ 0 h 930"/>
                <a:gd name="T4" fmla="*/ 912 w 912"/>
                <a:gd name="T5" fmla="*/ 258 h 930"/>
                <a:gd name="T6" fmla="*/ 912 w 912"/>
                <a:gd name="T7" fmla="*/ 690 h 930"/>
                <a:gd name="T8" fmla="*/ 672 w 912"/>
                <a:gd name="T9" fmla="*/ 930 h 930"/>
                <a:gd name="T10" fmla="*/ 0 w 912"/>
                <a:gd name="T11" fmla="*/ 690 h 930"/>
                <a:gd name="T12" fmla="*/ 0 w 912"/>
                <a:gd name="T13" fmla="*/ 210 h 9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12"/>
                <a:gd name="T22" fmla="*/ 0 h 930"/>
                <a:gd name="T23" fmla="*/ 912 w 912"/>
                <a:gd name="T24" fmla="*/ 930 h 9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12" h="930">
                  <a:moveTo>
                    <a:pt x="0" y="210"/>
                  </a:moveTo>
                  <a:lnTo>
                    <a:pt x="210" y="0"/>
                  </a:lnTo>
                  <a:lnTo>
                    <a:pt x="912" y="258"/>
                  </a:lnTo>
                  <a:lnTo>
                    <a:pt x="912" y="690"/>
                  </a:lnTo>
                  <a:lnTo>
                    <a:pt x="672" y="930"/>
                  </a:lnTo>
                  <a:lnTo>
                    <a:pt x="0" y="690"/>
                  </a:lnTo>
                  <a:lnTo>
                    <a:pt x="0" y="210"/>
                  </a:lnTo>
                  <a:close/>
                </a:path>
              </a:pathLst>
            </a:custGeom>
            <a:solidFill>
              <a:srgbClr val="FFFF00">
                <a:alpha val="41176"/>
              </a:srgbClr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4" name="Text Box 63">
            <a:extLst>
              <a:ext uri="{FF2B5EF4-FFF2-40B4-BE49-F238E27FC236}">
                <a16:creationId xmlns:a16="http://schemas.microsoft.com/office/drawing/2014/main" id="{3FEF036E-0DCC-724F-AEE4-FBACDAE764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938" y="1331914"/>
            <a:ext cx="3746539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</a:rPr>
              <a:t>Primitive cell in real space</a:t>
            </a:r>
          </a:p>
        </p:txBody>
      </p:sp>
      <p:sp>
        <p:nvSpPr>
          <p:cNvPr id="65" name="Text Box 64">
            <a:extLst>
              <a:ext uri="{FF2B5EF4-FFF2-40B4-BE49-F238E27FC236}">
                <a16:creationId xmlns:a16="http://schemas.microsoft.com/office/drawing/2014/main" id="{F4BCFCFA-213C-AA4B-BDAB-73D594892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6536" y="1281114"/>
            <a:ext cx="3935693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</a:rPr>
              <a:t>Unit-cell in reciprocal lattice</a:t>
            </a:r>
          </a:p>
        </p:txBody>
      </p:sp>
      <p:sp>
        <p:nvSpPr>
          <p:cNvPr id="21523" name="Text Box 65">
            <a:extLst>
              <a:ext uri="{FF2B5EF4-FFF2-40B4-BE49-F238E27FC236}">
                <a16:creationId xmlns:a16="http://schemas.microsoft.com/office/drawing/2014/main" id="{0C5B108B-1061-D74A-9AF1-7CAEB3FE5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8064" y="3949700"/>
            <a:ext cx="5277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/>
              <a:t>a1</a:t>
            </a:r>
          </a:p>
        </p:txBody>
      </p:sp>
      <p:sp>
        <p:nvSpPr>
          <p:cNvPr id="21524" name="Text Box 66">
            <a:extLst>
              <a:ext uri="{FF2B5EF4-FFF2-40B4-BE49-F238E27FC236}">
                <a16:creationId xmlns:a16="http://schemas.microsoft.com/office/drawing/2014/main" id="{922C4B30-74C2-CF40-8E89-F506C4A27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8253" y="2351088"/>
            <a:ext cx="5277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/>
              <a:t>a2</a:t>
            </a:r>
          </a:p>
        </p:txBody>
      </p:sp>
      <p:sp>
        <p:nvSpPr>
          <p:cNvPr id="70" name="Text Box 69">
            <a:extLst>
              <a:ext uri="{FF2B5EF4-FFF2-40B4-BE49-F238E27FC236}">
                <a16:creationId xmlns:a16="http://schemas.microsoft.com/office/drawing/2014/main" id="{E4B7924E-B8BD-6649-B7B0-2E550E340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4964" y="2457451"/>
            <a:ext cx="527709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</a:rPr>
              <a:t>b1</a:t>
            </a:r>
            <a:endParaRPr lang="en-US" baseline="-25000" dirty="0">
              <a:latin typeface="+mn-lt"/>
            </a:endParaRPr>
          </a:p>
        </p:txBody>
      </p:sp>
      <p:sp>
        <p:nvSpPr>
          <p:cNvPr id="71" name="Text Box 70">
            <a:extLst>
              <a:ext uri="{FF2B5EF4-FFF2-40B4-BE49-F238E27FC236}">
                <a16:creationId xmlns:a16="http://schemas.microsoft.com/office/drawing/2014/main" id="{3797BCED-25AF-1B45-9E7E-988BC53DD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23070" y="3894139"/>
            <a:ext cx="527709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</a:rPr>
              <a:t>b2</a:t>
            </a:r>
            <a:endParaRPr lang="en-US" baseline="-25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5557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C7998-BB48-4CBC-8AEE-BD5C372BC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Reciprocal Lattice of a Cube</a:t>
            </a:r>
            <a:b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Brillouin Zone in Cubic Lattice …</a:t>
            </a:r>
            <a:endParaRPr lang="en-US" dirty="0"/>
          </a:p>
        </p:txBody>
      </p:sp>
      <p:sp>
        <p:nvSpPr>
          <p:cNvPr id="37899" name="Slide Number Placeholder 222">
            <a:extLst>
              <a:ext uri="{FF2B5EF4-FFF2-40B4-BE49-F238E27FC236}">
                <a16:creationId xmlns:a16="http://schemas.microsoft.com/office/drawing/2014/main" id="{0E644274-2136-5E4F-9F7E-0C6A5314D28E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36C6C0-5349-4443-859A-28ED84FCE6BB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sp>
        <p:nvSpPr>
          <p:cNvPr id="26" name="Text Box 24">
            <a:extLst>
              <a:ext uri="{FF2B5EF4-FFF2-40B4-BE49-F238E27FC236}">
                <a16:creationId xmlns:a16="http://schemas.microsoft.com/office/drawing/2014/main" id="{BD378187-6C84-1747-8E6F-D6C84D9FCD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2559" y="2293203"/>
            <a:ext cx="211628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800" dirty="0">
                <a:latin typeface="+mn-lt"/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+mn-lt"/>
              </a:rPr>
              <a:t>Real Space </a:t>
            </a:r>
          </a:p>
          <a:p>
            <a:pPr algn="ctr" eaLnBrk="1" hangingPunct="1">
              <a:defRPr/>
            </a:pPr>
            <a:r>
              <a:rPr lang="en-US" b="1" dirty="0">
                <a:solidFill>
                  <a:srgbClr val="C00000"/>
                </a:solidFill>
                <a:latin typeface="+mn-lt"/>
              </a:rPr>
              <a:t>Cubic Lattice</a:t>
            </a:r>
          </a:p>
        </p:txBody>
      </p:sp>
      <p:sp>
        <p:nvSpPr>
          <p:cNvPr id="31" name="Text Box 29">
            <a:extLst>
              <a:ext uri="{FF2B5EF4-FFF2-40B4-BE49-F238E27FC236}">
                <a16:creationId xmlns:a16="http://schemas.microsoft.com/office/drawing/2014/main" id="{A61CCED8-3E2A-C74F-AC90-01A2CF258E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6492" y="2490053"/>
            <a:ext cx="29209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b="1" dirty="0">
                <a:solidFill>
                  <a:srgbClr val="C00000"/>
                </a:solidFill>
                <a:latin typeface="+mn-lt"/>
              </a:rPr>
              <a:t>Reciprocal  Lattice</a:t>
            </a:r>
          </a:p>
        </p:txBody>
      </p:sp>
      <p:grpSp>
        <p:nvGrpSpPr>
          <p:cNvPr id="37892" name="Group 369">
            <a:extLst>
              <a:ext uri="{FF2B5EF4-FFF2-40B4-BE49-F238E27FC236}">
                <a16:creationId xmlns:a16="http://schemas.microsoft.com/office/drawing/2014/main" id="{3BE76059-ADF1-EB44-960F-F35360A57CA4}"/>
              </a:ext>
            </a:extLst>
          </p:cNvPr>
          <p:cNvGrpSpPr>
            <a:grpSpLocks/>
          </p:cNvGrpSpPr>
          <p:nvPr/>
        </p:nvGrpSpPr>
        <p:grpSpPr bwMode="auto">
          <a:xfrm>
            <a:off x="2079625" y="3467100"/>
            <a:ext cx="2355850" cy="1989137"/>
            <a:chOff x="757609" y="3697425"/>
            <a:chExt cx="2355625" cy="1988706"/>
          </a:xfrm>
        </p:grpSpPr>
        <p:sp>
          <p:nvSpPr>
            <p:cNvPr id="38011" name="Rectangle 4">
              <a:extLst>
                <a:ext uri="{FF2B5EF4-FFF2-40B4-BE49-F238E27FC236}">
                  <a16:creationId xmlns:a16="http://schemas.microsoft.com/office/drawing/2014/main" id="{0BAA0330-A160-8542-A73E-5B0652E93AC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8941" y="4855249"/>
              <a:ext cx="770095" cy="76942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012" name="Freeform 5">
              <a:extLst>
                <a:ext uri="{FF2B5EF4-FFF2-40B4-BE49-F238E27FC236}">
                  <a16:creationId xmlns:a16="http://schemas.microsoft.com/office/drawing/2014/main" id="{CEC1830B-4AB5-CE4C-A55B-F43A4AF64BB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8941" y="4701230"/>
              <a:ext cx="1129474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13" name="Freeform 6">
              <a:extLst>
                <a:ext uri="{FF2B5EF4-FFF2-40B4-BE49-F238E27FC236}">
                  <a16:creationId xmlns:a16="http://schemas.microsoft.com/office/drawing/2014/main" id="{D03A9D8D-8333-B246-9819-FF1831CE275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589036" y="4705231"/>
              <a:ext cx="359378" cy="924115"/>
            </a:xfrm>
            <a:custGeom>
              <a:avLst/>
              <a:gdLst>
                <a:gd name="T0" fmla="*/ 0 w 672"/>
                <a:gd name="T1" fmla="*/ 2147483646 h 1728"/>
                <a:gd name="T2" fmla="*/ 0 w 672"/>
                <a:gd name="T3" fmla="*/ 2147483646 h 1728"/>
                <a:gd name="T4" fmla="*/ 2147483646 w 672"/>
                <a:gd name="T5" fmla="*/ 2147483646 h 1728"/>
                <a:gd name="T6" fmla="*/ 2147483646 w 672"/>
                <a:gd name="T7" fmla="*/ 0 h 1728"/>
                <a:gd name="T8" fmla="*/ 0 w 672"/>
                <a:gd name="T9" fmla="*/ 2147483646 h 17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1728"/>
                <a:gd name="T17" fmla="*/ 672 w 672"/>
                <a:gd name="T18" fmla="*/ 1728 h 17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1728">
                  <a:moveTo>
                    <a:pt x="0" y="288"/>
                  </a:moveTo>
                  <a:lnTo>
                    <a:pt x="0" y="1728"/>
                  </a:lnTo>
                  <a:lnTo>
                    <a:pt x="672" y="144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14" name="Freeform 7">
              <a:extLst>
                <a:ext uri="{FF2B5EF4-FFF2-40B4-BE49-F238E27FC236}">
                  <a16:creationId xmlns:a16="http://schemas.microsoft.com/office/drawing/2014/main" id="{A56934D7-CAFB-7B46-87FF-4A5E27A0928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8941" y="4701230"/>
              <a:ext cx="359378" cy="923448"/>
            </a:xfrm>
            <a:custGeom>
              <a:avLst/>
              <a:gdLst>
                <a:gd name="T0" fmla="*/ 0 w 672"/>
                <a:gd name="T1" fmla="*/ 2147483646 h 1728"/>
                <a:gd name="T2" fmla="*/ 0 w 672"/>
                <a:gd name="T3" fmla="*/ 2147483646 h 1728"/>
                <a:gd name="T4" fmla="*/ 2147483646 w 672"/>
                <a:gd name="T5" fmla="*/ 2147483646 h 1728"/>
                <a:gd name="T6" fmla="*/ 2147483646 w 672"/>
                <a:gd name="T7" fmla="*/ 0 h 1728"/>
                <a:gd name="T8" fmla="*/ 0 w 672"/>
                <a:gd name="T9" fmla="*/ 2147483646 h 17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1728"/>
                <a:gd name="T17" fmla="*/ 672 w 672"/>
                <a:gd name="T18" fmla="*/ 1728 h 17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1728">
                  <a:moveTo>
                    <a:pt x="0" y="288"/>
                  </a:moveTo>
                  <a:lnTo>
                    <a:pt x="0" y="1728"/>
                  </a:lnTo>
                  <a:lnTo>
                    <a:pt x="672" y="144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15" name="Freeform 8">
              <a:extLst>
                <a:ext uri="{FF2B5EF4-FFF2-40B4-BE49-F238E27FC236}">
                  <a16:creationId xmlns:a16="http://schemas.microsoft.com/office/drawing/2014/main" id="{A093DEC2-E878-9144-8DF0-69AC5661E71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23608" y="5470660"/>
              <a:ext cx="1128807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Oval 9">
              <a:extLst>
                <a:ext uri="{FF2B5EF4-FFF2-40B4-BE49-F238E27FC236}">
                  <a16:creationId xmlns:a16="http://schemas.microsoft.com/office/drawing/2014/main" id="{6B93B068-A979-9C4C-8661-A7AFADAE96E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67133" y="5555984"/>
              <a:ext cx="128576" cy="1285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Oval 10">
              <a:extLst>
                <a:ext uri="{FF2B5EF4-FFF2-40B4-BE49-F238E27FC236}">
                  <a16:creationId xmlns:a16="http://schemas.microsoft.com/office/drawing/2014/main" id="{48829518-3FB7-D84F-AA2F-F7152D36820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524299" y="5555984"/>
              <a:ext cx="128575" cy="1285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Oval 11">
              <a:extLst>
                <a:ext uri="{FF2B5EF4-FFF2-40B4-BE49-F238E27FC236}">
                  <a16:creationId xmlns:a16="http://schemas.microsoft.com/office/drawing/2014/main" id="{1D9271D8-C2C8-B046-A445-9CC195F7C16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114763" y="5402031"/>
              <a:ext cx="128575" cy="12855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Oval 12">
              <a:extLst>
                <a:ext uri="{FF2B5EF4-FFF2-40B4-BE49-F238E27FC236}">
                  <a16:creationId xmlns:a16="http://schemas.microsoft.com/office/drawing/2014/main" id="{560D5BCA-A894-9746-B3F8-DB90735D685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871928" y="5402031"/>
              <a:ext cx="128576" cy="12855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020" name="Freeform 13">
              <a:extLst>
                <a:ext uri="{FF2B5EF4-FFF2-40B4-BE49-F238E27FC236}">
                  <a16:creationId xmlns:a16="http://schemas.microsoft.com/office/drawing/2014/main" id="{54D0BE48-BD7C-E643-A9BE-C93A0359EED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8941" y="4701230"/>
              <a:ext cx="1129474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Oval 14">
              <a:extLst>
                <a:ext uri="{FF2B5EF4-FFF2-40B4-BE49-F238E27FC236}">
                  <a16:creationId xmlns:a16="http://schemas.microsoft.com/office/drawing/2014/main" id="{9032F6B4-EFE7-9F4B-8BAC-B029A00426E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63958" y="4786214"/>
              <a:ext cx="126988" cy="12855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Oval 15">
              <a:extLst>
                <a:ext uri="{FF2B5EF4-FFF2-40B4-BE49-F238E27FC236}">
                  <a16:creationId xmlns:a16="http://schemas.microsoft.com/office/drawing/2014/main" id="{D0A53C4A-3533-AC4E-B520-CE2248FA626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521124" y="4786214"/>
              <a:ext cx="128575" cy="12855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" name="Oval 16">
              <a:extLst>
                <a:ext uri="{FF2B5EF4-FFF2-40B4-BE49-F238E27FC236}">
                  <a16:creationId xmlns:a16="http://schemas.microsoft.com/office/drawing/2014/main" id="{8ABC9FD3-6163-514A-B060-F65187B9F0F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110000" y="4632259"/>
              <a:ext cx="128576" cy="1285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Oval 17">
              <a:extLst>
                <a:ext uri="{FF2B5EF4-FFF2-40B4-BE49-F238E27FC236}">
                  <a16:creationId xmlns:a16="http://schemas.microsoft.com/office/drawing/2014/main" id="{03558261-FE1A-C14F-9E83-B799E2F0996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867166" y="4632259"/>
              <a:ext cx="128575" cy="1285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025" name="Freeform 5">
              <a:extLst>
                <a:ext uri="{FF2B5EF4-FFF2-40B4-BE49-F238E27FC236}">
                  <a16:creationId xmlns:a16="http://schemas.microsoft.com/office/drawing/2014/main" id="{14E07566-0C07-B345-A530-EB4D7BB801D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578316" y="4702675"/>
              <a:ext cx="1129474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26" name="Freeform 6">
              <a:extLst>
                <a:ext uri="{FF2B5EF4-FFF2-40B4-BE49-F238E27FC236}">
                  <a16:creationId xmlns:a16="http://schemas.microsoft.com/office/drawing/2014/main" id="{8DBFFCDF-72E6-5A4B-A425-82D9391F9F7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48411" y="4706676"/>
              <a:ext cx="359378" cy="924115"/>
            </a:xfrm>
            <a:custGeom>
              <a:avLst/>
              <a:gdLst>
                <a:gd name="T0" fmla="*/ 0 w 672"/>
                <a:gd name="T1" fmla="*/ 2147483646 h 1728"/>
                <a:gd name="T2" fmla="*/ 0 w 672"/>
                <a:gd name="T3" fmla="*/ 2147483646 h 1728"/>
                <a:gd name="T4" fmla="*/ 2147483646 w 672"/>
                <a:gd name="T5" fmla="*/ 2147483646 h 1728"/>
                <a:gd name="T6" fmla="*/ 2147483646 w 672"/>
                <a:gd name="T7" fmla="*/ 0 h 1728"/>
                <a:gd name="T8" fmla="*/ 0 w 672"/>
                <a:gd name="T9" fmla="*/ 2147483646 h 17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1728"/>
                <a:gd name="T17" fmla="*/ 672 w 672"/>
                <a:gd name="T18" fmla="*/ 1728 h 17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1728">
                  <a:moveTo>
                    <a:pt x="0" y="288"/>
                  </a:moveTo>
                  <a:lnTo>
                    <a:pt x="0" y="1728"/>
                  </a:lnTo>
                  <a:lnTo>
                    <a:pt x="672" y="144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27" name="Freeform 8">
              <a:extLst>
                <a:ext uri="{FF2B5EF4-FFF2-40B4-BE49-F238E27FC236}">
                  <a16:creationId xmlns:a16="http://schemas.microsoft.com/office/drawing/2014/main" id="{4119FDD2-1D4C-AD45-84E2-044613B77A1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582983" y="5481833"/>
              <a:ext cx="1128807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Oval 9">
              <a:extLst>
                <a:ext uri="{FF2B5EF4-FFF2-40B4-BE49-F238E27FC236}">
                  <a16:creationId xmlns:a16="http://schemas.microsoft.com/office/drawing/2014/main" id="{89401738-CDD5-5345-8E31-25770C9EA39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527473" y="5557572"/>
              <a:ext cx="128575" cy="12855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Oval 10">
              <a:extLst>
                <a:ext uri="{FF2B5EF4-FFF2-40B4-BE49-F238E27FC236}">
                  <a16:creationId xmlns:a16="http://schemas.microsoft.com/office/drawing/2014/main" id="{29FF48EB-D58C-AF48-B72B-5F16FD66858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284638" y="5557572"/>
              <a:ext cx="126988" cy="12855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0" name="Oval 11">
              <a:extLst>
                <a:ext uri="{FF2B5EF4-FFF2-40B4-BE49-F238E27FC236}">
                  <a16:creationId xmlns:a16="http://schemas.microsoft.com/office/drawing/2014/main" id="{55601927-BE0F-E945-8A2D-4E845B9850E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873515" y="5403617"/>
              <a:ext cx="128575" cy="12856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1" name="Oval 12">
              <a:extLst>
                <a:ext uri="{FF2B5EF4-FFF2-40B4-BE49-F238E27FC236}">
                  <a16:creationId xmlns:a16="http://schemas.microsoft.com/office/drawing/2014/main" id="{555D4AD2-93AC-D445-8B14-DD4F9CB02C4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630680" y="5403617"/>
              <a:ext cx="128576" cy="1285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032" name="Freeform 13">
              <a:extLst>
                <a:ext uri="{FF2B5EF4-FFF2-40B4-BE49-F238E27FC236}">
                  <a16:creationId xmlns:a16="http://schemas.microsoft.com/office/drawing/2014/main" id="{327304FF-A0B6-3541-9A82-786DB459F65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578316" y="4702675"/>
              <a:ext cx="1129474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Oval 14">
              <a:extLst>
                <a:ext uri="{FF2B5EF4-FFF2-40B4-BE49-F238E27FC236}">
                  <a16:creationId xmlns:a16="http://schemas.microsoft.com/office/drawing/2014/main" id="{B18B7887-4815-2D4B-8607-9419B245032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522711" y="4787801"/>
              <a:ext cx="128576" cy="1285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4" name="Oval 15">
              <a:extLst>
                <a:ext uri="{FF2B5EF4-FFF2-40B4-BE49-F238E27FC236}">
                  <a16:creationId xmlns:a16="http://schemas.microsoft.com/office/drawing/2014/main" id="{DB582EC0-E23A-4046-ACA6-DAF593659DC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279877" y="4787801"/>
              <a:ext cx="128575" cy="1285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5" name="Oval 16">
              <a:extLst>
                <a:ext uri="{FF2B5EF4-FFF2-40B4-BE49-F238E27FC236}">
                  <a16:creationId xmlns:a16="http://schemas.microsoft.com/office/drawing/2014/main" id="{BD74F2FB-6EEC-6D49-B34D-4887F5494E1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870341" y="4633847"/>
              <a:ext cx="126988" cy="12855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6" name="Oval 17">
              <a:extLst>
                <a:ext uri="{FF2B5EF4-FFF2-40B4-BE49-F238E27FC236}">
                  <a16:creationId xmlns:a16="http://schemas.microsoft.com/office/drawing/2014/main" id="{AAF0854E-687B-9744-BBB0-6218FF68EF5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625919" y="4633847"/>
              <a:ext cx="128575" cy="12855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037" name="Freeform 8">
              <a:extLst>
                <a:ext uri="{FF2B5EF4-FFF2-40B4-BE49-F238E27FC236}">
                  <a16:creationId xmlns:a16="http://schemas.microsoft.com/office/drawing/2014/main" id="{E81BEB72-2F80-AC4C-A895-A8BF95F12D7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3616" y="3931670"/>
              <a:ext cx="1128807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Oval 9">
              <a:extLst>
                <a:ext uri="{FF2B5EF4-FFF2-40B4-BE49-F238E27FC236}">
                  <a16:creationId xmlns:a16="http://schemas.microsoft.com/office/drawing/2014/main" id="{C0151668-4F2C-B943-9754-F5B0ACCBFCC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57609" y="4018031"/>
              <a:ext cx="128576" cy="12697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5" name="Oval 11">
              <a:extLst>
                <a:ext uri="{FF2B5EF4-FFF2-40B4-BE49-F238E27FC236}">
                  <a16:creationId xmlns:a16="http://schemas.microsoft.com/office/drawing/2014/main" id="{9BB5C369-369F-3D44-B777-81FE38CFFF1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103651" y="3864076"/>
              <a:ext cx="128576" cy="12697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Oval 12">
              <a:extLst>
                <a:ext uri="{FF2B5EF4-FFF2-40B4-BE49-F238E27FC236}">
                  <a16:creationId xmlns:a16="http://schemas.microsoft.com/office/drawing/2014/main" id="{D8945EEE-29E3-654D-A40F-0188588D9AC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862403" y="3864076"/>
              <a:ext cx="126988" cy="12697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041" name="Rectangle 4">
              <a:extLst>
                <a:ext uri="{FF2B5EF4-FFF2-40B4-BE49-F238E27FC236}">
                  <a16:creationId xmlns:a16="http://schemas.microsoft.com/office/drawing/2014/main" id="{C3E85CC4-242C-0F44-81F0-FAFFA9D4F6A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13944" y="4085754"/>
              <a:ext cx="770095" cy="76942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042" name="Freeform 5">
              <a:extLst>
                <a:ext uri="{FF2B5EF4-FFF2-40B4-BE49-F238E27FC236}">
                  <a16:creationId xmlns:a16="http://schemas.microsoft.com/office/drawing/2014/main" id="{043E0B87-70EF-9A40-AAAA-4EE4064EA9F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3944" y="3931735"/>
              <a:ext cx="1129474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43" name="Freeform 6">
              <a:extLst>
                <a:ext uri="{FF2B5EF4-FFF2-40B4-BE49-F238E27FC236}">
                  <a16:creationId xmlns:a16="http://schemas.microsoft.com/office/drawing/2014/main" id="{B560513A-54CB-6644-AA3E-6920FB0A960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584039" y="3935736"/>
              <a:ext cx="359378" cy="924115"/>
            </a:xfrm>
            <a:custGeom>
              <a:avLst/>
              <a:gdLst>
                <a:gd name="T0" fmla="*/ 0 w 672"/>
                <a:gd name="T1" fmla="*/ 2147483646 h 1728"/>
                <a:gd name="T2" fmla="*/ 0 w 672"/>
                <a:gd name="T3" fmla="*/ 2147483646 h 1728"/>
                <a:gd name="T4" fmla="*/ 2147483646 w 672"/>
                <a:gd name="T5" fmla="*/ 2147483646 h 1728"/>
                <a:gd name="T6" fmla="*/ 2147483646 w 672"/>
                <a:gd name="T7" fmla="*/ 0 h 1728"/>
                <a:gd name="T8" fmla="*/ 0 w 672"/>
                <a:gd name="T9" fmla="*/ 2147483646 h 17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1728"/>
                <a:gd name="T17" fmla="*/ 672 w 672"/>
                <a:gd name="T18" fmla="*/ 1728 h 17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1728">
                  <a:moveTo>
                    <a:pt x="0" y="288"/>
                  </a:moveTo>
                  <a:lnTo>
                    <a:pt x="0" y="1728"/>
                  </a:lnTo>
                  <a:lnTo>
                    <a:pt x="672" y="144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44" name="Freeform 7">
              <a:extLst>
                <a:ext uri="{FF2B5EF4-FFF2-40B4-BE49-F238E27FC236}">
                  <a16:creationId xmlns:a16="http://schemas.microsoft.com/office/drawing/2014/main" id="{7944E0AE-F77F-9E46-A024-8D0E011084E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3944" y="3931735"/>
              <a:ext cx="359378" cy="923448"/>
            </a:xfrm>
            <a:custGeom>
              <a:avLst/>
              <a:gdLst>
                <a:gd name="T0" fmla="*/ 0 w 672"/>
                <a:gd name="T1" fmla="*/ 2147483646 h 1728"/>
                <a:gd name="T2" fmla="*/ 0 w 672"/>
                <a:gd name="T3" fmla="*/ 2147483646 h 1728"/>
                <a:gd name="T4" fmla="*/ 2147483646 w 672"/>
                <a:gd name="T5" fmla="*/ 2147483646 h 1728"/>
                <a:gd name="T6" fmla="*/ 2147483646 w 672"/>
                <a:gd name="T7" fmla="*/ 0 h 1728"/>
                <a:gd name="T8" fmla="*/ 0 w 672"/>
                <a:gd name="T9" fmla="*/ 2147483646 h 17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1728"/>
                <a:gd name="T17" fmla="*/ 672 w 672"/>
                <a:gd name="T18" fmla="*/ 1728 h 17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1728">
                  <a:moveTo>
                    <a:pt x="0" y="288"/>
                  </a:moveTo>
                  <a:lnTo>
                    <a:pt x="0" y="1728"/>
                  </a:lnTo>
                  <a:lnTo>
                    <a:pt x="672" y="144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45" name="Freeform 8">
              <a:extLst>
                <a:ext uri="{FF2B5EF4-FFF2-40B4-BE49-F238E27FC236}">
                  <a16:creationId xmlns:a16="http://schemas.microsoft.com/office/drawing/2014/main" id="{52B88120-5F9A-2A46-811B-CF64E831B06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8611" y="4701165"/>
              <a:ext cx="1128807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Oval 9">
              <a:extLst>
                <a:ext uri="{FF2B5EF4-FFF2-40B4-BE49-F238E27FC236}">
                  <a16:creationId xmlns:a16="http://schemas.microsoft.com/office/drawing/2014/main" id="{0C788D87-B2BD-A14C-926E-242849CC5E4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62372" y="4787801"/>
              <a:ext cx="128575" cy="12697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4" name="Oval 10">
              <a:extLst>
                <a:ext uri="{FF2B5EF4-FFF2-40B4-BE49-F238E27FC236}">
                  <a16:creationId xmlns:a16="http://schemas.microsoft.com/office/drawing/2014/main" id="{E7C0B510-58E2-AC47-A652-8FD4EBEA121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519536" y="4787801"/>
              <a:ext cx="128576" cy="12697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5" name="Oval 11">
              <a:extLst>
                <a:ext uri="{FF2B5EF4-FFF2-40B4-BE49-F238E27FC236}">
                  <a16:creationId xmlns:a16="http://schemas.microsoft.com/office/drawing/2014/main" id="{49289499-9980-E448-8ACB-5F6B3D3C5EC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110000" y="4633847"/>
              <a:ext cx="128576" cy="12697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6" name="Oval 12">
              <a:extLst>
                <a:ext uri="{FF2B5EF4-FFF2-40B4-BE49-F238E27FC236}">
                  <a16:creationId xmlns:a16="http://schemas.microsoft.com/office/drawing/2014/main" id="{2C55BF72-9A5A-5043-8309-53595927629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867166" y="4633847"/>
              <a:ext cx="126988" cy="12697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050" name="Freeform 13">
              <a:extLst>
                <a:ext uri="{FF2B5EF4-FFF2-40B4-BE49-F238E27FC236}">
                  <a16:creationId xmlns:a16="http://schemas.microsoft.com/office/drawing/2014/main" id="{80EC4A7C-5EC3-9547-B057-5E515FA1CC2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13944" y="3931735"/>
              <a:ext cx="1129474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Oval 14">
              <a:extLst>
                <a:ext uri="{FF2B5EF4-FFF2-40B4-BE49-F238E27FC236}">
                  <a16:creationId xmlns:a16="http://schemas.microsoft.com/office/drawing/2014/main" id="{4F5D0FF7-3880-8D4F-A9E8-6B23E63564F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59197" y="4016443"/>
              <a:ext cx="126988" cy="1285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0" name="Oval 16">
              <a:extLst>
                <a:ext uri="{FF2B5EF4-FFF2-40B4-BE49-F238E27FC236}">
                  <a16:creationId xmlns:a16="http://schemas.microsoft.com/office/drawing/2014/main" id="{E807074E-A8C2-E641-B4C7-E60A48B1F85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105239" y="3862489"/>
              <a:ext cx="128575" cy="12855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053" name="Freeform 8">
              <a:extLst>
                <a:ext uri="{FF2B5EF4-FFF2-40B4-BE49-F238E27FC236}">
                  <a16:creationId xmlns:a16="http://schemas.microsoft.com/office/drawing/2014/main" id="{7F5D373E-E57B-A449-B8C4-4F3BAB4AB20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585503" y="3936906"/>
              <a:ext cx="1128807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Oval 10">
              <a:extLst>
                <a:ext uri="{FF2B5EF4-FFF2-40B4-BE49-F238E27FC236}">
                  <a16:creationId xmlns:a16="http://schemas.microsoft.com/office/drawing/2014/main" id="{6E1C6CAF-E544-8946-A50A-8D0813AED59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281463" y="4008508"/>
              <a:ext cx="128576" cy="12855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2" name="Oval 12">
              <a:extLst>
                <a:ext uri="{FF2B5EF4-FFF2-40B4-BE49-F238E27FC236}">
                  <a16:creationId xmlns:a16="http://schemas.microsoft.com/office/drawing/2014/main" id="{C195E092-46CF-6C44-AA80-D2B2AC97417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629093" y="3854553"/>
              <a:ext cx="126988" cy="1285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056" name="Freeform 6">
              <a:extLst>
                <a:ext uri="{FF2B5EF4-FFF2-40B4-BE49-F238E27FC236}">
                  <a16:creationId xmlns:a16="http://schemas.microsoft.com/office/drawing/2014/main" id="{727C8A14-3FEC-B440-BFEE-7AB0EBD63D1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343719" y="3942345"/>
              <a:ext cx="359378" cy="924115"/>
            </a:xfrm>
            <a:custGeom>
              <a:avLst/>
              <a:gdLst>
                <a:gd name="T0" fmla="*/ 0 w 672"/>
                <a:gd name="T1" fmla="*/ 2147483646 h 1728"/>
                <a:gd name="T2" fmla="*/ 0 w 672"/>
                <a:gd name="T3" fmla="*/ 2147483646 h 1728"/>
                <a:gd name="T4" fmla="*/ 2147483646 w 672"/>
                <a:gd name="T5" fmla="*/ 2147483646 h 1728"/>
                <a:gd name="T6" fmla="*/ 2147483646 w 672"/>
                <a:gd name="T7" fmla="*/ 0 h 1728"/>
                <a:gd name="T8" fmla="*/ 0 w 672"/>
                <a:gd name="T9" fmla="*/ 2147483646 h 17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1728"/>
                <a:gd name="T17" fmla="*/ 672 w 672"/>
                <a:gd name="T18" fmla="*/ 1728 h 17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1728">
                  <a:moveTo>
                    <a:pt x="0" y="288"/>
                  </a:moveTo>
                  <a:lnTo>
                    <a:pt x="0" y="1728"/>
                  </a:lnTo>
                  <a:lnTo>
                    <a:pt x="672" y="144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Oval 10">
              <a:extLst>
                <a:ext uri="{FF2B5EF4-FFF2-40B4-BE49-F238E27FC236}">
                  <a16:creationId xmlns:a16="http://schemas.microsoft.com/office/drawing/2014/main" id="{33464D1A-A367-944F-882C-1638F0EA9BD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279877" y="4794149"/>
              <a:ext cx="128575" cy="12697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6" name="Oval 11">
              <a:extLst>
                <a:ext uri="{FF2B5EF4-FFF2-40B4-BE49-F238E27FC236}">
                  <a16:creationId xmlns:a16="http://schemas.microsoft.com/office/drawing/2014/main" id="{090F0296-8D29-9C40-BEBB-C7C3B924D99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868753" y="4640196"/>
              <a:ext cx="128576" cy="12697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7" name="Oval 12">
              <a:extLst>
                <a:ext uri="{FF2B5EF4-FFF2-40B4-BE49-F238E27FC236}">
                  <a16:creationId xmlns:a16="http://schemas.microsoft.com/office/drawing/2014/main" id="{B686EDDF-C40C-D34B-8063-3B1476EA834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625919" y="4640196"/>
              <a:ext cx="128575" cy="12697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1" name="Oval 17">
              <a:extLst>
                <a:ext uri="{FF2B5EF4-FFF2-40B4-BE49-F238E27FC236}">
                  <a16:creationId xmlns:a16="http://schemas.microsoft.com/office/drawing/2014/main" id="{9C953DF8-1977-9A46-B7EC-7AFFE01CAAF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862403" y="3862489"/>
              <a:ext cx="128576" cy="12855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4" name="Oval 10">
              <a:extLst>
                <a:ext uri="{FF2B5EF4-FFF2-40B4-BE49-F238E27FC236}">
                  <a16:creationId xmlns:a16="http://schemas.microsoft.com/office/drawing/2014/main" id="{27A34FF7-9894-B441-8CB2-D87CAA44DF0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514775" y="4018031"/>
              <a:ext cx="128575" cy="12697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062" name="Rectangle 4">
              <a:extLst>
                <a:ext uri="{FF2B5EF4-FFF2-40B4-BE49-F238E27FC236}">
                  <a16:creationId xmlns:a16="http://schemas.microsoft.com/office/drawing/2014/main" id="{49DEEBF6-7F12-0246-A463-F0D7CE713FF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173046" y="4698369"/>
              <a:ext cx="770095" cy="76942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063" name="Freeform 5">
              <a:extLst>
                <a:ext uri="{FF2B5EF4-FFF2-40B4-BE49-F238E27FC236}">
                  <a16:creationId xmlns:a16="http://schemas.microsoft.com/office/drawing/2014/main" id="{C4A8B96A-975F-294E-930A-C51EE7BB02E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173046" y="4544350"/>
              <a:ext cx="1129474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64" name="Freeform 6">
              <a:extLst>
                <a:ext uri="{FF2B5EF4-FFF2-40B4-BE49-F238E27FC236}">
                  <a16:creationId xmlns:a16="http://schemas.microsoft.com/office/drawing/2014/main" id="{FE67FC40-7A14-404E-B247-F8553EED430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43141" y="4548351"/>
              <a:ext cx="359378" cy="924115"/>
            </a:xfrm>
            <a:custGeom>
              <a:avLst/>
              <a:gdLst>
                <a:gd name="T0" fmla="*/ 0 w 672"/>
                <a:gd name="T1" fmla="*/ 2147483646 h 1728"/>
                <a:gd name="T2" fmla="*/ 0 w 672"/>
                <a:gd name="T3" fmla="*/ 2147483646 h 1728"/>
                <a:gd name="T4" fmla="*/ 2147483646 w 672"/>
                <a:gd name="T5" fmla="*/ 2147483646 h 1728"/>
                <a:gd name="T6" fmla="*/ 2147483646 w 672"/>
                <a:gd name="T7" fmla="*/ 0 h 1728"/>
                <a:gd name="T8" fmla="*/ 0 w 672"/>
                <a:gd name="T9" fmla="*/ 2147483646 h 17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1728"/>
                <a:gd name="T17" fmla="*/ 672 w 672"/>
                <a:gd name="T18" fmla="*/ 1728 h 17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1728">
                  <a:moveTo>
                    <a:pt x="0" y="288"/>
                  </a:moveTo>
                  <a:lnTo>
                    <a:pt x="0" y="1728"/>
                  </a:lnTo>
                  <a:lnTo>
                    <a:pt x="672" y="144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65" name="Freeform 7">
              <a:extLst>
                <a:ext uri="{FF2B5EF4-FFF2-40B4-BE49-F238E27FC236}">
                  <a16:creationId xmlns:a16="http://schemas.microsoft.com/office/drawing/2014/main" id="{F717EF51-6B1B-E340-A54C-91420262A96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173046" y="4544350"/>
              <a:ext cx="359378" cy="923448"/>
            </a:xfrm>
            <a:custGeom>
              <a:avLst/>
              <a:gdLst>
                <a:gd name="T0" fmla="*/ 0 w 672"/>
                <a:gd name="T1" fmla="*/ 2147483646 h 1728"/>
                <a:gd name="T2" fmla="*/ 0 w 672"/>
                <a:gd name="T3" fmla="*/ 2147483646 h 1728"/>
                <a:gd name="T4" fmla="*/ 2147483646 w 672"/>
                <a:gd name="T5" fmla="*/ 2147483646 h 1728"/>
                <a:gd name="T6" fmla="*/ 2147483646 w 672"/>
                <a:gd name="T7" fmla="*/ 0 h 1728"/>
                <a:gd name="T8" fmla="*/ 0 w 672"/>
                <a:gd name="T9" fmla="*/ 2147483646 h 17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1728"/>
                <a:gd name="T17" fmla="*/ 672 w 672"/>
                <a:gd name="T18" fmla="*/ 1728 h 17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1728">
                  <a:moveTo>
                    <a:pt x="0" y="288"/>
                  </a:moveTo>
                  <a:lnTo>
                    <a:pt x="0" y="1728"/>
                  </a:lnTo>
                  <a:lnTo>
                    <a:pt x="672" y="144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66" name="Freeform 8">
              <a:extLst>
                <a:ext uri="{FF2B5EF4-FFF2-40B4-BE49-F238E27FC236}">
                  <a16:creationId xmlns:a16="http://schemas.microsoft.com/office/drawing/2014/main" id="{DFD7F10F-4864-784C-A7E1-C2D16190609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177713" y="5313780"/>
              <a:ext cx="1128807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8" name="Oval 9">
              <a:extLst>
                <a:ext uri="{FF2B5EF4-FFF2-40B4-BE49-F238E27FC236}">
                  <a16:creationId xmlns:a16="http://schemas.microsoft.com/office/drawing/2014/main" id="{A7036363-37B8-2B47-B760-8C208EA7CF6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121112" y="5400443"/>
              <a:ext cx="128575" cy="12697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9" name="Oval 10">
              <a:extLst>
                <a:ext uri="{FF2B5EF4-FFF2-40B4-BE49-F238E27FC236}">
                  <a16:creationId xmlns:a16="http://schemas.microsoft.com/office/drawing/2014/main" id="{1C6F467E-5557-1C49-9267-C3AE555CE05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879865" y="5400443"/>
              <a:ext cx="126988" cy="12697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0" name="Oval 11">
              <a:extLst>
                <a:ext uri="{FF2B5EF4-FFF2-40B4-BE49-F238E27FC236}">
                  <a16:creationId xmlns:a16="http://schemas.microsoft.com/office/drawing/2014/main" id="{F1B39D13-1E27-CF4C-B7D6-558B06A237F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468741" y="5246489"/>
              <a:ext cx="128576" cy="12697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1" name="Oval 12">
              <a:extLst>
                <a:ext uri="{FF2B5EF4-FFF2-40B4-BE49-F238E27FC236}">
                  <a16:creationId xmlns:a16="http://schemas.microsoft.com/office/drawing/2014/main" id="{C44E654B-C892-AF44-8FB3-106D944C4DF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225907" y="5246489"/>
              <a:ext cx="128575" cy="12697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071" name="Freeform 13">
              <a:extLst>
                <a:ext uri="{FF2B5EF4-FFF2-40B4-BE49-F238E27FC236}">
                  <a16:creationId xmlns:a16="http://schemas.microsoft.com/office/drawing/2014/main" id="{5A314498-B971-E944-8DAA-0C69077BF8F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173046" y="4544350"/>
              <a:ext cx="1129474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" name="Oval 14">
              <a:extLst>
                <a:ext uri="{FF2B5EF4-FFF2-40B4-BE49-F238E27FC236}">
                  <a16:creationId xmlns:a16="http://schemas.microsoft.com/office/drawing/2014/main" id="{6D60C0F6-2D7F-2041-896B-5F95027D22C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117938" y="4629085"/>
              <a:ext cx="128575" cy="1285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4" name="Oval 15">
              <a:extLst>
                <a:ext uri="{FF2B5EF4-FFF2-40B4-BE49-F238E27FC236}">
                  <a16:creationId xmlns:a16="http://schemas.microsoft.com/office/drawing/2014/main" id="{47416B1F-BA1B-EB46-B74E-F55B07B82B2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875102" y="4629085"/>
              <a:ext cx="128576" cy="1285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5" name="Oval 16">
              <a:extLst>
                <a:ext uri="{FF2B5EF4-FFF2-40B4-BE49-F238E27FC236}">
                  <a16:creationId xmlns:a16="http://schemas.microsoft.com/office/drawing/2014/main" id="{61041410-AE8C-CC4D-A525-89DF413EE8D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463980" y="4475131"/>
              <a:ext cx="128575" cy="12855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6" name="Oval 17">
              <a:extLst>
                <a:ext uri="{FF2B5EF4-FFF2-40B4-BE49-F238E27FC236}">
                  <a16:creationId xmlns:a16="http://schemas.microsoft.com/office/drawing/2014/main" id="{71439EDB-EFCE-E44E-A0EE-BE12EF30FCC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221144" y="4475131"/>
              <a:ext cx="128576" cy="12855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076" name="Freeform 5">
              <a:extLst>
                <a:ext uri="{FF2B5EF4-FFF2-40B4-BE49-F238E27FC236}">
                  <a16:creationId xmlns:a16="http://schemas.microsoft.com/office/drawing/2014/main" id="{9B02B391-CADA-DB4F-A15E-0377AD088C2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32421" y="4545795"/>
              <a:ext cx="1129474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77" name="Freeform 6">
              <a:extLst>
                <a:ext uri="{FF2B5EF4-FFF2-40B4-BE49-F238E27FC236}">
                  <a16:creationId xmlns:a16="http://schemas.microsoft.com/office/drawing/2014/main" id="{C1D368E4-61D8-724A-BA6E-A45732FA358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702516" y="4549796"/>
              <a:ext cx="359378" cy="924115"/>
            </a:xfrm>
            <a:custGeom>
              <a:avLst/>
              <a:gdLst>
                <a:gd name="T0" fmla="*/ 0 w 672"/>
                <a:gd name="T1" fmla="*/ 2147483646 h 1728"/>
                <a:gd name="T2" fmla="*/ 0 w 672"/>
                <a:gd name="T3" fmla="*/ 2147483646 h 1728"/>
                <a:gd name="T4" fmla="*/ 2147483646 w 672"/>
                <a:gd name="T5" fmla="*/ 2147483646 h 1728"/>
                <a:gd name="T6" fmla="*/ 2147483646 w 672"/>
                <a:gd name="T7" fmla="*/ 0 h 1728"/>
                <a:gd name="T8" fmla="*/ 0 w 672"/>
                <a:gd name="T9" fmla="*/ 2147483646 h 17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1728"/>
                <a:gd name="T17" fmla="*/ 672 w 672"/>
                <a:gd name="T18" fmla="*/ 1728 h 17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1728">
                  <a:moveTo>
                    <a:pt x="0" y="288"/>
                  </a:moveTo>
                  <a:lnTo>
                    <a:pt x="0" y="1728"/>
                  </a:lnTo>
                  <a:lnTo>
                    <a:pt x="672" y="144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78" name="Freeform 8">
              <a:extLst>
                <a:ext uri="{FF2B5EF4-FFF2-40B4-BE49-F238E27FC236}">
                  <a16:creationId xmlns:a16="http://schemas.microsoft.com/office/drawing/2014/main" id="{A942286F-D78F-7745-9AD5-930FC2A32A0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37088" y="5324953"/>
              <a:ext cx="1128807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1" name="Oval 10">
              <a:extLst>
                <a:ext uri="{FF2B5EF4-FFF2-40B4-BE49-F238E27FC236}">
                  <a16:creationId xmlns:a16="http://schemas.microsoft.com/office/drawing/2014/main" id="{D1C2A8DC-1BDC-7146-B1F4-EA0FB70ED35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638617" y="5400443"/>
              <a:ext cx="128575" cy="1285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2" name="Oval 11">
              <a:extLst>
                <a:ext uri="{FF2B5EF4-FFF2-40B4-BE49-F238E27FC236}">
                  <a16:creationId xmlns:a16="http://schemas.microsoft.com/office/drawing/2014/main" id="{8796F227-F356-D643-9485-50EA004CEAB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227494" y="5246489"/>
              <a:ext cx="128576" cy="12855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3" name="Oval 12">
              <a:extLst>
                <a:ext uri="{FF2B5EF4-FFF2-40B4-BE49-F238E27FC236}">
                  <a16:creationId xmlns:a16="http://schemas.microsoft.com/office/drawing/2014/main" id="{D7A77607-8818-C640-BB6C-AF8FB8B1BDC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984659" y="5246489"/>
              <a:ext cx="128575" cy="12855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082" name="Freeform 13">
              <a:extLst>
                <a:ext uri="{FF2B5EF4-FFF2-40B4-BE49-F238E27FC236}">
                  <a16:creationId xmlns:a16="http://schemas.microsoft.com/office/drawing/2014/main" id="{1A9871EE-ED39-F548-99AF-B0EB90AA346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32421" y="4545795"/>
              <a:ext cx="1129474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" name="Oval 14">
              <a:extLst>
                <a:ext uri="{FF2B5EF4-FFF2-40B4-BE49-F238E27FC236}">
                  <a16:creationId xmlns:a16="http://schemas.microsoft.com/office/drawing/2014/main" id="{A2630D3B-36C8-4348-AF76-4CB71884A9B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876690" y="4630673"/>
              <a:ext cx="128575" cy="12855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6" name="Oval 15">
              <a:extLst>
                <a:ext uri="{FF2B5EF4-FFF2-40B4-BE49-F238E27FC236}">
                  <a16:creationId xmlns:a16="http://schemas.microsoft.com/office/drawing/2014/main" id="{5CA9CEDE-5537-9C4F-B4B2-A7AFD2A86FE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633855" y="4630673"/>
              <a:ext cx="128576" cy="12855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7" name="Oval 16">
              <a:extLst>
                <a:ext uri="{FF2B5EF4-FFF2-40B4-BE49-F238E27FC236}">
                  <a16:creationId xmlns:a16="http://schemas.microsoft.com/office/drawing/2014/main" id="{F8F18A9E-07BC-6042-8A27-DD89A69480D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224319" y="4476718"/>
              <a:ext cx="126988" cy="1285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8" name="Oval 17">
              <a:extLst>
                <a:ext uri="{FF2B5EF4-FFF2-40B4-BE49-F238E27FC236}">
                  <a16:creationId xmlns:a16="http://schemas.microsoft.com/office/drawing/2014/main" id="{824DDF80-E6C1-914A-BEEB-686E5B56ACE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979897" y="4476718"/>
              <a:ext cx="128576" cy="1285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087" name="Freeform 8">
              <a:extLst>
                <a:ext uri="{FF2B5EF4-FFF2-40B4-BE49-F238E27FC236}">
                  <a16:creationId xmlns:a16="http://schemas.microsoft.com/office/drawing/2014/main" id="{D38805BD-96D6-C54E-93FB-C1992DD043B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167721" y="3774790"/>
              <a:ext cx="1128807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" name="Oval 9">
              <a:extLst>
                <a:ext uri="{FF2B5EF4-FFF2-40B4-BE49-F238E27FC236}">
                  <a16:creationId xmlns:a16="http://schemas.microsoft.com/office/drawing/2014/main" id="{8342484C-A21C-A24B-A75D-7E5CFB0036E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111588" y="3860902"/>
              <a:ext cx="128575" cy="1285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5" name="Oval 11">
              <a:extLst>
                <a:ext uri="{FF2B5EF4-FFF2-40B4-BE49-F238E27FC236}">
                  <a16:creationId xmlns:a16="http://schemas.microsoft.com/office/drawing/2014/main" id="{AE3746EC-FC32-1341-B940-15E4E9AB6C3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459217" y="3706948"/>
              <a:ext cx="128576" cy="12855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6" name="Oval 12">
              <a:extLst>
                <a:ext uri="{FF2B5EF4-FFF2-40B4-BE49-F238E27FC236}">
                  <a16:creationId xmlns:a16="http://schemas.microsoft.com/office/drawing/2014/main" id="{6EEFE970-0AFC-2F44-AC57-BDE95644550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216383" y="3706948"/>
              <a:ext cx="126988" cy="12855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091" name="Rectangle 4">
              <a:extLst>
                <a:ext uri="{FF2B5EF4-FFF2-40B4-BE49-F238E27FC236}">
                  <a16:creationId xmlns:a16="http://schemas.microsoft.com/office/drawing/2014/main" id="{53F6B741-31F6-304C-B2F1-A3F223FA801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168049" y="3928874"/>
              <a:ext cx="770095" cy="76942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092" name="Freeform 5">
              <a:extLst>
                <a:ext uri="{FF2B5EF4-FFF2-40B4-BE49-F238E27FC236}">
                  <a16:creationId xmlns:a16="http://schemas.microsoft.com/office/drawing/2014/main" id="{BFB97F30-F2B8-EE48-82C8-E72A769A0E2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168049" y="3774855"/>
              <a:ext cx="1129474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93" name="Freeform 6">
              <a:extLst>
                <a:ext uri="{FF2B5EF4-FFF2-40B4-BE49-F238E27FC236}">
                  <a16:creationId xmlns:a16="http://schemas.microsoft.com/office/drawing/2014/main" id="{A04D74DE-9146-4F47-93EA-85408A33951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38144" y="3778856"/>
              <a:ext cx="359378" cy="924115"/>
            </a:xfrm>
            <a:custGeom>
              <a:avLst/>
              <a:gdLst>
                <a:gd name="T0" fmla="*/ 0 w 672"/>
                <a:gd name="T1" fmla="*/ 2147483646 h 1728"/>
                <a:gd name="T2" fmla="*/ 0 w 672"/>
                <a:gd name="T3" fmla="*/ 2147483646 h 1728"/>
                <a:gd name="T4" fmla="*/ 2147483646 w 672"/>
                <a:gd name="T5" fmla="*/ 2147483646 h 1728"/>
                <a:gd name="T6" fmla="*/ 2147483646 w 672"/>
                <a:gd name="T7" fmla="*/ 0 h 1728"/>
                <a:gd name="T8" fmla="*/ 0 w 672"/>
                <a:gd name="T9" fmla="*/ 2147483646 h 17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1728"/>
                <a:gd name="T17" fmla="*/ 672 w 672"/>
                <a:gd name="T18" fmla="*/ 1728 h 17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1728">
                  <a:moveTo>
                    <a:pt x="0" y="288"/>
                  </a:moveTo>
                  <a:lnTo>
                    <a:pt x="0" y="1728"/>
                  </a:lnTo>
                  <a:lnTo>
                    <a:pt x="672" y="144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94" name="Freeform 7">
              <a:extLst>
                <a:ext uri="{FF2B5EF4-FFF2-40B4-BE49-F238E27FC236}">
                  <a16:creationId xmlns:a16="http://schemas.microsoft.com/office/drawing/2014/main" id="{37D49FD0-3C94-2142-90EB-D31DE4BA700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168049" y="3774855"/>
              <a:ext cx="359378" cy="923448"/>
            </a:xfrm>
            <a:custGeom>
              <a:avLst/>
              <a:gdLst>
                <a:gd name="T0" fmla="*/ 0 w 672"/>
                <a:gd name="T1" fmla="*/ 2147483646 h 1728"/>
                <a:gd name="T2" fmla="*/ 0 w 672"/>
                <a:gd name="T3" fmla="*/ 2147483646 h 1728"/>
                <a:gd name="T4" fmla="*/ 2147483646 w 672"/>
                <a:gd name="T5" fmla="*/ 2147483646 h 1728"/>
                <a:gd name="T6" fmla="*/ 2147483646 w 672"/>
                <a:gd name="T7" fmla="*/ 0 h 1728"/>
                <a:gd name="T8" fmla="*/ 0 w 672"/>
                <a:gd name="T9" fmla="*/ 2147483646 h 17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1728"/>
                <a:gd name="T17" fmla="*/ 672 w 672"/>
                <a:gd name="T18" fmla="*/ 1728 h 17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1728">
                  <a:moveTo>
                    <a:pt x="0" y="288"/>
                  </a:moveTo>
                  <a:lnTo>
                    <a:pt x="0" y="1728"/>
                  </a:lnTo>
                  <a:lnTo>
                    <a:pt x="672" y="144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095" name="Freeform 8">
              <a:extLst>
                <a:ext uri="{FF2B5EF4-FFF2-40B4-BE49-F238E27FC236}">
                  <a16:creationId xmlns:a16="http://schemas.microsoft.com/office/drawing/2014/main" id="{90355CB7-604A-5040-91A4-78288D58ED1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172716" y="4544285"/>
              <a:ext cx="1128807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" name="Oval 9">
              <a:extLst>
                <a:ext uri="{FF2B5EF4-FFF2-40B4-BE49-F238E27FC236}">
                  <a16:creationId xmlns:a16="http://schemas.microsoft.com/office/drawing/2014/main" id="{C19E3962-209B-004C-B2A3-4952409B4CC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116350" y="4630673"/>
              <a:ext cx="128576" cy="12697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7" name="Oval 11">
              <a:extLst>
                <a:ext uri="{FF2B5EF4-FFF2-40B4-BE49-F238E27FC236}">
                  <a16:creationId xmlns:a16="http://schemas.microsoft.com/office/drawing/2014/main" id="{3E3E1AD9-D0AA-3749-9F03-1136C9C5422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463980" y="4476718"/>
              <a:ext cx="128575" cy="12697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8" name="Oval 12">
              <a:extLst>
                <a:ext uri="{FF2B5EF4-FFF2-40B4-BE49-F238E27FC236}">
                  <a16:creationId xmlns:a16="http://schemas.microsoft.com/office/drawing/2014/main" id="{F9BCA1DE-F6E3-4546-A9E6-361A8ED629F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221144" y="4476718"/>
              <a:ext cx="126988" cy="12697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099" name="Freeform 13">
              <a:extLst>
                <a:ext uri="{FF2B5EF4-FFF2-40B4-BE49-F238E27FC236}">
                  <a16:creationId xmlns:a16="http://schemas.microsoft.com/office/drawing/2014/main" id="{C83BE45C-3350-4D44-9273-6F2D3C48687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168049" y="3774855"/>
              <a:ext cx="1129474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0" name="Oval 14">
              <a:extLst>
                <a:ext uri="{FF2B5EF4-FFF2-40B4-BE49-F238E27FC236}">
                  <a16:creationId xmlns:a16="http://schemas.microsoft.com/office/drawing/2014/main" id="{17390413-974F-6240-B9A2-532689F8825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113175" y="3860902"/>
              <a:ext cx="126988" cy="12697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1" name="Oval 16">
              <a:extLst>
                <a:ext uri="{FF2B5EF4-FFF2-40B4-BE49-F238E27FC236}">
                  <a16:creationId xmlns:a16="http://schemas.microsoft.com/office/drawing/2014/main" id="{24ED8CDE-1ED5-E84E-8072-6FF753CC570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459217" y="3706948"/>
              <a:ext cx="128576" cy="12697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102" name="Freeform 8">
              <a:extLst>
                <a:ext uri="{FF2B5EF4-FFF2-40B4-BE49-F238E27FC236}">
                  <a16:creationId xmlns:a16="http://schemas.microsoft.com/office/drawing/2014/main" id="{EEB78B82-E858-F944-AA7E-6AC95D3A4D9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39608" y="3780026"/>
              <a:ext cx="1128807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6" name="Oval 12">
              <a:extLst>
                <a:ext uri="{FF2B5EF4-FFF2-40B4-BE49-F238E27FC236}">
                  <a16:creationId xmlns:a16="http://schemas.microsoft.com/office/drawing/2014/main" id="{A5D467CE-2FE9-E247-835B-989E4944431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983071" y="3697425"/>
              <a:ext cx="128576" cy="12855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104" name="Freeform 6">
              <a:extLst>
                <a:ext uri="{FF2B5EF4-FFF2-40B4-BE49-F238E27FC236}">
                  <a16:creationId xmlns:a16="http://schemas.microsoft.com/office/drawing/2014/main" id="{BD1345CF-8E15-684F-BFC0-7A24529026F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697824" y="3785465"/>
              <a:ext cx="359378" cy="924115"/>
            </a:xfrm>
            <a:custGeom>
              <a:avLst/>
              <a:gdLst>
                <a:gd name="T0" fmla="*/ 0 w 672"/>
                <a:gd name="T1" fmla="*/ 2147483646 h 1728"/>
                <a:gd name="T2" fmla="*/ 0 w 672"/>
                <a:gd name="T3" fmla="*/ 2147483646 h 1728"/>
                <a:gd name="T4" fmla="*/ 2147483646 w 672"/>
                <a:gd name="T5" fmla="*/ 2147483646 h 1728"/>
                <a:gd name="T6" fmla="*/ 2147483646 w 672"/>
                <a:gd name="T7" fmla="*/ 0 h 1728"/>
                <a:gd name="T8" fmla="*/ 0 w 672"/>
                <a:gd name="T9" fmla="*/ 2147483646 h 17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1728"/>
                <a:gd name="T17" fmla="*/ 672 w 672"/>
                <a:gd name="T18" fmla="*/ 1728 h 17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1728">
                  <a:moveTo>
                    <a:pt x="0" y="288"/>
                  </a:moveTo>
                  <a:lnTo>
                    <a:pt x="0" y="1728"/>
                  </a:lnTo>
                  <a:lnTo>
                    <a:pt x="672" y="144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2" name="Oval 11">
              <a:extLst>
                <a:ext uri="{FF2B5EF4-FFF2-40B4-BE49-F238E27FC236}">
                  <a16:creationId xmlns:a16="http://schemas.microsoft.com/office/drawing/2014/main" id="{3F6D83E0-0C9A-0B43-B057-80C95CE1B95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222732" y="4483067"/>
              <a:ext cx="128575" cy="12856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3" name="Oval 12">
              <a:extLst>
                <a:ext uri="{FF2B5EF4-FFF2-40B4-BE49-F238E27FC236}">
                  <a16:creationId xmlns:a16="http://schemas.microsoft.com/office/drawing/2014/main" id="{422DA646-A207-CB45-B303-05D56ED2C56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979897" y="4483067"/>
              <a:ext cx="128576" cy="1285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6" name="Oval 17">
              <a:extLst>
                <a:ext uri="{FF2B5EF4-FFF2-40B4-BE49-F238E27FC236}">
                  <a16:creationId xmlns:a16="http://schemas.microsoft.com/office/drawing/2014/main" id="{2DFCE87C-453A-1740-BBDA-A8525C81C90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216383" y="3706948"/>
              <a:ext cx="128575" cy="12697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388" name="Text Box 29">
            <a:extLst>
              <a:ext uri="{FF2B5EF4-FFF2-40B4-BE49-F238E27FC236}">
                <a16:creationId xmlns:a16="http://schemas.microsoft.com/office/drawing/2014/main" id="{17A02CB8-9797-3E44-8290-B79929062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6483" y="2475766"/>
            <a:ext cx="22493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b="1" dirty="0" err="1">
                <a:solidFill>
                  <a:srgbClr val="C00000"/>
                </a:solidFill>
                <a:latin typeface="+mn-lt"/>
              </a:rPr>
              <a:t>Brillouin</a:t>
            </a:r>
            <a:r>
              <a:rPr lang="en-US" b="1" dirty="0">
                <a:solidFill>
                  <a:srgbClr val="C00000"/>
                </a:solidFill>
                <a:latin typeface="+mn-lt"/>
              </a:rPr>
              <a:t> Zone</a:t>
            </a:r>
          </a:p>
        </p:txBody>
      </p:sp>
      <p:grpSp>
        <p:nvGrpSpPr>
          <p:cNvPr id="3" name="Group 235">
            <a:extLst>
              <a:ext uri="{FF2B5EF4-FFF2-40B4-BE49-F238E27FC236}">
                <a16:creationId xmlns:a16="http://schemas.microsoft.com/office/drawing/2014/main" id="{D38472BE-22DB-004A-9F09-AB3BA72E0832}"/>
              </a:ext>
            </a:extLst>
          </p:cNvPr>
          <p:cNvGrpSpPr>
            <a:grpSpLocks/>
          </p:cNvGrpSpPr>
          <p:nvPr/>
        </p:nvGrpSpPr>
        <p:grpSpPr bwMode="auto">
          <a:xfrm>
            <a:off x="5176838" y="3403599"/>
            <a:ext cx="2355850" cy="2462212"/>
            <a:chOff x="3653209" y="3056452"/>
            <a:chExt cx="2355625" cy="2461697"/>
          </a:xfrm>
        </p:grpSpPr>
        <p:sp>
          <p:nvSpPr>
            <p:cNvPr id="37913" name="Rectangle 4">
              <a:extLst>
                <a:ext uri="{FF2B5EF4-FFF2-40B4-BE49-F238E27FC236}">
                  <a16:creationId xmlns:a16="http://schemas.microsoft.com/office/drawing/2014/main" id="{BE57C927-27E9-3848-B197-6B881890DB2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714541" y="4214276"/>
              <a:ext cx="770095" cy="76942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7914" name="Freeform 5">
              <a:extLst>
                <a:ext uri="{FF2B5EF4-FFF2-40B4-BE49-F238E27FC236}">
                  <a16:creationId xmlns:a16="http://schemas.microsoft.com/office/drawing/2014/main" id="{7FF71554-667C-7548-8467-954DBF623A7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14541" y="4060257"/>
              <a:ext cx="1129474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15" name="Freeform 7">
              <a:extLst>
                <a:ext uri="{FF2B5EF4-FFF2-40B4-BE49-F238E27FC236}">
                  <a16:creationId xmlns:a16="http://schemas.microsoft.com/office/drawing/2014/main" id="{A637782F-D842-3641-B8E8-138496B38B7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14541" y="4060257"/>
              <a:ext cx="359378" cy="923448"/>
            </a:xfrm>
            <a:custGeom>
              <a:avLst/>
              <a:gdLst>
                <a:gd name="T0" fmla="*/ 0 w 672"/>
                <a:gd name="T1" fmla="*/ 2147483646 h 1728"/>
                <a:gd name="T2" fmla="*/ 0 w 672"/>
                <a:gd name="T3" fmla="*/ 2147483646 h 1728"/>
                <a:gd name="T4" fmla="*/ 2147483646 w 672"/>
                <a:gd name="T5" fmla="*/ 2147483646 h 1728"/>
                <a:gd name="T6" fmla="*/ 2147483646 w 672"/>
                <a:gd name="T7" fmla="*/ 0 h 1728"/>
                <a:gd name="T8" fmla="*/ 0 w 672"/>
                <a:gd name="T9" fmla="*/ 2147483646 h 17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1728"/>
                <a:gd name="T17" fmla="*/ 672 w 672"/>
                <a:gd name="T18" fmla="*/ 1728 h 17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1728">
                  <a:moveTo>
                    <a:pt x="0" y="288"/>
                  </a:moveTo>
                  <a:lnTo>
                    <a:pt x="0" y="1728"/>
                  </a:lnTo>
                  <a:lnTo>
                    <a:pt x="672" y="144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16" name="Freeform 8">
              <a:extLst>
                <a:ext uri="{FF2B5EF4-FFF2-40B4-BE49-F238E27FC236}">
                  <a16:creationId xmlns:a16="http://schemas.microsoft.com/office/drawing/2014/main" id="{2A488E81-5778-F34F-A7F6-CB7420C080B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19208" y="4829687"/>
              <a:ext cx="1128807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7" name="Oval 11">
              <a:extLst>
                <a:ext uri="{FF2B5EF4-FFF2-40B4-BE49-F238E27FC236}">
                  <a16:creationId xmlns:a16="http://schemas.microsoft.com/office/drawing/2014/main" id="{A42D2A23-2636-B348-8F58-876EA118F75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010362" y="4761070"/>
              <a:ext cx="128576" cy="12856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918" name="Freeform 13">
              <a:extLst>
                <a:ext uri="{FF2B5EF4-FFF2-40B4-BE49-F238E27FC236}">
                  <a16:creationId xmlns:a16="http://schemas.microsoft.com/office/drawing/2014/main" id="{88E31A23-870F-074D-AB13-599FBD9220E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14541" y="4060257"/>
              <a:ext cx="1129474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0" name="Oval 14">
              <a:extLst>
                <a:ext uri="{FF2B5EF4-FFF2-40B4-BE49-F238E27FC236}">
                  <a16:creationId xmlns:a16="http://schemas.microsoft.com/office/drawing/2014/main" id="{08D692AF-871E-5B48-AB91-BA1FB01BF26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659558" y="4145249"/>
              <a:ext cx="126988" cy="1285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2" name="Oval 16">
              <a:extLst>
                <a:ext uri="{FF2B5EF4-FFF2-40B4-BE49-F238E27FC236}">
                  <a16:creationId xmlns:a16="http://schemas.microsoft.com/office/drawing/2014/main" id="{CCF276E0-E800-064B-B463-39E482A00F7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005600" y="3991293"/>
              <a:ext cx="128575" cy="12856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921" name="Freeform 8">
              <a:extLst>
                <a:ext uri="{FF2B5EF4-FFF2-40B4-BE49-F238E27FC236}">
                  <a16:creationId xmlns:a16="http://schemas.microsoft.com/office/drawing/2014/main" id="{499F5B8E-D924-0A4B-962F-DE31D2D0461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09216" y="3290697"/>
              <a:ext cx="1128807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1" name="Oval 9">
              <a:extLst>
                <a:ext uri="{FF2B5EF4-FFF2-40B4-BE49-F238E27FC236}">
                  <a16:creationId xmlns:a16="http://schemas.microsoft.com/office/drawing/2014/main" id="{1C7127CC-CBA8-4B42-B6D0-9DA48537EBD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653209" y="3377060"/>
              <a:ext cx="128575" cy="12697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2" name="Oval 11">
              <a:extLst>
                <a:ext uri="{FF2B5EF4-FFF2-40B4-BE49-F238E27FC236}">
                  <a16:creationId xmlns:a16="http://schemas.microsoft.com/office/drawing/2014/main" id="{B23B1D6F-068B-334A-BE22-FF001CCE078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999251" y="3223104"/>
              <a:ext cx="128575" cy="12697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924" name="Oval 12">
              <a:extLst>
                <a:ext uri="{FF2B5EF4-FFF2-40B4-BE49-F238E27FC236}">
                  <a16:creationId xmlns:a16="http://schemas.microsoft.com/office/drawing/2014/main" id="{CB6B8ECB-4F0B-D542-97A6-875EEB205E5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757346" y="3222688"/>
              <a:ext cx="128016" cy="12801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7925" name="Rectangle 4">
              <a:extLst>
                <a:ext uri="{FF2B5EF4-FFF2-40B4-BE49-F238E27FC236}">
                  <a16:creationId xmlns:a16="http://schemas.microsoft.com/office/drawing/2014/main" id="{1D78213E-7EBC-4D4D-B910-53076369BE5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709544" y="3444781"/>
              <a:ext cx="770095" cy="76942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7926" name="Freeform 5">
              <a:extLst>
                <a:ext uri="{FF2B5EF4-FFF2-40B4-BE49-F238E27FC236}">
                  <a16:creationId xmlns:a16="http://schemas.microsoft.com/office/drawing/2014/main" id="{603D2D25-973C-B14D-AA79-C199E3180E8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09544" y="3290762"/>
              <a:ext cx="1129474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27" name="Freeform 6">
              <a:extLst>
                <a:ext uri="{FF2B5EF4-FFF2-40B4-BE49-F238E27FC236}">
                  <a16:creationId xmlns:a16="http://schemas.microsoft.com/office/drawing/2014/main" id="{28482DBA-FD3C-F74B-8E71-4656AF39683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479639" y="3294763"/>
              <a:ext cx="359378" cy="924115"/>
            </a:xfrm>
            <a:custGeom>
              <a:avLst/>
              <a:gdLst>
                <a:gd name="T0" fmla="*/ 0 w 672"/>
                <a:gd name="T1" fmla="*/ 2147483646 h 1728"/>
                <a:gd name="T2" fmla="*/ 0 w 672"/>
                <a:gd name="T3" fmla="*/ 2147483646 h 1728"/>
                <a:gd name="T4" fmla="*/ 2147483646 w 672"/>
                <a:gd name="T5" fmla="*/ 2147483646 h 1728"/>
                <a:gd name="T6" fmla="*/ 2147483646 w 672"/>
                <a:gd name="T7" fmla="*/ 0 h 1728"/>
                <a:gd name="T8" fmla="*/ 0 w 672"/>
                <a:gd name="T9" fmla="*/ 2147483646 h 17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1728"/>
                <a:gd name="T17" fmla="*/ 672 w 672"/>
                <a:gd name="T18" fmla="*/ 1728 h 17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1728">
                  <a:moveTo>
                    <a:pt x="0" y="288"/>
                  </a:moveTo>
                  <a:lnTo>
                    <a:pt x="0" y="1728"/>
                  </a:lnTo>
                  <a:lnTo>
                    <a:pt x="672" y="144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28" name="Freeform 7">
              <a:extLst>
                <a:ext uri="{FF2B5EF4-FFF2-40B4-BE49-F238E27FC236}">
                  <a16:creationId xmlns:a16="http://schemas.microsoft.com/office/drawing/2014/main" id="{009895C8-F340-EC42-9339-A7D1F712C5A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09544" y="3290762"/>
              <a:ext cx="359378" cy="923448"/>
            </a:xfrm>
            <a:custGeom>
              <a:avLst/>
              <a:gdLst>
                <a:gd name="T0" fmla="*/ 0 w 672"/>
                <a:gd name="T1" fmla="*/ 2147483646 h 1728"/>
                <a:gd name="T2" fmla="*/ 0 w 672"/>
                <a:gd name="T3" fmla="*/ 2147483646 h 1728"/>
                <a:gd name="T4" fmla="*/ 2147483646 w 672"/>
                <a:gd name="T5" fmla="*/ 2147483646 h 1728"/>
                <a:gd name="T6" fmla="*/ 2147483646 w 672"/>
                <a:gd name="T7" fmla="*/ 0 h 1728"/>
                <a:gd name="T8" fmla="*/ 0 w 672"/>
                <a:gd name="T9" fmla="*/ 2147483646 h 17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1728"/>
                <a:gd name="T17" fmla="*/ 672 w 672"/>
                <a:gd name="T18" fmla="*/ 1728 h 17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1728">
                  <a:moveTo>
                    <a:pt x="0" y="288"/>
                  </a:moveTo>
                  <a:lnTo>
                    <a:pt x="0" y="1728"/>
                  </a:lnTo>
                  <a:lnTo>
                    <a:pt x="672" y="144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29" name="Freeform 8">
              <a:extLst>
                <a:ext uri="{FF2B5EF4-FFF2-40B4-BE49-F238E27FC236}">
                  <a16:creationId xmlns:a16="http://schemas.microsoft.com/office/drawing/2014/main" id="{98BC9AB3-E8B2-EE4C-B684-EE7030D9677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14211" y="4060192"/>
              <a:ext cx="1128807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4" name="Oval 11">
              <a:extLst>
                <a:ext uri="{FF2B5EF4-FFF2-40B4-BE49-F238E27FC236}">
                  <a16:creationId xmlns:a16="http://schemas.microsoft.com/office/drawing/2014/main" id="{CBA0588B-4CA5-F44F-B292-D13C1425B6D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005600" y="3992881"/>
              <a:ext cx="128575" cy="12697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931" name="Freeform 13">
              <a:extLst>
                <a:ext uri="{FF2B5EF4-FFF2-40B4-BE49-F238E27FC236}">
                  <a16:creationId xmlns:a16="http://schemas.microsoft.com/office/drawing/2014/main" id="{958FAB0E-503C-A743-83AC-561E5E87CBD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09544" y="3290762"/>
              <a:ext cx="1129474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8" name="Oval 16">
              <a:extLst>
                <a:ext uri="{FF2B5EF4-FFF2-40B4-BE49-F238E27FC236}">
                  <a16:creationId xmlns:a16="http://schemas.microsoft.com/office/drawing/2014/main" id="{8BDF3732-03E6-6B41-B585-12E7E58361D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000838" y="3221517"/>
              <a:ext cx="128576" cy="1285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933" name="Freeform 8">
              <a:extLst>
                <a:ext uri="{FF2B5EF4-FFF2-40B4-BE49-F238E27FC236}">
                  <a16:creationId xmlns:a16="http://schemas.microsoft.com/office/drawing/2014/main" id="{FD9D21E6-F49B-1D44-9B39-B5FD0A77284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481103" y="3295933"/>
              <a:ext cx="1128807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34" name="Oval 12">
              <a:extLst>
                <a:ext uri="{FF2B5EF4-FFF2-40B4-BE49-F238E27FC236}">
                  <a16:creationId xmlns:a16="http://schemas.microsoft.com/office/drawing/2014/main" id="{9A144F4D-F31A-3F4D-A66F-279972A2DED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524369" y="3213332"/>
              <a:ext cx="128016" cy="12801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FF0000"/>
                </a:solidFill>
              </a:endParaRPr>
            </a:p>
          </p:txBody>
        </p:sp>
        <p:sp>
          <p:nvSpPr>
            <p:cNvPr id="37935" name="Freeform 6">
              <a:extLst>
                <a:ext uri="{FF2B5EF4-FFF2-40B4-BE49-F238E27FC236}">
                  <a16:creationId xmlns:a16="http://schemas.microsoft.com/office/drawing/2014/main" id="{1FA50ADA-A1CB-8148-A2F9-EB477A6A5D5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239319" y="3301372"/>
              <a:ext cx="359378" cy="924115"/>
            </a:xfrm>
            <a:custGeom>
              <a:avLst/>
              <a:gdLst>
                <a:gd name="T0" fmla="*/ 0 w 672"/>
                <a:gd name="T1" fmla="*/ 2147483646 h 1728"/>
                <a:gd name="T2" fmla="*/ 0 w 672"/>
                <a:gd name="T3" fmla="*/ 2147483646 h 1728"/>
                <a:gd name="T4" fmla="*/ 2147483646 w 672"/>
                <a:gd name="T5" fmla="*/ 2147483646 h 1728"/>
                <a:gd name="T6" fmla="*/ 2147483646 w 672"/>
                <a:gd name="T7" fmla="*/ 0 h 1728"/>
                <a:gd name="T8" fmla="*/ 0 w 672"/>
                <a:gd name="T9" fmla="*/ 2147483646 h 17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1728"/>
                <a:gd name="T17" fmla="*/ 672 w 672"/>
                <a:gd name="T18" fmla="*/ 1728 h 17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1728">
                  <a:moveTo>
                    <a:pt x="0" y="288"/>
                  </a:moveTo>
                  <a:lnTo>
                    <a:pt x="0" y="1728"/>
                  </a:lnTo>
                  <a:lnTo>
                    <a:pt x="672" y="144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36" name="Oval 17">
              <a:extLst>
                <a:ext uri="{FF2B5EF4-FFF2-40B4-BE49-F238E27FC236}">
                  <a16:creationId xmlns:a16="http://schemas.microsoft.com/office/drawing/2014/main" id="{C6822B25-64AB-8E45-A380-898AF7EB0CC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757674" y="3222087"/>
              <a:ext cx="128682" cy="12801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7937" name="Rectangle 4">
              <a:extLst>
                <a:ext uri="{FF2B5EF4-FFF2-40B4-BE49-F238E27FC236}">
                  <a16:creationId xmlns:a16="http://schemas.microsoft.com/office/drawing/2014/main" id="{BB08E48D-C93B-7443-80DD-5729FB15A93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068646" y="4057396"/>
              <a:ext cx="770095" cy="76942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7938" name="Freeform 5">
              <a:extLst>
                <a:ext uri="{FF2B5EF4-FFF2-40B4-BE49-F238E27FC236}">
                  <a16:creationId xmlns:a16="http://schemas.microsoft.com/office/drawing/2014/main" id="{80DD54CA-4D16-D145-8E6F-9CB39424B5A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68646" y="3903377"/>
              <a:ext cx="1129474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39" name="Freeform 7">
              <a:extLst>
                <a:ext uri="{FF2B5EF4-FFF2-40B4-BE49-F238E27FC236}">
                  <a16:creationId xmlns:a16="http://schemas.microsoft.com/office/drawing/2014/main" id="{47F77CEA-FD16-7242-B793-F922E354D81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68646" y="3903377"/>
              <a:ext cx="359378" cy="923448"/>
            </a:xfrm>
            <a:custGeom>
              <a:avLst/>
              <a:gdLst>
                <a:gd name="T0" fmla="*/ 0 w 672"/>
                <a:gd name="T1" fmla="*/ 2147483646 h 1728"/>
                <a:gd name="T2" fmla="*/ 0 w 672"/>
                <a:gd name="T3" fmla="*/ 2147483646 h 1728"/>
                <a:gd name="T4" fmla="*/ 2147483646 w 672"/>
                <a:gd name="T5" fmla="*/ 2147483646 h 1728"/>
                <a:gd name="T6" fmla="*/ 2147483646 w 672"/>
                <a:gd name="T7" fmla="*/ 0 h 1728"/>
                <a:gd name="T8" fmla="*/ 0 w 672"/>
                <a:gd name="T9" fmla="*/ 2147483646 h 17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1728"/>
                <a:gd name="T17" fmla="*/ 672 w 672"/>
                <a:gd name="T18" fmla="*/ 1728 h 17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1728">
                  <a:moveTo>
                    <a:pt x="0" y="288"/>
                  </a:moveTo>
                  <a:lnTo>
                    <a:pt x="0" y="1728"/>
                  </a:lnTo>
                  <a:lnTo>
                    <a:pt x="672" y="144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0" name="Freeform 8">
              <a:extLst>
                <a:ext uri="{FF2B5EF4-FFF2-40B4-BE49-F238E27FC236}">
                  <a16:creationId xmlns:a16="http://schemas.microsoft.com/office/drawing/2014/main" id="{A22A141D-3986-A346-A65A-D31DA389C79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73313" y="4672807"/>
              <a:ext cx="1128807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1" name="Freeform 13">
              <a:extLst>
                <a:ext uri="{FF2B5EF4-FFF2-40B4-BE49-F238E27FC236}">
                  <a16:creationId xmlns:a16="http://schemas.microsoft.com/office/drawing/2014/main" id="{46AF4893-BE00-7C49-9DD9-E6A3F5E8541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68646" y="3903377"/>
              <a:ext cx="1129474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5" name="Oval 14">
              <a:extLst>
                <a:ext uri="{FF2B5EF4-FFF2-40B4-BE49-F238E27FC236}">
                  <a16:creationId xmlns:a16="http://schemas.microsoft.com/office/drawing/2014/main" id="{0001FBBB-18DF-A04E-AFB9-6893D95FA40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013537" y="3988119"/>
              <a:ext cx="128576" cy="12856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7" name="Oval 16">
              <a:extLst>
                <a:ext uri="{FF2B5EF4-FFF2-40B4-BE49-F238E27FC236}">
                  <a16:creationId xmlns:a16="http://schemas.microsoft.com/office/drawing/2014/main" id="{71CBF371-47B9-1D4E-B825-2A04BBA11CB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359579" y="3834164"/>
              <a:ext cx="128576" cy="1285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8" name="Oval 17">
              <a:extLst>
                <a:ext uri="{FF2B5EF4-FFF2-40B4-BE49-F238E27FC236}">
                  <a16:creationId xmlns:a16="http://schemas.microsoft.com/office/drawing/2014/main" id="{B228853C-20D6-6646-8736-90FB6F4FC04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116744" y="3834164"/>
              <a:ext cx="128575" cy="1285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945" name="Freeform 5">
              <a:extLst>
                <a:ext uri="{FF2B5EF4-FFF2-40B4-BE49-F238E27FC236}">
                  <a16:creationId xmlns:a16="http://schemas.microsoft.com/office/drawing/2014/main" id="{F8B27DDA-5E60-324C-B864-F0A47522144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828021" y="3904822"/>
              <a:ext cx="1129474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6" name="Freeform 6">
              <a:extLst>
                <a:ext uri="{FF2B5EF4-FFF2-40B4-BE49-F238E27FC236}">
                  <a16:creationId xmlns:a16="http://schemas.microsoft.com/office/drawing/2014/main" id="{AD893122-1896-0D4D-AD05-A91AE12C7B8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598116" y="3908823"/>
              <a:ext cx="359378" cy="924115"/>
            </a:xfrm>
            <a:custGeom>
              <a:avLst/>
              <a:gdLst>
                <a:gd name="T0" fmla="*/ 0 w 672"/>
                <a:gd name="T1" fmla="*/ 2147483646 h 1728"/>
                <a:gd name="T2" fmla="*/ 0 w 672"/>
                <a:gd name="T3" fmla="*/ 2147483646 h 1728"/>
                <a:gd name="T4" fmla="*/ 2147483646 w 672"/>
                <a:gd name="T5" fmla="*/ 2147483646 h 1728"/>
                <a:gd name="T6" fmla="*/ 2147483646 w 672"/>
                <a:gd name="T7" fmla="*/ 0 h 1728"/>
                <a:gd name="T8" fmla="*/ 0 w 672"/>
                <a:gd name="T9" fmla="*/ 2147483646 h 17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1728"/>
                <a:gd name="T17" fmla="*/ 672 w 672"/>
                <a:gd name="T18" fmla="*/ 1728 h 17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1728">
                  <a:moveTo>
                    <a:pt x="0" y="288"/>
                  </a:moveTo>
                  <a:lnTo>
                    <a:pt x="0" y="1728"/>
                  </a:lnTo>
                  <a:lnTo>
                    <a:pt x="672" y="144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7" name="Freeform 8">
              <a:extLst>
                <a:ext uri="{FF2B5EF4-FFF2-40B4-BE49-F238E27FC236}">
                  <a16:creationId xmlns:a16="http://schemas.microsoft.com/office/drawing/2014/main" id="{204C6E34-BB47-9149-84AB-5D0D1EB1B17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832688" y="4683980"/>
              <a:ext cx="1128807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48" name="Freeform 13">
              <a:extLst>
                <a:ext uri="{FF2B5EF4-FFF2-40B4-BE49-F238E27FC236}">
                  <a16:creationId xmlns:a16="http://schemas.microsoft.com/office/drawing/2014/main" id="{92666454-9D44-6247-AC68-1F695D8C4EA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828021" y="3904822"/>
              <a:ext cx="1129474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" name="Oval 16">
              <a:extLst>
                <a:ext uri="{FF2B5EF4-FFF2-40B4-BE49-F238E27FC236}">
                  <a16:creationId xmlns:a16="http://schemas.microsoft.com/office/drawing/2014/main" id="{83CF84C1-94D1-D54B-BD6E-CE2EBD0A4DD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119919" y="3835751"/>
              <a:ext cx="126988" cy="12856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9" name="Oval 17">
              <a:extLst>
                <a:ext uri="{FF2B5EF4-FFF2-40B4-BE49-F238E27FC236}">
                  <a16:creationId xmlns:a16="http://schemas.microsoft.com/office/drawing/2014/main" id="{093F48CC-E9DA-A947-B2D5-02A55F56BE1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875497" y="3835751"/>
              <a:ext cx="128575" cy="12856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951" name="Freeform 8">
              <a:extLst>
                <a:ext uri="{FF2B5EF4-FFF2-40B4-BE49-F238E27FC236}">
                  <a16:creationId xmlns:a16="http://schemas.microsoft.com/office/drawing/2014/main" id="{ACC98465-8B36-BB4F-ACDE-0EBBB59C194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63321" y="3133817"/>
              <a:ext cx="1128807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5" name="Oval 9">
              <a:extLst>
                <a:ext uri="{FF2B5EF4-FFF2-40B4-BE49-F238E27FC236}">
                  <a16:creationId xmlns:a16="http://schemas.microsoft.com/office/drawing/2014/main" id="{3613A49C-261A-1140-9F28-135AE21A2BF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007187" y="3219930"/>
              <a:ext cx="128576" cy="12856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6" name="Oval 11">
              <a:extLst>
                <a:ext uri="{FF2B5EF4-FFF2-40B4-BE49-F238E27FC236}">
                  <a16:creationId xmlns:a16="http://schemas.microsoft.com/office/drawing/2014/main" id="{A35068D8-C159-B545-B0A5-016178743C3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354817" y="3065975"/>
              <a:ext cx="128575" cy="12856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7" name="Oval 12">
              <a:extLst>
                <a:ext uri="{FF2B5EF4-FFF2-40B4-BE49-F238E27FC236}">
                  <a16:creationId xmlns:a16="http://schemas.microsoft.com/office/drawing/2014/main" id="{ACF2397A-1F24-4143-B401-4EE2CDAED0E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111982" y="3065975"/>
              <a:ext cx="126988" cy="12856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955" name="Rectangle 4">
              <a:extLst>
                <a:ext uri="{FF2B5EF4-FFF2-40B4-BE49-F238E27FC236}">
                  <a16:creationId xmlns:a16="http://schemas.microsoft.com/office/drawing/2014/main" id="{6268808A-453D-A14D-8749-C97788DEE37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063649" y="3287901"/>
              <a:ext cx="770095" cy="76942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7956" name="Freeform 5">
              <a:extLst>
                <a:ext uri="{FF2B5EF4-FFF2-40B4-BE49-F238E27FC236}">
                  <a16:creationId xmlns:a16="http://schemas.microsoft.com/office/drawing/2014/main" id="{C71A89A5-62F9-B241-93F0-E65CCE19EC3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63649" y="3133882"/>
              <a:ext cx="1129474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7" name="Freeform 7">
              <a:extLst>
                <a:ext uri="{FF2B5EF4-FFF2-40B4-BE49-F238E27FC236}">
                  <a16:creationId xmlns:a16="http://schemas.microsoft.com/office/drawing/2014/main" id="{5A873B9D-862A-0D4E-8D8F-8FC9C920CA2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63649" y="3133882"/>
              <a:ext cx="359378" cy="923448"/>
            </a:xfrm>
            <a:custGeom>
              <a:avLst/>
              <a:gdLst>
                <a:gd name="T0" fmla="*/ 0 w 672"/>
                <a:gd name="T1" fmla="*/ 2147483646 h 1728"/>
                <a:gd name="T2" fmla="*/ 0 w 672"/>
                <a:gd name="T3" fmla="*/ 2147483646 h 1728"/>
                <a:gd name="T4" fmla="*/ 2147483646 w 672"/>
                <a:gd name="T5" fmla="*/ 2147483646 h 1728"/>
                <a:gd name="T6" fmla="*/ 2147483646 w 672"/>
                <a:gd name="T7" fmla="*/ 0 h 1728"/>
                <a:gd name="T8" fmla="*/ 0 w 672"/>
                <a:gd name="T9" fmla="*/ 2147483646 h 17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1728"/>
                <a:gd name="T17" fmla="*/ 672 w 672"/>
                <a:gd name="T18" fmla="*/ 1728 h 17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1728">
                  <a:moveTo>
                    <a:pt x="0" y="288"/>
                  </a:moveTo>
                  <a:lnTo>
                    <a:pt x="0" y="1728"/>
                  </a:lnTo>
                  <a:lnTo>
                    <a:pt x="672" y="144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58" name="Freeform 8">
              <a:extLst>
                <a:ext uri="{FF2B5EF4-FFF2-40B4-BE49-F238E27FC236}">
                  <a16:creationId xmlns:a16="http://schemas.microsoft.com/office/drawing/2014/main" id="{A73BE6E5-6780-5F47-A18B-CE8E8A90F94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68316" y="3903312"/>
              <a:ext cx="1128807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" name="Oval 12">
              <a:extLst>
                <a:ext uri="{FF2B5EF4-FFF2-40B4-BE49-F238E27FC236}">
                  <a16:creationId xmlns:a16="http://schemas.microsoft.com/office/drawing/2014/main" id="{C5C15146-B425-6143-9765-CA7FD04B89A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116744" y="3835751"/>
              <a:ext cx="126988" cy="126973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flatTx/>
            </a:bodyPr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960" name="Freeform 13">
              <a:extLst>
                <a:ext uri="{FF2B5EF4-FFF2-40B4-BE49-F238E27FC236}">
                  <a16:creationId xmlns:a16="http://schemas.microsoft.com/office/drawing/2014/main" id="{551E06E1-ECAC-5149-8958-EA590B35D0A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63649" y="3133882"/>
              <a:ext cx="1129474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61" name="Freeform 8">
              <a:extLst>
                <a:ext uri="{FF2B5EF4-FFF2-40B4-BE49-F238E27FC236}">
                  <a16:creationId xmlns:a16="http://schemas.microsoft.com/office/drawing/2014/main" id="{70100ED9-B723-804F-83B2-166829D707C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835208" y="3139053"/>
              <a:ext cx="1128807" cy="154019"/>
            </a:xfrm>
            <a:custGeom>
              <a:avLst/>
              <a:gdLst>
                <a:gd name="T0" fmla="*/ 0 w 2112"/>
                <a:gd name="T1" fmla="*/ 2147483646 h 288"/>
                <a:gd name="T2" fmla="*/ 2147483646 w 2112"/>
                <a:gd name="T3" fmla="*/ 2147483646 h 288"/>
                <a:gd name="T4" fmla="*/ 2147483646 w 2112"/>
                <a:gd name="T5" fmla="*/ 0 h 288"/>
                <a:gd name="T6" fmla="*/ 2147483646 w 2112"/>
                <a:gd name="T7" fmla="*/ 0 h 288"/>
                <a:gd name="T8" fmla="*/ 0 w 2112"/>
                <a:gd name="T9" fmla="*/ 2147483646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12"/>
                <a:gd name="T16" fmla="*/ 0 h 288"/>
                <a:gd name="T17" fmla="*/ 2112 w 2112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12" h="288">
                  <a:moveTo>
                    <a:pt x="0" y="288"/>
                  </a:moveTo>
                  <a:lnTo>
                    <a:pt x="1440" y="288"/>
                  </a:lnTo>
                  <a:lnTo>
                    <a:pt x="2112" y="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62" name="Freeform 6">
              <a:extLst>
                <a:ext uri="{FF2B5EF4-FFF2-40B4-BE49-F238E27FC236}">
                  <a16:creationId xmlns:a16="http://schemas.microsoft.com/office/drawing/2014/main" id="{5FE1949A-2462-0046-9BEF-DA10C8A0788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593424" y="3144492"/>
              <a:ext cx="359378" cy="924115"/>
            </a:xfrm>
            <a:custGeom>
              <a:avLst/>
              <a:gdLst>
                <a:gd name="T0" fmla="*/ 0 w 672"/>
                <a:gd name="T1" fmla="*/ 2147483646 h 1728"/>
                <a:gd name="T2" fmla="*/ 0 w 672"/>
                <a:gd name="T3" fmla="*/ 2147483646 h 1728"/>
                <a:gd name="T4" fmla="*/ 2147483646 w 672"/>
                <a:gd name="T5" fmla="*/ 2147483646 h 1728"/>
                <a:gd name="T6" fmla="*/ 2147483646 w 672"/>
                <a:gd name="T7" fmla="*/ 0 h 1728"/>
                <a:gd name="T8" fmla="*/ 0 w 672"/>
                <a:gd name="T9" fmla="*/ 2147483646 h 17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1728"/>
                <a:gd name="T17" fmla="*/ 672 w 672"/>
                <a:gd name="T18" fmla="*/ 1728 h 17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1728">
                  <a:moveTo>
                    <a:pt x="0" y="288"/>
                  </a:moveTo>
                  <a:lnTo>
                    <a:pt x="0" y="1728"/>
                  </a:lnTo>
                  <a:lnTo>
                    <a:pt x="672" y="144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63" name="Oval 9">
              <a:extLst>
                <a:ext uri="{FF2B5EF4-FFF2-40B4-BE49-F238E27FC236}">
                  <a16:creationId xmlns:a16="http://schemas.microsoft.com/office/drawing/2014/main" id="{703A56B5-ED1E-8B45-9B00-F2FCEEBEC31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663201" y="4915697"/>
              <a:ext cx="128683" cy="12801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7964" name="Oval 9">
              <a:extLst>
                <a:ext uri="{FF2B5EF4-FFF2-40B4-BE49-F238E27FC236}">
                  <a16:creationId xmlns:a16="http://schemas.microsoft.com/office/drawing/2014/main" id="{15D7EBF5-C513-D742-8C87-A74155F71BB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658204" y="4146202"/>
              <a:ext cx="128683" cy="12801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7965" name="Oval 14">
              <a:extLst>
                <a:ext uri="{FF2B5EF4-FFF2-40B4-BE49-F238E27FC236}">
                  <a16:creationId xmlns:a16="http://schemas.microsoft.com/office/drawing/2014/main" id="{28AF6590-193D-DF47-BC72-41DA3CE15F2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654204" y="3376106"/>
              <a:ext cx="128016" cy="12801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7966" name="Oval 10">
              <a:extLst>
                <a:ext uri="{FF2B5EF4-FFF2-40B4-BE49-F238E27FC236}">
                  <a16:creationId xmlns:a16="http://schemas.microsoft.com/office/drawing/2014/main" id="{2542AF1F-F771-0147-A61D-1E904701452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177659" y="3367351"/>
              <a:ext cx="128016" cy="12801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7967" name="Oval 10">
              <a:extLst>
                <a:ext uri="{FF2B5EF4-FFF2-40B4-BE49-F238E27FC236}">
                  <a16:creationId xmlns:a16="http://schemas.microsoft.com/office/drawing/2014/main" id="{A9A38C76-707B-6446-A73D-71FF5423C23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10636" y="3376707"/>
              <a:ext cx="128016" cy="12801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7968" name="Oval 9">
              <a:extLst>
                <a:ext uri="{FF2B5EF4-FFF2-40B4-BE49-F238E27FC236}">
                  <a16:creationId xmlns:a16="http://schemas.microsoft.com/office/drawing/2014/main" id="{7939CDE4-054A-D84F-BDEC-B389D784799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017306" y="4758817"/>
              <a:ext cx="128683" cy="12801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37969" name="Group 335">
              <a:extLst>
                <a:ext uri="{FF2B5EF4-FFF2-40B4-BE49-F238E27FC236}">
                  <a16:creationId xmlns:a16="http://schemas.microsoft.com/office/drawing/2014/main" id="{5F887A65-C3E8-3840-87B3-D898E6A661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64016" y="3907378"/>
              <a:ext cx="1298108" cy="1137780"/>
              <a:chOff x="4606062" y="4485599"/>
              <a:chExt cx="1298108" cy="1137780"/>
            </a:xfrm>
          </p:grpSpPr>
          <p:sp>
            <p:nvSpPr>
              <p:cNvPr id="37980" name="Freeform 6">
                <a:extLst>
                  <a:ext uri="{FF2B5EF4-FFF2-40B4-BE49-F238E27FC236}">
                    <a16:creationId xmlns:a16="http://schemas.microsoft.com/office/drawing/2014/main" id="{29CEE28D-6C57-614C-BAA6-360E98A5A94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726682" y="4642479"/>
                <a:ext cx="359378" cy="924115"/>
              </a:xfrm>
              <a:custGeom>
                <a:avLst/>
                <a:gdLst>
                  <a:gd name="T0" fmla="*/ 0 w 672"/>
                  <a:gd name="T1" fmla="*/ 2147483646 h 1728"/>
                  <a:gd name="T2" fmla="*/ 0 w 672"/>
                  <a:gd name="T3" fmla="*/ 2147483646 h 1728"/>
                  <a:gd name="T4" fmla="*/ 2147483646 w 672"/>
                  <a:gd name="T5" fmla="*/ 2147483646 h 1728"/>
                  <a:gd name="T6" fmla="*/ 2147483646 w 672"/>
                  <a:gd name="T7" fmla="*/ 0 h 1728"/>
                  <a:gd name="T8" fmla="*/ 0 w 672"/>
                  <a:gd name="T9" fmla="*/ 2147483646 h 17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2"/>
                  <a:gd name="T16" fmla="*/ 0 h 1728"/>
                  <a:gd name="T17" fmla="*/ 672 w 672"/>
                  <a:gd name="T18" fmla="*/ 1728 h 17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2" h="1728">
                    <a:moveTo>
                      <a:pt x="0" y="288"/>
                    </a:moveTo>
                    <a:lnTo>
                      <a:pt x="0" y="1728"/>
                    </a:lnTo>
                    <a:lnTo>
                      <a:pt x="672" y="1440"/>
                    </a:lnTo>
                    <a:lnTo>
                      <a:pt x="672" y="0"/>
                    </a:lnTo>
                    <a:lnTo>
                      <a:pt x="0" y="288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" name="Oval 10">
                <a:extLst>
                  <a:ext uri="{FF2B5EF4-FFF2-40B4-BE49-F238E27FC236}">
                    <a16:creationId xmlns:a16="http://schemas.microsoft.com/office/drawing/2014/main" id="{AEC6A12E-0769-BC4E-9555-A19018F04DC1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663532" y="5493246"/>
                <a:ext cx="126988" cy="128561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flatTx/>
              </a:bodyPr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982" name="Oval 12">
                <a:extLst>
                  <a:ext uri="{FF2B5EF4-FFF2-40B4-BE49-F238E27FC236}">
                    <a16:creationId xmlns:a16="http://schemas.microsoft.com/office/drawing/2014/main" id="{1062E178-01A0-684B-BAA4-629CB0BDA9F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009384" y="53398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21" name="Oval 15">
                <a:extLst>
                  <a:ext uri="{FF2B5EF4-FFF2-40B4-BE49-F238E27FC236}">
                    <a16:creationId xmlns:a16="http://schemas.microsoft.com/office/drawing/2014/main" id="{2091DCA9-211E-EA43-8AD0-CC4ABF2E358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658769" y="4723470"/>
                <a:ext cx="128576" cy="128560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flatTx/>
              </a:bodyPr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984" name="Oval 17">
                <a:extLst>
                  <a:ext uri="{FF2B5EF4-FFF2-40B4-BE49-F238E27FC236}">
                    <a16:creationId xmlns:a16="http://schemas.microsoft.com/office/drawing/2014/main" id="{486A6BEF-BE7A-2148-8F26-CA06658345C3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004717" y="4569803"/>
                <a:ext cx="128682" cy="12801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7985" name="Freeform 5">
                <a:extLst>
                  <a:ext uri="{FF2B5EF4-FFF2-40B4-BE49-F238E27FC236}">
                    <a16:creationId xmlns:a16="http://schemas.microsoft.com/office/drawing/2014/main" id="{F5D40178-94FA-AD4F-ADBC-3C903B11F4A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715962" y="4639923"/>
                <a:ext cx="1129474" cy="154019"/>
              </a:xfrm>
              <a:custGeom>
                <a:avLst/>
                <a:gdLst>
                  <a:gd name="T0" fmla="*/ 0 w 2112"/>
                  <a:gd name="T1" fmla="*/ 2147483646 h 288"/>
                  <a:gd name="T2" fmla="*/ 2147483646 w 2112"/>
                  <a:gd name="T3" fmla="*/ 2147483646 h 288"/>
                  <a:gd name="T4" fmla="*/ 2147483646 w 2112"/>
                  <a:gd name="T5" fmla="*/ 0 h 288"/>
                  <a:gd name="T6" fmla="*/ 2147483646 w 2112"/>
                  <a:gd name="T7" fmla="*/ 0 h 288"/>
                  <a:gd name="T8" fmla="*/ 0 w 2112"/>
                  <a:gd name="T9" fmla="*/ 2147483646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2"/>
                  <a:gd name="T16" fmla="*/ 0 h 288"/>
                  <a:gd name="T17" fmla="*/ 2112 w 2112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2" h="288">
                    <a:moveTo>
                      <a:pt x="0" y="288"/>
                    </a:moveTo>
                    <a:lnTo>
                      <a:pt x="1440" y="288"/>
                    </a:lnTo>
                    <a:lnTo>
                      <a:pt x="2112" y="0"/>
                    </a:lnTo>
                    <a:lnTo>
                      <a:pt x="672" y="0"/>
                    </a:lnTo>
                    <a:lnTo>
                      <a:pt x="0" y="288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86" name="Freeform 6">
                <a:extLst>
                  <a:ext uri="{FF2B5EF4-FFF2-40B4-BE49-F238E27FC236}">
                    <a16:creationId xmlns:a16="http://schemas.microsoft.com/office/drawing/2014/main" id="{98EF777D-96C6-EC48-B778-F7AB53F2C98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486057" y="4643924"/>
                <a:ext cx="359378" cy="924115"/>
              </a:xfrm>
              <a:custGeom>
                <a:avLst/>
                <a:gdLst>
                  <a:gd name="T0" fmla="*/ 0 w 672"/>
                  <a:gd name="T1" fmla="*/ 2147483646 h 1728"/>
                  <a:gd name="T2" fmla="*/ 0 w 672"/>
                  <a:gd name="T3" fmla="*/ 2147483646 h 1728"/>
                  <a:gd name="T4" fmla="*/ 2147483646 w 672"/>
                  <a:gd name="T5" fmla="*/ 2147483646 h 1728"/>
                  <a:gd name="T6" fmla="*/ 2147483646 w 672"/>
                  <a:gd name="T7" fmla="*/ 0 h 1728"/>
                  <a:gd name="T8" fmla="*/ 0 w 672"/>
                  <a:gd name="T9" fmla="*/ 2147483646 h 17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2"/>
                  <a:gd name="T16" fmla="*/ 0 h 1728"/>
                  <a:gd name="T17" fmla="*/ 672 w 672"/>
                  <a:gd name="T18" fmla="*/ 1728 h 17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2" h="1728">
                    <a:moveTo>
                      <a:pt x="0" y="288"/>
                    </a:moveTo>
                    <a:lnTo>
                      <a:pt x="0" y="1728"/>
                    </a:lnTo>
                    <a:lnTo>
                      <a:pt x="672" y="1440"/>
                    </a:lnTo>
                    <a:lnTo>
                      <a:pt x="672" y="0"/>
                    </a:lnTo>
                    <a:lnTo>
                      <a:pt x="0" y="288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87" name="Freeform 8">
                <a:extLst>
                  <a:ext uri="{FF2B5EF4-FFF2-40B4-BE49-F238E27FC236}">
                    <a16:creationId xmlns:a16="http://schemas.microsoft.com/office/drawing/2014/main" id="{FC2CF22D-14CD-ED4A-9236-623579823FD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720629" y="5419081"/>
                <a:ext cx="1128807" cy="154019"/>
              </a:xfrm>
              <a:custGeom>
                <a:avLst/>
                <a:gdLst>
                  <a:gd name="T0" fmla="*/ 0 w 2112"/>
                  <a:gd name="T1" fmla="*/ 2147483646 h 288"/>
                  <a:gd name="T2" fmla="*/ 2147483646 w 2112"/>
                  <a:gd name="T3" fmla="*/ 2147483646 h 288"/>
                  <a:gd name="T4" fmla="*/ 2147483646 w 2112"/>
                  <a:gd name="T5" fmla="*/ 0 h 288"/>
                  <a:gd name="T6" fmla="*/ 2147483646 w 2112"/>
                  <a:gd name="T7" fmla="*/ 0 h 288"/>
                  <a:gd name="T8" fmla="*/ 0 w 2112"/>
                  <a:gd name="T9" fmla="*/ 2147483646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2"/>
                  <a:gd name="T16" fmla="*/ 0 h 288"/>
                  <a:gd name="T17" fmla="*/ 2112 w 2112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2" h="288">
                    <a:moveTo>
                      <a:pt x="0" y="288"/>
                    </a:moveTo>
                    <a:lnTo>
                      <a:pt x="1440" y="288"/>
                    </a:lnTo>
                    <a:lnTo>
                      <a:pt x="2112" y="0"/>
                    </a:lnTo>
                    <a:lnTo>
                      <a:pt x="672" y="0"/>
                    </a:lnTo>
                    <a:lnTo>
                      <a:pt x="0" y="288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88" name="Oval 11">
                <a:extLst>
                  <a:ext uri="{FF2B5EF4-FFF2-40B4-BE49-F238E27FC236}">
                    <a16:creationId xmlns:a16="http://schemas.microsoft.com/office/drawing/2014/main" id="{2E524C8B-373A-E044-AB82-738052C446D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011332" y="5341344"/>
                <a:ext cx="128683" cy="12801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30" name="Oval 12">
                <a:extLst>
                  <a:ext uri="{FF2B5EF4-FFF2-40B4-BE49-F238E27FC236}">
                    <a16:creationId xmlns:a16="http://schemas.microsoft.com/office/drawing/2014/main" id="{441FC573-C400-4348-AF37-709412FE5BC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769913" y="5340878"/>
                <a:ext cx="126988" cy="128561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flatTx/>
              </a:bodyPr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990" name="Freeform 13">
                <a:extLst>
                  <a:ext uri="{FF2B5EF4-FFF2-40B4-BE49-F238E27FC236}">
                    <a16:creationId xmlns:a16="http://schemas.microsoft.com/office/drawing/2014/main" id="{205424E3-FC23-944E-9B57-A552D8E2136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715962" y="4639923"/>
                <a:ext cx="1129474" cy="154019"/>
              </a:xfrm>
              <a:custGeom>
                <a:avLst/>
                <a:gdLst>
                  <a:gd name="T0" fmla="*/ 0 w 2112"/>
                  <a:gd name="T1" fmla="*/ 2147483646 h 288"/>
                  <a:gd name="T2" fmla="*/ 2147483646 w 2112"/>
                  <a:gd name="T3" fmla="*/ 2147483646 h 288"/>
                  <a:gd name="T4" fmla="*/ 2147483646 w 2112"/>
                  <a:gd name="T5" fmla="*/ 0 h 288"/>
                  <a:gd name="T6" fmla="*/ 2147483646 w 2112"/>
                  <a:gd name="T7" fmla="*/ 0 h 288"/>
                  <a:gd name="T8" fmla="*/ 0 w 2112"/>
                  <a:gd name="T9" fmla="*/ 2147483646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2"/>
                  <a:gd name="T16" fmla="*/ 0 h 288"/>
                  <a:gd name="T17" fmla="*/ 2112 w 2112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2" h="288">
                    <a:moveTo>
                      <a:pt x="0" y="288"/>
                    </a:moveTo>
                    <a:lnTo>
                      <a:pt x="1440" y="288"/>
                    </a:lnTo>
                    <a:lnTo>
                      <a:pt x="2112" y="0"/>
                    </a:lnTo>
                    <a:lnTo>
                      <a:pt x="672" y="0"/>
                    </a:lnTo>
                    <a:lnTo>
                      <a:pt x="0" y="288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" name="Oval 14">
                <a:extLst>
                  <a:ext uri="{FF2B5EF4-FFF2-40B4-BE49-F238E27FC236}">
                    <a16:creationId xmlns:a16="http://schemas.microsoft.com/office/drawing/2014/main" id="{38604C43-98DF-4D4C-A250-547BA5FA420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660357" y="4725057"/>
                <a:ext cx="128575" cy="128561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flatTx/>
              </a:bodyPr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992" name="Oval 15">
                <a:extLst>
                  <a:ext uri="{FF2B5EF4-FFF2-40B4-BE49-F238E27FC236}">
                    <a16:creationId xmlns:a16="http://schemas.microsoft.com/office/drawing/2014/main" id="{9AFA4402-77D0-604E-8874-AAE24178B593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417382" y="4725267"/>
                <a:ext cx="128682" cy="12801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7993" name="Oval 16">
                <a:extLst>
                  <a:ext uri="{FF2B5EF4-FFF2-40B4-BE49-F238E27FC236}">
                    <a16:creationId xmlns:a16="http://schemas.microsoft.com/office/drawing/2014/main" id="{8ABBAF52-8717-3640-B1BA-3E8A0D88306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007331" y="4571248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7994" name="Oval 17">
                <a:extLst>
                  <a:ext uri="{FF2B5EF4-FFF2-40B4-BE49-F238E27FC236}">
                    <a16:creationId xmlns:a16="http://schemas.microsoft.com/office/drawing/2014/main" id="{044090CF-9D73-0A4E-8C2A-89DAE03BC6D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764092" y="4571248"/>
                <a:ext cx="128682" cy="12801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37995" name="Oval 12">
                <a:extLst>
                  <a:ext uri="{FF2B5EF4-FFF2-40B4-BE49-F238E27FC236}">
                    <a16:creationId xmlns:a16="http://schemas.microsoft.com/office/drawing/2014/main" id="{F1018421-8002-5B49-B4C9-3216A69A1045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004387" y="4570404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7996" name="Oval 10">
                <a:extLst>
                  <a:ext uri="{FF2B5EF4-FFF2-40B4-BE49-F238E27FC236}">
                    <a16:creationId xmlns:a16="http://schemas.microsoft.com/office/drawing/2014/main" id="{E04ED014-F38A-7749-B614-EE4CE2467075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417357" y="4731032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7997" name="Oval 11">
                <a:extLst>
                  <a:ext uri="{FF2B5EF4-FFF2-40B4-BE49-F238E27FC236}">
                    <a16:creationId xmlns:a16="http://schemas.microsoft.com/office/drawing/2014/main" id="{59F67283-6BE3-0B44-BEAE-401F957E7EC6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006640" y="4577013"/>
                <a:ext cx="128683" cy="12801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7998" name="Oval 12">
                <a:extLst>
                  <a:ext uri="{FF2B5EF4-FFF2-40B4-BE49-F238E27FC236}">
                    <a16:creationId xmlns:a16="http://schemas.microsoft.com/office/drawing/2014/main" id="{3B051F2B-69DD-B148-AF8D-1A257EF42226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764067" y="4577013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37999" name="Freeform 6">
                <a:extLst>
                  <a:ext uri="{FF2B5EF4-FFF2-40B4-BE49-F238E27FC236}">
                    <a16:creationId xmlns:a16="http://schemas.microsoft.com/office/drawing/2014/main" id="{535E60D2-97F3-3D47-B7BF-7E55BB4911D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080787" y="4485599"/>
                <a:ext cx="359378" cy="924115"/>
              </a:xfrm>
              <a:custGeom>
                <a:avLst/>
                <a:gdLst>
                  <a:gd name="T0" fmla="*/ 0 w 672"/>
                  <a:gd name="T1" fmla="*/ 2147483646 h 1728"/>
                  <a:gd name="T2" fmla="*/ 0 w 672"/>
                  <a:gd name="T3" fmla="*/ 2147483646 h 1728"/>
                  <a:gd name="T4" fmla="*/ 2147483646 w 672"/>
                  <a:gd name="T5" fmla="*/ 2147483646 h 1728"/>
                  <a:gd name="T6" fmla="*/ 2147483646 w 672"/>
                  <a:gd name="T7" fmla="*/ 0 h 1728"/>
                  <a:gd name="T8" fmla="*/ 0 w 672"/>
                  <a:gd name="T9" fmla="*/ 2147483646 h 17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2"/>
                  <a:gd name="T16" fmla="*/ 0 h 1728"/>
                  <a:gd name="T17" fmla="*/ 672 w 672"/>
                  <a:gd name="T18" fmla="*/ 1728 h 17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2" h="1728">
                    <a:moveTo>
                      <a:pt x="0" y="288"/>
                    </a:moveTo>
                    <a:lnTo>
                      <a:pt x="0" y="1728"/>
                    </a:lnTo>
                    <a:lnTo>
                      <a:pt x="672" y="1440"/>
                    </a:lnTo>
                    <a:lnTo>
                      <a:pt x="672" y="0"/>
                    </a:lnTo>
                    <a:lnTo>
                      <a:pt x="0" y="288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000" name="Oval 10">
                <a:extLst>
                  <a:ext uri="{FF2B5EF4-FFF2-40B4-BE49-F238E27FC236}">
                    <a16:creationId xmlns:a16="http://schemas.microsoft.com/office/drawing/2014/main" id="{1C3C8DD3-B537-B14E-A63E-E4C34413783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016779" y="5337038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83" name="Oval 12">
                <a:extLst>
                  <a:ext uri="{FF2B5EF4-FFF2-40B4-BE49-F238E27FC236}">
                    <a16:creationId xmlns:a16="http://schemas.microsoft.com/office/drawing/2014/main" id="{C83D3E31-7A0C-6F44-B8DE-15A294C118D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363552" y="5182161"/>
                <a:ext cx="128576" cy="128561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flatTx/>
              </a:bodyPr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8002" name="Oval 15">
                <a:extLst>
                  <a:ext uri="{FF2B5EF4-FFF2-40B4-BE49-F238E27FC236}">
                    <a16:creationId xmlns:a16="http://schemas.microsoft.com/office/drawing/2014/main" id="{52098547-A211-0E46-9667-774C42E4936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012112" y="4566942"/>
                <a:ext cx="128682" cy="12801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8003" name="Oval 14">
                <a:extLst>
                  <a:ext uri="{FF2B5EF4-FFF2-40B4-BE49-F238E27FC236}">
                    <a16:creationId xmlns:a16="http://schemas.microsoft.com/office/drawing/2014/main" id="{6AE85C4D-5F62-F64E-8890-F75D40B928F1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014727" y="4568387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8004" name="Oval 15">
                <a:extLst>
                  <a:ext uri="{FF2B5EF4-FFF2-40B4-BE49-F238E27FC236}">
                    <a16:creationId xmlns:a16="http://schemas.microsoft.com/office/drawing/2014/main" id="{1FDDD314-34D7-4741-AB89-2B83D0B68D63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771487" y="4568387"/>
                <a:ext cx="128682" cy="12801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38005" name="Oval 9">
                <a:extLst>
                  <a:ext uri="{FF2B5EF4-FFF2-40B4-BE49-F238E27FC236}">
                    <a16:creationId xmlns:a16="http://schemas.microsoft.com/office/drawing/2014/main" id="{6CC478E8-10A2-3242-AD09-DE487CC4D1A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664622" y="5495363"/>
                <a:ext cx="128683" cy="12801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8006" name="Oval 10">
                <a:extLst>
                  <a:ext uri="{FF2B5EF4-FFF2-40B4-BE49-F238E27FC236}">
                    <a16:creationId xmlns:a16="http://schemas.microsoft.com/office/drawing/2014/main" id="{6DF1D687-B07F-9C49-ABB0-3788ACF75BF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422049" y="5495363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8007" name="Oval 10">
                <a:extLst>
                  <a:ext uri="{FF2B5EF4-FFF2-40B4-BE49-F238E27FC236}">
                    <a16:creationId xmlns:a16="http://schemas.microsoft.com/office/drawing/2014/main" id="{13CF9019-3475-6043-AB81-2758B4B54DC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657677" y="4724423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8008" name="Oval 11">
                <a:extLst>
                  <a:ext uri="{FF2B5EF4-FFF2-40B4-BE49-F238E27FC236}">
                    <a16:creationId xmlns:a16="http://schemas.microsoft.com/office/drawing/2014/main" id="{E3091DB4-959A-1F46-9F75-57E75B14001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606062" y="5183019"/>
                <a:ext cx="128683" cy="12801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8009" name="Oval 10">
                <a:extLst>
                  <a:ext uri="{FF2B5EF4-FFF2-40B4-BE49-F238E27FC236}">
                    <a16:creationId xmlns:a16="http://schemas.microsoft.com/office/drawing/2014/main" id="{24588252-6BC3-FC45-8613-6B9545DB6C7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776154" y="5338483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8010" name="Oval 11">
                <a:extLst>
                  <a:ext uri="{FF2B5EF4-FFF2-40B4-BE49-F238E27FC236}">
                    <a16:creationId xmlns:a16="http://schemas.microsoft.com/office/drawing/2014/main" id="{8E1418F3-6AA6-E847-AA7E-B4F45D0CAF43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365437" y="5184464"/>
                <a:ext cx="128683" cy="12801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Wingdings" pitchFamily="2" charset="2"/>
                  <a:buChar char="ü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 3" pitchFamily="2" charset="2"/>
                  <a:buChar char="´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sp>
          <p:nvSpPr>
            <p:cNvPr id="37970" name="Oval 12">
              <a:extLst>
                <a:ext uri="{FF2B5EF4-FFF2-40B4-BE49-F238E27FC236}">
                  <a16:creationId xmlns:a16="http://schemas.microsoft.com/office/drawing/2014/main" id="{5EC67D30-E95B-FC49-8188-7957873EF76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880818" y="4606243"/>
              <a:ext cx="128016" cy="12801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7971" name="Oval 9">
              <a:extLst>
                <a:ext uri="{FF2B5EF4-FFF2-40B4-BE49-F238E27FC236}">
                  <a16:creationId xmlns:a16="http://schemas.microsoft.com/office/drawing/2014/main" id="{D7094B71-F794-774F-99BB-4AC503C8A01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012309" y="3989322"/>
              <a:ext cx="128683" cy="12801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7972" name="Oval 11">
              <a:extLst>
                <a:ext uri="{FF2B5EF4-FFF2-40B4-BE49-F238E27FC236}">
                  <a16:creationId xmlns:a16="http://schemas.microsoft.com/office/drawing/2014/main" id="{0917EAB3-0E84-ED4D-8054-77D45E48FED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359019" y="3835303"/>
              <a:ext cx="128683" cy="12801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7973" name="Oval 14">
              <a:extLst>
                <a:ext uri="{FF2B5EF4-FFF2-40B4-BE49-F238E27FC236}">
                  <a16:creationId xmlns:a16="http://schemas.microsoft.com/office/drawing/2014/main" id="{1BD43F6C-F1FB-E14E-9670-36D9883EAEE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008309" y="3219226"/>
              <a:ext cx="128016" cy="12801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7974" name="Oval 16">
              <a:extLst>
                <a:ext uri="{FF2B5EF4-FFF2-40B4-BE49-F238E27FC236}">
                  <a16:creationId xmlns:a16="http://schemas.microsoft.com/office/drawing/2014/main" id="{F5F4B002-2917-3341-939C-5B7314D81A6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355018" y="3065207"/>
              <a:ext cx="128016" cy="12801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7975" name="Oval 12">
              <a:extLst>
                <a:ext uri="{FF2B5EF4-FFF2-40B4-BE49-F238E27FC236}">
                  <a16:creationId xmlns:a16="http://schemas.microsoft.com/office/drawing/2014/main" id="{B18778F7-BAAC-DB4D-AAA6-A4B7B9670DB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878474" y="3056452"/>
              <a:ext cx="128016" cy="12801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7976" name="Oval 11">
              <a:extLst>
                <a:ext uri="{FF2B5EF4-FFF2-40B4-BE49-F238E27FC236}">
                  <a16:creationId xmlns:a16="http://schemas.microsoft.com/office/drawing/2014/main" id="{A69F3B9D-50B3-E749-89CA-7F28724A1C5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118699" y="3841912"/>
              <a:ext cx="128683" cy="12801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7977" name="Oval 12">
              <a:extLst>
                <a:ext uri="{FF2B5EF4-FFF2-40B4-BE49-F238E27FC236}">
                  <a16:creationId xmlns:a16="http://schemas.microsoft.com/office/drawing/2014/main" id="{2DCAEF24-BD34-604F-83FE-C2B107802AE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876126" y="3841912"/>
              <a:ext cx="128016" cy="12801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7978" name="Oval 17">
              <a:extLst>
                <a:ext uri="{FF2B5EF4-FFF2-40B4-BE49-F238E27FC236}">
                  <a16:creationId xmlns:a16="http://schemas.microsoft.com/office/drawing/2014/main" id="{F0D9AA8B-B56E-EA4D-A2EC-448E4300FAF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111779" y="3065207"/>
              <a:ext cx="128682" cy="12801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aphicFrame>
          <p:nvGraphicFramePr>
            <p:cNvPr id="37979" name="Object 204">
              <a:extLst>
                <a:ext uri="{FF2B5EF4-FFF2-40B4-BE49-F238E27FC236}">
                  <a16:creationId xmlns:a16="http://schemas.microsoft.com/office/drawing/2014/main" id="{68A4652B-32FB-A948-92A4-9AF89434983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889002" y="5056909"/>
            <a:ext cx="786821" cy="461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8483600" imgH="4978400" progId="Equation.DSMT4">
                    <p:embed/>
                  </p:oleObj>
                </mc:Choice>
                <mc:Fallback>
                  <p:oleObj name="Equation" r:id="rId2" imgW="8483600" imgH="4978400" progId="Equation.DSMT4">
                    <p:embed/>
                    <p:pic>
                      <p:nvPicPr>
                        <p:cNvPr id="37979" name="Object 204">
                          <a:extLst>
                            <a:ext uri="{FF2B5EF4-FFF2-40B4-BE49-F238E27FC236}">
                              <a16:creationId xmlns:a16="http://schemas.microsoft.com/office/drawing/2014/main" id="{68A4652B-32FB-A948-92A4-9AF89434983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89002" y="5056909"/>
                          <a:ext cx="786821" cy="461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7895" name="Object 205">
            <a:extLst>
              <a:ext uri="{FF2B5EF4-FFF2-40B4-BE49-F238E27FC236}">
                <a16:creationId xmlns:a16="http://schemas.microsoft.com/office/drawing/2014/main" id="{51827598-199A-FB4B-A7B6-D1CDBD9610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9911519"/>
              </p:ext>
            </p:extLst>
          </p:nvPr>
        </p:nvGraphicFramePr>
        <p:xfrm>
          <a:off x="3457576" y="5570537"/>
          <a:ext cx="271463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921000" imgH="3213100" progId="Equation.DSMT4">
                  <p:embed/>
                </p:oleObj>
              </mc:Choice>
              <mc:Fallback>
                <p:oleObj name="Equation" r:id="rId4" imgW="2921000" imgH="3213100" progId="Equation.DSMT4">
                  <p:embed/>
                  <p:pic>
                    <p:nvPicPr>
                      <p:cNvPr id="37895" name="Object 205">
                        <a:extLst>
                          <a:ext uri="{FF2B5EF4-FFF2-40B4-BE49-F238E27FC236}">
                            <a16:creationId xmlns:a16="http://schemas.microsoft.com/office/drawing/2014/main" id="{51827598-199A-FB4B-A7B6-D1CDBD96103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7576" y="5570537"/>
                        <a:ext cx="271463" cy="296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237">
            <a:extLst>
              <a:ext uri="{FF2B5EF4-FFF2-40B4-BE49-F238E27FC236}">
                <a16:creationId xmlns:a16="http://schemas.microsoft.com/office/drawing/2014/main" id="{DEA0BE14-E00A-094B-BC30-6BB4F1879880}"/>
              </a:ext>
            </a:extLst>
          </p:cNvPr>
          <p:cNvGrpSpPr>
            <a:grpSpLocks/>
          </p:cNvGrpSpPr>
          <p:nvPr/>
        </p:nvGrpSpPr>
        <p:grpSpPr bwMode="auto">
          <a:xfrm>
            <a:off x="8191501" y="3300411"/>
            <a:ext cx="1457325" cy="2152650"/>
            <a:chOff x="6667501" y="2953473"/>
            <a:chExt cx="1457324" cy="2152361"/>
          </a:xfrm>
        </p:grpSpPr>
        <p:sp>
          <p:nvSpPr>
            <p:cNvPr id="37900" name="Freeform 6">
              <a:extLst>
                <a:ext uri="{FF2B5EF4-FFF2-40B4-BE49-F238E27FC236}">
                  <a16:creationId xmlns:a16="http://schemas.microsoft.com/office/drawing/2014/main" id="{419FB297-3B7C-5043-90EA-F439AD579AE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003718" y="3598090"/>
              <a:ext cx="359378" cy="924115"/>
            </a:xfrm>
            <a:custGeom>
              <a:avLst/>
              <a:gdLst>
                <a:gd name="T0" fmla="*/ 0 w 672"/>
                <a:gd name="T1" fmla="*/ 2147483646 h 1728"/>
                <a:gd name="T2" fmla="*/ 0 w 672"/>
                <a:gd name="T3" fmla="*/ 2147483646 h 1728"/>
                <a:gd name="T4" fmla="*/ 2147483646 w 672"/>
                <a:gd name="T5" fmla="*/ 2147483646 h 1728"/>
                <a:gd name="T6" fmla="*/ 2147483646 w 672"/>
                <a:gd name="T7" fmla="*/ 0 h 1728"/>
                <a:gd name="T8" fmla="*/ 0 w 672"/>
                <a:gd name="T9" fmla="*/ 2147483646 h 17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1728"/>
                <a:gd name="T17" fmla="*/ 672 w 672"/>
                <a:gd name="T18" fmla="*/ 1728 h 17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1728">
                  <a:moveTo>
                    <a:pt x="0" y="288"/>
                  </a:moveTo>
                  <a:lnTo>
                    <a:pt x="0" y="1728"/>
                  </a:lnTo>
                  <a:lnTo>
                    <a:pt x="672" y="144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01" name="Freeform 6">
              <a:extLst>
                <a:ext uri="{FF2B5EF4-FFF2-40B4-BE49-F238E27FC236}">
                  <a16:creationId xmlns:a16="http://schemas.microsoft.com/office/drawing/2014/main" id="{7AD86777-D6C4-1D49-8D89-8137836D5E4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63093" y="3599535"/>
              <a:ext cx="359378" cy="924115"/>
            </a:xfrm>
            <a:custGeom>
              <a:avLst/>
              <a:gdLst>
                <a:gd name="T0" fmla="*/ 0 w 672"/>
                <a:gd name="T1" fmla="*/ 2147483646 h 1728"/>
                <a:gd name="T2" fmla="*/ 0 w 672"/>
                <a:gd name="T3" fmla="*/ 2147483646 h 1728"/>
                <a:gd name="T4" fmla="*/ 2147483646 w 672"/>
                <a:gd name="T5" fmla="*/ 2147483646 h 1728"/>
                <a:gd name="T6" fmla="*/ 2147483646 w 672"/>
                <a:gd name="T7" fmla="*/ 0 h 1728"/>
                <a:gd name="T8" fmla="*/ 0 w 672"/>
                <a:gd name="T9" fmla="*/ 2147483646 h 17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1728"/>
                <a:gd name="T17" fmla="*/ 672 w 672"/>
                <a:gd name="T18" fmla="*/ 1728 h 17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1728">
                  <a:moveTo>
                    <a:pt x="0" y="288"/>
                  </a:moveTo>
                  <a:lnTo>
                    <a:pt x="0" y="1728"/>
                  </a:lnTo>
                  <a:lnTo>
                    <a:pt x="672" y="1440"/>
                  </a:lnTo>
                  <a:lnTo>
                    <a:pt x="672" y="0"/>
                  </a:lnTo>
                  <a:lnTo>
                    <a:pt x="0" y="288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02" name="Oval 10">
              <a:extLst>
                <a:ext uri="{FF2B5EF4-FFF2-40B4-BE49-F238E27FC236}">
                  <a16:creationId xmlns:a16="http://schemas.microsoft.com/office/drawing/2014/main" id="{C7A670F3-45AC-E640-A9C9-FC314CBE944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482856" y="4018294"/>
              <a:ext cx="128016" cy="12801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Wingdings" pitchFamily="2" charset="2"/>
                <a:buChar char="ü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 3" pitchFamily="2" charset="2"/>
                <a:buChar char="´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cxnSp>
          <p:nvCxnSpPr>
            <p:cNvPr id="372" name="Straight Connector 371">
              <a:extLst>
                <a:ext uri="{FF2B5EF4-FFF2-40B4-BE49-F238E27FC236}">
                  <a16:creationId xmlns:a16="http://schemas.microsoft.com/office/drawing/2014/main" id="{841EB28C-A6B2-E441-BB07-0EC43C958CCE}"/>
                </a:ext>
              </a:extLst>
            </p:cNvPr>
            <p:cNvCxnSpPr/>
            <p:nvPr/>
          </p:nvCxnSpPr>
          <p:spPr>
            <a:xfrm>
              <a:off x="7000876" y="4524887"/>
              <a:ext cx="761999" cy="9524"/>
            </a:xfrm>
            <a:prstGeom prst="line">
              <a:avLst/>
            </a:prstGeom>
            <a:ln>
              <a:solidFill>
                <a:srgbClr val="0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D2E0E2A6-A5C6-5242-8846-D53BA0FCE71C}"/>
                </a:ext>
              </a:extLst>
            </p:cNvPr>
            <p:cNvCxnSpPr/>
            <p:nvPr/>
          </p:nvCxnSpPr>
          <p:spPr>
            <a:xfrm>
              <a:off x="7372351" y="4362984"/>
              <a:ext cx="752474" cy="1588"/>
            </a:xfrm>
            <a:prstGeom prst="line">
              <a:avLst/>
            </a:prstGeom>
            <a:ln>
              <a:solidFill>
                <a:srgbClr val="0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Straight Connector 374">
              <a:extLst>
                <a:ext uri="{FF2B5EF4-FFF2-40B4-BE49-F238E27FC236}">
                  <a16:creationId xmlns:a16="http://schemas.microsoft.com/office/drawing/2014/main" id="{CD745508-32AE-774E-9D58-9A933D9FCE61}"/>
                </a:ext>
              </a:extLst>
            </p:cNvPr>
            <p:cNvCxnSpPr/>
            <p:nvPr/>
          </p:nvCxnSpPr>
          <p:spPr>
            <a:xfrm>
              <a:off x="6991351" y="3762989"/>
              <a:ext cx="761999" cy="9524"/>
            </a:xfrm>
            <a:prstGeom prst="line">
              <a:avLst/>
            </a:prstGeom>
            <a:ln>
              <a:solidFill>
                <a:srgbClr val="0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Straight Connector 375">
              <a:extLst>
                <a:ext uri="{FF2B5EF4-FFF2-40B4-BE49-F238E27FC236}">
                  <a16:creationId xmlns:a16="http://schemas.microsoft.com/office/drawing/2014/main" id="{D231FF4F-A4A4-D840-8C11-ED6542C4ADD1}"/>
                </a:ext>
              </a:extLst>
            </p:cNvPr>
            <p:cNvCxnSpPr/>
            <p:nvPr/>
          </p:nvCxnSpPr>
          <p:spPr>
            <a:xfrm>
              <a:off x="7362826" y="3601086"/>
              <a:ext cx="752474" cy="1588"/>
            </a:xfrm>
            <a:prstGeom prst="line">
              <a:avLst/>
            </a:prstGeom>
            <a:ln>
              <a:solidFill>
                <a:srgbClr val="0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Arrow Connector 379">
              <a:extLst>
                <a:ext uri="{FF2B5EF4-FFF2-40B4-BE49-F238E27FC236}">
                  <a16:creationId xmlns:a16="http://schemas.microsoft.com/office/drawing/2014/main" id="{832A405F-D67D-C54B-8B61-B3EC6105A5FF}"/>
                </a:ext>
              </a:extLst>
            </p:cNvPr>
            <p:cNvCxnSpPr/>
            <p:nvPr/>
          </p:nvCxnSpPr>
          <p:spPr>
            <a:xfrm rot="10800000">
              <a:off x="6667501" y="4096320"/>
              <a:ext cx="333375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id="{F9AAF21B-36D3-FA46-AC6D-8140B2BFEB3F}"/>
                </a:ext>
              </a:extLst>
            </p:cNvPr>
            <p:cNvCxnSpPr/>
            <p:nvPr/>
          </p:nvCxnSpPr>
          <p:spPr>
            <a:xfrm flipV="1">
              <a:off x="7216776" y="4086796"/>
              <a:ext cx="265113" cy="31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Arrow Connector 384">
              <a:extLst>
                <a:ext uri="{FF2B5EF4-FFF2-40B4-BE49-F238E27FC236}">
                  <a16:creationId xmlns:a16="http://schemas.microsoft.com/office/drawing/2014/main" id="{27AB7BC7-0802-A34D-8CA7-84CDF46459ED}"/>
                </a:ext>
              </a:extLst>
            </p:cNvPr>
            <p:cNvCxnSpPr/>
            <p:nvPr/>
          </p:nvCxnSpPr>
          <p:spPr>
            <a:xfrm rot="5400000" flipH="1" flipV="1">
              <a:off x="7373168" y="3481246"/>
              <a:ext cx="357139" cy="317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6" name="Pie 385">
              <a:extLst>
                <a:ext uri="{FF2B5EF4-FFF2-40B4-BE49-F238E27FC236}">
                  <a16:creationId xmlns:a16="http://schemas.microsoft.com/office/drawing/2014/main" id="{3DC04DC5-A5D8-E344-9520-6D587471969F}"/>
                </a:ext>
              </a:extLst>
            </p:cNvPr>
            <p:cNvSpPr/>
            <p:nvPr/>
          </p:nvSpPr>
          <p:spPr>
            <a:xfrm>
              <a:off x="7499350" y="3640769"/>
              <a:ext cx="101600" cy="46031"/>
            </a:xfrm>
            <a:prstGeom prst="pie">
              <a:avLst/>
            </a:prstGeom>
            <a:solidFill>
              <a:schemeClr val="tx2">
                <a:lumMod val="20000"/>
                <a:lumOff val="80000"/>
              </a:schemeClr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graphicFrame>
          <p:nvGraphicFramePr>
            <p:cNvPr id="37911" name="Object 218">
              <a:extLst>
                <a:ext uri="{FF2B5EF4-FFF2-40B4-BE49-F238E27FC236}">
                  <a16:creationId xmlns:a16="http://schemas.microsoft.com/office/drawing/2014/main" id="{65087915-488F-9446-B2E1-9BDF240670B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366145" y="2953473"/>
            <a:ext cx="596900" cy="460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6438900" imgH="4978400" progId="Equation.DSMT4">
                    <p:embed/>
                  </p:oleObj>
                </mc:Choice>
                <mc:Fallback>
                  <p:oleObj name="Equation" r:id="rId6" imgW="6438900" imgH="4978400" progId="Equation.DSMT4">
                    <p:embed/>
                    <p:pic>
                      <p:nvPicPr>
                        <p:cNvPr id="37911" name="Object 218">
                          <a:extLst>
                            <a:ext uri="{FF2B5EF4-FFF2-40B4-BE49-F238E27FC236}">
                              <a16:creationId xmlns:a16="http://schemas.microsoft.com/office/drawing/2014/main" id="{65087915-488F-9446-B2E1-9BDF240670B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66145" y="2953473"/>
                          <a:ext cx="596900" cy="460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12" name="Object 219">
              <a:extLst>
                <a:ext uri="{FF2B5EF4-FFF2-40B4-BE49-F238E27FC236}">
                  <a16:creationId xmlns:a16="http://schemas.microsoft.com/office/drawing/2014/main" id="{8C0D3758-8F6E-E44B-916E-CFA02B2022F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121381" y="4645459"/>
            <a:ext cx="785812" cy="460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8483600" imgH="4978400" progId="Equation.DSMT4">
                    <p:embed/>
                  </p:oleObj>
                </mc:Choice>
                <mc:Fallback>
                  <p:oleObj name="Equation" r:id="rId8" imgW="8483600" imgH="4978400" progId="Equation.DSMT4">
                    <p:embed/>
                    <p:pic>
                      <p:nvPicPr>
                        <p:cNvPr id="37912" name="Object 219">
                          <a:extLst>
                            <a:ext uri="{FF2B5EF4-FFF2-40B4-BE49-F238E27FC236}">
                              <a16:creationId xmlns:a16="http://schemas.microsoft.com/office/drawing/2014/main" id="{8C0D3758-8F6E-E44B-916E-CFA02B2022F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21381" y="4645459"/>
                          <a:ext cx="785812" cy="460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37" name="Object 220">
            <a:extLst>
              <a:ext uri="{FF2B5EF4-FFF2-40B4-BE49-F238E27FC236}">
                <a16:creationId xmlns:a16="http://schemas.microsoft.com/office/drawing/2014/main" id="{1632DE2D-83AB-254E-AC7D-E8D8C9AACB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0185799"/>
              </p:ext>
            </p:extLst>
          </p:nvPr>
        </p:nvGraphicFramePr>
        <p:xfrm>
          <a:off x="5861051" y="5408612"/>
          <a:ext cx="271463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921000" imgH="4102100" progId="Equation.DSMT4">
                  <p:embed/>
                </p:oleObj>
              </mc:Choice>
              <mc:Fallback>
                <p:oleObj name="Equation" r:id="rId10" imgW="2921000" imgH="4102100" progId="Equation.DSMT4">
                  <p:embed/>
                  <p:pic>
                    <p:nvPicPr>
                      <p:cNvPr id="237" name="Object 220">
                        <a:extLst>
                          <a:ext uri="{FF2B5EF4-FFF2-40B4-BE49-F238E27FC236}">
                            <a16:creationId xmlns:a16="http://schemas.microsoft.com/office/drawing/2014/main" id="{1632DE2D-83AB-254E-AC7D-E8D8C9AACBD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1051" y="5408612"/>
                        <a:ext cx="271463" cy="379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9" name="TextBox 238">
            <a:extLst>
              <a:ext uri="{FF2B5EF4-FFF2-40B4-BE49-F238E27FC236}">
                <a16:creationId xmlns:a16="http://schemas.microsoft.com/office/drawing/2014/main" id="{EF0DD89E-9F31-064F-A850-F0DB29C204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96338" y="5522255"/>
            <a:ext cx="33956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Comic Sans MS" panose="030F0902030302020204" pitchFamily="66" charset="0"/>
              </a:rPr>
              <a:t>Follow W-S algorithm, but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Comic Sans MS" panose="030F0902030302020204" pitchFamily="66" charset="0"/>
              </a:rPr>
              <a:t>now for reciprocal lattice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3" name="Object 4">
                <a:extLst>
                  <a:ext uri="{FF2B5EF4-FFF2-40B4-BE49-F238E27FC236}">
                    <a16:creationId xmlns:a16="http://schemas.microsoft.com/office/drawing/2014/main" id="{008B63A2-9B0F-FF4C-9147-074107C72305}"/>
                  </a:ext>
                </a:extLst>
              </p:cNvPr>
              <p:cNvSpPr txBox="1"/>
              <p:nvPr/>
            </p:nvSpPr>
            <p:spPr bwMode="auto">
              <a:xfrm>
                <a:off x="1758144" y="747671"/>
                <a:ext cx="3404145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d>
                            <m:dPr>
                              <m:ctrlP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3" name="Object 4">
                <a:extLst>
                  <a:ext uri="{FF2B5EF4-FFF2-40B4-BE49-F238E27FC236}">
                    <a16:creationId xmlns:a16="http://schemas.microsoft.com/office/drawing/2014/main" id="{008B63A2-9B0F-FF4C-9147-074107C723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8144" y="747671"/>
                <a:ext cx="3404145" cy="660400"/>
              </a:xfrm>
              <a:prstGeom prst="rect">
                <a:avLst/>
              </a:prstGeom>
              <a:blipFill>
                <a:blip r:embed="rId13"/>
                <a:stretch>
                  <a:fillRect b="-566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4" name="Object 4">
                <a:extLst>
                  <a:ext uri="{FF2B5EF4-FFF2-40B4-BE49-F238E27FC236}">
                    <a16:creationId xmlns:a16="http://schemas.microsoft.com/office/drawing/2014/main" id="{98AB5179-32E7-7547-98A3-73AEAC76F7A1}"/>
                  </a:ext>
                </a:extLst>
              </p:cNvPr>
              <p:cNvSpPr txBox="1"/>
              <p:nvPr/>
            </p:nvSpPr>
            <p:spPr bwMode="auto">
              <a:xfrm>
                <a:off x="4599634" y="747671"/>
                <a:ext cx="3404145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d>
                            <m:dPr>
                              <m:ctrlP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4" name="Object 4">
                <a:extLst>
                  <a:ext uri="{FF2B5EF4-FFF2-40B4-BE49-F238E27FC236}">
                    <a16:creationId xmlns:a16="http://schemas.microsoft.com/office/drawing/2014/main" id="{98AB5179-32E7-7547-98A3-73AEAC76F7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99634" y="747671"/>
                <a:ext cx="3404145" cy="660400"/>
              </a:xfrm>
              <a:prstGeom prst="rect">
                <a:avLst/>
              </a:prstGeom>
              <a:blipFill>
                <a:blip r:embed="rId14"/>
                <a:stretch>
                  <a:fillRect b="-566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5" name="Object 4">
                <a:extLst>
                  <a:ext uri="{FF2B5EF4-FFF2-40B4-BE49-F238E27FC236}">
                    <a16:creationId xmlns:a16="http://schemas.microsoft.com/office/drawing/2014/main" id="{91656A3C-40A3-AA4A-9D17-F84821B5530A}"/>
                  </a:ext>
                </a:extLst>
              </p:cNvPr>
              <p:cNvSpPr txBox="1"/>
              <p:nvPr/>
            </p:nvSpPr>
            <p:spPr bwMode="auto">
              <a:xfrm>
                <a:off x="7543800" y="757236"/>
                <a:ext cx="3404145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d>
                            <m:dPr>
                              <m:ctrlP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5" name="Object 4">
                <a:extLst>
                  <a:ext uri="{FF2B5EF4-FFF2-40B4-BE49-F238E27FC236}">
                    <a16:creationId xmlns:a16="http://schemas.microsoft.com/office/drawing/2014/main" id="{91656A3C-40A3-AA4A-9D17-F84821B553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43800" y="757236"/>
                <a:ext cx="3404145" cy="660400"/>
              </a:xfrm>
              <a:prstGeom prst="rect">
                <a:avLst/>
              </a:prstGeom>
              <a:blipFill>
                <a:blip r:embed="rId15"/>
                <a:stretch>
                  <a:fillRect b="-384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6" name="Object 4">
                <a:extLst>
                  <a:ext uri="{FF2B5EF4-FFF2-40B4-BE49-F238E27FC236}">
                    <a16:creationId xmlns:a16="http://schemas.microsoft.com/office/drawing/2014/main" id="{F2E75F4C-CC93-6E4E-BC08-48044540B6C5}"/>
                  </a:ext>
                </a:extLst>
              </p:cNvPr>
              <p:cNvSpPr txBox="1"/>
              <p:nvPr/>
            </p:nvSpPr>
            <p:spPr bwMode="auto">
              <a:xfrm>
                <a:off x="2829405" y="1459861"/>
                <a:ext cx="1527804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    </m:t>
                          </m:r>
                          <m:r>
                            <a:rPr lang="en-US" sz="20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6" name="Object 4">
                <a:extLst>
                  <a:ext uri="{FF2B5EF4-FFF2-40B4-BE49-F238E27FC236}">
                    <a16:creationId xmlns:a16="http://schemas.microsoft.com/office/drawing/2014/main" id="{F2E75F4C-CC93-6E4E-BC08-48044540B6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29405" y="1459861"/>
                <a:ext cx="1527804" cy="660400"/>
              </a:xfrm>
              <a:prstGeom prst="rect">
                <a:avLst/>
              </a:prstGeom>
              <a:blipFill>
                <a:blip r:embed="rId16"/>
                <a:stretch>
                  <a:fillRect l="-2479" b="-1698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9" name="Object 4">
                <a:extLst>
                  <a:ext uri="{FF2B5EF4-FFF2-40B4-BE49-F238E27FC236}">
                    <a16:creationId xmlns:a16="http://schemas.microsoft.com/office/drawing/2014/main" id="{5F162EF0-C319-024C-802F-AEC7308BD4B2}"/>
                  </a:ext>
                </a:extLst>
              </p:cNvPr>
              <p:cNvSpPr txBox="1"/>
              <p:nvPr/>
            </p:nvSpPr>
            <p:spPr bwMode="auto">
              <a:xfrm>
                <a:off x="5537804" y="1417636"/>
                <a:ext cx="1527804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    </m:t>
                          </m:r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9" name="Object 4">
                <a:extLst>
                  <a:ext uri="{FF2B5EF4-FFF2-40B4-BE49-F238E27FC236}">
                    <a16:creationId xmlns:a16="http://schemas.microsoft.com/office/drawing/2014/main" id="{5F162EF0-C319-024C-802F-AEC7308BD4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37804" y="1417636"/>
                <a:ext cx="1527804" cy="660400"/>
              </a:xfrm>
              <a:prstGeom prst="rect">
                <a:avLst/>
              </a:prstGeom>
              <a:blipFill>
                <a:blip r:embed="rId17"/>
                <a:stretch>
                  <a:fillRect l="-2479" b="-15094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1" name="Object 4">
                <a:extLst>
                  <a:ext uri="{FF2B5EF4-FFF2-40B4-BE49-F238E27FC236}">
                    <a16:creationId xmlns:a16="http://schemas.microsoft.com/office/drawing/2014/main" id="{A145324F-B1C8-9842-840C-9A5AE5F60133}"/>
                  </a:ext>
                </a:extLst>
              </p:cNvPr>
              <p:cNvSpPr txBox="1"/>
              <p:nvPr/>
            </p:nvSpPr>
            <p:spPr bwMode="auto">
              <a:xfrm>
                <a:off x="8683217" y="1405521"/>
                <a:ext cx="1527804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    </m:t>
                          </m:r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31" name="Object 4">
                <a:extLst>
                  <a:ext uri="{FF2B5EF4-FFF2-40B4-BE49-F238E27FC236}">
                    <a16:creationId xmlns:a16="http://schemas.microsoft.com/office/drawing/2014/main" id="{A145324F-B1C8-9842-840C-9A5AE5F601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83217" y="1405521"/>
                <a:ext cx="1527804" cy="660400"/>
              </a:xfrm>
              <a:prstGeom prst="rect">
                <a:avLst/>
              </a:prstGeom>
              <a:blipFill>
                <a:blip r:embed="rId18"/>
                <a:stretch>
                  <a:fillRect l="-3333" b="-15094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1202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88" grpId="0"/>
      <p:bldP spid="239" grpId="0"/>
      <p:bldP spid="223" grpId="0"/>
      <p:bldP spid="224" grpId="0"/>
      <p:bldP spid="225" grpId="0"/>
      <p:bldP spid="226" grpId="0"/>
      <p:bldP spid="229" grpId="0"/>
      <p:bldP spid="23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Box 24">
            <a:extLst>
              <a:ext uri="{FF2B5EF4-FFF2-40B4-BE49-F238E27FC236}">
                <a16:creationId xmlns:a16="http://schemas.microsoft.com/office/drawing/2014/main" id="{0EA7B333-3A49-0445-B152-DDA238A88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6697" y="1338264"/>
            <a:ext cx="273023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800" dirty="0">
                <a:latin typeface="+mn-lt"/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+mn-lt"/>
              </a:rPr>
              <a:t>Real Space FCC</a:t>
            </a:r>
          </a:p>
          <a:p>
            <a:pPr algn="ctr" eaLnBrk="1" hangingPunct="1">
              <a:defRPr/>
            </a:pPr>
            <a:r>
              <a:rPr lang="en-US" b="1" dirty="0">
                <a:solidFill>
                  <a:srgbClr val="C00000"/>
                </a:solidFill>
                <a:latin typeface="+mn-lt"/>
              </a:rPr>
              <a:t>(for Si, </a:t>
            </a:r>
            <a:r>
              <a:rPr lang="en-US" b="1" dirty="0" err="1">
                <a:solidFill>
                  <a:srgbClr val="C00000"/>
                </a:solidFill>
                <a:latin typeface="+mn-lt"/>
              </a:rPr>
              <a:t>Ge</a:t>
            </a:r>
            <a:r>
              <a:rPr lang="en-US" b="1" dirty="0">
                <a:solidFill>
                  <a:srgbClr val="C00000"/>
                </a:solidFill>
                <a:latin typeface="+mn-lt"/>
              </a:rPr>
              <a:t>, </a:t>
            </a:r>
            <a:r>
              <a:rPr lang="en-US" b="1" dirty="0" err="1">
                <a:solidFill>
                  <a:srgbClr val="C00000"/>
                </a:solidFill>
                <a:latin typeface="+mn-lt"/>
              </a:rPr>
              <a:t>GaAs</a:t>
            </a:r>
            <a:r>
              <a:rPr lang="en-US" b="1" dirty="0">
                <a:solidFill>
                  <a:srgbClr val="C00000"/>
                </a:solidFill>
                <a:latin typeface="+mn-lt"/>
              </a:rPr>
              <a:t>)</a:t>
            </a:r>
          </a:p>
        </p:txBody>
      </p:sp>
      <p:sp>
        <p:nvSpPr>
          <p:cNvPr id="31" name="Text Box 29">
            <a:extLst>
              <a:ext uri="{FF2B5EF4-FFF2-40B4-BE49-F238E27FC236}">
                <a16:creationId xmlns:a16="http://schemas.microsoft.com/office/drawing/2014/main" id="{FD8D881A-CF9D-2040-938D-CCD5103FCC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6179" y="1393826"/>
            <a:ext cx="24892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C00000"/>
                </a:solidFill>
                <a:latin typeface="Calibri" panose="020F0502020204030204" pitchFamily="34" charset="0"/>
              </a:rPr>
              <a:t>Brillouin Zone of </a:t>
            </a:r>
            <a:br>
              <a:rPr lang="en-US" altLang="en-US" sz="2400" b="1">
                <a:solidFill>
                  <a:srgbClr val="C00000"/>
                </a:solidFill>
                <a:latin typeface="Calibri" panose="020F0502020204030204" pitchFamily="34" charset="0"/>
              </a:rPr>
            </a:br>
            <a:r>
              <a:rPr lang="en-US" altLang="en-US" sz="2400" b="1">
                <a:solidFill>
                  <a:srgbClr val="C00000"/>
                </a:solidFill>
                <a:latin typeface="Calibri" panose="020F0502020204030204" pitchFamily="34" charset="0"/>
              </a:rPr>
              <a:t>Reciprocal  Lattice</a:t>
            </a:r>
          </a:p>
        </p:txBody>
      </p:sp>
      <p:pic>
        <p:nvPicPr>
          <p:cNvPr id="38916" name="Picture 13" descr="UnitcellStructure_diamond">
            <a:extLst>
              <a:ext uri="{FF2B5EF4-FFF2-40B4-BE49-F238E27FC236}">
                <a16:creationId xmlns:a16="http://schemas.microsoft.com/office/drawing/2014/main" id="{B8639736-39DE-FC49-BD9B-CB806A48E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9" t="19098" r="14931" b="17534"/>
          <a:stretch>
            <a:fillRect/>
          </a:stretch>
        </p:blipFill>
        <p:spPr bwMode="auto">
          <a:xfrm>
            <a:off x="1717676" y="2557463"/>
            <a:ext cx="2924175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29">
            <a:extLst>
              <a:ext uri="{FF2B5EF4-FFF2-40B4-BE49-F238E27FC236}">
                <a16:creationId xmlns:a16="http://schemas.microsoft.com/office/drawing/2014/main" id="{1B857AC0-8BC5-1F4B-A878-220947FDF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7354" y="1562101"/>
            <a:ext cx="29209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b="1" dirty="0">
                <a:solidFill>
                  <a:srgbClr val="C00000"/>
                </a:solidFill>
                <a:latin typeface="+mn-lt"/>
              </a:rPr>
              <a:t>Reciprocal  Lattice</a:t>
            </a:r>
          </a:p>
        </p:txBody>
      </p:sp>
      <p:pic>
        <p:nvPicPr>
          <p:cNvPr id="2647056" name="Picture 16" descr="ws_bcc2">
            <a:extLst>
              <a:ext uri="{FF2B5EF4-FFF2-40B4-BE49-F238E27FC236}">
                <a16:creationId xmlns:a16="http://schemas.microsoft.com/office/drawing/2014/main" id="{A71D6282-2916-204D-82A3-B5D4A6B71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2354264"/>
            <a:ext cx="3822700" cy="314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47057" name="Picture 17" descr="UnitcellStructure_bcc2">
            <a:extLst>
              <a:ext uri="{FF2B5EF4-FFF2-40B4-BE49-F238E27FC236}">
                <a16:creationId xmlns:a16="http://schemas.microsoft.com/office/drawing/2014/main" id="{6C0E76CB-A996-B847-9A67-13C78DD78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101" y="2597150"/>
            <a:ext cx="2644775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 Box 39">
            <a:extLst>
              <a:ext uri="{FF2B5EF4-FFF2-40B4-BE49-F238E27FC236}">
                <a16:creationId xmlns:a16="http://schemas.microsoft.com/office/drawing/2014/main" id="{73543B4B-8046-9946-8DB6-FFCDF9859F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3464" y="5118100"/>
            <a:ext cx="38687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Comic Sans MS" panose="030F0902030302020204" pitchFamily="66" charset="0"/>
              </a:rPr>
              <a:t>Diamond lattice and bcc are </a:t>
            </a:r>
            <a:br>
              <a:rPr lang="en-US" altLang="en-US" sz="1800">
                <a:latin typeface="Comic Sans MS" panose="030F0902030302020204" pitchFamily="66" charset="0"/>
              </a:rPr>
            </a:br>
            <a:r>
              <a:rPr lang="en-US" altLang="en-US" sz="1800">
                <a:latin typeface="Comic Sans MS" panose="030F0902030302020204" pitchFamily="66" charset="0"/>
              </a:rPr>
              <a:t>Fourier Transforms of each other!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498E63-6003-DB45-861E-250BE4E6D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Reciprocal Lattices and Brillouin Zone in </a:t>
            </a:r>
            <a:r>
              <a:rPr lang="en-US" altLang="en-US" i="1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Real</a:t>
            </a:r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FCC Lattices …</a:t>
            </a:r>
            <a:endParaRPr lang="en-US" dirty="0"/>
          </a:p>
        </p:txBody>
      </p:sp>
      <p:sp>
        <p:nvSpPr>
          <p:cNvPr id="38921" name="Slide Number Placeholder 9">
            <a:extLst>
              <a:ext uri="{FF2B5EF4-FFF2-40B4-BE49-F238E27FC236}">
                <a16:creationId xmlns:a16="http://schemas.microsoft.com/office/drawing/2014/main" id="{16470978-95D1-A649-B1BD-ACC4FB41BB8B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F0E592B-79EA-7148-9620-BCCCBE42BD40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5999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7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7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" grpId="0"/>
      <p:bldP spid="4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53" name="Slide Number Placeholder 17">
            <a:extLst>
              <a:ext uri="{FF2B5EF4-FFF2-40B4-BE49-F238E27FC236}">
                <a16:creationId xmlns:a16="http://schemas.microsoft.com/office/drawing/2014/main" id="{9E2E8A69-FBDF-E444-A6A4-525995BD6ECF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2D0ADFF-8153-5A4B-AB2C-0D40CC5B4E4C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p:sp>
        <p:nvSpPr>
          <p:cNvPr id="26" name="Text Box 24">
            <a:extLst>
              <a:ext uri="{FF2B5EF4-FFF2-40B4-BE49-F238E27FC236}">
                <a16:creationId xmlns:a16="http://schemas.microsoft.com/office/drawing/2014/main" id="{5EB1E374-AAC3-B44E-B747-226E921484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6697" y="1338264"/>
            <a:ext cx="273023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1800" dirty="0">
                <a:latin typeface="+mn-lt"/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+mn-lt"/>
              </a:rPr>
              <a:t>Real Space FCC</a:t>
            </a:r>
          </a:p>
          <a:p>
            <a:pPr algn="ctr" eaLnBrk="1" hangingPunct="1">
              <a:defRPr/>
            </a:pPr>
            <a:r>
              <a:rPr lang="en-US" b="1" dirty="0">
                <a:solidFill>
                  <a:srgbClr val="C00000"/>
                </a:solidFill>
                <a:latin typeface="+mn-lt"/>
              </a:rPr>
              <a:t>(for Si, </a:t>
            </a:r>
            <a:r>
              <a:rPr lang="en-US" b="1" dirty="0" err="1">
                <a:solidFill>
                  <a:srgbClr val="C00000"/>
                </a:solidFill>
                <a:latin typeface="+mn-lt"/>
              </a:rPr>
              <a:t>Ge</a:t>
            </a:r>
            <a:r>
              <a:rPr lang="en-US" b="1" dirty="0">
                <a:solidFill>
                  <a:srgbClr val="C00000"/>
                </a:solidFill>
                <a:latin typeface="+mn-lt"/>
              </a:rPr>
              <a:t>, </a:t>
            </a:r>
            <a:r>
              <a:rPr lang="en-US" b="1" dirty="0" err="1">
                <a:solidFill>
                  <a:srgbClr val="C00000"/>
                </a:solidFill>
                <a:latin typeface="+mn-lt"/>
              </a:rPr>
              <a:t>GaAs</a:t>
            </a:r>
            <a:r>
              <a:rPr lang="en-US" b="1" dirty="0">
                <a:solidFill>
                  <a:srgbClr val="C00000"/>
                </a:solidFill>
                <a:latin typeface="+mn-lt"/>
              </a:rPr>
              <a:t>)</a:t>
            </a:r>
          </a:p>
        </p:txBody>
      </p:sp>
      <p:sp>
        <p:nvSpPr>
          <p:cNvPr id="39939" name="Text Box 29">
            <a:extLst>
              <a:ext uri="{FF2B5EF4-FFF2-40B4-BE49-F238E27FC236}">
                <a16:creationId xmlns:a16="http://schemas.microsoft.com/office/drawing/2014/main" id="{C4D99764-7171-A445-A3D2-6CC95588E1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6179" y="1393826"/>
            <a:ext cx="24892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C00000"/>
                </a:solidFill>
                <a:latin typeface="Calibri" panose="020F0502020204030204" pitchFamily="34" charset="0"/>
              </a:rPr>
              <a:t>Brillouin Zone of </a:t>
            </a:r>
            <a:br>
              <a:rPr lang="en-US" altLang="en-US" sz="2400" b="1">
                <a:solidFill>
                  <a:srgbClr val="C00000"/>
                </a:solidFill>
                <a:latin typeface="Calibri" panose="020F0502020204030204" pitchFamily="34" charset="0"/>
              </a:rPr>
            </a:br>
            <a:r>
              <a:rPr lang="en-US" altLang="en-US" sz="2400" b="1">
                <a:solidFill>
                  <a:srgbClr val="C00000"/>
                </a:solidFill>
                <a:latin typeface="Calibri" panose="020F0502020204030204" pitchFamily="34" charset="0"/>
              </a:rPr>
              <a:t>Reciprocal  Lattice</a:t>
            </a:r>
          </a:p>
        </p:txBody>
      </p:sp>
      <p:pic>
        <p:nvPicPr>
          <p:cNvPr id="39940" name="Picture 5" descr="UnitcellStructure_diamond">
            <a:extLst>
              <a:ext uri="{FF2B5EF4-FFF2-40B4-BE49-F238E27FC236}">
                <a16:creationId xmlns:a16="http://schemas.microsoft.com/office/drawing/2014/main" id="{FBB9E547-893A-A049-B5EE-7C6D1F7B0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9" t="19098" r="14931" b="17534"/>
          <a:stretch>
            <a:fillRect/>
          </a:stretch>
        </p:blipFill>
        <p:spPr bwMode="auto">
          <a:xfrm>
            <a:off x="1717676" y="2557463"/>
            <a:ext cx="2924175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29">
            <a:extLst>
              <a:ext uri="{FF2B5EF4-FFF2-40B4-BE49-F238E27FC236}">
                <a16:creationId xmlns:a16="http://schemas.microsoft.com/office/drawing/2014/main" id="{59CC2CEB-F78D-7940-B169-41BAB71DB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7354" y="1562101"/>
            <a:ext cx="29209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b="1" dirty="0">
                <a:solidFill>
                  <a:srgbClr val="C00000"/>
                </a:solidFill>
                <a:latin typeface="+mn-lt"/>
              </a:rPr>
              <a:t>Reciprocal  Lattice</a:t>
            </a:r>
          </a:p>
        </p:txBody>
      </p:sp>
      <p:pic>
        <p:nvPicPr>
          <p:cNvPr id="39942" name="Picture 7" descr="ws_bcc2">
            <a:extLst>
              <a:ext uri="{FF2B5EF4-FFF2-40B4-BE49-F238E27FC236}">
                <a16:creationId xmlns:a16="http://schemas.microsoft.com/office/drawing/2014/main" id="{A5B9F9FA-EF32-2C4A-B2E6-BE9E17305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2354264"/>
            <a:ext cx="3822700" cy="314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8" descr="UnitcellStructure_bcc2">
            <a:extLst>
              <a:ext uri="{FF2B5EF4-FFF2-40B4-BE49-F238E27FC236}">
                <a16:creationId xmlns:a16="http://schemas.microsoft.com/office/drawing/2014/main" id="{F899C7A5-3F25-8C4C-BC0A-634F0C114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101" y="2597150"/>
            <a:ext cx="2644775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D25507CB-ED74-8F47-97D4-A2FC4378D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913" y="2125664"/>
            <a:ext cx="3733800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Line 20">
            <a:extLst>
              <a:ext uri="{FF2B5EF4-FFF2-40B4-BE49-F238E27FC236}">
                <a16:creationId xmlns:a16="http://schemas.microsoft.com/office/drawing/2014/main" id="{531F589C-C785-544C-AFCD-897FB53245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104313" y="2519363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21">
            <a:extLst>
              <a:ext uri="{FF2B5EF4-FFF2-40B4-BE49-F238E27FC236}">
                <a16:creationId xmlns:a16="http://schemas.microsoft.com/office/drawing/2014/main" id="{7B7018D7-B2C0-C74A-8AC3-40DCE74E2E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247313" y="2506663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Line 22">
            <a:extLst>
              <a:ext uri="{FF2B5EF4-FFF2-40B4-BE49-F238E27FC236}">
                <a16:creationId xmlns:a16="http://schemas.microsoft.com/office/drawing/2014/main" id="{167A65C8-C080-A943-B7AA-61CA851CE169}"/>
              </a:ext>
            </a:extLst>
          </p:cNvPr>
          <p:cNvSpPr>
            <a:spLocks noChangeShapeType="1"/>
          </p:cNvSpPr>
          <p:nvPr/>
        </p:nvSpPr>
        <p:spPr bwMode="auto">
          <a:xfrm>
            <a:off x="9104313" y="2582864"/>
            <a:ext cx="11430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Text Box 23">
            <a:extLst>
              <a:ext uri="{FF2B5EF4-FFF2-40B4-BE49-F238E27FC236}">
                <a16:creationId xmlns:a16="http://schemas.microsoft.com/office/drawing/2014/main" id="{15530A77-A9C2-0C47-8645-5B4C413F2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6714" y="2084388"/>
            <a:ext cx="6094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FF"/>
                </a:solidFill>
                <a:latin typeface="Symbol" pitchFamily="2" charset="2"/>
              </a:rPr>
              <a:t>p</a:t>
            </a:r>
            <a:r>
              <a:rPr lang="en-US" altLang="en-US" sz="2400" dirty="0">
                <a:solidFill>
                  <a:srgbClr val="0000FF"/>
                </a:solidFill>
                <a:latin typeface="Microsoft Sans Serif" panose="020B0604020202020204" pitchFamily="34" charset="0"/>
              </a:rPr>
              <a:t>/a</a:t>
            </a:r>
          </a:p>
        </p:txBody>
      </p:sp>
      <p:sp>
        <p:nvSpPr>
          <p:cNvPr id="29" name="Freeform 27">
            <a:extLst>
              <a:ext uri="{FF2B5EF4-FFF2-40B4-BE49-F238E27FC236}">
                <a16:creationId xmlns:a16="http://schemas.microsoft.com/office/drawing/2014/main" id="{C54D9096-96F7-9A45-AE3D-D176186BF6E6}"/>
              </a:ext>
            </a:extLst>
          </p:cNvPr>
          <p:cNvSpPr>
            <a:spLocks/>
          </p:cNvSpPr>
          <p:nvPr/>
        </p:nvSpPr>
        <p:spPr bwMode="auto">
          <a:xfrm>
            <a:off x="8570913" y="4487863"/>
            <a:ext cx="393700" cy="1143000"/>
          </a:xfrm>
          <a:custGeom>
            <a:avLst/>
            <a:gdLst>
              <a:gd name="T0" fmla="*/ 2147483646 w 200"/>
              <a:gd name="T1" fmla="*/ 0 h 864"/>
              <a:gd name="T2" fmla="*/ 2147483646 w 200"/>
              <a:gd name="T3" fmla="*/ 2147483646 h 864"/>
              <a:gd name="T4" fmla="*/ 2147483646 w 200"/>
              <a:gd name="T5" fmla="*/ 2147483646 h 864"/>
              <a:gd name="T6" fmla="*/ 0 60000 65536"/>
              <a:gd name="T7" fmla="*/ 0 60000 65536"/>
              <a:gd name="T8" fmla="*/ 0 60000 65536"/>
              <a:gd name="T9" fmla="*/ 0 w 200"/>
              <a:gd name="T10" fmla="*/ 0 h 864"/>
              <a:gd name="T11" fmla="*/ 200 w 200"/>
              <a:gd name="T12" fmla="*/ 864 h 8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0" h="864">
                <a:moveTo>
                  <a:pt x="152" y="0"/>
                </a:moveTo>
                <a:cubicBezTo>
                  <a:pt x="76" y="48"/>
                  <a:pt x="0" y="96"/>
                  <a:pt x="8" y="240"/>
                </a:cubicBezTo>
                <a:cubicBezTo>
                  <a:pt x="16" y="384"/>
                  <a:pt x="108" y="624"/>
                  <a:pt x="200" y="86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Text Box 28">
            <a:extLst>
              <a:ext uri="{FF2B5EF4-FFF2-40B4-BE49-F238E27FC236}">
                <a16:creationId xmlns:a16="http://schemas.microsoft.com/office/drawing/2014/main" id="{97073C98-606B-CB43-A115-D64B6D0A59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1914" y="5402263"/>
            <a:ext cx="13019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Symbol" pitchFamily="2" charset="2"/>
              </a:rPr>
              <a:t>0.87*p</a:t>
            </a:r>
            <a:r>
              <a:rPr lang="en-US" altLang="en-US" sz="2400" dirty="0">
                <a:latin typeface="Microsoft Sans Serif" panose="020B0604020202020204" pitchFamily="34" charset="0"/>
              </a:rPr>
              <a:t>/a</a:t>
            </a:r>
          </a:p>
        </p:txBody>
      </p:sp>
      <p:sp>
        <p:nvSpPr>
          <p:cNvPr id="41" name="Text Box 39">
            <a:extLst>
              <a:ext uri="{FF2B5EF4-FFF2-40B4-BE49-F238E27FC236}">
                <a16:creationId xmlns:a16="http://schemas.microsoft.com/office/drawing/2014/main" id="{CAA8051A-1539-9345-BB4A-E1EAD3E3C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6451" y="5972175"/>
            <a:ext cx="5553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Comic Sans MS" panose="030F0902030302020204" pitchFamily="66" charset="0"/>
              </a:rPr>
              <a:t>Note unlike cubic lattice, zone edge is not at  </a:t>
            </a:r>
            <a:r>
              <a:rPr lang="en-US" altLang="en-US" sz="2400">
                <a:latin typeface="Symbol" pitchFamily="2" charset="2"/>
              </a:rPr>
              <a:t>p</a:t>
            </a:r>
            <a:r>
              <a:rPr lang="en-US" altLang="en-US" sz="2400">
                <a:latin typeface="Comic Sans MS" panose="030F0902030302020204" pitchFamily="66" charset="0"/>
              </a:rPr>
              <a:t>/a</a:t>
            </a:r>
            <a:endParaRPr lang="en-US" altLang="en-US" sz="1800">
              <a:latin typeface="Comic Sans MS" panose="030F0902030302020204" pitchFamily="66" charset="0"/>
            </a:endParaRPr>
          </a:p>
        </p:txBody>
      </p:sp>
      <p:sp>
        <p:nvSpPr>
          <p:cNvPr id="39952" name="Text Box 39">
            <a:extLst>
              <a:ext uri="{FF2B5EF4-FFF2-40B4-BE49-F238E27FC236}">
                <a16:creationId xmlns:a16="http://schemas.microsoft.com/office/drawing/2014/main" id="{22229AE1-F6A8-C444-A69B-B87E7175D1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3464" y="5118100"/>
            <a:ext cx="38687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Comic Sans MS" panose="030F0902030302020204" pitchFamily="66" charset="0"/>
              </a:rPr>
              <a:t>Diamond lattice and bcc are </a:t>
            </a:r>
            <a:br>
              <a:rPr lang="en-US" altLang="en-US" sz="1800">
                <a:latin typeface="Comic Sans MS" panose="030F0902030302020204" pitchFamily="66" charset="0"/>
              </a:rPr>
            </a:br>
            <a:r>
              <a:rPr lang="en-US" altLang="en-US" sz="1800">
                <a:latin typeface="Comic Sans MS" panose="030F0902030302020204" pitchFamily="66" charset="0"/>
              </a:rPr>
              <a:t>Fourier Transforms of each other!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7334AD-5F91-7546-919C-308FEC90A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Brillouin Zone in </a:t>
            </a:r>
            <a:r>
              <a:rPr lang="en-US" altLang="en-US" i="1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Real</a:t>
            </a:r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FCC Lattices 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6203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9">
            <a:extLst>
              <a:ext uri="{FF2B5EF4-FFF2-40B4-BE49-F238E27FC236}">
                <a16:creationId xmlns:a16="http://schemas.microsoft.com/office/drawing/2014/main" id="{B6204A1E-DB1D-9342-990E-EF38A2C03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6179" y="1393826"/>
            <a:ext cx="24892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C00000"/>
                </a:solidFill>
                <a:latin typeface="Calibri" panose="020F0502020204030204" pitchFamily="34" charset="0"/>
              </a:rPr>
              <a:t>Brillouin Zone of </a:t>
            </a:r>
            <a:br>
              <a:rPr lang="en-US" altLang="en-US" sz="2400" b="1">
                <a:solidFill>
                  <a:srgbClr val="C00000"/>
                </a:solidFill>
                <a:latin typeface="Calibri" panose="020F0502020204030204" pitchFamily="34" charset="0"/>
              </a:rPr>
            </a:br>
            <a:r>
              <a:rPr lang="en-US" altLang="en-US" sz="2400" b="1">
                <a:solidFill>
                  <a:srgbClr val="C00000"/>
                </a:solidFill>
                <a:latin typeface="Calibri" panose="020F0502020204030204" pitchFamily="34" charset="0"/>
              </a:rPr>
              <a:t>Reciprocal  Lattice</a:t>
            </a:r>
          </a:p>
        </p:txBody>
      </p:sp>
      <p:pic>
        <p:nvPicPr>
          <p:cNvPr id="40962" name="Picture 7" descr="ws_bcc2">
            <a:extLst>
              <a:ext uri="{FF2B5EF4-FFF2-40B4-BE49-F238E27FC236}">
                <a16:creationId xmlns:a16="http://schemas.microsoft.com/office/drawing/2014/main" id="{026D32CE-C2CA-944F-B96E-EDB98037F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2354264"/>
            <a:ext cx="3822700" cy="314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3">
            <a:extLst>
              <a:ext uri="{FF2B5EF4-FFF2-40B4-BE49-F238E27FC236}">
                <a16:creationId xmlns:a16="http://schemas.microsoft.com/office/drawing/2014/main" id="{958661BC-0F12-7E49-B18C-F5C888444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913" y="2125664"/>
            <a:ext cx="3733800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Line 20">
            <a:extLst>
              <a:ext uri="{FF2B5EF4-FFF2-40B4-BE49-F238E27FC236}">
                <a16:creationId xmlns:a16="http://schemas.microsoft.com/office/drawing/2014/main" id="{8FA7A7B7-FEFB-1B47-B4A0-A4CF2BC5BDF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104313" y="2519363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5" name="Line 21">
            <a:extLst>
              <a:ext uri="{FF2B5EF4-FFF2-40B4-BE49-F238E27FC236}">
                <a16:creationId xmlns:a16="http://schemas.microsoft.com/office/drawing/2014/main" id="{5AA7275F-4521-2441-87A1-3B16CB7C114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247313" y="2506663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6" name="Line 22">
            <a:extLst>
              <a:ext uri="{FF2B5EF4-FFF2-40B4-BE49-F238E27FC236}">
                <a16:creationId xmlns:a16="http://schemas.microsoft.com/office/drawing/2014/main" id="{87FF461C-E333-BA41-90E9-5D9B51AE68D4}"/>
              </a:ext>
            </a:extLst>
          </p:cNvPr>
          <p:cNvSpPr>
            <a:spLocks noChangeShapeType="1"/>
          </p:cNvSpPr>
          <p:nvPr/>
        </p:nvSpPr>
        <p:spPr bwMode="auto">
          <a:xfrm>
            <a:off x="9104313" y="2582864"/>
            <a:ext cx="11430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7" name="Text Box 23">
            <a:extLst>
              <a:ext uri="{FF2B5EF4-FFF2-40B4-BE49-F238E27FC236}">
                <a16:creationId xmlns:a16="http://schemas.microsoft.com/office/drawing/2014/main" id="{12F266BC-B4F2-0445-8463-B0F8CB35B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6714" y="2084388"/>
            <a:ext cx="6094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FF"/>
                </a:solidFill>
                <a:latin typeface="Symbol" pitchFamily="2" charset="2"/>
              </a:rPr>
              <a:t>p</a:t>
            </a:r>
            <a:r>
              <a:rPr lang="en-US" altLang="en-US" sz="2400" dirty="0">
                <a:solidFill>
                  <a:srgbClr val="0000FF"/>
                </a:solidFill>
                <a:latin typeface="Microsoft Sans Serif" panose="020B0604020202020204" pitchFamily="34" charset="0"/>
              </a:rPr>
              <a:t>/a</a:t>
            </a:r>
          </a:p>
        </p:txBody>
      </p:sp>
      <p:sp>
        <p:nvSpPr>
          <p:cNvPr id="40968" name="Freeform 27">
            <a:extLst>
              <a:ext uri="{FF2B5EF4-FFF2-40B4-BE49-F238E27FC236}">
                <a16:creationId xmlns:a16="http://schemas.microsoft.com/office/drawing/2014/main" id="{12E4B873-CB61-834E-B3E1-DB071A8C9683}"/>
              </a:ext>
            </a:extLst>
          </p:cNvPr>
          <p:cNvSpPr>
            <a:spLocks/>
          </p:cNvSpPr>
          <p:nvPr/>
        </p:nvSpPr>
        <p:spPr bwMode="auto">
          <a:xfrm>
            <a:off x="8570913" y="4487863"/>
            <a:ext cx="393700" cy="1143000"/>
          </a:xfrm>
          <a:custGeom>
            <a:avLst/>
            <a:gdLst>
              <a:gd name="T0" fmla="*/ 2147483646 w 200"/>
              <a:gd name="T1" fmla="*/ 0 h 864"/>
              <a:gd name="T2" fmla="*/ 2147483646 w 200"/>
              <a:gd name="T3" fmla="*/ 2147483646 h 864"/>
              <a:gd name="T4" fmla="*/ 2147483646 w 200"/>
              <a:gd name="T5" fmla="*/ 2147483646 h 864"/>
              <a:gd name="T6" fmla="*/ 0 60000 65536"/>
              <a:gd name="T7" fmla="*/ 0 60000 65536"/>
              <a:gd name="T8" fmla="*/ 0 60000 65536"/>
              <a:gd name="T9" fmla="*/ 0 w 200"/>
              <a:gd name="T10" fmla="*/ 0 h 864"/>
              <a:gd name="T11" fmla="*/ 200 w 200"/>
              <a:gd name="T12" fmla="*/ 864 h 8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0" h="864">
                <a:moveTo>
                  <a:pt x="152" y="0"/>
                </a:moveTo>
                <a:cubicBezTo>
                  <a:pt x="76" y="48"/>
                  <a:pt x="0" y="96"/>
                  <a:pt x="8" y="240"/>
                </a:cubicBezTo>
                <a:cubicBezTo>
                  <a:pt x="16" y="384"/>
                  <a:pt x="108" y="624"/>
                  <a:pt x="200" y="86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9" name="Text Box 28">
            <a:extLst>
              <a:ext uri="{FF2B5EF4-FFF2-40B4-BE49-F238E27FC236}">
                <a16:creationId xmlns:a16="http://schemas.microsoft.com/office/drawing/2014/main" id="{10ED110D-AEEB-6E41-B50C-11AE40E057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1914" y="5402263"/>
            <a:ext cx="13019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Symbol" pitchFamily="2" charset="2"/>
              </a:rPr>
              <a:t>0.87*p</a:t>
            </a:r>
            <a:r>
              <a:rPr lang="en-US" altLang="en-US" sz="2400" dirty="0">
                <a:latin typeface="Microsoft Sans Serif" panose="020B0604020202020204" pitchFamily="34" charset="0"/>
              </a:rPr>
              <a:t>/a</a:t>
            </a:r>
          </a:p>
        </p:txBody>
      </p:sp>
      <p:sp>
        <p:nvSpPr>
          <p:cNvPr id="40970" name="Text Box 39">
            <a:extLst>
              <a:ext uri="{FF2B5EF4-FFF2-40B4-BE49-F238E27FC236}">
                <a16:creationId xmlns:a16="http://schemas.microsoft.com/office/drawing/2014/main" id="{3F4DB6D8-05D4-2441-951F-5EC4B6E49D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6426" y="5859463"/>
            <a:ext cx="5553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omic Sans MS" panose="030F0902030302020204" pitchFamily="66" charset="0"/>
              </a:rPr>
              <a:t>Note unlike cubic lattice, zone edge is not at  </a:t>
            </a:r>
            <a:r>
              <a:rPr lang="en-US" altLang="en-US" sz="2400" dirty="0">
                <a:latin typeface="Symbol" pitchFamily="2" charset="2"/>
              </a:rPr>
              <a:t>p</a:t>
            </a:r>
            <a:r>
              <a:rPr lang="en-US" altLang="en-US" sz="2400" dirty="0">
                <a:latin typeface="Comic Sans MS" panose="030F0902030302020204" pitchFamily="66" charset="0"/>
              </a:rPr>
              <a:t>/a</a:t>
            </a:r>
            <a:endParaRPr lang="en-US" altLang="en-US" sz="1800" dirty="0">
              <a:latin typeface="Comic Sans MS" panose="030F0902030302020204" pitchFamily="66" charset="0"/>
            </a:endParaRPr>
          </a:p>
        </p:txBody>
      </p:sp>
      <p:pic>
        <p:nvPicPr>
          <p:cNvPr id="40971" name="Picture 17" descr="ws_bcc_stacked2">
            <a:extLst>
              <a:ext uri="{FF2B5EF4-FFF2-40B4-BE49-F238E27FC236}">
                <a16:creationId xmlns:a16="http://schemas.microsoft.com/office/drawing/2014/main" id="{F2D85216-05AD-B340-B82B-E07496042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75" y="844550"/>
            <a:ext cx="4764088" cy="508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72" name="Rectangle 18">
            <a:extLst>
              <a:ext uri="{FF2B5EF4-FFF2-40B4-BE49-F238E27FC236}">
                <a16:creationId xmlns:a16="http://schemas.microsoft.com/office/drawing/2014/main" id="{4CC42F21-05A2-8D4F-ACA4-D1431565BFC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Brillouine Zone is Space Filling</a:t>
            </a:r>
          </a:p>
        </p:txBody>
      </p:sp>
      <p:sp>
        <p:nvSpPr>
          <p:cNvPr id="40973" name="Slide Number Placeholder 13">
            <a:extLst>
              <a:ext uri="{FF2B5EF4-FFF2-40B4-BE49-F238E27FC236}">
                <a16:creationId xmlns:a16="http://schemas.microsoft.com/office/drawing/2014/main" id="{07CC5655-803D-C643-8713-BCBD21AF166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1766843-5C85-5F4E-808C-BF1634AB8059}" type="slidenum">
              <a:rPr lang="en-US" altLang="en-US" sz="900">
                <a:latin typeface="Trebuchet MS" panose="020B0703020202090204" pitchFamily="34" charset="0"/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900">
              <a:latin typeface="Trebuchet MS" panose="020B070302020209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/>
            </p14:nvContentPartPr>
            <p14:xfrm>
              <a:off x="9767160" y="5558040"/>
              <a:ext cx="5040" cy="5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763920" y="5551560"/>
                <a:ext cx="15480" cy="17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235800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>
            <a:extLst>
              <a:ext uri="{FF2B5EF4-FFF2-40B4-BE49-F238E27FC236}">
                <a16:creationId xmlns:a16="http://schemas.microsoft.com/office/drawing/2014/main" id="{E14F410E-4D45-5843-BDA4-50996CD31C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Critical Conceptual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1329D-06D4-9C4B-AA4B-DCE003134E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762000"/>
            <a:ext cx="9372600" cy="582453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Basis State Selection</a:t>
            </a:r>
          </a:p>
          <a:p>
            <a:pPr lvl="1">
              <a:defRPr/>
            </a:pPr>
            <a:r>
              <a:rPr lang="en-US" dirty="0"/>
              <a:t>Physical problem is based on a 1D/2D/3D periodic array of atoms</a:t>
            </a:r>
          </a:p>
          <a:p>
            <a:pPr lvl="1">
              <a:defRPr/>
            </a:pPr>
            <a:r>
              <a:rPr lang="en-US" dirty="0"/>
              <a:t>Desired system/signal response is periodic in space</a:t>
            </a:r>
          </a:p>
          <a:p>
            <a:pPr lvl="1">
              <a:defRPr/>
            </a:pPr>
            <a:r>
              <a:rPr lang="en-US" dirty="0"/>
              <a:t>Physical space is infinitely extended</a:t>
            </a:r>
          </a:p>
          <a:p>
            <a:pPr lvl="2">
              <a:defRPr/>
            </a:pPr>
            <a:r>
              <a:rPr lang="en-US" dirty="0"/>
              <a:t>Can the physical space be collapsed into a different representation?</a:t>
            </a:r>
          </a:p>
          <a:p>
            <a:pPr lvl="1">
              <a:defRPr/>
            </a:pPr>
            <a:r>
              <a:rPr lang="en-US" dirty="0"/>
              <a:t>Chose a basis system of plane waves</a:t>
            </a:r>
          </a:p>
          <a:p>
            <a:pPr lvl="1">
              <a:defRPr/>
            </a:pPr>
            <a:r>
              <a:rPr lang="en-US" dirty="0"/>
              <a:t>New finite reciprocal space is representative of the original system</a:t>
            </a:r>
          </a:p>
          <a:p>
            <a:pPr lvl="1">
              <a:defRPr/>
            </a:pPr>
            <a:r>
              <a:rPr lang="en-US" dirty="0"/>
              <a:t>In 2D and 3D the reciprocal space may have critical axes/symmetries</a:t>
            </a:r>
          </a:p>
          <a:p>
            <a:pPr>
              <a:defRPr/>
            </a:pPr>
            <a:r>
              <a:rPr lang="en-US" dirty="0"/>
              <a:t>Solution of the Schrödinger Equation</a:t>
            </a:r>
          </a:p>
          <a:p>
            <a:pPr lvl="1">
              <a:defRPr/>
            </a:pPr>
            <a:r>
              <a:rPr lang="en-US" dirty="0"/>
              <a:t>Solution with plane waves in reciprocal space</a:t>
            </a:r>
          </a:p>
          <a:p>
            <a:pPr lvl="1">
              <a:defRPr/>
            </a:pPr>
            <a:r>
              <a:rPr lang="en-US" dirty="0"/>
              <a:t>1D solution performed in </a:t>
            </a:r>
            <a:r>
              <a:rPr lang="en-US" dirty="0" err="1"/>
              <a:t>Kronig</a:t>
            </a:r>
            <a:r>
              <a:rPr lang="en-US" dirty="0"/>
              <a:t>-Penney model (last Section 7) </a:t>
            </a:r>
          </a:p>
          <a:p>
            <a:pPr lvl="2">
              <a:defRPr/>
            </a:pPr>
            <a:r>
              <a:rPr lang="en-US" dirty="0"/>
              <a:t>Band formation</a:t>
            </a:r>
          </a:p>
          <a:p>
            <a:pPr lvl="1">
              <a:defRPr/>
            </a:pPr>
            <a:r>
              <a:rPr lang="en-US" dirty="0"/>
              <a:t>2D/3D solution along critical paths in the reciprocal space (next Section 9)</a:t>
            </a:r>
          </a:p>
        </p:txBody>
      </p:sp>
      <p:pic>
        <p:nvPicPr>
          <p:cNvPr id="4" name="Picture 13" descr="UnitcellStructure_diamond">
            <a:extLst>
              <a:ext uri="{FF2B5EF4-FFF2-40B4-BE49-F238E27FC236}">
                <a16:creationId xmlns:a16="http://schemas.microsoft.com/office/drawing/2014/main" id="{DC443971-C1D4-9749-BBF1-4F43C4316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9" t="19098" r="14931" b="17534"/>
          <a:stretch>
            <a:fillRect/>
          </a:stretch>
        </p:blipFill>
        <p:spPr bwMode="auto">
          <a:xfrm>
            <a:off x="8001000" y="1803292"/>
            <a:ext cx="1566152" cy="143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6" descr="ws_bcc2">
            <a:extLst>
              <a:ext uri="{FF2B5EF4-FFF2-40B4-BE49-F238E27FC236}">
                <a16:creationId xmlns:a16="http://schemas.microsoft.com/office/drawing/2014/main" id="{85F95E92-2115-E740-88EE-C6864831C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0" y="1803292"/>
            <a:ext cx="2047391" cy="168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7" descr="UnitcellStructure_bcc2">
            <a:extLst>
              <a:ext uri="{FF2B5EF4-FFF2-40B4-BE49-F238E27FC236}">
                <a16:creationId xmlns:a16="http://schemas.microsoft.com/office/drawing/2014/main" id="{05F4B565-ECB7-4643-9F5F-61E7E332F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2573614"/>
            <a:ext cx="1416509" cy="1329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4">
                <a:extLst>
                  <a:ext uri="{FF2B5EF4-FFF2-40B4-BE49-F238E27FC236}">
                    <a16:creationId xmlns:a16="http://schemas.microsoft.com/office/drawing/2014/main" id="{AA02C3FB-5388-324A-80B4-CFF1CB9C3C50}"/>
                  </a:ext>
                </a:extLst>
              </p:cNvPr>
              <p:cNvSpPr txBox="1"/>
              <p:nvPr/>
            </p:nvSpPr>
            <p:spPr bwMode="auto">
              <a:xfrm>
                <a:off x="8570211" y="934328"/>
                <a:ext cx="2823977" cy="69927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Object 4">
                <a:extLst>
                  <a:ext uri="{FF2B5EF4-FFF2-40B4-BE49-F238E27FC236}">
                    <a16:creationId xmlns:a16="http://schemas.microsoft.com/office/drawing/2014/main" id="{AA02C3FB-5388-324A-80B4-CFF1CB9C3C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70211" y="934328"/>
                <a:ext cx="2823977" cy="6992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Graphic 7">
            <a:extLst>
              <a:ext uri="{FF2B5EF4-FFF2-40B4-BE49-F238E27FC236}">
                <a16:creationId xmlns:a16="http://schemas.microsoft.com/office/drawing/2014/main" id="{58630B5C-636A-DE4A-9247-6AB461EDF3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02984" y="1428192"/>
            <a:ext cx="1757179" cy="4792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EB258E-E802-684C-8E09-3A7FA40F08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66732" y="3513253"/>
            <a:ext cx="2260979" cy="277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073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8.1 1D Problems</a:t>
            </a:r>
          </a:p>
          <a:p>
            <a:pPr lvl="1"/>
            <a:r>
              <a:rPr lang="en-US" sz="2000" dirty="0"/>
              <a:t>Brillouin Zone</a:t>
            </a:r>
          </a:p>
          <a:p>
            <a:pPr lvl="1"/>
            <a:r>
              <a:rPr lang="en-US" sz="2000" dirty="0"/>
              <a:t>Solution strategy</a:t>
            </a:r>
          </a:p>
          <a:p>
            <a:pPr lvl="1"/>
            <a:r>
              <a:rPr lang="en-US" sz="2000" dirty="0"/>
              <a:t>Reciprocal Lattice</a:t>
            </a:r>
          </a:p>
          <a:p>
            <a:endParaRPr lang="en-US" sz="2400" dirty="0"/>
          </a:p>
          <a:p>
            <a:r>
              <a:rPr lang="en-US" sz="2400" dirty="0"/>
              <a:t>8.2 2D Problems </a:t>
            </a:r>
          </a:p>
          <a:p>
            <a:pPr lvl="1"/>
            <a:r>
              <a:rPr lang="en-US" sz="2000" dirty="0"/>
              <a:t>Reciprocal Lattice Recipe</a:t>
            </a:r>
          </a:p>
          <a:p>
            <a:pPr lvl="1"/>
            <a:r>
              <a:rPr lang="en-US" sz="2000" dirty="0"/>
              <a:t>Examples - Square and Hexagonal</a:t>
            </a:r>
          </a:p>
          <a:p>
            <a:endParaRPr lang="en-US" sz="2400" dirty="0"/>
          </a:p>
          <a:p>
            <a:r>
              <a:rPr lang="en-US" sz="2400" dirty="0"/>
              <a:t>8.3 3D Problems</a:t>
            </a:r>
          </a:p>
          <a:p>
            <a:pPr lvl="1"/>
            <a:r>
              <a:rPr lang="en-US" sz="2000" dirty="0"/>
              <a:t>Reciprocal Lattice Recipe</a:t>
            </a:r>
          </a:p>
          <a:p>
            <a:pPr lvl="1"/>
            <a:r>
              <a:rPr lang="en-US" sz="2000" dirty="0"/>
              <a:t>Examples</a:t>
            </a:r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8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Brillouin Zone and Reciprocal Lattice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494A042-6E86-2546-8647-32FB594FB241}"/>
              </a:ext>
            </a:extLst>
          </p:cNvPr>
          <p:cNvSpPr/>
          <p:nvPr/>
        </p:nvSpPr>
        <p:spPr>
          <a:xfrm rot="16200000">
            <a:off x="-281790" y="3091407"/>
            <a:ext cx="1129465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32430" y="4935501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34" name="Text Box 4">
            <a:extLst>
              <a:ext uri="{FF2B5EF4-FFF2-40B4-BE49-F238E27FC236}">
                <a16:creationId xmlns:a16="http://schemas.microsoft.com/office/drawing/2014/main" id="{51E5D67D-474B-D34D-8FB4-B7EAEA0E6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87198"/>
            <a:ext cx="118524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dirty="0">
                <a:latin typeface="Calibri" panose="020F0502020204030204" pitchFamily="34" charset="0"/>
              </a:rPr>
              <a:t>Prasad </a:t>
            </a:r>
            <a:r>
              <a:rPr lang="en-US" altLang="en-US" sz="1400" dirty="0" err="1">
                <a:latin typeface="Calibri" panose="020F0502020204030204" pitchFamily="34" charset="0"/>
              </a:rPr>
              <a:t>Sarangapani</a:t>
            </a:r>
            <a:r>
              <a:rPr lang="en-US" altLang="en-US" sz="1400" dirty="0">
                <a:latin typeface="Calibri" panose="020F0502020204030204" pitchFamily="34" charset="0"/>
              </a:rPr>
              <a:t>, Arun Goud </a:t>
            </a:r>
            <a:r>
              <a:rPr lang="en-US" altLang="en-US" sz="1400" dirty="0" err="1">
                <a:latin typeface="Calibri" panose="020F0502020204030204" pitchFamily="34" charset="0"/>
              </a:rPr>
              <a:t>Akkala</a:t>
            </a:r>
            <a:r>
              <a:rPr lang="en-US" altLang="en-US" sz="1400" dirty="0">
                <a:latin typeface="Calibri" panose="020F0502020204030204" pitchFamily="34" charset="0"/>
              </a:rPr>
              <a:t>, Sebastian </a:t>
            </a:r>
            <a:r>
              <a:rPr lang="en-US" altLang="en-US" sz="1400" dirty="0" err="1">
                <a:latin typeface="Calibri" panose="020F0502020204030204" pitchFamily="34" charset="0"/>
              </a:rPr>
              <a:t>Steiger</a:t>
            </a:r>
            <a:r>
              <a:rPr lang="en-US" altLang="en-US" sz="1400" dirty="0">
                <a:latin typeface="Calibri" panose="020F0502020204030204" pitchFamily="34" charset="0"/>
              </a:rPr>
              <a:t>, Hong-Hyun Park, Yosef </a:t>
            </a:r>
            <a:r>
              <a:rPr lang="en-US" altLang="en-US" sz="1400" dirty="0" err="1">
                <a:latin typeface="Calibri" panose="020F0502020204030204" pitchFamily="34" charset="0"/>
              </a:rPr>
              <a:t>Borga</a:t>
            </a:r>
            <a:r>
              <a:rPr lang="en-US" altLang="en-US" sz="1400" dirty="0">
                <a:latin typeface="Calibri" panose="020F0502020204030204" pitchFamily="34" charset="0"/>
              </a:rPr>
              <a:t>, </a:t>
            </a:r>
            <a:r>
              <a:rPr lang="en-US" altLang="en-US" sz="1400" dirty="0" err="1">
                <a:latin typeface="Calibri" panose="020F0502020204030204" pitchFamily="34" charset="0"/>
              </a:rPr>
              <a:t>Tillmann</a:t>
            </a:r>
            <a:r>
              <a:rPr lang="en-US" altLang="en-US" sz="1400" dirty="0">
                <a:latin typeface="Calibri" panose="020F0502020204030204" pitchFamily="34" charset="0"/>
              </a:rPr>
              <a:t> Christoph </a:t>
            </a:r>
            <a:r>
              <a:rPr lang="en-US" altLang="en-US" sz="1400" dirty="0" err="1">
                <a:latin typeface="Calibri" panose="020F0502020204030204" pitchFamily="34" charset="0"/>
              </a:rPr>
              <a:t>Kubis</a:t>
            </a:r>
            <a:r>
              <a:rPr lang="en-US" altLang="en-US" sz="1400" dirty="0">
                <a:latin typeface="Calibri" panose="020F0502020204030204" pitchFamily="34" charset="0"/>
              </a:rPr>
              <a:t>, Michael </a:t>
            </a:r>
            <a:r>
              <a:rPr lang="en-US" altLang="en-US" sz="1400" dirty="0" err="1">
                <a:latin typeface="Calibri" panose="020F0502020204030204" pitchFamily="34" charset="0"/>
              </a:rPr>
              <a:t>Povolotskyi</a:t>
            </a:r>
            <a:r>
              <a:rPr lang="en-US" altLang="en-US" sz="1400" dirty="0">
                <a:latin typeface="Calibri" panose="020F0502020204030204" pitchFamily="34" charset="0"/>
              </a:rPr>
              <a:t>, Gerhard Klimeck (2014), </a:t>
            </a:r>
            <a:br>
              <a:rPr lang="en-US" altLang="en-US" sz="1400" dirty="0">
                <a:latin typeface="Calibri" panose="020F0502020204030204" pitchFamily="34" charset="0"/>
              </a:rPr>
            </a:br>
            <a:r>
              <a:rPr lang="en-US" altLang="en-US" sz="1400" dirty="0">
                <a:latin typeface="Calibri" panose="020F0502020204030204" pitchFamily="34" charset="0"/>
              </a:rPr>
              <a:t>"Brillouin Zone Viewer," https://</a:t>
            </a:r>
            <a:r>
              <a:rPr lang="en-US" altLang="en-US" sz="1400" dirty="0" err="1">
                <a:latin typeface="Calibri" panose="020F0502020204030204" pitchFamily="34" charset="0"/>
              </a:rPr>
              <a:t>nanohub.org</a:t>
            </a:r>
            <a:r>
              <a:rPr lang="en-US" altLang="en-US" sz="1400" dirty="0">
                <a:latin typeface="Calibri" panose="020F0502020204030204" pitchFamily="34" charset="0"/>
              </a:rPr>
              <a:t>/resources/</a:t>
            </a:r>
            <a:r>
              <a:rPr lang="en-US" altLang="en-US" sz="1400" dirty="0" err="1">
                <a:latin typeface="Calibri" panose="020F0502020204030204" pitchFamily="34" charset="0"/>
              </a:rPr>
              <a:t>brillouin</a:t>
            </a:r>
            <a:r>
              <a:rPr lang="en-US" altLang="en-US" sz="1400" dirty="0">
                <a:latin typeface="Calibri" panose="020F0502020204030204" pitchFamily="34" charset="0"/>
              </a:rPr>
              <a:t>. (DOI: 10.4231/D3DB7VQ35).</a:t>
            </a:r>
            <a:endParaRPr lang="en-US" altLang="en-US" sz="1600" dirty="0">
              <a:latin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4">
                <a:extLst>
                  <a:ext uri="{FF2B5EF4-FFF2-40B4-BE49-F238E27FC236}">
                    <a16:creationId xmlns:a16="http://schemas.microsoft.com/office/drawing/2014/main" id="{5B86D4A6-5202-244B-9E1F-D37332D78D3E}"/>
                  </a:ext>
                </a:extLst>
              </p:cNvPr>
              <p:cNvSpPr txBox="1"/>
              <p:nvPr/>
            </p:nvSpPr>
            <p:spPr bwMode="auto">
              <a:xfrm>
                <a:off x="9330948" y="4368800"/>
                <a:ext cx="3404145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d>
                            <m:dPr>
                              <m:ctrlPr>
                                <a:rPr lang="en-US" sz="16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Object 4">
                <a:extLst>
                  <a:ext uri="{FF2B5EF4-FFF2-40B4-BE49-F238E27FC236}">
                    <a16:creationId xmlns:a16="http://schemas.microsoft.com/office/drawing/2014/main" id="{5B86D4A6-5202-244B-9E1F-D37332D78D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30948" y="4368800"/>
                <a:ext cx="3404145" cy="6604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bject 4">
                <a:extLst>
                  <a:ext uri="{FF2B5EF4-FFF2-40B4-BE49-F238E27FC236}">
                    <a16:creationId xmlns:a16="http://schemas.microsoft.com/office/drawing/2014/main" id="{0C5AF58C-B644-DA4D-881B-1E33EC60419B}"/>
                  </a:ext>
                </a:extLst>
              </p:cNvPr>
              <p:cNvSpPr txBox="1"/>
              <p:nvPr/>
            </p:nvSpPr>
            <p:spPr bwMode="auto">
              <a:xfrm>
                <a:off x="9330948" y="4942217"/>
                <a:ext cx="3404145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d>
                            <m:dPr>
                              <m:ctrlPr>
                                <a:rPr lang="en-US" sz="16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Object 4">
                <a:extLst>
                  <a:ext uri="{FF2B5EF4-FFF2-40B4-BE49-F238E27FC236}">
                    <a16:creationId xmlns:a16="http://schemas.microsoft.com/office/drawing/2014/main" id="{0C5AF58C-B644-DA4D-881B-1E33EC6041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30948" y="4942217"/>
                <a:ext cx="3404145" cy="660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ject 4">
                <a:extLst>
                  <a:ext uri="{FF2B5EF4-FFF2-40B4-BE49-F238E27FC236}">
                    <a16:creationId xmlns:a16="http://schemas.microsoft.com/office/drawing/2014/main" id="{7FE7103C-CB33-5843-A97F-53422AB38997}"/>
                  </a:ext>
                </a:extLst>
              </p:cNvPr>
              <p:cNvSpPr txBox="1"/>
              <p:nvPr/>
            </p:nvSpPr>
            <p:spPr bwMode="auto">
              <a:xfrm>
                <a:off x="9330948" y="5486400"/>
                <a:ext cx="3404145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d>
                            <m:dPr>
                              <m:ctrlPr>
                                <a:rPr lang="en-US" sz="16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1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Object 4">
                <a:extLst>
                  <a:ext uri="{FF2B5EF4-FFF2-40B4-BE49-F238E27FC236}">
                    <a16:creationId xmlns:a16="http://schemas.microsoft.com/office/drawing/2014/main" id="{7FE7103C-CB33-5843-A97F-53422AB389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30948" y="5486400"/>
                <a:ext cx="3404145" cy="660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2A193353-89A9-1B41-B559-80829A6E2825}"/>
                  </a:ext>
                </a:extLst>
              </p:cNvPr>
              <p:cNvSpPr txBox="1"/>
              <p:nvPr/>
            </p:nvSpPr>
            <p:spPr bwMode="auto">
              <a:xfrm>
                <a:off x="9676759" y="2135419"/>
                <a:ext cx="2179415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̿"/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̿"/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2A193353-89A9-1B41-B559-80829A6E28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76759" y="2135419"/>
                <a:ext cx="2179415" cy="660400"/>
              </a:xfrm>
              <a:prstGeom prst="rect">
                <a:avLst/>
              </a:prstGeom>
              <a:blipFill>
                <a:blip r:embed="rId5"/>
                <a:stretch>
                  <a:fillRect t="-3846" b="-192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4">
                <a:extLst>
                  <a:ext uri="{FF2B5EF4-FFF2-40B4-BE49-F238E27FC236}">
                    <a16:creationId xmlns:a16="http://schemas.microsoft.com/office/drawing/2014/main" id="{4915D24B-71E8-6846-A08F-A7334A9F79EC}"/>
                  </a:ext>
                </a:extLst>
              </p:cNvPr>
              <p:cNvSpPr txBox="1"/>
              <p:nvPr/>
            </p:nvSpPr>
            <p:spPr bwMode="auto">
              <a:xfrm>
                <a:off x="9718412" y="2709404"/>
                <a:ext cx="2058479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̿"/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̿"/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Object 4">
                <a:extLst>
                  <a:ext uri="{FF2B5EF4-FFF2-40B4-BE49-F238E27FC236}">
                    <a16:creationId xmlns:a16="http://schemas.microsoft.com/office/drawing/2014/main" id="{4915D24B-71E8-6846-A08F-A7334A9F79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18412" y="2709404"/>
                <a:ext cx="2058479" cy="660400"/>
              </a:xfrm>
              <a:prstGeom prst="rect">
                <a:avLst/>
              </a:prstGeom>
              <a:blipFill>
                <a:blip r:embed="rId6"/>
                <a:stretch>
                  <a:fillRect t="-1887" b="-188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4">
                <a:extLst>
                  <a:ext uri="{FF2B5EF4-FFF2-40B4-BE49-F238E27FC236}">
                    <a16:creationId xmlns:a16="http://schemas.microsoft.com/office/drawing/2014/main" id="{7F1CA6FB-FD79-F04E-837C-80D39097FAAC}"/>
                  </a:ext>
                </a:extLst>
              </p:cNvPr>
              <p:cNvSpPr txBox="1"/>
              <p:nvPr/>
            </p:nvSpPr>
            <p:spPr bwMode="auto">
              <a:xfrm>
                <a:off x="9741339" y="3655987"/>
                <a:ext cx="2711628" cy="74104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e>
                      </m:acc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unc>
                                  <m:funcPr>
                                    <m:ctrlPr>
                                      <a:rPr lang="en-US" sz="16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160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60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os</m:t>
                                    </m:r>
                                  </m:fName>
                                  <m:e>
                                    <m:r>
                                      <a:rPr lang="en-US" sz="16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unc>
                                  <m:funcPr>
                                    <m:ctrlPr>
                                      <a:rPr lang="en-US" sz="16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600" b="0" i="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16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  <m:mr>
                              <m:e>
                                <m:func>
                                  <m:func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6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func>
                                  <m:funcPr>
                                    <m:ctrlP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16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60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os</m:t>
                                    </m:r>
                                  </m:fName>
                                  <m:e>
                                    <m:r>
                                      <a:rPr 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Object 4">
                <a:extLst>
                  <a:ext uri="{FF2B5EF4-FFF2-40B4-BE49-F238E27FC236}">
                    <a16:creationId xmlns:a16="http://schemas.microsoft.com/office/drawing/2014/main" id="{7F1CA6FB-FD79-F04E-837C-80D39097FA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41339" y="3655987"/>
                <a:ext cx="2711628" cy="74104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B0FD4836-52E7-FB41-94C0-391E695744B5}"/>
                  </a:ext>
                </a:extLst>
              </p:cNvPr>
              <p:cNvSpPr txBox="1"/>
              <p:nvPr/>
            </p:nvSpPr>
            <p:spPr bwMode="auto">
              <a:xfrm>
                <a:off x="9741339" y="3337510"/>
                <a:ext cx="2147091" cy="54759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  <m:brk m:alnAt="7"/>
                            </m:rPr>
                            <a:rPr lang="en-US" sz="1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en-US" sz="1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os</m:t>
                          </m:r>
                        </m:fName>
                        <m:e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B0FD4836-52E7-FB41-94C0-391E695744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41339" y="3337510"/>
                <a:ext cx="2147091" cy="54759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3" descr="UnitcellStructure_diamond">
            <a:extLst>
              <a:ext uri="{FF2B5EF4-FFF2-40B4-BE49-F238E27FC236}">
                <a16:creationId xmlns:a16="http://schemas.microsoft.com/office/drawing/2014/main" id="{E8F0A990-67D7-DB47-AE44-9A7B0CDEF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9" t="19098" r="14931" b="17534"/>
          <a:stretch>
            <a:fillRect/>
          </a:stretch>
        </p:blipFill>
        <p:spPr bwMode="auto">
          <a:xfrm>
            <a:off x="3913014" y="4806597"/>
            <a:ext cx="1566152" cy="143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6" descr="ws_bcc2">
            <a:extLst>
              <a:ext uri="{FF2B5EF4-FFF2-40B4-BE49-F238E27FC236}">
                <a16:creationId xmlns:a16="http://schemas.microsoft.com/office/drawing/2014/main" id="{2DFDDC76-F77F-FB4D-9C65-53D57A7FF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751" y="4514865"/>
            <a:ext cx="2047391" cy="168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7" descr="UnitcellStructure_bcc2">
            <a:extLst>
              <a:ext uri="{FF2B5EF4-FFF2-40B4-BE49-F238E27FC236}">
                <a16:creationId xmlns:a16="http://schemas.microsoft.com/office/drawing/2014/main" id="{4B6048A2-9AE3-DD42-B465-3737496DF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704" y="4806597"/>
            <a:ext cx="1416509" cy="1329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89AEDB54-4693-344C-AE70-517F77F64E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4" t="61159" b="421"/>
          <a:stretch/>
        </p:blipFill>
        <p:spPr bwMode="auto">
          <a:xfrm>
            <a:off x="6197668" y="2914665"/>
            <a:ext cx="3351247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CEAA46-8561-E049-B8B4-5BF5ED5E23B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00266" y="681164"/>
            <a:ext cx="2189039" cy="26886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4">
                <a:extLst>
                  <a:ext uri="{FF2B5EF4-FFF2-40B4-BE49-F238E27FC236}">
                    <a16:creationId xmlns:a16="http://schemas.microsoft.com/office/drawing/2014/main" id="{EA2F10BF-A5A2-6642-BA46-C7C7050EE92F}"/>
                  </a:ext>
                </a:extLst>
              </p:cNvPr>
              <p:cNvSpPr txBox="1"/>
              <p:nvPr/>
            </p:nvSpPr>
            <p:spPr bwMode="auto">
              <a:xfrm>
                <a:off x="6842306" y="1004074"/>
                <a:ext cx="2667000" cy="660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Object 4">
                <a:extLst>
                  <a:ext uri="{FF2B5EF4-FFF2-40B4-BE49-F238E27FC236}">
                    <a16:creationId xmlns:a16="http://schemas.microsoft.com/office/drawing/2014/main" id="{EA2F10BF-A5A2-6642-BA46-C7C7050EE9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42306" y="1004074"/>
                <a:ext cx="2667000" cy="660400"/>
              </a:xfrm>
              <a:prstGeom prst="rect">
                <a:avLst/>
              </a:prstGeom>
              <a:blipFill>
                <a:blip r:embed="rId14"/>
                <a:stretch>
                  <a:fillRect l="-189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Graphic 22">
            <a:extLst>
              <a:ext uri="{FF2B5EF4-FFF2-40B4-BE49-F238E27FC236}">
                <a16:creationId xmlns:a16="http://schemas.microsoft.com/office/drawing/2014/main" id="{E44F4AF3-4DFB-D04F-8C52-407965E23E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862577" y="1581771"/>
            <a:ext cx="2667001" cy="72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1560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6_nanoHUB-v2">
  <a:themeElements>
    <a:clrScheme name="nanoHUB-v2 1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5C90A7"/>
      </a:accent1>
      <a:accent2>
        <a:srgbClr val="FFCC66"/>
      </a:accent2>
      <a:accent3>
        <a:srgbClr val="FFFFFF"/>
      </a:accent3>
      <a:accent4>
        <a:srgbClr val="000000"/>
      </a:accent4>
      <a:accent5>
        <a:srgbClr val="B5C6D0"/>
      </a:accent5>
      <a:accent6>
        <a:srgbClr val="E7B95C"/>
      </a:accent6>
      <a:hlink>
        <a:srgbClr val="2A5063"/>
      </a:hlink>
      <a:folHlink>
        <a:srgbClr val="78BCDA"/>
      </a:folHlink>
    </a:clrScheme>
    <a:fontScheme name="nanoHUB-v2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anoHUB-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5C90A7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B5C6D0"/>
        </a:accent5>
        <a:accent6>
          <a:srgbClr val="E7B95C"/>
        </a:accent6>
        <a:hlink>
          <a:srgbClr val="2A5063"/>
        </a:hlink>
        <a:folHlink>
          <a:srgbClr val="78BCD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ection_XX_outlines_LO_only_wide_V7.potx" id="{A2216589-9875-0A44-97DF-0FF3F27CEE0B}" vid="{4923CA74-6A8E-AF4A-8CD0-B24CDAE527C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6_nanoHUB-v2</Template>
  <TotalTime>3053</TotalTime>
  <Words>3106</Words>
  <Application>Microsoft Office PowerPoint</Application>
  <PresentationFormat>Widescreen</PresentationFormat>
  <Paragraphs>566</Paragraphs>
  <Slides>33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6" baseType="lpstr">
      <vt:lpstr>ＭＳ Ｐゴシック</vt:lpstr>
      <vt:lpstr>Arial</vt:lpstr>
      <vt:lpstr>Calibri</vt:lpstr>
      <vt:lpstr>Cambria Math</vt:lpstr>
      <vt:lpstr>Comic Sans MS</vt:lpstr>
      <vt:lpstr>Microsoft Sans Serif</vt:lpstr>
      <vt:lpstr>Symbol</vt:lpstr>
      <vt:lpstr>Times New Roman</vt:lpstr>
      <vt:lpstr>Trebuchet MS</vt:lpstr>
      <vt:lpstr>Wingdings</vt:lpstr>
      <vt:lpstr>Wingdings 3</vt:lpstr>
      <vt:lpstr>6_nanoHUB-v2</vt:lpstr>
      <vt:lpstr>Equation</vt:lpstr>
      <vt:lpstr>Section 8 Brillouin Zone and Reciprocal Lattice</vt:lpstr>
      <vt:lpstr>Section 8 Brillouin Zone and Reciprocal Lattice</vt:lpstr>
      <vt:lpstr>1D Brillouin Zone and Number of States</vt:lpstr>
      <vt:lpstr>1D Brillouin Zone and Number of States</vt:lpstr>
      <vt:lpstr>1D Brillouin Zone and Number of States</vt:lpstr>
      <vt:lpstr>Fourier Transform Reminders</vt:lpstr>
      <vt:lpstr>Critical Conceptual Steps</vt:lpstr>
      <vt:lpstr>Section 8 Brillouin Zone and Reciprocal Lattice</vt:lpstr>
      <vt:lpstr>Section 8 Brillouin Zone and Reciprocal Lattice</vt:lpstr>
      <vt:lpstr>Section 8 Brillouin Zone and Reciprocal Lattice</vt:lpstr>
      <vt:lpstr>Section 8 Brillouin Zone and Reciprocal Lattice</vt:lpstr>
      <vt:lpstr>Reciprocal Space in 1D</vt:lpstr>
      <vt:lpstr>Fourier Expansion of any Periodic Function in 2D</vt:lpstr>
      <vt:lpstr>Reciprocal Space of a 2D Bravis Lattice</vt:lpstr>
      <vt:lpstr>Reciprocal Space of a 2D Square Lattice</vt:lpstr>
      <vt:lpstr>Reciprocal Space of a 2D Square Lattice</vt:lpstr>
      <vt:lpstr>Reciprocal Space of a 2D Square Lattice</vt:lpstr>
      <vt:lpstr>Reciprocal Space of a 2D Square Lattice</vt:lpstr>
      <vt:lpstr>Reciprocal Space of a 2D Hexagonal Lattice</vt:lpstr>
      <vt:lpstr>Reciprocal Spaces of 2D Bravais Lattices</vt:lpstr>
      <vt:lpstr>Section 8 Brillouin Zone and Reciprocal Lattice</vt:lpstr>
      <vt:lpstr>Section 8 Brillouin Zone and Reciprocal Lattice</vt:lpstr>
      <vt:lpstr>Section 8 Brillouin Zone and Reciprocal Lattice</vt:lpstr>
      <vt:lpstr>Section 8 Brillouin Zone and Reciprocal Lattice</vt:lpstr>
      <vt:lpstr>Reciprocal Spaces of 2D &amp; 3D Bravais Lattices</vt:lpstr>
      <vt:lpstr>Reciprocal Spaces of 3D Bravais Lattices</vt:lpstr>
      <vt:lpstr>Wigner-Seitz Method for Reciprocal Space </vt:lpstr>
      <vt:lpstr>Reciprocal Lattice of a Cube Brillouin Zone in Cubic Lattice …</vt:lpstr>
      <vt:lpstr>Reciprocal Lattices and Brillouin Zone in Real FCC Lattices …</vt:lpstr>
      <vt:lpstr>Brillouin Zone in Real FCC Lattices …</vt:lpstr>
      <vt:lpstr>Brillouine Zone is Space Filling</vt:lpstr>
      <vt:lpstr>Critical Conceptual Steps</vt:lpstr>
      <vt:lpstr>Section 8 Brillouin Zone and Reciprocal Lattice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Marks a new video segment</dc:title>
  <dc:creator>Klimeck, Gerhard</dc:creator>
  <cp:lastModifiedBy>Peide Ye</cp:lastModifiedBy>
  <cp:revision>62</cp:revision>
  <cp:lastPrinted>2012-01-17T05:18:23Z</cp:lastPrinted>
  <dcterms:created xsi:type="dcterms:W3CDTF">2020-06-16T22:10:56Z</dcterms:created>
  <dcterms:modified xsi:type="dcterms:W3CDTF">2026-09-06T21:39:00Z</dcterms:modified>
</cp:coreProperties>
</file>