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4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5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8"/>
  </p:notesMasterIdLst>
  <p:handoutMasterIdLst>
    <p:handoutMasterId r:id="rId39"/>
  </p:handoutMasterIdLst>
  <p:sldIdLst>
    <p:sldId id="730" r:id="rId2"/>
    <p:sldId id="796" r:id="rId3"/>
    <p:sldId id="797" r:id="rId4"/>
    <p:sldId id="748" r:id="rId5"/>
    <p:sldId id="749" r:id="rId6"/>
    <p:sldId id="750" r:id="rId7"/>
    <p:sldId id="751" r:id="rId8"/>
    <p:sldId id="752" r:id="rId9"/>
    <p:sldId id="798" r:id="rId10"/>
    <p:sldId id="801" r:id="rId11"/>
    <p:sldId id="802" r:id="rId12"/>
    <p:sldId id="776" r:id="rId13"/>
    <p:sldId id="777" r:id="rId14"/>
    <p:sldId id="685" r:id="rId15"/>
    <p:sldId id="686" r:id="rId16"/>
    <p:sldId id="687" r:id="rId17"/>
    <p:sldId id="794" r:id="rId18"/>
    <p:sldId id="755" r:id="rId19"/>
    <p:sldId id="689" r:id="rId20"/>
    <p:sldId id="690" r:id="rId21"/>
    <p:sldId id="691" r:id="rId22"/>
    <p:sldId id="760" r:id="rId23"/>
    <p:sldId id="791" r:id="rId24"/>
    <p:sldId id="756" r:id="rId25"/>
    <p:sldId id="688" r:id="rId26"/>
    <p:sldId id="757" r:id="rId27"/>
    <p:sldId id="692" r:id="rId28"/>
    <p:sldId id="803" r:id="rId29"/>
    <p:sldId id="680" r:id="rId30"/>
    <p:sldId id="681" r:id="rId31"/>
    <p:sldId id="785" r:id="rId32"/>
    <p:sldId id="805" r:id="rId33"/>
    <p:sldId id="806" r:id="rId34"/>
    <p:sldId id="694" r:id="rId35"/>
    <p:sldId id="695" r:id="rId36"/>
    <p:sldId id="787" r:id="rId37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62" autoAdjust="0"/>
    <p:restoredTop sz="96327" autoAdjust="0"/>
  </p:normalViewPr>
  <p:slideViewPr>
    <p:cSldViewPr snapToObjects="1">
      <p:cViewPr varScale="1">
        <p:scale>
          <a:sx n="83" d="100"/>
          <a:sy n="83" d="100"/>
        </p:scale>
        <p:origin x="91" y="3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18T18:14:13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33777 18899 183 0,'-2'-2'62'0,"2"0"-30"0,0-3 19 16,-2 2-31-16,4-5-18 15,0-4 0-15,-6-3-2 16,-4-5-39-16,-5-1-77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18T18:37:40.6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13945 13412 417 0,'-10'-2'57'15,"0"0"-10"-15,3-3-21 0,3 2 0 16,1-1-20 0,1 1-4-16,0 1-2 15,1 0 0-15,-1 0 0 0,2 1-3 16,0 0 2-16,-1 0 1 0,0 3 1 16,0 1-1-16,0 5-1 15,0 3-1-15,1 2 2 0,0 0 1 16,0 0-1-16,5-1-3 15,3-3-12 1,1-5 2-16,2-4 7 16,1 0 4-16,-2-4 2 15,0-3 1-15,0-4 2 16,-1 0 0-16,-2-2-1 0,1-1 1 16,-2-1-1-16,-1 0 1 15,-2-1-5-15,-3 1 4 16,-2 2 0-16,-5 2-2 15,-5 3-2-15,-2 1-2 0,-3 4 5 16,-2 1 3-16,-2 3 9 16,1 3 10-16,3 0 16 15,3 0 13-15,5-1-17 0,2 3-23 16,5-1-11-16,2 2 0 16,0 3 0-1,0 1-2-15,2-1 1 0,5-2-1 16,-2 0-5-1,1-2-13-15,0-3 4 16,-2-2 7-16,0-1 6 0,-3 2 2 16,0-4 1-16,-1 1 1 0,0-3 1 15,0-1 0-15,-2-1-1 16,-1-1-1-16,-2 0 0 16,-1-1 1-16,0 0 1 15,-1 2 8-15,-1 0 2 0,-1 2-4 0,1 0-2 16,-1 1 1-16,1 0 7 31,-2 0-1-31,1 0-5 0,2 1 6 0,-2-2 15 31,3 1-4-31,1-1-19 0,1 0-4 0,1 1-3 0,1-3 1 32,1-1-2-32,1-1 1 15,0-2 0-15,2-4-1 16,2-2 1-16,1-1-1 15,1-2 1-15,-2-1 0 0,0-2-1 16,0 1 0-16,-4-3-3 16,0 1 3-16,-3-3 1 0,-3 2 2 15,-1-3-2-15,-2 2 2 16,0-1-1-16,-3 2 0 0,2-1 2 16,-1 2-1-1,0 0 3-15,1 1-1 16,-1-1 8-16,2 1-2 0,-2-2-4 0,2 1-4 15,0-1-1-15,2-3-1 32,1 2 0-32,1-1 2 0,0-1-2 15,-1 1 0-15,1 2 1 16,0 0-2-16,-1 1 1 16,-1 2 2-16,-1 1-2 0,0 0 0 15,0 1 0 1,1-1 1-16,-1 2 0 0,2-1-1 15,0 0 6-15,0 0-2 16,0 1 2-16,-2 0-3 0,3-2 1 16,-1 3 0-16,0-4 0 15,1 3-2 1,-2 0-1-16,2 0 2 0,1 0-2 16,-1 0 7-16,1 1 6 15,0 0-4-15,-1 0-6 0,2-2 3 16,0 1 0-1,0 0-2-15,1 0-3 16,0 0 1-16,0-1-2 16,1 0 0-16,-1-1-2 0,2 0 0 15,-2 1 2-15,0-2-1 16,0 1 0-16,-1-1 1 0,-2 2-1 16,1 0 1-16,2 1-1 15,-2-2 0-15,1 1 1 16,1-1-1-1,0-1-1-15,0-1 4 0,2-1-5 16,0 0 2-16,0-2 3 16,2-2-3-16,2 0 1 0,1 0-2 0,1 0 3 15,0 0-3-15,-2 0 2 16,0 2-1-16,0-1 1 16,-2-1-2-16,-1 2 2 15,-1 1 0 1,0 0-1-16,0 0 0 0,-2 1 2 15,-3-1-2 1,2 0 0-16,-1-1 0 0,-1 2 1 16,3-2-2-16,0 0 2 15,0 0-1-15,1 1-1 16,0-1 2-16,1 0-1 0,-1-3 1 16,1 2-2-16,0-2 1 15,0 0 0 1,-1-2 1-16,-1 1-1 0,1 1-1 15,-1 0 2-15,0 0-1 0,0 0 0 16,0-1 0-16,1 0-1 16,-2-1 1-16,2-2 0 0,0 1 0 15,-3 0 1 1,2-2-2-16,0 1 2 16,-2 0-2-16,1 0 4 15,-1 0-5-15,2 0 3 16,-2 1-1-16,1 0 0 15,-1-2 0-15,-2 1 1 16,0 2-3-16,1-4 3 0,-2 1 0 16,-1 1-1-16,0 0-1 0,1 1 2 15,-1-2-2 1,2 2 2-16,-2-3 1 0,3 2-3 16,0-3 0-16,2 0 1 15,0-2 2-15,1 0-3 16,1-1 0-16,0 2 1 15,-1 1 1-15,-2 0-1 16,2 2 1-16,0-1-3 0,-1 0 1 16,-1 0 2-16,1 0-1 15,-2 0 0-15,1 0 0 16,-1-3 1-16,0 1-1 0,1 0-1 16,0 0 1-16,1 0 0 15,1-1 0-15,0-1 1 16,-1 1-1-16,0 0 1 15,0-1-2-15,1 0 1 16,-1-2 0-16,2 2 2 16,-1-1-1-16,0 1-2 15,1-1 2-15,0 0-1 0,0-1 0 16,0 2 1-16,1-4-3 16,-1 3 1-16,0-1 3 15,-1 2-1-15,0 0-1 16,-1 2 0-16,-1 0 15 15,0 1 1-15,-1 1-8 0,1 1-4 16,0-1-3-16,1 1 0 0,0 1-2 16,3-2 0-16,0-1 2 15,0 0-1-15,3 1-3 16,0 0 4 0,0-2-1-16,-1 4 1 0,-2 2-3 15,0 1 5-15,0 4-3 16,0 1 1-16,-2 4-1 15,-3 1 0-15,-1 4 1 16,-1 0 0-16,-4 1 0 16,2 0 0-16,1 3 0 15,-2-1-2-15,2 1 1 16,0 0 0-16,2 2 1 16,0 1-1-16,-1 2 0 0,2-1-1 0,3 4 0 15,0 0-2-15,1 1-7 16,1 1-35-16,1 1-47 15,3 0-67-15,-3 0-57 16,-1-8-104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18T18:38:00.4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12229 15499 393 0,'2'-2'333'0,"-2"1"-312"16,0 0-16-16,0 0-6 15,2 0-1-15,2-1 0 0,-1 0 1 16,2 0 1-16,-1-2-1 0,-2 0 0 16,2-3 14-16,-3 0 35 15,0-2-7-15,-1-1-15 16,1-2-15 0,0 2-6-16,-1-3-2 15,0 0-1-15,1-1 1 16,0 2 2-16,-1-5 0 0,0 2 7 15,0-1 6-15,0-1-3 0,0 0-11 16,-1 0-1-16,-1 1-2 16,0-1 0-16,-1 2-2 15,1-2 1-15,-3 0 0 0,0-1 1 32,0-1 0-32,-1 1 0 0,1-2 5 15,0 0 4-15,0-2-2 16,3 0-4-16,-1 0 2 0,1-2-3 15,0 0-1-15,-1 0-2 16,1 0 2-16,-3-1-3 16,1 3 4-16,-1-1-2 15,-1 0 1-15,-1 0-2 16,1-1 1-16,-1 0-2 0,1-1 1 16,-3-2 0-16,2-1-1 15,0 1 1-15,0-3 0 16,-2 2 0-16,1 0 1 15,0-1-2-15,0 2 3 16,-2-1-1-16,2 1-1 0,-1 0 0 16,-2 1 0-16,3-4 0 15,0 0 0-15,1 0 0 16,-1-4-1-16,2-2 2 16,0 2-2-16,0 1 1 0,-1-3 0 15,2 1-1-15,-2 4 1 16,1-1 0-16,0 0 0 15,-2 1 1-15,0 0 0 0,-1 0-2 16,0 2 3-16,-2 2-2 16,0 0 1-1,1 1-1-15,-2-1 0 16,1-1 0-16,1 0-1 0,-1-1-3 0,1-1-13 16,0 1 7-16,1-2 9 15,0-1 2-15,0 3-3 16,0-3 2-16,2 2 1 15,1-1 1-15,-2 1 1 16,0 1 0-16,-1 1 1 0,0 0-3 16,-1 1 3-16,0-1 0 15,1-2-4-15,0-2 1 16,0-1-1-16,1-2-3 16,1 1 2-16,-1-2-4 15,-1 0 0-15,1 1 5 0,0 0 0 16,1 1-1-1,-2-1 2-15,2 2 2 16,0 0-5-16,2-2 10 16,-2 2-1-16,2 0-1 0,0-2-4 15,1 0-2-15,1 1 4 16,1-2 0-16,0-1-5 16,2-1 1-16,-1 0 0 15,1 1 0-15,0-2-3 16,0 3 6-16,0 1-2 15,-1 1-1-15,0 3 1 0,-1-1-1 16,0 2-1-16,-1 0 0 16,1-1 2-16,0 1-1 15,-2 0 1-15,1 0-2 16,-1 0 2-16,0 0-1 16,-1 2 1-16,1-1-1 15,-3 0 1-15,2 2-1 0,2-1 0 16,-2 1 0-16,1 1 0 15,1 0 0-15,-2-2 1 16,2 1 0-16,-2 1-1 16,0 0 1-16,0 1-1 15,-1-2 0-15,1 3-1 16,-2-2 2-16,2 3-1 0,-1-4 0 0,1 3-1 0,1-2 1 31,0 2 1-31,-3-2-2 16,4 0 2-16,-1-1-1 15,0 1-1-15,0 1 2 16,-1-4-1-16,1 4 0 0,-1-3 1 16,1 2-1-16,1-1 0 15,-2 1-1-15,0 2 1 0,0 1 1 16,-2-1-1-16,0 0 2 16,0 2-1-1,0-4-2-15,-2 0 1 0,2 0-1 16,-1 0 0-16,1-2-2 15,-1 2 1-15,1-2 1 16,0 1 0-16,-1-1 1 16,3 0 0-16,-3 1 0 15,1 0 1-15,0 1-2 0,0 0 1 16,-1 1 0-16,0 0-6 16,0 0 4-16,1-2 1 15,-1 0 0-15,0-1 1 16,1-1-3-16,0 1 1 15,-2-1 1-15,2-1-1 0,0 1 1 16,0-1 2 0,0 0 0-16,2-3-1 0,0 0 1 15,-1-2 1-15,2 1 1 16,-1-2 2-16,-1 0 0 16,1 0-3-16,0 2 0 15,-1 0 3-15,-1 2 0 16,-2 0-1-16,2 0 0 0,-2-1 9 15,1-1-1-15,-1-1-2 16,3-2-2-16,-2 0 0 16,2 0-3-16,-2 0 2 15,1 1 2-15,-1 0 4 0,-1 2 1 16,0 0 3-16,-1-3-11 16,1 1-3-16,0 0-3 15,-1 0 1-15,3-1-1 16,-2 1-1-16,0 0 2 0,0-1-1 0,2 1-2 15,0-2 3-15,-1 0-2 16,2-1 2-16,0 1-1 16,2 1 1-16,-4-3-2 0,2 2 0 15,-2 4 1-15,2-1 0 16,1-1-14-16,-4 0 14 16,2 0 0-16,-1 1 1 15,1-3-2-15,-3 4 1 16,1 0 1-1,0 1-3-15,-2 1 4 0,0 3-1 16,1-2-2-16,-1-1 2 16,1 4-3-16,1-6 2 0,2 3 1 15,-2-1 0-15,1 2-1 16,0-1 0-16,2 2-1 16,-4 1 0-16,3 0 2 0,0 1-1 15,-1 0-1-15,-1 2 1 16,0-1 0-16,1 0-1 15,-3-1 1-15,2 2 0 16,0-3 2-16,-1 2-2 16,1-2 1-16,-1 2-1 0,2-1 0 15,0 1 0-15,-1 2 0 32,3-1 0-32,-2-1-1 0,0 2 1 15,1 0 0-15,1 0-1 16,1 0 0-16,-3 1 1 15,4-1-2-15,-4 0 0 16,2 2-3-16,-1-1-2 0,0 2-4 16,0-2 6-16,0 2 6 15,-1 0-1-15,-1 1 1 16,2 3 0-16,0-2-1 16,1 1 3-16,-2 1 0 15,1 3-2-15,1-2 0 0,0 2-1 16,2-2 1-16,-2 4-2 15,0 0 2-15,1 2-1 16,0 0 4-16,0 0 1 16,0 3 3-16,1 2 1 0,1-1-3 0,1 4-2 15,1-1-3-15,-1 1-1 16,2 2-1-16,-1 0-2 16,1 0-15-1,0 0-21-15,0 0-21 16,6 1-43-16,2 2-74 0,1-2-2 15,-1-1-148-15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18T18:46:09.4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7738 5448 546 0,'-21'-16'-18'16,"-3"1"34"-1,2-2 17-15,-1 5 17 16,3 2-26-16,-2 3-13 0,1 0-6 0,-4 3-2 16,4 4-1-16,0 0 1 15,-1 7-2-15,2 7 0 16,-2 5-1-16,1 9 0 0,0 9-1 31,0 7-1-31,1 7-1 16,2 7-9-16,2 5-5 0,1 6 4 0,-1 8-5 31,5 5 6-31,-1 5 6 0,2 3 0 16,5 0 6-16,5 0-1 15,0-7 2-15,5-7-2 0,9-8 0 16,3-7 1-1,7-6 0-15,4-8 0 16,7-7 2-16,5-6 3 0,5-5 8 16,2-7 13-16,5-3-14 15,3-6 2-15,3-5-2 16,3-2-3-16,2-6-1 0,3 0-2 16,2-9 2-16,2 1-5 0,0-4-1 15,-1-2-2-15,-2 0 0 16,-1-5 1-1,0-3-2-15,-1-1 1 0,-3-5-1 16,-3-1 1 0,-4-2 0-16,-5 1 1 0,-9-4 3 0,-8 0 6 15,-3-1 8-15,-4-4 9 16,-6-1 3 0,-4-1-7-16,-2-1-4 15,-4-2-3-15,-8 0-5 16,-2 1-4-16,-5-3 26 0,-6 0-10 15,-4 0-12-15,-3-1 6 16,-2 1-8-16,-6 1 17 16,-1 2-14-16,-6 1-6 15,-4 4 4-15,-5 1-2 0,-7 3-2 0,-6 5 0 16,-5 2-3 0,-11 7-5-16,-9 5 3 15,-6 2 0-15,-10 7-1 0,-7 4 0 0,-2 2 1 31,5 0-2-31,5-3 1 16,11 0 1-16,14-7 1 0,15 0-2 16,11-3-5-16,14 3-21 15,10 5-50-15,14 5-4 16,6 8-66-16,0 6-197 16,0-2-16-16</inkml:trace>
  <inkml:trace contextRef="#ctx0" brushRef="#br0" timeOffset="1463.07">13918 5473 566 0,'-33'-8'-10'16,"-4"-2"20"-16,-3 4 6 15,0 6-1-15,-1 1-13 16,-1 8-1-16,0 2 0 0,2 1-1 15,-1-1 0-15,2 5 2 16,-1-2-1-16,-1 4 1 16,0 4 1-16,0 3-2 0,-1 4 1 15,3 3-1-15,-1 4 0 0,3 2 2 32,2 5 9-32,0 2-6 0,5 5-2 15,5 4 0-15,3 1-1 16,6 5 0-16,7 1-3 0,5 1 3 0,3 2-3 15,1-1 2-15,7-1-1 16,2-1 0-16,4-1-2 16,1-5 1-16,5-2 1 15,1-2 4-15,3-2 18 0,5-7-9 16,6-2-1-16,4-8 3 16,4-4 2-1,3-6-3 1,6-6 12-16,2-8-1 0,1-3-8 15,1-5 6-15,3 0-5 16,1-10-5-16,2-3-1 16,-1-5-1-16,1-2-4 0,0-6 0 15,-2-2 3 1,-4-4 8-16,-3 0 0 0,-2-3-3 16,-6 3 0-16,-2-2 1 15,-5-2 2-15,-4 1-3 0,-2-5-1 0,-4 0-7 16,-3-2-5-16,-4-2-2 31,-2 0 1-31,-1 0-4 0,-4-5 4 16,0 0-1-16,1-5 7 15,-4 0-7-15,-2 0-1 0,-1 0 3 16,-6 4 2 0,-1 3 25-16,-4 3-20 0,-7 3-2 0,0 0 0 15,-5 4 4-15,-2 2 4 16,-3 6-6-1,-3 0-7-15,-3 4-2 16,0 1 0-16,-2 4-2 16,-2-3 2-16,0 2-1 0,-3 3 1 0,1-1 0 15,0 1 1 1,-2 1-2-16,0 1 0 16,-1 2 0-16,-1 1 0 15,-5 3 1-15,0 1-1 16,-4 5-1-16,-1 3-2 0,-3 1 1 15,2 5 1-15,1 4-2 16,3 4-10-16,3 1 0 16,5 3 3-16,4 7-21 15,5 12-41-15,-1 9-62 0,-1 5-71 16,-7-5-141-16</inkml:trace>
  <inkml:trace contextRef="#ctx0" brushRef="#br0" timeOffset="14192.05">7907 7432 630 0,'-31'-3'-12'0,"-4"-1"34"0,4 4-16 15,8 0 9-15,2 7-3 16,4 4-5-16,0 5-10 15,2 5 1-15,0 7-1 16,0 5 2-16,0 10-4 0,1 5 2 0,0 6 2 16,2 9-1-1,3 2 2-15,3 0-2 16,3 2 2-16,3-4-1 0,3-3-1 16,8-4 0-16,3-5-2 15,4-3 4-15,3-5 3 16,2-3-2-16,3-2-1 0,2-6 0 15,2-2-1-15,2-4 0 16,2-3 2 0,1-5-2-16,5-4-1 0,1-5 4 15,1-3 1-15,2-3 3 0,0-3 0 16,3-10 0 0,0-2 6-16,0-3 7 15,-1-5-2-15,-6-3 5 0,-1-1-9 0,-4-2 3 31,-3-3 5-31,-1-1 13 16,-2-4-8-16,0-1-6 0,-2 0-9 16,-3-2-4-16,2 0-3 15,-2-4-1-15,-2-3 0 16,-2 0 1-16,0-3-1 16,-4-1 1-16,-5-2 9 0,-4 4-8 15,1 1-1-15,-7 0 9 16,1 2 3-16,-2 3-13 15,-3-2 1-15,-6 2 3 16,-3 0 0-16,-5-2 2 0,-4 1 28 16,1 4-27-16,-6 1 6 15,-2 1 1-15,-3 2-8 16,1 0 0-16,-5 5-8 16,-1 1-4-16,-2 5-3 0,-5 7 3 0,-3 5-10 15,-4 8-7-15,-8 7-27 16,-4 15-14-16,-3 9 1 31,-5 13 8-31,-3 16-38 0,3 7-46 16,-1 5-50-16,4-4-150 15</inkml:trace>
  <inkml:trace contextRef="#ctx0" brushRef="#br0" timeOffset="15534.08">9048 10079 706 0,'-28'-17'-49'16,"-2"-1"70"-16,3 2 25 16,3 1 21-1,3 7-34-15,-3 3-25 0,1 6-6 16,-3 9-17 0,-2 14-52-16,-2 8-17 0,-5 9 13 15,-3 9 9-15,-3 5 20 16,-3 1 24-16,-4 0 17 0,2-1-1 15,-1-4 6-15,4-2-3 16,4-4 27-16,5-5 11 16,5-3 5-1,2-3-2-15,6 1-11 0,5-1-15 0,1 3 0 16,7 1-3 0,3 5-6-16,5 1 0 0,1 3-2 15,8 0-1-15,4 3 0 0,3-1-2 16,6-2 1-16,2-3-3 31,6-4 0-31,2-7 2 0,9-7-1 16,1-7 0-16,8-9 2 15,2-10 1-15,2-4 6 0,5-15-3 0,-1-8 2 32,0-8-1-32,1-6 3 0,-1-11-8 15,0-7 4-15,-2-5-1 16,-8-6 0-16,-4 1 4 15,-10-1-2-15,-7 3 10 16,-12 4 18-16,-8 3 15 16,-7 5-13-16,-10 3-13 0,-13 4-3 15,-6 4-7-15,-8 6-10 0,-7 4-5 16,-6 5-4-16,-8 7 3 16,-3 11-21-1,-10 9-62-15,-9 9-49 0,-10 16-89 16,-12 3-103-16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18T18:56:19.9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11562 12671 859 0,'-10'1'18'16,"-1"-3"-17"-16,3 1 1 0,5 0 4 0,1 0 8 15,2 2-14-15,0 0-1 16,0 5-3-16,0 1 0 16,2 4 5-16,1 4-1 15,3 2 2 1,0 6-1-16,-1 1-1 0,2 4 1 15,2 1-1-15,-1 2 0 16,2 2 1-16,0 2-1 16,3-1 0-16,-2 6 1 15,1 3-1-15,-1 2 0 0,-1 2 0 16,0 3 1-16,-3-2 0 16,0 2-2-1,-2-1 2-15,-1 0-2 0,-1-2 2 16,0 5-1-16,-2-1 0 0,-1 0 1 15,0 3 0-15,0 1 1 16,-4 2-2-16,-1 0 1 0,-1 1 0 16,-2 3-1-16,-2 2 1 15,-3 1-1-15,-4 4 2 16,-2 2-1-16,-3 5-1 16,0 2 1-16,-3 5-2 0,0 4 3 15,0 0-4-15,-1 0 3 16,4 0-1-16,2-3 1 15,3-5-2-15,5-8 2 16,3-4-1 0,7-5 0-16,2-4 0 0,0-3 0 15,4-3 0-15,5-1 1 16,3-1-1-16,2-3 0 16,2-2 0-16,3-3 0 15,4-3 0-15,2-4 0 16,2-2 0-16,5-4-1 0,3-3 1 15,1-3 0 1,1-4-1-16,1-1 3 0,3-1-2 0,1-4 2 16,3-1-1-16,4-3 2 15,4-2 4-15,4-4 3 0,2 0 0 16,6-4-5-16,4-2-3 16,2-3-1-16,1 0 2 15,2-2-4-15,-2 0 2 16,-1 1-2-16,-2 2 3 15,-2 1-1-15,1 1-3 0,-1-1 3 16,4 1 1-16,1-1-1 31,0 1 0-31,2-1 1 0,1 3 0 16,0-2-1-16,1 3-1 16,-5 0 0-16,1 2 1 0,-3 5 0 15,-4 2-2-15,-6 4 1 16,-4 4 0-1,-5 2 3-15,-4 3-5 16,-6 3 4-16,-5 2-1 0,-3 4 2 0,-3 2-3 16,-5 2 2-16,0 3 1 0,-3 2 1 15,2 2 0-15,-4 0 0 16,-1 4-2-16,1-2 0 16,-3-1-1-16,-3 1 1 15,-3 2-1-15,-2 1 1 16,-5 0-1-1,-3 1 1-15,0 2 0 16,-7-3 0-16,-2-1-2 0,-3-1 0 16,-2 0 0-16,-3-4 2 15,-3-2-1-15,-1-2 0 16,-3-2 1-16,-3-3 3 16,-5-2 13-16,-3-1 5 0,-5 0-3 15,-5-3-7-15,-4 0-6 16,-6 1 3-16,0-1-1 15,-4-3-4-15,-1 0-2 16,-1-2-1-16,-2-3 3 0,0-2-1 0,-2-3 2 16,-2-2 1-16,-1 0-4 31,-2-2 1-31,-1 1-3 16,-4-2 13-16,1 3-2 0,-4-4-7 15,1 3-1-15,-2-1-4 16,0-4 1-16,-1 0 0 15,0-1 1-15,2-1 1 16,0 0-3-16,2-3 0 16,-1 0 3-16,2-4 5 0,1 1 2 15,-1-2-7-15,0 2-3 16,-3 0 0-16,0 0-1 16,-1 1 1-16,2-2-2 0,-2 0 2 15,6-4 0-15,0-2 0 16,6-3 0-16,3-3 0 0,1-2 0 15,4-3-1-15,2-3 0 16,1-2 2 0,1-4-1-16,3-3-1 15,2-3-1-15,4-4 2 0,1-3-1 16,5-4 0-16,2-4 0 16,2-4-1-16,3-7 2 15,2-5 1-15,4-1-3 16,2-2-1-16,2-1 3 15,3 0 2-15,4-1 0 0,-4 1-3 16,6-3 5-16,0-4-3 0,3-3-1 16,2 0-1-16,1-1 0 15,1 1 1-15,-1-2 0 0,-1 0 1 32,-1-1 0-32,0-3 2 15,1-1 8-15,3-3-4 16,-1-1 2-16,4 1-7 0,1-4 2 15,0-1-5-15,2-1 3 16,-2 0-2-16,2-2 0 16,-1 2-1-16,1 2 1 0,0 3 3 15,0 2 0 1,0 1 11-16,2 2-12 0,3 1 0 16,2 3-2-16,4 2-1 15,2 1 0-15,5 7 3 16,0 2-5-16,4 4 4 15,1 2 0-15,1 5-3 16,3 3 0-16,0 3 3 0,2 2-2 16,8 5 0-16,-1 2-1 15,9 4 2-15,1 2-5 0,8 0-13 16,8-1 4-16,5 4 4 16,4-2 6-16,3 4 4 0,2 2-3 15,-3 5-5-15,-9 4 4 16,-6 8 2-16,-8 5 2 15,-9 6-1-15,-9 3 2 16,-6 4-2-16,-7 6 1 16,-2 3-1-16,-3 2-1 0,-2 4 1 31,0 3 0-31,1 4 1 0,2 3 2 16,4 5-2-16,2 7 1 0,5 3-2 15,0-12-72-15,-13-27-208 16,-14-46-554-16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17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08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34826312-3AD1-5C49-AA09-7CFBA289A0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49FB618A-5EB9-C348-8772-FDF8B6670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1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32B73F5-E10F-9949-AB63-AB177E42F1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6E507DF7-C3AF-DE47-A95A-96F2F79A8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5000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B59FE2BA-0D07-1A4A-BC59-8AF2EE7427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FE8AE5F3-ADB3-224B-B30E-5AB4BE3D2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247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FB068F29-76B2-554A-BAD1-70134EFE46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250CBB9D-90B2-264B-ADA0-EC4092EF6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252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E83AE31-0F8C-A347-B9D6-ECE8B69222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96AFEE1-4BD6-1041-B69A-1A7632C6E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193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E83AE31-0F8C-A347-B9D6-ECE8B69222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96AFEE1-4BD6-1041-B69A-1A7632C6E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155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187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E8FDF3F-C410-7345-8859-28CEC2C9D3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14DAC71-3408-D34D-8A6B-A98848CA2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187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E8FDF3F-C410-7345-8859-28CEC2C9D3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14DAC71-3408-D34D-8A6B-A98848CA2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157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E8FDF3F-C410-7345-8859-28CEC2C9D3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14DAC71-3408-D34D-8A6B-A98848CA2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776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76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6580969-5A3B-7846-9A69-49EECCB34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45507E0F-47FB-6A4C-A940-DF7339F40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842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3A613DDE-435F-1E4A-B453-71DC792CC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F67515F-DCAF-4B4F-B5F4-9BB209D8A4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55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716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4EE5B30-49F9-F94D-9E4E-229E883BB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8282CF42-F829-7343-9D4D-33E2AD2FE7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667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2FA09ED4-10D1-944E-8E9A-0E84B839D9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78B25B84-26AC-CB45-817C-FA9E574DC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604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553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68B3475-E4FD-F746-B80C-4CC9C2061A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AC8EF36-ECF8-604A-8ABD-442F2E2C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282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0650"/>
            <a:ext cx="11432117" cy="520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801688"/>
            <a:ext cx="5588000" cy="5599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01688"/>
            <a:ext cx="5588000" cy="5599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2506CDB-E303-4E47-BF1C-F6B5182788F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ACE73-3AFC-084A-A5AD-10FC4C9BA6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111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20650"/>
            <a:ext cx="11432117" cy="520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801688"/>
            <a:ext cx="5588000" cy="5599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801688"/>
            <a:ext cx="5588000" cy="559911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CFA85D4-0FCD-324C-87E3-3152C8AEDBF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4DB454-A974-7C47-A589-6EC13CB314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599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D2E4B673-C6DA-364C-AFF6-73C3D33EED6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80F0C5-F513-A342-9AFB-EE4C220FB3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08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  <p:sldLayoutId id="2147483823" r:id="rId14"/>
    <p:sldLayoutId id="2147483824" r:id="rId15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5.jpe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emf"/><Relationship Id="rId11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8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1.emf"/><Relationship Id="rId4" Type="http://schemas.openxmlformats.org/officeDocument/2006/relationships/image" Target="../media/image19.jpeg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6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emf"/><Relationship Id="rId11" Type="http://schemas.openxmlformats.org/officeDocument/2006/relationships/image" Target="../media/image23.emf"/><Relationship Id="rId5" Type="http://schemas.openxmlformats.org/officeDocument/2006/relationships/oleObject" Target="../embeddings/oleObject5.bin"/><Relationship Id="rId15" Type="http://schemas.openxmlformats.org/officeDocument/2006/relationships/image" Target="../media/image26.jpe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9.emf"/><Relationship Id="rId9" Type="http://schemas.openxmlformats.org/officeDocument/2006/relationships/image" Target="../media/image22.pn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23.emf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6.jpeg"/><Relationship Id="rId5" Type="http://schemas.openxmlformats.org/officeDocument/2006/relationships/image" Target="../media/image22.png"/><Relationship Id="rId10" Type="http://schemas.openxmlformats.org/officeDocument/2006/relationships/image" Target="../media/image25.jpeg"/><Relationship Id="rId4" Type="http://schemas.openxmlformats.org/officeDocument/2006/relationships/image" Target="../media/image21.emf"/><Relationship Id="rId9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9.png"/><Relationship Id="rId3" Type="http://schemas.openxmlformats.org/officeDocument/2006/relationships/image" Target="../media/image28.jpe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openxmlformats.org/officeDocument/2006/relationships/image" Target="../media/image25.jpeg"/><Relationship Id="rId5" Type="http://schemas.openxmlformats.org/officeDocument/2006/relationships/image" Target="../media/image21.e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0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Black-body_radiation" TargetMode="External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30.png"/><Relationship Id="rId7" Type="http://schemas.openxmlformats.org/officeDocument/2006/relationships/image" Target="../media/image34.emf"/><Relationship Id="rId12" Type="http://schemas.openxmlformats.org/officeDocument/2006/relationships/image" Target="../media/image3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39.emf"/><Relationship Id="rId7" Type="http://schemas.openxmlformats.org/officeDocument/2006/relationships/image" Target="../media/image41.emf"/><Relationship Id="rId12" Type="http://schemas.openxmlformats.org/officeDocument/2006/relationships/image" Target="../media/image36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16.bin"/><Relationship Id="rId5" Type="http://schemas.openxmlformats.org/officeDocument/2006/relationships/image" Target="../media/image40.emf"/><Relationship Id="rId10" Type="http://schemas.openxmlformats.org/officeDocument/2006/relationships/image" Target="../media/image32.tif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hyperlink" Target="http://antwrp.gsfc.nasa.gov/apod/ap980207.html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9.png"/><Relationship Id="rId3" Type="http://schemas.openxmlformats.org/officeDocument/2006/relationships/image" Target="../media/image28.jpe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openxmlformats.org/officeDocument/2006/relationships/image" Target="../media/image25.jpeg"/><Relationship Id="rId5" Type="http://schemas.openxmlformats.org/officeDocument/2006/relationships/image" Target="../media/image21.e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eg"/><Relationship Id="rId5" Type="http://schemas.openxmlformats.org/officeDocument/2006/relationships/image" Target="../media/image28.jpeg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customXml" Target="../ink/ink4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52.png"/><Relationship Id="rId9" Type="http://schemas.openxmlformats.org/officeDocument/2006/relationships/image" Target="../media/image58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28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6.jpeg"/><Relationship Id="rId3" Type="http://schemas.openxmlformats.org/officeDocument/2006/relationships/image" Target="../media/image59.jpeg"/><Relationship Id="rId7" Type="http://schemas.openxmlformats.org/officeDocument/2006/relationships/image" Target="../media/image22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11" Type="http://schemas.openxmlformats.org/officeDocument/2006/relationships/image" Target="../media/image24.emf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32.tiff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28.jpeg"/><Relationship Id="rId9" Type="http://schemas.openxmlformats.org/officeDocument/2006/relationships/image" Target="../media/image23.emf"/><Relationship Id="rId1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66.emf"/><Relationship Id="rId18" Type="http://schemas.openxmlformats.org/officeDocument/2006/relationships/oleObject" Target="../embeddings/oleObject30.bin"/><Relationship Id="rId3" Type="http://schemas.openxmlformats.org/officeDocument/2006/relationships/image" Target="../media/image61.jpeg"/><Relationship Id="rId7" Type="http://schemas.openxmlformats.org/officeDocument/2006/relationships/image" Target="../media/image63.e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68.emf"/><Relationship Id="rId2" Type="http://schemas.openxmlformats.org/officeDocument/2006/relationships/notesSlide" Target="../notesSlides/notesSlide17.xml"/><Relationship Id="rId16" Type="http://schemas.openxmlformats.org/officeDocument/2006/relationships/oleObject" Target="../embeddings/oleObject2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65.emf"/><Relationship Id="rId5" Type="http://schemas.openxmlformats.org/officeDocument/2006/relationships/image" Target="../media/image62.emf"/><Relationship Id="rId15" Type="http://schemas.openxmlformats.org/officeDocument/2006/relationships/image" Target="../media/image67.e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69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64.emf"/><Relationship Id="rId14" Type="http://schemas.openxmlformats.org/officeDocument/2006/relationships/oleObject" Target="../embeddings/oleObject2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7" Type="http://schemas.openxmlformats.org/officeDocument/2006/relationships/image" Target="../media/image61.jpeg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emf"/><Relationship Id="rId4" Type="http://schemas.openxmlformats.org/officeDocument/2006/relationships/oleObject" Target="../embeddings/oleObject32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73.emf"/><Relationship Id="rId7" Type="http://schemas.openxmlformats.org/officeDocument/2006/relationships/image" Target="../media/image75.e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74.emf"/><Relationship Id="rId10" Type="http://schemas.openxmlformats.org/officeDocument/2006/relationships/image" Target="../media/image83.emf"/><Relationship Id="rId4" Type="http://schemas.openxmlformats.org/officeDocument/2006/relationships/oleObject" Target="../embeddings/oleObject3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80.emf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6.jpeg"/><Relationship Id="rId18" Type="http://schemas.openxmlformats.org/officeDocument/2006/relationships/oleObject" Target="../embeddings/oleObject35.bin"/><Relationship Id="rId3" Type="http://schemas.openxmlformats.org/officeDocument/2006/relationships/image" Target="../media/image59.jpeg"/><Relationship Id="rId7" Type="http://schemas.openxmlformats.org/officeDocument/2006/relationships/image" Target="../media/image22.png"/><Relationship Id="rId12" Type="http://schemas.openxmlformats.org/officeDocument/2006/relationships/image" Target="../media/image25.jpe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2.tiff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11" Type="http://schemas.openxmlformats.org/officeDocument/2006/relationships/image" Target="../media/image24.emf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46.jpeg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75.emf"/><Relationship Id="rId4" Type="http://schemas.openxmlformats.org/officeDocument/2006/relationships/image" Target="../media/image28.jpeg"/><Relationship Id="rId9" Type="http://schemas.openxmlformats.org/officeDocument/2006/relationships/image" Target="../media/image23.emf"/><Relationship Id="rId1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image" Target="../media/image81.emf"/><Relationship Id="rId7" Type="http://schemas.openxmlformats.org/officeDocument/2006/relationships/image" Target="../media/image84.e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82.e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85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86.emf"/><Relationship Id="rId7" Type="http://schemas.openxmlformats.org/officeDocument/2006/relationships/image" Target="../media/image87.e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85.e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88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6.jpeg"/><Relationship Id="rId18" Type="http://schemas.openxmlformats.org/officeDocument/2006/relationships/image" Target="../media/image88.emf"/><Relationship Id="rId3" Type="http://schemas.openxmlformats.org/officeDocument/2006/relationships/image" Target="../media/image59.jpeg"/><Relationship Id="rId21" Type="http://schemas.openxmlformats.org/officeDocument/2006/relationships/image" Target="../media/image75.emf"/><Relationship Id="rId7" Type="http://schemas.openxmlformats.org/officeDocument/2006/relationships/image" Target="../media/image22.png"/><Relationship Id="rId12" Type="http://schemas.openxmlformats.org/officeDocument/2006/relationships/image" Target="../media/image25.jpeg"/><Relationship Id="rId17" Type="http://schemas.openxmlformats.org/officeDocument/2006/relationships/oleObject" Target="../embeddings/oleObject43.bin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2.tiff"/><Relationship Id="rId20" Type="http://schemas.openxmlformats.org/officeDocument/2006/relationships/oleObject" Target="../embeddings/oleObject35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11" Type="http://schemas.openxmlformats.org/officeDocument/2006/relationships/image" Target="../media/image24.emf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46.jpeg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77.png"/><Relationship Id="rId4" Type="http://schemas.openxmlformats.org/officeDocument/2006/relationships/image" Target="../media/image28.jpeg"/><Relationship Id="rId9" Type="http://schemas.openxmlformats.org/officeDocument/2006/relationships/image" Target="../media/image23.emf"/><Relationship Id="rId1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476" y="1047891"/>
            <a:ext cx="8026645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Elements of Quantum  Mechanics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4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DF4C545-1E6D-104D-8168-041AB70764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150720" y="6771960"/>
              <a:ext cx="9360" cy="32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47120" y="6768360"/>
                <a:ext cx="17640" cy="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6680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65000"/>
                  </a:schemeClr>
                </a:solidFill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65000"/>
                  </a:schemeClr>
                </a:solidFill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65000"/>
                  </a:schemeClr>
                </a:solidFill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65000"/>
                  </a:schemeClr>
                </a:solidFill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solidFill>
                <a:schemeClr val="bg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1" name="Picture 2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997A3082-BDB2-1743-8397-FC840845D9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78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solidFill>
                <a:schemeClr val="bg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1" name="Picture 2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997A3082-BDB2-1743-8397-FC840845D9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40885DC9-C6C8-C946-A34C-8798FFD56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66800"/>
            <a:ext cx="5181600" cy="467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pPr algn="l"/>
            <a:r>
              <a:rPr lang="en-US" altLang="en-US" sz="2000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Classical Macroscopic Particles</a:t>
            </a:r>
          </a:p>
        </p:txBody>
      </p:sp>
    </p:spTree>
    <p:extLst>
      <p:ext uri="{BB962C8B-B14F-4D97-AF65-F5344CB8AC3E}">
        <p14:creationId xmlns:p14="http://schemas.microsoft.com/office/powerpoint/2010/main" val="671680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43" name="Rectangle 3">
            <a:extLst>
              <a:ext uri="{FF2B5EF4-FFF2-40B4-BE49-F238E27FC236}">
                <a16:creationId xmlns:a16="http://schemas.microsoft.com/office/drawing/2014/main" id="{1B1B2B6E-9DFF-4C40-A6D0-EC221BDC8DF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528355" y="2286000"/>
            <a:ext cx="5551488" cy="5599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Laws of Motion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Wave equation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One solution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Interactions with other waves / environment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Coherent superposition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interference, constructive and destructive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one wave can cancel out another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Huygens principle: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one plane wave made up by many circular waves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diffraction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waves go around corners</a:t>
            </a:r>
          </a:p>
        </p:txBody>
      </p:sp>
      <p:graphicFrame>
        <p:nvGraphicFramePr>
          <p:cNvPr id="2365444" name="Object 4">
            <a:extLst>
              <a:ext uri="{FF2B5EF4-FFF2-40B4-BE49-F238E27FC236}">
                <a16:creationId xmlns:a16="http://schemas.microsoft.com/office/drawing/2014/main" id="{6FEA7330-5403-084B-8ED9-F9A378F6E1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53296" y="2178237"/>
          <a:ext cx="17430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854700" imgH="2273300" progId="Equation.3">
                  <p:embed/>
                </p:oleObj>
              </mc:Choice>
              <mc:Fallback>
                <p:oleObj name="Equation" r:id="rId3" imgW="5854700" imgH="2273300" progId="Equation.3">
                  <p:embed/>
                  <p:pic>
                    <p:nvPicPr>
                      <p:cNvPr id="2365444" name="Object 4">
                        <a:extLst>
                          <a:ext uri="{FF2B5EF4-FFF2-40B4-BE49-F238E27FC236}">
                            <a16:creationId xmlns:a16="http://schemas.microsoft.com/office/drawing/2014/main" id="{6FEA7330-5403-084B-8ED9-F9A378F6E1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3296" y="2178237"/>
                        <a:ext cx="1743075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>
            <a:extLst>
              <a:ext uri="{FF2B5EF4-FFF2-40B4-BE49-F238E27FC236}">
                <a16:creationId xmlns:a16="http://schemas.microsoft.com/office/drawing/2014/main" id="{5D2D7B2C-4B80-6C4E-9B28-646E5AE91A5E}"/>
              </a:ext>
            </a:extLst>
          </p:cNvPr>
          <p:cNvGrpSpPr>
            <a:grpSpLocks/>
          </p:cNvGrpSpPr>
          <p:nvPr/>
        </p:nvGrpSpPr>
        <p:grpSpPr bwMode="auto">
          <a:xfrm>
            <a:off x="3763159" y="2869285"/>
            <a:ext cx="3830637" cy="444500"/>
            <a:chOff x="1197" y="1693"/>
            <a:chExt cx="2413" cy="280"/>
          </a:xfrm>
        </p:grpSpPr>
        <p:graphicFrame>
          <p:nvGraphicFramePr>
            <p:cNvPr id="4100" name="Object 6">
              <a:extLst>
                <a:ext uri="{FF2B5EF4-FFF2-40B4-BE49-F238E27FC236}">
                  <a16:creationId xmlns:a16="http://schemas.microsoft.com/office/drawing/2014/main" id="{9AE06242-2B09-F54C-B4A3-5D221E89576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97" y="1721"/>
            <a:ext cx="126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6578600" imgH="1168400" progId="Equation.3">
                    <p:embed/>
                  </p:oleObj>
                </mc:Choice>
                <mc:Fallback>
                  <p:oleObj name="Equation" r:id="rId5" imgW="6578600" imgH="1168400" progId="Equation.3">
                    <p:embed/>
                    <p:pic>
                      <p:nvPicPr>
                        <p:cNvPr id="4100" name="Object 6">
                          <a:extLst>
                            <a:ext uri="{FF2B5EF4-FFF2-40B4-BE49-F238E27FC236}">
                              <a16:creationId xmlns:a16="http://schemas.microsoft.com/office/drawing/2014/main" id="{9AE06242-2B09-F54C-B4A3-5D221E89576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7" y="1721"/>
                          <a:ext cx="126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1" name="Object 7">
              <a:extLst>
                <a:ext uri="{FF2B5EF4-FFF2-40B4-BE49-F238E27FC236}">
                  <a16:creationId xmlns:a16="http://schemas.microsoft.com/office/drawing/2014/main" id="{570ECD0A-E092-6346-A274-ABE74B5952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46" y="1693"/>
            <a:ext cx="106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5562600" imgH="1460500" progId="Equation.3">
                    <p:embed/>
                  </p:oleObj>
                </mc:Choice>
                <mc:Fallback>
                  <p:oleObj name="Equation" r:id="rId7" imgW="5562600" imgH="1460500" progId="Equation.3">
                    <p:embed/>
                    <p:pic>
                      <p:nvPicPr>
                        <p:cNvPr id="4101" name="Object 7">
                          <a:extLst>
                            <a:ext uri="{FF2B5EF4-FFF2-40B4-BE49-F238E27FC236}">
                              <a16:creationId xmlns:a16="http://schemas.microsoft.com/office/drawing/2014/main" id="{570ECD0A-E092-6346-A274-ABE74B59525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6" y="1693"/>
                          <a:ext cx="1064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365448" name="Picture 8" descr="sine_wave_small">
            <a:extLst>
              <a:ext uri="{FF2B5EF4-FFF2-40B4-BE49-F238E27FC236}">
                <a16:creationId xmlns:a16="http://schemas.microsoft.com/office/drawing/2014/main" id="{17F4F02B-9F91-4349-AC47-470907BAA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9" y="1393826"/>
            <a:ext cx="1792287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6" name="Group 9">
            <a:extLst>
              <a:ext uri="{FF2B5EF4-FFF2-40B4-BE49-F238E27FC236}">
                <a16:creationId xmlns:a16="http://schemas.microsoft.com/office/drawing/2014/main" id="{92BF9A41-6817-3D43-BC87-EEEA16AE6505}"/>
              </a:ext>
            </a:extLst>
          </p:cNvPr>
          <p:cNvGrpSpPr>
            <a:grpSpLocks/>
          </p:cNvGrpSpPr>
          <p:nvPr/>
        </p:nvGrpSpPr>
        <p:grpSpPr bwMode="auto">
          <a:xfrm>
            <a:off x="8440738" y="750888"/>
            <a:ext cx="577850" cy="501650"/>
            <a:chOff x="4357" y="503"/>
            <a:chExt cx="364" cy="316"/>
          </a:xfrm>
        </p:grpSpPr>
        <p:sp>
          <p:nvSpPr>
            <p:cNvPr id="4113" name="Line 10">
              <a:extLst>
                <a:ext uri="{FF2B5EF4-FFF2-40B4-BE49-F238E27FC236}">
                  <a16:creationId xmlns:a16="http://schemas.microsoft.com/office/drawing/2014/main" id="{1D764CC8-7BFA-3441-B56B-36D531195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3" y="819"/>
              <a:ext cx="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099" name="Object 11">
              <a:extLst>
                <a:ext uri="{FF2B5EF4-FFF2-40B4-BE49-F238E27FC236}">
                  <a16:creationId xmlns:a16="http://schemas.microsoft.com/office/drawing/2014/main" id="{0CA01198-7B9F-344C-B56D-D532293F8DC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57" y="503"/>
            <a:ext cx="36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565400" imgH="2120900" progId="Equation.3">
                    <p:embed/>
                  </p:oleObj>
                </mc:Choice>
                <mc:Fallback>
                  <p:oleObj name="Equation" r:id="rId10" imgW="2565400" imgH="2120900" progId="Equation.3">
                    <p:embed/>
                    <p:pic>
                      <p:nvPicPr>
                        <p:cNvPr id="4099" name="Object 11">
                          <a:extLst>
                            <a:ext uri="{FF2B5EF4-FFF2-40B4-BE49-F238E27FC236}">
                              <a16:creationId xmlns:a16="http://schemas.microsoft.com/office/drawing/2014/main" id="{0CA01198-7B9F-344C-B56D-D532293F8DC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7" y="503"/>
                          <a:ext cx="364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E1D4A674-34D6-DB4B-83D6-64B90E86D6D1}"/>
              </a:ext>
            </a:extLst>
          </p:cNvPr>
          <p:cNvGrpSpPr>
            <a:grpSpLocks/>
          </p:cNvGrpSpPr>
          <p:nvPr/>
        </p:nvGrpSpPr>
        <p:grpSpPr bwMode="auto">
          <a:xfrm>
            <a:off x="7851777" y="2563814"/>
            <a:ext cx="2484213" cy="1539543"/>
            <a:chOff x="3731" y="1746"/>
            <a:chExt cx="1979" cy="1226"/>
          </a:xfrm>
        </p:grpSpPr>
        <p:pic>
          <p:nvPicPr>
            <p:cNvPr id="4111" name="Picture 13" descr="wvpkt">
              <a:extLst>
                <a:ext uri="{FF2B5EF4-FFF2-40B4-BE49-F238E27FC236}">
                  <a16:creationId xmlns:a16="http://schemas.microsoft.com/office/drawing/2014/main" id="{C6D5907C-B170-FF4B-9409-F8A15FCA3D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7" t="2762" r="8026" b="5949"/>
            <a:stretch>
              <a:fillRect/>
            </a:stretch>
          </p:blipFill>
          <p:spPr bwMode="auto">
            <a:xfrm>
              <a:off x="3731" y="1746"/>
              <a:ext cx="1902" cy="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Rectangle 14">
              <a:extLst>
                <a:ext uri="{FF2B5EF4-FFF2-40B4-BE49-F238E27FC236}">
                  <a16:creationId xmlns:a16="http://schemas.microsoft.com/office/drawing/2014/main" id="{B8CD32C4-8527-AA4D-AEA8-133A7C38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" y="2776"/>
              <a:ext cx="1725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/>
                <a:t>http://www.qmw.ac.uk/~zgap118/5/</a:t>
              </a:r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B9FC16D1-F36F-694C-A5FE-C5B2343B9460}"/>
              </a:ext>
            </a:extLst>
          </p:cNvPr>
          <p:cNvGrpSpPr>
            <a:grpSpLocks/>
          </p:cNvGrpSpPr>
          <p:nvPr/>
        </p:nvGrpSpPr>
        <p:grpSpPr bwMode="auto">
          <a:xfrm>
            <a:off x="6716713" y="4138613"/>
            <a:ext cx="2709862" cy="2197100"/>
            <a:chOff x="3271" y="2607"/>
            <a:chExt cx="1707" cy="1384"/>
          </a:xfrm>
        </p:grpSpPr>
        <p:pic>
          <p:nvPicPr>
            <p:cNvPr id="4109" name="Picture 16" descr="Huygens1">
              <a:extLst>
                <a:ext uri="{FF2B5EF4-FFF2-40B4-BE49-F238E27FC236}">
                  <a16:creationId xmlns:a16="http://schemas.microsoft.com/office/drawing/2014/main" id="{F3BB12B2-75A3-C84C-892F-FDD9FC4FF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" y="2607"/>
              <a:ext cx="1110" cy="1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Rectangle 17">
              <a:extLst>
                <a:ext uri="{FF2B5EF4-FFF2-40B4-BE49-F238E27FC236}">
                  <a16:creationId xmlns:a16="http://schemas.microsoft.com/office/drawing/2014/main" id="{9268F3FF-99CA-9247-BB38-030180B98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3722"/>
              <a:ext cx="143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/>
                <a:t>http://farside.ph.utexas.edu/teaching/</a:t>
              </a:r>
            </a:p>
            <a:p>
              <a:pPr eaLnBrk="1" hangingPunct="1"/>
              <a:r>
                <a:rPr lang="en-US" altLang="en-US" sz="1000"/>
                <a:t>302l/lectures/node135.html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1E79E03-3E12-AE4C-A645-8779F01D7CAE}"/>
              </a:ext>
            </a:extLst>
          </p:cNvPr>
          <p:cNvSpPr/>
          <p:nvPr/>
        </p:nvSpPr>
        <p:spPr>
          <a:xfrm>
            <a:off x="3566748" y="14779"/>
            <a:ext cx="51787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Propagating Plane Waves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1A3800-57E0-C545-85D3-2A04856B0A1D}"/>
              </a:ext>
            </a:extLst>
          </p:cNvPr>
          <p:cNvSpPr/>
          <p:nvPr/>
        </p:nvSpPr>
        <p:spPr>
          <a:xfrm>
            <a:off x="1552167" y="814083"/>
            <a:ext cx="6096000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Properties: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Have infinite extent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Have finite wavelength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Have a finite frequency</a:t>
            </a:r>
          </a:p>
        </p:txBody>
      </p:sp>
    </p:spTree>
    <p:extLst>
      <p:ext uri="{BB962C8B-B14F-4D97-AF65-F5344CB8AC3E}">
        <p14:creationId xmlns:p14="http://schemas.microsoft.com/office/powerpoint/2010/main" val="3696627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6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6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6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6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6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65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804269E-5FAF-2540-BEF7-EDBED86B3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Huygens’ Principle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49E4C78-641F-DB4B-8A3D-09A23C85FDE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1"/>
            <a:ext cx="8745538" cy="1209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>
                <a:ea typeface="ＭＳ Ｐゴシック" panose="020B0600070205080204" pitchFamily="34" charset="-128"/>
              </a:rPr>
              <a:t>All waves can be represented by point sources</a:t>
            </a:r>
          </a:p>
          <a:p>
            <a:pPr>
              <a:lnSpc>
                <a:spcPct val="90000"/>
              </a:lnSpc>
            </a:pPr>
            <a:endParaRPr lang="en-US" altLang="en-US" sz="180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ea typeface="ＭＳ Ｐゴシック" panose="020B0600070205080204" pitchFamily="34" charset="-128"/>
              </a:rPr>
              <a:t>This animation shows an example of a single point source</a:t>
            </a:r>
          </a:p>
          <a:p>
            <a:pPr>
              <a:lnSpc>
                <a:spcPct val="90000"/>
              </a:lnSpc>
            </a:pPr>
            <a:endParaRPr lang="en-US" altLang="en-US" sz="1800">
              <a:ea typeface="ＭＳ Ｐゴシック" panose="020B0600070205080204" pitchFamily="34" charset="-128"/>
            </a:endParaRP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3D846C44-EA20-934B-A469-DC66DF86B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5899150"/>
            <a:ext cx="45926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http://id.mind.net/~zona/mstm/physics/waves/propagatio</a:t>
            </a:r>
          </a:p>
        </p:txBody>
      </p:sp>
      <p:pic>
        <p:nvPicPr>
          <p:cNvPr id="50181" name="Picture 7" descr="Huygens_1pt_source3">
            <a:extLst>
              <a:ext uri="{FF2B5EF4-FFF2-40B4-BE49-F238E27FC236}">
                <a16:creationId xmlns:a16="http://schemas.microsoft.com/office/drawing/2014/main" id="{B7EA8EAC-A9A8-4B42-B4B8-AF8E17CD4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047875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13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B960C23-F5BD-2540-BC57-898BA07C8E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Huygens’ Principle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85336E6-4554-AD4D-9000-B59DC3D62A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838201"/>
            <a:ext cx="8745538" cy="1209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>
                <a:ea typeface="ＭＳ Ｐゴシック" panose="020B0600070205080204" pitchFamily="34" charset="-128"/>
              </a:rPr>
              <a:t>All waves can be represented by point sources</a:t>
            </a:r>
          </a:p>
          <a:p>
            <a:pPr>
              <a:lnSpc>
                <a:spcPct val="90000"/>
              </a:lnSpc>
            </a:pPr>
            <a:endParaRPr lang="en-US" altLang="en-US" sz="180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ea typeface="ＭＳ Ｐゴシック" panose="020B0600070205080204" pitchFamily="34" charset="-128"/>
              </a:rPr>
              <a:t>This animation shows an example of multiple single point sources creating a wavefront.</a:t>
            </a:r>
          </a:p>
          <a:p>
            <a:pPr>
              <a:lnSpc>
                <a:spcPct val="90000"/>
              </a:lnSpc>
            </a:pPr>
            <a:endParaRPr lang="en-US" altLang="en-US" sz="1800">
              <a:ea typeface="ＭＳ Ｐゴシック" panose="020B0600070205080204" pitchFamily="34" charset="-128"/>
            </a:endParaRP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D0074D7B-B9E3-7644-86C5-EB3E06CC9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414" y="6040438"/>
            <a:ext cx="5241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http://id.mind.net/~zona/mstm/physics/waves/propagatio</a:t>
            </a:r>
          </a:p>
        </p:txBody>
      </p:sp>
      <p:pic>
        <p:nvPicPr>
          <p:cNvPr id="51205" name="Picture 6" descr="Huygens_7pt_source">
            <a:extLst>
              <a:ext uri="{FF2B5EF4-FFF2-40B4-BE49-F238E27FC236}">
                <a16:creationId xmlns:a16="http://schemas.microsoft.com/office/drawing/2014/main" id="{780AEB54-B653-6F4B-ACF2-9E743D72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047875"/>
            <a:ext cx="39116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771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>
            <a:extLst>
              <a:ext uri="{FF2B5EF4-FFF2-40B4-BE49-F238E27FC236}">
                <a16:creationId xmlns:a16="http://schemas.microsoft.com/office/drawing/2014/main" id="{1902BA6F-5F24-144D-8C08-064FCE538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Propagating Plane Waves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Light is an Electromagnetic Wave</a:t>
            </a:r>
          </a:p>
        </p:txBody>
      </p:sp>
      <p:sp>
        <p:nvSpPr>
          <p:cNvPr id="2371587" name="Rectangle 3">
            <a:extLst>
              <a:ext uri="{FF2B5EF4-FFF2-40B4-BE49-F238E27FC236}">
                <a16:creationId xmlns:a16="http://schemas.microsoft.com/office/drawing/2014/main" id="{77B21F9A-FFDA-9B41-A3AC-8111E28C90F7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230312" y="801688"/>
            <a:ext cx="5551488" cy="5599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Properties: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Have infinite extent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Have finite wavelength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Have a finite frequency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b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Laws of Motion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Wave equation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One solution</a:t>
            </a:r>
          </a:p>
          <a:p>
            <a:pPr>
              <a:lnSpc>
                <a:spcPct val="90000"/>
              </a:lnSpc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Interactions with other waves / environment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Coherent superposition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=&gt; interference, constructive and destructive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=&gt; one wave can cancel out another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Huygens principle: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one plane wave made up by many circular waves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=&gt; diffraction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=&gt; light goes around corners</a:t>
            </a:r>
          </a:p>
          <a:p>
            <a:pPr>
              <a:lnSpc>
                <a:spcPct val="90000"/>
              </a:lnSpc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Accepted Proof: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Light is an electromagnetic wave</a:t>
            </a:r>
          </a:p>
        </p:txBody>
      </p:sp>
      <p:sp>
        <p:nvSpPr>
          <p:cNvPr id="2371588" name="Rectangle 4">
            <a:extLst>
              <a:ext uri="{FF2B5EF4-FFF2-40B4-BE49-F238E27FC236}">
                <a16:creationId xmlns:a16="http://schemas.microsoft.com/office/drawing/2014/main" id="{1E351A34-CA51-5647-BCBD-16B87BF2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1325" y="685800"/>
            <a:ext cx="23510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endParaRPr lang="en-US" altLang="en-US" sz="2000" b="1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Not countable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Continuous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Continuous</a:t>
            </a: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2000" b="1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2000" b="1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grpSp>
        <p:nvGrpSpPr>
          <p:cNvPr id="5128" name="Group 5">
            <a:extLst>
              <a:ext uri="{FF2B5EF4-FFF2-40B4-BE49-F238E27FC236}">
                <a16:creationId xmlns:a16="http://schemas.microsoft.com/office/drawing/2014/main" id="{BBFA9761-3148-964E-A24D-10AEE72CB51E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681287"/>
            <a:ext cx="3260725" cy="1724024"/>
            <a:chOff x="3521" y="1462"/>
            <a:chExt cx="2054" cy="1086"/>
          </a:xfrm>
        </p:grpSpPr>
        <p:pic>
          <p:nvPicPr>
            <p:cNvPr id="5137" name="Picture 6" descr="YoungsDoubleSlit">
              <a:extLst>
                <a:ext uri="{FF2B5EF4-FFF2-40B4-BE49-F238E27FC236}">
                  <a16:creationId xmlns:a16="http://schemas.microsoft.com/office/drawing/2014/main" id="{B9306DEB-8B3B-734B-8438-1151F4AF1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31" t="59065"/>
            <a:stretch>
              <a:fillRect/>
            </a:stretch>
          </p:blipFill>
          <p:spPr bwMode="auto">
            <a:xfrm>
              <a:off x="3521" y="1462"/>
              <a:ext cx="2054" cy="1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8" name="Rectangle 7">
              <a:extLst>
                <a:ext uri="{FF2B5EF4-FFF2-40B4-BE49-F238E27FC236}">
                  <a16:creationId xmlns:a16="http://schemas.microsoft.com/office/drawing/2014/main" id="{4D1781B5-4909-7844-AF73-8CED1113F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2393"/>
              <a:ext cx="19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dirty="0"/>
                <a:t>http://</a:t>
              </a:r>
              <a:r>
                <a:rPr lang="en-US" altLang="en-US" sz="1000" dirty="0" err="1"/>
                <a:t>en.wikipedia.org</a:t>
              </a:r>
              <a:r>
                <a:rPr lang="en-US" altLang="en-US" sz="1000" dirty="0"/>
                <a:t>/wiki/Double-</a:t>
              </a:r>
              <a:r>
                <a:rPr lang="en-US" altLang="en-US" sz="1000" dirty="0" err="1"/>
                <a:t>slit_experiment</a:t>
              </a:r>
              <a:endParaRPr lang="en-US" altLang="en-US" sz="1000" dirty="0"/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49898F7F-EFAA-CC4B-BFBD-2DE423F4ACC9}"/>
              </a:ext>
            </a:extLst>
          </p:cNvPr>
          <p:cNvGrpSpPr>
            <a:grpSpLocks/>
          </p:cNvGrpSpPr>
          <p:nvPr/>
        </p:nvGrpSpPr>
        <p:grpSpPr bwMode="auto">
          <a:xfrm>
            <a:off x="8683626" y="4524813"/>
            <a:ext cx="2692400" cy="1968320"/>
            <a:chOff x="3630" y="2536"/>
            <a:chExt cx="1913" cy="1398"/>
          </a:xfrm>
        </p:grpSpPr>
        <p:pic>
          <p:nvPicPr>
            <p:cNvPr id="5135" name="Picture 9" descr="eb_field_wave">
              <a:extLst>
                <a:ext uri="{FF2B5EF4-FFF2-40B4-BE49-F238E27FC236}">
                  <a16:creationId xmlns:a16="http://schemas.microsoft.com/office/drawing/2014/main" id="{057A327D-936D-D442-B985-321762265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0" y="2536"/>
              <a:ext cx="1913" cy="1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6" name="Rectangle 10">
              <a:extLst>
                <a:ext uri="{FF2B5EF4-FFF2-40B4-BE49-F238E27FC236}">
                  <a16:creationId xmlns:a16="http://schemas.microsoft.com/office/drawing/2014/main" id="{C29E635A-7446-2540-9CC4-FA74DDC8B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" y="3759"/>
              <a:ext cx="153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/>
                <a:t>http://www.qmw.ac.uk/~zgap118/2/</a:t>
              </a:r>
            </a:p>
          </p:txBody>
        </p:sp>
      </p:grpSp>
      <p:graphicFrame>
        <p:nvGraphicFramePr>
          <p:cNvPr id="5122" name="Object 11">
            <a:extLst>
              <a:ext uri="{FF2B5EF4-FFF2-40B4-BE49-F238E27FC236}">
                <a16:creationId xmlns:a16="http://schemas.microsoft.com/office/drawing/2014/main" id="{E60C13C5-88DA-3D47-8017-81A872E6D1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7281" y="2319032"/>
          <a:ext cx="17430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54700" imgH="2273300" progId="Equation.3">
                  <p:embed/>
                </p:oleObj>
              </mc:Choice>
              <mc:Fallback>
                <p:oleObj name="Equation" r:id="rId5" imgW="5854700" imgH="2273300" progId="Equation.3">
                  <p:embed/>
                  <p:pic>
                    <p:nvPicPr>
                      <p:cNvPr id="5122" name="Object 11">
                        <a:extLst>
                          <a:ext uri="{FF2B5EF4-FFF2-40B4-BE49-F238E27FC236}">
                            <a16:creationId xmlns:a16="http://schemas.microsoft.com/office/drawing/2014/main" id="{E60C13C5-88DA-3D47-8017-81A872E6D1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7281" y="2319032"/>
                        <a:ext cx="1743075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0" name="Group 12">
            <a:extLst>
              <a:ext uri="{FF2B5EF4-FFF2-40B4-BE49-F238E27FC236}">
                <a16:creationId xmlns:a16="http://schemas.microsoft.com/office/drawing/2014/main" id="{F662B65E-FAEF-8145-86A0-A26DBD092817}"/>
              </a:ext>
            </a:extLst>
          </p:cNvPr>
          <p:cNvGrpSpPr>
            <a:grpSpLocks/>
          </p:cNvGrpSpPr>
          <p:nvPr/>
        </p:nvGrpSpPr>
        <p:grpSpPr bwMode="auto">
          <a:xfrm>
            <a:off x="3484461" y="2946095"/>
            <a:ext cx="3830637" cy="444500"/>
            <a:chOff x="1197" y="1693"/>
            <a:chExt cx="2413" cy="280"/>
          </a:xfrm>
        </p:grpSpPr>
        <p:graphicFrame>
          <p:nvGraphicFramePr>
            <p:cNvPr id="5123" name="Object 13">
              <a:extLst>
                <a:ext uri="{FF2B5EF4-FFF2-40B4-BE49-F238E27FC236}">
                  <a16:creationId xmlns:a16="http://schemas.microsoft.com/office/drawing/2014/main" id="{F73D1C93-DF3D-1648-82C6-21C312DBA3E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97" y="1721"/>
            <a:ext cx="1260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6578600" imgH="1168400" progId="Equation.3">
                    <p:embed/>
                  </p:oleObj>
                </mc:Choice>
                <mc:Fallback>
                  <p:oleObj name="Equation" r:id="rId7" imgW="6578600" imgH="1168400" progId="Equation.3">
                    <p:embed/>
                    <p:pic>
                      <p:nvPicPr>
                        <p:cNvPr id="5123" name="Object 13">
                          <a:extLst>
                            <a:ext uri="{FF2B5EF4-FFF2-40B4-BE49-F238E27FC236}">
                              <a16:creationId xmlns:a16="http://schemas.microsoft.com/office/drawing/2014/main" id="{F73D1C93-DF3D-1648-82C6-21C312DBA3E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7" y="1721"/>
                          <a:ext cx="1260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4" name="Object 14">
              <a:extLst>
                <a:ext uri="{FF2B5EF4-FFF2-40B4-BE49-F238E27FC236}">
                  <a16:creationId xmlns:a16="http://schemas.microsoft.com/office/drawing/2014/main" id="{C8D96D72-7B2C-CC4A-8B11-025AF5D04B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46" y="1693"/>
            <a:ext cx="1064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5562600" imgH="1460500" progId="Equation.3">
                    <p:embed/>
                  </p:oleObj>
                </mc:Choice>
                <mc:Fallback>
                  <p:oleObj name="Equation" r:id="rId9" imgW="5562600" imgH="1460500" progId="Equation.3">
                    <p:embed/>
                    <p:pic>
                      <p:nvPicPr>
                        <p:cNvPr id="5124" name="Object 14">
                          <a:extLst>
                            <a:ext uri="{FF2B5EF4-FFF2-40B4-BE49-F238E27FC236}">
                              <a16:creationId xmlns:a16="http://schemas.microsoft.com/office/drawing/2014/main" id="{C8D96D72-7B2C-CC4A-8B11-025AF5D04BB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6" y="1693"/>
                          <a:ext cx="1064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71599" name="Rectangle 15">
            <a:extLst>
              <a:ext uri="{FF2B5EF4-FFF2-40B4-BE49-F238E27FC236}">
                <a16:creationId xmlns:a16="http://schemas.microsoft.com/office/drawing/2014/main" id="{3400836A-F123-8942-9C64-F25779CEC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4" y="3414713"/>
            <a:ext cx="3284537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71600" name="Rectangle 16">
            <a:extLst>
              <a:ext uri="{FF2B5EF4-FFF2-40B4-BE49-F238E27FC236}">
                <a16:creationId xmlns:a16="http://schemas.microsoft.com/office/drawing/2014/main" id="{2B131F8D-0263-104B-AB50-2353D6CEE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1064" y="3662363"/>
            <a:ext cx="3284537" cy="285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71601" name="Rectangle 17">
            <a:extLst>
              <a:ext uri="{FF2B5EF4-FFF2-40B4-BE49-F238E27FC236}">
                <a16:creationId xmlns:a16="http://schemas.microsoft.com/office/drawing/2014/main" id="{8B45A608-B981-C44E-917A-9E6E35DE1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3914776"/>
            <a:ext cx="3284538" cy="284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Rectangle 18">
            <a:extLst>
              <a:ext uri="{FF2B5EF4-FFF2-40B4-BE49-F238E27FC236}">
                <a16:creationId xmlns:a16="http://schemas.microsoft.com/office/drawing/2014/main" id="{EBBAA284-AE10-0F47-B45E-A8536F2D2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1" y="2432050"/>
            <a:ext cx="2251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Double Slit Experiment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BAEE4-F114-7B43-BEB8-66368FAB148A}"/>
              </a:ext>
            </a:extLst>
          </p:cNvPr>
          <p:cNvSpPr/>
          <p:nvPr/>
        </p:nvSpPr>
        <p:spPr>
          <a:xfrm>
            <a:off x="5044992" y="6229282"/>
            <a:ext cx="3333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ea typeface="ＭＳ Ｐゴシック" panose="020B0600070205080204" pitchFamily="34" charset="-128"/>
              </a:rPr>
              <a:t>Standing Waves</a:t>
            </a:r>
            <a:endParaRPr lang="en-US" sz="32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B74B94-D01B-EA4F-A498-3F75E708BE9F}"/>
              </a:ext>
            </a:extLst>
          </p:cNvPr>
          <p:cNvSpPr/>
          <p:nvPr/>
        </p:nvSpPr>
        <p:spPr>
          <a:xfrm>
            <a:off x="2587626" y="688764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Properties: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1E1745-E315-B040-878A-EE806BA5E5FD}"/>
              </a:ext>
            </a:extLst>
          </p:cNvPr>
          <p:cNvSpPr/>
          <p:nvPr/>
        </p:nvSpPr>
        <p:spPr>
          <a:xfrm>
            <a:off x="2593976" y="716704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finite extent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discrete wavelengths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discrete frequencies</a:t>
            </a:r>
          </a:p>
        </p:txBody>
      </p:sp>
    </p:spTree>
    <p:extLst>
      <p:ext uri="{BB962C8B-B14F-4D97-AF65-F5344CB8AC3E}">
        <p14:creationId xmlns:p14="http://schemas.microsoft.com/office/powerpoint/2010/main" val="339386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71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71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7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1587" grpId="0" build="p" autoUpdateAnimBg="0"/>
      <p:bldP spid="2371588" grpId="0" autoUpdateAnimBg="0"/>
      <p:bldP spid="2371599" grpId="0" animBg="1"/>
      <p:bldP spid="2371600" grpId="0" animBg="1"/>
      <p:bldP spid="2371601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635" name="Rectangle 3">
            <a:extLst>
              <a:ext uri="{FF2B5EF4-FFF2-40B4-BE49-F238E27FC236}">
                <a16:creationId xmlns:a16="http://schemas.microsoft.com/office/drawing/2014/main" id="{3A04906D-2670-634E-9DFC-ECAFF52CEA29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611312" y="2286000"/>
            <a:ext cx="5551488" cy="5599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Laws of Motion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Wave equation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One solution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Interactions with other waves / environment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Coherent superposition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e.g. sounds add in an instrument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A standing wave is a resonator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one resonator can couple to another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e.g. string &lt;=&gt; guitar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energy is transferred between resonators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energy conservation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resonators must be “in-tune”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=&gt; momentum conservation</a:t>
            </a:r>
          </a:p>
        </p:txBody>
      </p:sp>
      <p:sp>
        <p:nvSpPr>
          <p:cNvPr id="2373636" name="Rectangle 4">
            <a:extLst>
              <a:ext uri="{FF2B5EF4-FFF2-40B4-BE49-F238E27FC236}">
                <a16:creationId xmlns:a16="http://schemas.microsoft.com/office/drawing/2014/main" id="{F0AAFC12-F9C6-9F40-A56D-5D1810BEE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6339" y="1030289"/>
            <a:ext cx="45735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>
                <a:solidFill>
                  <a:srgbClr val="FF0E26"/>
                </a:solidFill>
                <a:ea typeface="ＭＳ Ｐゴシック" panose="020B0600070205080204" pitchFamily="34" charset="-128"/>
              </a:rPr>
              <a:t>Countable in 1/2 wavelength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>
                <a:solidFill>
                  <a:srgbClr val="FF0E26"/>
                </a:solidFill>
                <a:ea typeface="ＭＳ Ｐゴシック" panose="020B0600070205080204" pitchFamily="34" charset="-128"/>
              </a:rPr>
              <a:t>Integer multiples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>
                <a:solidFill>
                  <a:srgbClr val="FF0E26"/>
                </a:solidFill>
                <a:ea typeface="ＭＳ Ｐゴシック" panose="020B0600070205080204" pitchFamily="34" charset="-128"/>
              </a:rPr>
              <a:t>Integer fractions</a:t>
            </a: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</p:txBody>
      </p:sp>
      <p:graphicFrame>
        <p:nvGraphicFramePr>
          <p:cNvPr id="2373637" name="Object 5">
            <a:extLst>
              <a:ext uri="{FF2B5EF4-FFF2-40B4-BE49-F238E27FC236}">
                <a16:creationId xmlns:a16="http://schemas.microsoft.com/office/drawing/2014/main" id="{CE089588-2E02-2842-AE8B-FAB7752648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91701" y="2059231"/>
          <a:ext cx="17430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854700" imgH="2273300" progId="Equation.3">
                  <p:embed/>
                </p:oleObj>
              </mc:Choice>
              <mc:Fallback>
                <p:oleObj name="Equation" r:id="rId3" imgW="5854700" imgH="2273300" progId="Equation.3">
                  <p:embed/>
                  <p:pic>
                    <p:nvPicPr>
                      <p:cNvPr id="2373637" name="Object 5">
                        <a:extLst>
                          <a:ext uri="{FF2B5EF4-FFF2-40B4-BE49-F238E27FC236}">
                            <a16:creationId xmlns:a16="http://schemas.microsoft.com/office/drawing/2014/main" id="{CE089588-2E02-2842-AE8B-FAB7752648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701" y="2059231"/>
                        <a:ext cx="1743075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3638" name="Object 6">
            <a:extLst>
              <a:ext uri="{FF2B5EF4-FFF2-40B4-BE49-F238E27FC236}">
                <a16:creationId xmlns:a16="http://schemas.microsoft.com/office/drawing/2014/main" id="{27264426-E82E-BE49-9C8F-6EA28199BA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1271" y="2744115"/>
          <a:ext cx="33115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896600" imgH="2628900" progId="Equation.3">
                  <p:embed/>
                </p:oleObj>
              </mc:Choice>
              <mc:Fallback>
                <p:oleObj name="Equation" r:id="rId5" imgW="10896600" imgH="2628900" progId="Equation.3">
                  <p:embed/>
                  <p:pic>
                    <p:nvPicPr>
                      <p:cNvPr id="2373638" name="Object 6">
                        <a:extLst>
                          <a:ext uri="{FF2B5EF4-FFF2-40B4-BE49-F238E27FC236}">
                            <a16:creationId xmlns:a16="http://schemas.microsoft.com/office/drawing/2014/main" id="{27264426-E82E-BE49-9C8F-6EA28199BA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1271" y="2744115"/>
                        <a:ext cx="3311525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5" name="Group 7">
            <a:extLst>
              <a:ext uri="{FF2B5EF4-FFF2-40B4-BE49-F238E27FC236}">
                <a16:creationId xmlns:a16="http://schemas.microsoft.com/office/drawing/2014/main" id="{712C7123-5075-004B-8E07-61E9DBEEAA73}"/>
              </a:ext>
            </a:extLst>
          </p:cNvPr>
          <p:cNvGrpSpPr>
            <a:grpSpLocks/>
          </p:cNvGrpSpPr>
          <p:nvPr/>
        </p:nvGrpSpPr>
        <p:grpSpPr bwMode="auto">
          <a:xfrm>
            <a:off x="8209113" y="1124701"/>
            <a:ext cx="2303462" cy="1255713"/>
            <a:chOff x="4039" y="722"/>
            <a:chExt cx="1451" cy="791"/>
          </a:xfrm>
        </p:grpSpPr>
        <p:graphicFrame>
          <p:nvGraphicFramePr>
            <p:cNvPr id="6149" name="Object 8">
              <a:extLst>
                <a:ext uri="{FF2B5EF4-FFF2-40B4-BE49-F238E27FC236}">
                  <a16:creationId xmlns:a16="http://schemas.microsoft.com/office/drawing/2014/main" id="{1FD63B36-4A5C-4143-906C-B5E03BCED81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149600" imgH="1028700" progId="Equation.3">
                    <p:embed/>
                  </p:oleObj>
                </mc:Choice>
                <mc:Fallback>
                  <p:oleObj name="Equation" r:id="rId7" imgW="3149600" imgH="1028700" progId="Equation.3">
                    <p:embed/>
                    <p:pic>
                      <p:nvPicPr>
                        <p:cNvPr id="6149" name="Object 8">
                          <a:extLst>
                            <a:ext uri="{FF2B5EF4-FFF2-40B4-BE49-F238E27FC236}">
                              <a16:creationId xmlns:a16="http://schemas.microsoft.com/office/drawing/2014/main" id="{1FD63B36-4A5C-4143-906C-B5E03BCED8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7" name="Line 9">
              <a:extLst>
                <a:ext uri="{FF2B5EF4-FFF2-40B4-BE49-F238E27FC236}">
                  <a16:creationId xmlns:a16="http://schemas.microsoft.com/office/drawing/2014/main" id="{C43E9C45-64B0-CE45-B49B-D3452ECF9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Rectangle 10" descr="Light upward diagonal">
              <a:extLst>
                <a:ext uri="{FF2B5EF4-FFF2-40B4-BE49-F238E27FC236}">
                  <a16:creationId xmlns:a16="http://schemas.microsoft.com/office/drawing/2014/main" id="{6D1ECBE9-EA27-8943-B7B3-AAA085C21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9" name="Rectangle 11" descr="Light upward diagonal">
              <a:extLst>
                <a:ext uri="{FF2B5EF4-FFF2-40B4-BE49-F238E27FC236}">
                  <a16:creationId xmlns:a16="http://schemas.microsoft.com/office/drawing/2014/main" id="{4E5EF683-D2BF-8945-8699-F28366138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6150" name="Object 12">
              <a:extLst>
                <a:ext uri="{FF2B5EF4-FFF2-40B4-BE49-F238E27FC236}">
                  <a16:creationId xmlns:a16="http://schemas.microsoft.com/office/drawing/2014/main" id="{75FB0903-CE0E-BB41-8261-5B8C06FDA1C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413000" imgH="1028700" progId="Equation.3">
                    <p:embed/>
                  </p:oleObj>
                </mc:Choice>
                <mc:Fallback>
                  <p:oleObj name="Equation" r:id="rId10" imgW="2413000" imgH="1028700" progId="Equation.3">
                    <p:embed/>
                    <p:pic>
                      <p:nvPicPr>
                        <p:cNvPr id="6150" name="Object 12">
                          <a:extLst>
                            <a:ext uri="{FF2B5EF4-FFF2-40B4-BE49-F238E27FC236}">
                              <a16:creationId xmlns:a16="http://schemas.microsoft.com/office/drawing/2014/main" id="{75FB0903-CE0E-BB41-8261-5B8C06FDA1C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1" name="Object 13">
              <a:extLst>
                <a:ext uri="{FF2B5EF4-FFF2-40B4-BE49-F238E27FC236}">
                  <a16:creationId xmlns:a16="http://schemas.microsoft.com/office/drawing/2014/main" id="{75D5F854-FB9E-754C-A14D-1854737212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736600" imgH="736600" progId="Equation.3">
                    <p:embed/>
                  </p:oleObj>
                </mc:Choice>
                <mc:Fallback>
                  <p:oleObj name="Equation" r:id="rId12" imgW="736600" imgH="736600" progId="Equation.3">
                    <p:embed/>
                    <p:pic>
                      <p:nvPicPr>
                        <p:cNvPr id="6151" name="Object 13">
                          <a:extLst>
                            <a:ext uri="{FF2B5EF4-FFF2-40B4-BE49-F238E27FC236}">
                              <a16:creationId xmlns:a16="http://schemas.microsoft.com/office/drawing/2014/main" id="{75D5F854-FB9E-754C-A14D-1854737212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160" name="Picture 14" descr="sine_one_lobe">
              <a:extLst>
                <a:ext uri="{FF2B5EF4-FFF2-40B4-BE49-F238E27FC236}">
                  <a16:creationId xmlns:a16="http://schemas.microsoft.com/office/drawing/2014/main" id="{1634C1DB-F82C-B64D-A721-A524B4EFA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1" name="Picture 15" descr="sine_two_love">
              <a:extLst>
                <a:ext uri="{FF2B5EF4-FFF2-40B4-BE49-F238E27FC236}">
                  <a16:creationId xmlns:a16="http://schemas.microsoft.com/office/drawing/2014/main" id="{D433940F-53F6-3740-9DBC-5407E0F54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373648" name="Object 16">
            <a:extLst>
              <a:ext uri="{FF2B5EF4-FFF2-40B4-BE49-F238E27FC236}">
                <a16:creationId xmlns:a16="http://schemas.microsoft.com/office/drawing/2014/main" id="{299D37F2-6645-904C-A2A2-BF4A0AEF06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75995" y="2775866"/>
          <a:ext cx="91440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073400" imgH="2120900" progId="Equation.3">
                  <p:embed/>
                </p:oleObj>
              </mc:Choice>
              <mc:Fallback>
                <p:oleObj name="Equation" r:id="rId16" imgW="3073400" imgH="2120900" progId="Equation.3">
                  <p:embed/>
                  <p:pic>
                    <p:nvPicPr>
                      <p:cNvPr id="2373648" name="Object 16">
                        <a:extLst>
                          <a:ext uri="{FF2B5EF4-FFF2-40B4-BE49-F238E27FC236}">
                            <a16:creationId xmlns:a16="http://schemas.microsoft.com/office/drawing/2014/main" id="{299D37F2-6645-904C-A2A2-BF4A0AEF06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5995" y="2775866"/>
                        <a:ext cx="914400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3649" name="Rectangle 17">
            <a:extLst>
              <a:ext uri="{FF2B5EF4-FFF2-40B4-BE49-F238E27FC236}">
                <a16:creationId xmlns:a16="http://schemas.microsoft.com/office/drawing/2014/main" id="{EDD2A8B3-AC99-4C42-81E1-0B6E716C9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759" y="2963190"/>
            <a:ext cx="2562225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>
                <a:solidFill>
                  <a:srgbClr val="FF0E26"/>
                </a:solidFill>
                <a:ea typeface="ＭＳ Ｐゴシック" panose="020B0600070205080204" pitchFamily="34" charset="-128"/>
              </a:rPr>
              <a:t>Quantized momentum k</a:t>
            </a:r>
            <a:r>
              <a:rPr lang="en-US" altLang="en-US" sz="1800" baseline="-25000">
                <a:solidFill>
                  <a:srgbClr val="FF0E26"/>
                </a:solidFill>
                <a:ea typeface="ＭＳ Ｐゴシック" panose="020B0600070205080204" pitchFamily="34" charset="-128"/>
              </a:rPr>
              <a:t>j</a:t>
            </a: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>
              <a:solidFill>
                <a:srgbClr val="FF0E26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C8C378-9D9B-5E4A-B3C3-19DFFDB15013}"/>
              </a:ext>
            </a:extLst>
          </p:cNvPr>
          <p:cNvSpPr/>
          <p:nvPr/>
        </p:nvSpPr>
        <p:spPr>
          <a:xfrm>
            <a:off x="4429133" y="10198"/>
            <a:ext cx="3333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Standing Waves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58D472-233F-D743-BFB5-44DC728992DF}"/>
              </a:ext>
            </a:extLst>
          </p:cNvPr>
          <p:cNvSpPr/>
          <p:nvPr/>
        </p:nvSpPr>
        <p:spPr>
          <a:xfrm>
            <a:off x="1611312" y="90068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Properties: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8A085A-489D-DD40-806C-3BD2A9B4EF80}"/>
              </a:ext>
            </a:extLst>
          </p:cNvPr>
          <p:cNvSpPr/>
          <p:nvPr/>
        </p:nvSpPr>
        <p:spPr>
          <a:xfrm>
            <a:off x="1617662" y="118008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finite extent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discrete wavelengths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Have discrete frequencies</a:t>
            </a:r>
          </a:p>
        </p:txBody>
      </p:sp>
    </p:spTree>
    <p:extLst>
      <p:ext uri="{BB962C8B-B14F-4D97-AF65-F5344CB8AC3E}">
        <p14:creationId xmlns:p14="http://schemas.microsoft.com/office/powerpoint/2010/main" val="4222115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3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73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7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7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73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7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7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73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73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73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73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73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73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37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373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3635" grpId="0" build="p" autoUpdateAnimBg="0"/>
      <p:bldP spid="2373636" grpId="0" build="p" autoUpdateAnimBg="0"/>
      <p:bldP spid="237364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636" name="Rectangle 4">
            <a:extLst>
              <a:ext uri="{FF2B5EF4-FFF2-40B4-BE49-F238E27FC236}">
                <a16:creationId xmlns:a16="http://schemas.microsoft.com/office/drawing/2014/main" id="{F0AAFC12-F9C6-9F40-A56D-5D1810BEE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7" y="2307475"/>
            <a:ext cx="45735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Countable in 1/2 wavelength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Integer multiples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Integer fractions</a:t>
            </a: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6155" name="Group 7">
            <a:extLst>
              <a:ext uri="{FF2B5EF4-FFF2-40B4-BE49-F238E27FC236}">
                <a16:creationId xmlns:a16="http://schemas.microsoft.com/office/drawing/2014/main" id="{712C7123-5075-004B-8E07-61E9DBEEAA73}"/>
              </a:ext>
            </a:extLst>
          </p:cNvPr>
          <p:cNvGrpSpPr>
            <a:grpSpLocks/>
          </p:cNvGrpSpPr>
          <p:nvPr/>
        </p:nvGrpSpPr>
        <p:grpSpPr bwMode="auto">
          <a:xfrm>
            <a:off x="7207401" y="2401887"/>
            <a:ext cx="2303462" cy="1255713"/>
            <a:chOff x="4039" y="722"/>
            <a:chExt cx="1451" cy="791"/>
          </a:xfrm>
        </p:grpSpPr>
        <p:graphicFrame>
          <p:nvGraphicFramePr>
            <p:cNvPr id="6149" name="Object 8">
              <a:extLst>
                <a:ext uri="{FF2B5EF4-FFF2-40B4-BE49-F238E27FC236}">
                  <a16:creationId xmlns:a16="http://schemas.microsoft.com/office/drawing/2014/main" id="{1FD63B36-4A5C-4143-906C-B5E03BCED81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149600" imgH="1028700" progId="Equation.3">
                    <p:embed/>
                  </p:oleObj>
                </mc:Choice>
                <mc:Fallback>
                  <p:oleObj name="Equation" r:id="rId3" imgW="3149600" imgH="1028700" progId="Equation.3">
                    <p:embed/>
                    <p:pic>
                      <p:nvPicPr>
                        <p:cNvPr id="6149" name="Object 8">
                          <a:extLst>
                            <a:ext uri="{FF2B5EF4-FFF2-40B4-BE49-F238E27FC236}">
                              <a16:creationId xmlns:a16="http://schemas.microsoft.com/office/drawing/2014/main" id="{1FD63B36-4A5C-4143-906C-B5E03BCED8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7" name="Line 9">
              <a:extLst>
                <a:ext uri="{FF2B5EF4-FFF2-40B4-BE49-F238E27FC236}">
                  <a16:creationId xmlns:a16="http://schemas.microsoft.com/office/drawing/2014/main" id="{C43E9C45-64B0-CE45-B49B-D3452ECF9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Rectangle 10" descr="Light upward diagonal">
              <a:extLst>
                <a:ext uri="{FF2B5EF4-FFF2-40B4-BE49-F238E27FC236}">
                  <a16:creationId xmlns:a16="http://schemas.microsoft.com/office/drawing/2014/main" id="{6D1ECBE9-EA27-8943-B7B3-AAA085C21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9" name="Rectangle 11" descr="Light upward diagonal">
              <a:extLst>
                <a:ext uri="{FF2B5EF4-FFF2-40B4-BE49-F238E27FC236}">
                  <a16:creationId xmlns:a16="http://schemas.microsoft.com/office/drawing/2014/main" id="{4E5EF683-D2BF-8945-8699-F28366138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6150" name="Object 12">
              <a:extLst>
                <a:ext uri="{FF2B5EF4-FFF2-40B4-BE49-F238E27FC236}">
                  <a16:creationId xmlns:a16="http://schemas.microsoft.com/office/drawing/2014/main" id="{75FB0903-CE0E-BB41-8261-5B8C06FDA1C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413000" imgH="1028700" progId="Equation.3">
                    <p:embed/>
                  </p:oleObj>
                </mc:Choice>
                <mc:Fallback>
                  <p:oleObj name="Equation" r:id="rId6" imgW="2413000" imgH="1028700" progId="Equation.3">
                    <p:embed/>
                    <p:pic>
                      <p:nvPicPr>
                        <p:cNvPr id="6150" name="Object 12">
                          <a:extLst>
                            <a:ext uri="{FF2B5EF4-FFF2-40B4-BE49-F238E27FC236}">
                              <a16:creationId xmlns:a16="http://schemas.microsoft.com/office/drawing/2014/main" id="{75FB0903-CE0E-BB41-8261-5B8C06FDA1C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1" name="Object 13">
              <a:extLst>
                <a:ext uri="{FF2B5EF4-FFF2-40B4-BE49-F238E27FC236}">
                  <a16:creationId xmlns:a16="http://schemas.microsoft.com/office/drawing/2014/main" id="{75D5F854-FB9E-754C-A14D-1854737212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36600" imgH="736600" progId="Equation.3">
                    <p:embed/>
                  </p:oleObj>
                </mc:Choice>
                <mc:Fallback>
                  <p:oleObj name="Equation" r:id="rId8" imgW="736600" imgH="736600" progId="Equation.3">
                    <p:embed/>
                    <p:pic>
                      <p:nvPicPr>
                        <p:cNvPr id="6151" name="Object 13">
                          <a:extLst>
                            <a:ext uri="{FF2B5EF4-FFF2-40B4-BE49-F238E27FC236}">
                              <a16:creationId xmlns:a16="http://schemas.microsoft.com/office/drawing/2014/main" id="{75D5F854-FB9E-754C-A14D-1854737212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160" name="Picture 14" descr="sine_one_lobe">
              <a:extLst>
                <a:ext uri="{FF2B5EF4-FFF2-40B4-BE49-F238E27FC236}">
                  <a16:creationId xmlns:a16="http://schemas.microsoft.com/office/drawing/2014/main" id="{1634C1DB-F82C-B64D-A721-A524B4EFA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1" name="Picture 15" descr="sine_two_love">
              <a:extLst>
                <a:ext uri="{FF2B5EF4-FFF2-40B4-BE49-F238E27FC236}">
                  <a16:creationId xmlns:a16="http://schemas.microsoft.com/office/drawing/2014/main" id="{D433940F-53F6-3740-9DBC-5407E0F54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73649" name="Rectangle 17">
            <a:extLst>
              <a:ext uri="{FF2B5EF4-FFF2-40B4-BE49-F238E27FC236}">
                <a16:creationId xmlns:a16="http://schemas.microsoft.com/office/drawing/2014/main" id="{EDD2A8B3-AC99-4C42-81E1-0B6E716C9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4801" y="2679700"/>
            <a:ext cx="1782612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1800" dirty="0">
                <a:solidFill>
                  <a:srgbClr val="FF0E26"/>
                </a:solidFill>
                <a:ea typeface="ＭＳ Ｐゴシック" panose="020B0600070205080204" pitchFamily="34" charset="-128"/>
              </a:rPr>
              <a:t>Quantized momentum </a:t>
            </a:r>
            <a:r>
              <a:rPr lang="en-US" altLang="en-US" sz="1800" dirty="0" err="1">
                <a:solidFill>
                  <a:srgbClr val="FF0E26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en-US" sz="1800" baseline="-25000" dirty="0" err="1">
                <a:solidFill>
                  <a:srgbClr val="FF0E26"/>
                </a:solidFill>
                <a:ea typeface="ＭＳ Ｐゴシック" panose="020B0600070205080204" pitchFamily="34" charset="-128"/>
              </a:rPr>
              <a:t>j</a:t>
            </a: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</a:pPr>
            <a:endParaRPr lang="en-US" altLang="en-US" sz="1800" b="1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1800" dirty="0">
              <a:solidFill>
                <a:srgbClr val="FF0E26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C8C378-9D9B-5E4A-B3C3-19DFFDB15013}"/>
              </a:ext>
            </a:extLst>
          </p:cNvPr>
          <p:cNvSpPr/>
          <p:nvPr/>
        </p:nvSpPr>
        <p:spPr>
          <a:xfrm>
            <a:off x="4029989" y="10198"/>
            <a:ext cx="4132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>
                    <a:lumMod val="85000"/>
                  </a:schemeClr>
                </a:solidFill>
                <a:ea typeface="ＭＳ Ｐゴシック" panose="020B0600070205080204" pitchFamily="34" charset="-128"/>
              </a:rPr>
              <a:t>Particles and Waves</a:t>
            </a:r>
            <a:endParaRPr lang="en-US" sz="3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AB5365-199D-E044-934E-7EE26F797BC5}"/>
              </a:ext>
            </a:extLst>
          </p:cNvPr>
          <p:cNvSpPr/>
          <p:nvPr/>
        </p:nvSpPr>
        <p:spPr>
          <a:xfrm>
            <a:off x="609600" y="217787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Standing Waves: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868BB8-EC4B-2142-9FC0-D1CFD709D48A}"/>
              </a:ext>
            </a:extLst>
          </p:cNvPr>
          <p:cNvSpPr/>
          <p:nvPr/>
        </p:nvSpPr>
        <p:spPr>
          <a:xfrm>
            <a:off x="615950" y="245727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ea typeface="ＭＳ Ｐゴシック" panose="020B0600070205080204" pitchFamily="34" charset="-128"/>
              </a:rPr>
              <a:t>Have finite extent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ea typeface="ＭＳ Ｐゴシック" panose="020B0600070205080204" pitchFamily="34" charset="-128"/>
              </a:rPr>
              <a:t>Have discrete wavelengths</a:t>
            </a:r>
          </a:p>
          <a:p>
            <a:pPr marL="241300" indent="-2413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ea typeface="ＭＳ Ｐゴシック" panose="020B0600070205080204" pitchFamily="34" charset="-128"/>
              </a:rPr>
              <a:t>Have discrete frequencies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B3F817-5012-A14A-A747-517D2B4696D9}"/>
              </a:ext>
            </a:extLst>
          </p:cNvPr>
          <p:cNvGrpSpPr/>
          <p:nvPr/>
        </p:nvGrpSpPr>
        <p:grpSpPr>
          <a:xfrm>
            <a:off x="600242" y="3407612"/>
            <a:ext cx="8391358" cy="1621588"/>
            <a:chOff x="600242" y="3407612"/>
            <a:chExt cx="8391358" cy="1621588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72810F7D-AF6E-314A-9FCF-1B6344FD8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242" y="3523500"/>
              <a:ext cx="5551488" cy="1311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69863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2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45402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2pPr>
              <a:lvl3pPr marL="804863" indent="-23653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6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3pPr>
              <a:lvl4pPr marL="108902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4pPr>
              <a:lvl5pPr marL="13731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5pPr>
              <a:lvl6pPr marL="18303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2875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27447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2019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>
                <a:lnSpc>
                  <a:spcPct val="90000"/>
                </a:lnSpc>
                <a:buFontTx/>
                <a:buNone/>
              </a:pPr>
              <a:r>
                <a:rPr lang="en-US" altLang="en-US" sz="2000" b="1" kern="0" dirty="0">
                  <a:ea typeface="ＭＳ Ｐゴシック" panose="020B0600070205080204" pitchFamily="34" charset="-128"/>
                </a:rPr>
                <a:t>Propagating Waves: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2000" kern="0" dirty="0">
                  <a:ea typeface="ＭＳ Ｐゴシック" panose="020B0600070205080204" pitchFamily="34" charset="-128"/>
                </a:rPr>
                <a:t>Have infinite extent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2000" kern="0" dirty="0">
                  <a:ea typeface="ＭＳ Ｐゴシック" panose="020B0600070205080204" pitchFamily="34" charset="-128"/>
                </a:rPr>
                <a:t>Have finite wavelength</a:t>
              </a:r>
            </a:p>
            <a:p>
              <a:pPr>
                <a:lnSpc>
                  <a:spcPct val="90000"/>
                </a:lnSpc>
              </a:pPr>
              <a:r>
                <a:rPr lang="en-US" altLang="en-US" sz="2000" kern="0" dirty="0">
                  <a:ea typeface="ＭＳ Ｐゴシック" panose="020B0600070205080204" pitchFamily="34" charset="-128"/>
                </a:rPr>
                <a:t>Have a finite frequency</a:t>
              </a: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56F0194E-0FA3-D24D-BE7C-ED793524A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4154" y="3407612"/>
              <a:ext cx="2351088" cy="156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69863" indent="-169863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endParaRPr lang="en-US" altLang="en-US" sz="2000" b="1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altLang="en-US" sz="18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Not countable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altLang="en-US" sz="18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Continuous</a:t>
              </a: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en-US" altLang="en-US" sz="18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Continuous</a:t>
              </a:r>
            </a:p>
            <a:p>
              <a:pPr>
                <a:spcBef>
                  <a:spcPct val="20000"/>
                </a:spcBef>
              </a:pPr>
              <a:endParaRPr lang="en-US" altLang="en-US" sz="1800" b="1" dirty="0">
                <a:solidFill>
                  <a:srgbClr val="FF0E26"/>
                </a:solidFill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</a:pPr>
              <a:endParaRPr lang="en-US" altLang="en-US" sz="1800" b="1" dirty="0">
                <a:solidFill>
                  <a:srgbClr val="FF0E26"/>
                </a:solidFill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</a:pPr>
              <a:endParaRPr lang="en-US" altLang="en-US" sz="2000" b="1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</a:pPr>
              <a:endParaRPr lang="en-US" altLang="en-US" sz="2000" b="1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 sz="2000" dirty="0">
                <a:ea typeface="ＭＳ Ｐゴシック" panose="020B0600070205080204" pitchFamily="34" charset="-128"/>
              </a:endParaRPr>
            </a:p>
          </p:txBody>
        </p:sp>
        <p:grpSp>
          <p:nvGrpSpPr>
            <p:cNvPr id="24" name="Group 5">
              <a:extLst>
                <a:ext uri="{FF2B5EF4-FFF2-40B4-BE49-F238E27FC236}">
                  <a16:creationId xmlns:a16="http://schemas.microsoft.com/office/drawing/2014/main" id="{624C704B-5D7C-AD4B-A885-3FE9F72AF6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12191" y="3506787"/>
              <a:ext cx="2879409" cy="1522413"/>
              <a:chOff x="3521" y="1462"/>
              <a:chExt cx="2054" cy="1086"/>
            </a:xfrm>
          </p:grpSpPr>
          <p:pic>
            <p:nvPicPr>
              <p:cNvPr id="25" name="Picture 6" descr="YoungsDoubleSlit">
                <a:extLst>
                  <a:ext uri="{FF2B5EF4-FFF2-40B4-BE49-F238E27FC236}">
                    <a16:creationId xmlns:a16="http://schemas.microsoft.com/office/drawing/2014/main" id="{66FE0F52-3DA7-E043-AAD0-E7939D0B3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31" t="59065"/>
              <a:stretch>
                <a:fillRect/>
              </a:stretch>
            </p:blipFill>
            <p:spPr bwMode="auto">
              <a:xfrm>
                <a:off x="3521" y="1462"/>
                <a:ext cx="2054" cy="1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ectangle 7">
                <a:extLst>
                  <a:ext uri="{FF2B5EF4-FFF2-40B4-BE49-F238E27FC236}">
                    <a16:creationId xmlns:a16="http://schemas.microsoft.com/office/drawing/2014/main" id="{C121FE3C-5544-FB4B-9C36-298735114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0" y="2393"/>
                <a:ext cx="19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000" dirty="0"/>
                  <a:t>http://</a:t>
                </a:r>
                <a:r>
                  <a:rPr lang="en-US" altLang="en-US" sz="1000" dirty="0" err="1"/>
                  <a:t>en.wikipedia.org</a:t>
                </a:r>
                <a:r>
                  <a:rPr lang="en-US" altLang="en-US" sz="1000" dirty="0"/>
                  <a:t>/wiki/Double-</a:t>
                </a:r>
                <a:r>
                  <a:rPr lang="en-US" altLang="en-US" sz="1000" dirty="0" err="1"/>
                  <a:t>slit_experiment</a:t>
                </a:r>
                <a:endParaRPr lang="en-US" altLang="en-US" sz="1000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32627-205F-DA44-B1CA-684FBCDDBF45}"/>
              </a:ext>
            </a:extLst>
          </p:cNvPr>
          <p:cNvGrpSpPr/>
          <p:nvPr/>
        </p:nvGrpSpPr>
        <p:grpSpPr>
          <a:xfrm>
            <a:off x="609600" y="783431"/>
            <a:ext cx="9550856" cy="1959769"/>
            <a:chOff x="609600" y="783431"/>
            <a:chExt cx="9550856" cy="1959769"/>
          </a:xfrm>
        </p:grpSpPr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29DC7F65-CC5F-D84B-8535-6B19F947C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801688"/>
              <a:ext cx="5249863" cy="194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69863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2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 charset="-128"/>
                </a:defRPr>
              </a:lvl1pPr>
              <a:lvl2pPr marL="45402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2pPr>
              <a:lvl3pPr marL="804863" indent="-23653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ü"/>
                <a:defRPr sz="16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3pPr>
              <a:lvl4pPr marL="108902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4pPr>
              <a:lvl5pPr marL="13731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  <a:cs typeface="ＭＳ Ｐゴシック"/>
                </a:defRPr>
              </a:lvl5pPr>
              <a:lvl6pPr marL="18303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2875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27447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20198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Wingdings 3" charset="2"/>
                <a:buChar char="´"/>
                <a:defRPr sz="1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000" b="1" kern="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Classical Particles:</a:t>
              </a:r>
            </a:p>
            <a:p>
              <a:pPr>
                <a:spcBef>
                  <a:spcPts val="0"/>
                </a:spcBef>
              </a:pPr>
              <a:r>
                <a:rPr lang="en-US" altLang="en-US" sz="2000" kern="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Have a finite extent</a:t>
              </a:r>
            </a:p>
            <a:p>
              <a:pPr>
                <a:spcBef>
                  <a:spcPts val="0"/>
                </a:spcBef>
              </a:pPr>
              <a:r>
                <a:rPr lang="en-US" altLang="en-US" sz="2000" kern="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Have a finite weight</a:t>
              </a:r>
            </a:p>
            <a:p>
              <a:pPr>
                <a:spcBef>
                  <a:spcPts val="0"/>
                </a:spcBef>
              </a:pPr>
              <a:r>
                <a:rPr lang="en-US" altLang="en-US" sz="2000" kern="0" dirty="0"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Are countable with integers</a:t>
              </a:r>
            </a:p>
          </p:txBody>
        </p:sp>
        <p:sp>
          <p:nvSpPr>
            <p:cNvPr id="28" name="Rectangle 4">
              <a:extLst>
                <a:ext uri="{FF2B5EF4-FFF2-40B4-BE49-F238E27FC236}">
                  <a16:creationId xmlns:a16="http://schemas.microsoft.com/office/drawing/2014/main" id="{B541BFE8-9B22-4A4B-B133-34236F927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256" y="783431"/>
              <a:ext cx="6172200" cy="152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69863" indent="-169863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</a:pPr>
              <a:endParaRPr lang="en-US" altLang="en-US" sz="2000" b="1" dirty="0">
                <a:ea typeface="ＭＳ Ｐゴシック" panose="020B0600070205080204" pitchFamily="34" charset="-128"/>
              </a:endParaRP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altLang="en-US" sz="20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continuous</a:t>
              </a:r>
              <a:r>
                <a:rPr lang="en-US" altLang="en-US" sz="2000" dirty="0">
                  <a:ea typeface="ＭＳ Ｐゴシック" panose="020B0600070205080204" pitchFamily="34" charset="-128"/>
                </a:rPr>
                <a:t> (ignoring atomic granularity)</a:t>
              </a: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altLang="en-US" sz="20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continuous</a:t>
              </a:r>
              <a:r>
                <a:rPr lang="en-US" altLang="en-US" sz="2000" dirty="0">
                  <a:ea typeface="ＭＳ Ｐゴシック" panose="020B0600070205080204" pitchFamily="34" charset="-128"/>
                </a:rPr>
                <a:t> (ignoring atomic granularity)</a:t>
              </a: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altLang="en-US" sz="2000" dirty="0">
                  <a:solidFill>
                    <a:srgbClr val="FF0E26"/>
                  </a:solidFill>
                  <a:ea typeface="ＭＳ Ｐゴシック" panose="020B0600070205080204" pitchFamily="34" charset="-128"/>
                </a:rPr>
                <a:t>discrete</a:t>
              </a:r>
              <a:endParaRPr lang="en-US" altLang="en-US" sz="2000" dirty="0"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2425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047891"/>
            <a:ext cx="110490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4 - </a:t>
            </a: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Elements of Quantum  Mechanics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4.2 Strange Experimental Results </a:t>
            </a:r>
            <a:b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 =&gt; The Advent of Quantum Mechanics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4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DF4C545-1E6D-104D-8168-041AB70764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27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solidFill>
                <a:schemeClr val="bg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grpSp>
        <p:nvGrpSpPr>
          <p:cNvPr id="17415" name="Group 4">
            <a:extLst>
              <a:ext uri="{FF2B5EF4-FFF2-40B4-BE49-F238E27FC236}">
                <a16:creationId xmlns:a16="http://schemas.microsoft.com/office/drawing/2014/main" id="{87BD4F12-DEBD-394B-974A-7EDE4A818329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3151"/>
            <a:ext cx="3257550" cy="1414463"/>
            <a:chOff x="2989" y="1366"/>
            <a:chExt cx="2536" cy="1101"/>
          </a:xfrm>
        </p:grpSpPr>
        <p:pic>
          <p:nvPicPr>
            <p:cNvPr id="17422" name="Picture 5" descr="PrismAndLight">
              <a:extLst>
                <a:ext uri="{FF2B5EF4-FFF2-40B4-BE49-F238E27FC236}">
                  <a16:creationId xmlns:a16="http://schemas.microsoft.com/office/drawing/2014/main" id="{0A805946-E53A-7041-9AFA-3AC938330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Rectangle 6">
              <a:extLst>
                <a:ext uri="{FF2B5EF4-FFF2-40B4-BE49-F238E27FC236}">
                  <a16:creationId xmlns:a16="http://schemas.microsoft.com/office/drawing/2014/main" id="{844347FB-0628-2749-9C4C-22DB24C5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2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grpSp>
        <p:nvGrpSpPr>
          <p:cNvPr id="17416" name="Group 7">
            <a:extLst>
              <a:ext uri="{FF2B5EF4-FFF2-40B4-BE49-F238E27FC236}">
                <a16:creationId xmlns:a16="http://schemas.microsoft.com/office/drawing/2014/main" id="{68B3A065-ED7E-E641-8EA7-5AB347B0F40B}"/>
              </a:ext>
            </a:extLst>
          </p:cNvPr>
          <p:cNvGrpSpPr>
            <a:grpSpLocks/>
          </p:cNvGrpSpPr>
          <p:nvPr/>
        </p:nvGrpSpPr>
        <p:grpSpPr bwMode="auto">
          <a:xfrm>
            <a:off x="4725988" y="1204913"/>
            <a:ext cx="2303462" cy="1255712"/>
            <a:chOff x="4039" y="722"/>
            <a:chExt cx="1451" cy="791"/>
          </a:xfrm>
        </p:grpSpPr>
        <p:graphicFrame>
          <p:nvGraphicFramePr>
            <p:cNvPr id="17410" name="Object 8">
              <a:extLst>
                <a:ext uri="{FF2B5EF4-FFF2-40B4-BE49-F238E27FC236}">
                  <a16:creationId xmlns:a16="http://schemas.microsoft.com/office/drawing/2014/main" id="{8F6D0ACC-6DCA-CB47-8909-E49D8FEEDE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49600" imgH="1028700" progId="Equation.3">
                    <p:embed/>
                  </p:oleObj>
                </mc:Choice>
                <mc:Fallback>
                  <p:oleObj name="Equation" r:id="rId4" imgW="3149600" imgH="1028700" progId="Equation.3">
                    <p:embed/>
                    <p:pic>
                      <p:nvPicPr>
                        <p:cNvPr id="17410" name="Object 8">
                          <a:extLst>
                            <a:ext uri="{FF2B5EF4-FFF2-40B4-BE49-F238E27FC236}">
                              <a16:creationId xmlns:a16="http://schemas.microsoft.com/office/drawing/2014/main" id="{8F6D0ACC-6DCA-CB47-8909-E49D8FEEDE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Line 9">
              <a:extLst>
                <a:ext uri="{FF2B5EF4-FFF2-40B4-BE49-F238E27FC236}">
                  <a16:creationId xmlns:a16="http://schemas.microsoft.com/office/drawing/2014/main" id="{ED077E67-FBEB-2147-9243-AA9AC6696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10" descr="Light upward diagonal">
              <a:extLst>
                <a:ext uri="{FF2B5EF4-FFF2-40B4-BE49-F238E27FC236}">
                  <a16:creationId xmlns:a16="http://schemas.microsoft.com/office/drawing/2014/main" id="{DA4CB3B1-9A34-9243-8D3D-55D9BCADC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419" name="Rectangle 11" descr="Light upward diagonal">
              <a:extLst>
                <a:ext uri="{FF2B5EF4-FFF2-40B4-BE49-F238E27FC236}">
                  <a16:creationId xmlns:a16="http://schemas.microsoft.com/office/drawing/2014/main" id="{C219FE06-F1C8-CD4C-8A99-12DE9BD44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7411" name="Object 12">
              <a:extLst>
                <a:ext uri="{FF2B5EF4-FFF2-40B4-BE49-F238E27FC236}">
                  <a16:creationId xmlns:a16="http://schemas.microsoft.com/office/drawing/2014/main" id="{8A795512-FE8D-E942-9244-746EE393DB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413000" imgH="1028700" progId="Equation.3">
                    <p:embed/>
                  </p:oleObj>
                </mc:Choice>
                <mc:Fallback>
                  <p:oleObj name="Equation" r:id="rId7" imgW="2413000" imgH="1028700" progId="Equation.3">
                    <p:embed/>
                    <p:pic>
                      <p:nvPicPr>
                        <p:cNvPr id="17411" name="Object 12">
                          <a:extLst>
                            <a:ext uri="{FF2B5EF4-FFF2-40B4-BE49-F238E27FC236}">
                              <a16:creationId xmlns:a16="http://schemas.microsoft.com/office/drawing/2014/main" id="{8A795512-FE8D-E942-9244-746EE393DB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13">
              <a:extLst>
                <a:ext uri="{FF2B5EF4-FFF2-40B4-BE49-F238E27FC236}">
                  <a16:creationId xmlns:a16="http://schemas.microsoft.com/office/drawing/2014/main" id="{3C3CCBCD-788D-694E-AB59-5730B2121D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736600" imgH="736600" progId="Equation.3">
                    <p:embed/>
                  </p:oleObj>
                </mc:Choice>
                <mc:Fallback>
                  <p:oleObj name="Equation" r:id="rId9" imgW="736600" imgH="736600" progId="Equation.3">
                    <p:embed/>
                    <p:pic>
                      <p:nvPicPr>
                        <p:cNvPr id="17412" name="Object 13">
                          <a:extLst>
                            <a:ext uri="{FF2B5EF4-FFF2-40B4-BE49-F238E27FC236}">
                              <a16:creationId xmlns:a16="http://schemas.microsoft.com/office/drawing/2014/main" id="{3C3CCBCD-788D-694E-AB59-5730B2121D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20" name="Picture 14" descr="sine_one_lobe">
              <a:extLst>
                <a:ext uri="{FF2B5EF4-FFF2-40B4-BE49-F238E27FC236}">
                  <a16:creationId xmlns:a16="http://schemas.microsoft.com/office/drawing/2014/main" id="{3253B03D-22DF-7E4C-9C4D-87A74E2F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15" descr="sine_two_love">
              <a:extLst>
                <a:ext uri="{FF2B5EF4-FFF2-40B4-BE49-F238E27FC236}">
                  <a16:creationId xmlns:a16="http://schemas.microsoft.com/office/drawing/2014/main" id="{80553871-B888-C246-A3D3-53DF7BBAA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0" name="AutoShape 5">
            <a:extLst>
              <a:ext uri="{FF2B5EF4-FFF2-40B4-BE49-F238E27FC236}">
                <a16:creationId xmlns:a16="http://schemas.microsoft.com/office/drawing/2014/main" id="{98C9D942-6400-8140-9FA0-382A643B0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740" y="278730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516154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>
            <a:extLst>
              <a:ext uri="{FF2B5EF4-FFF2-40B4-BE49-F238E27FC236}">
                <a16:creationId xmlns:a16="http://schemas.microsoft.com/office/drawing/2014/main" id="{2C71A365-60F2-EF49-9E62-AA91CA86D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17" y="2893422"/>
            <a:ext cx="1799319" cy="223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A998C6-8CF8-9D4A-91B4-C9CC8A7EE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Black-body Radiation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95BAF-DE1D-2841-8F27-349B53CA3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121" y="765294"/>
            <a:ext cx="3818495" cy="1818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80D5B-9109-BF4B-B471-F327B6538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916" y="2533673"/>
            <a:ext cx="3818495" cy="3126957"/>
          </a:xfrm>
          <a:prstGeom prst="rect">
            <a:avLst/>
          </a:prstGeom>
        </p:spPr>
      </p:pic>
      <p:sp>
        <p:nvSpPr>
          <p:cNvPr id="21" name="Text Box 33">
            <a:extLst>
              <a:ext uri="{FF2B5EF4-FFF2-40B4-BE49-F238E27FC236}">
                <a16:creationId xmlns:a16="http://schemas.microsoft.com/office/drawing/2014/main" id="{ACC1856C-FD99-8A41-B789-D04FB5928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046" y="5247949"/>
            <a:ext cx="8569825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Observations: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Radiation intensity is wavelength and temperature dependent</a:t>
            </a:r>
          </a:p>
        </p:txBody>
      </p:sp>
      <p:sp>
        <p:nvSpPr>
          <p:cNvPr id="22" name="Text Box 33">
            <a:extLst>
              <a:ext uri="{FF2B5EF4-FFF2-40B4-BE49-F238E27FC236}">
                <a16:creationId xmlns:a16="http://schemas.microsoft.com/office/drawing/2014/main" id="{7B4CBC91-57C9-A64D-B2D7-A482F91AF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536" y="971081"/>
            <a:ext cx="3818495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Experiment: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Measure wavelength and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intensity of radiation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39497" y="604802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6"/>
              </a:rPr>
              <a:t>https://en.wikipedia.org/wiki/Black-body_radiation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/>
              <p14:cNvContentPartPr/>
              <p14:nvPr/>
            </p14:nvContentPartPr>
            <p14:xfrm>
              <a:off x="4711680" y="2765520"/>
              <a:ext cx="333000" cy="2084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01960" y="2759040"/>
                <a:ext cx="348840" cy="209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8924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3">
            <a:extLst>
              <a:ext uri="{FF2B5EF4-FFF2-40B4-BE49-F238E27FC236}">
                <a16:creationId xmlns:a16="http://schemas.microsoft.com/office/drawing/2014/main" id="{C11E95FB-DFD4-D040-A96D-8645682C5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42" y="774989"/>
            <a:ext cx="4449643" cy="551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Line 4">
            <a:extLst>
              <a:ext uri="{FF2B5EF4-FFF2-40B4-BE49-F238E27FC236}">
                <a16:creationId xmlns:a16="http://schemas.microsoft.com/office/drawing/2014/main" id="{A7355D88-C474-4C45-9115-B752FC480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1741" y="6278151"/>
            <a:ext cx="1" cy="703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Text Box 13">
            <a:extLst>
              <a:ext uri="{FF2B5EF4-FFF2-40B4-BE49-F238E27FC236}">
                <a16:creationId xmlns:a16="http://schemas.microsoft.com/office/drawing/2014/main" id="{61707090-2B26-184C-BFC5-B6780295854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402684" y="1653578"/>
            <a:ext cx="8769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i="1" dirty="0">
                <a:solidFill>
                  <a:srgbClr val="FF0000"/>
                </a:solidFill>
                <a:latin typeface="Times" pitchFamily="2" charset="0"/>
              </a:rPr>
              <a:t>(u)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A998C6-8CF8-9D4A-91B4-C9CC8A7EE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Black-body Radiation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95BAF-DE1D-2841-8F27-349B53CA3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232" y="855866"/>
            <a:ext cx="3818495" cy="1818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80D5B-9109-BF4B-B471-F327B6538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189" y="2804932"/>
            <a:ext cx="3366495" cy="2756815"/>
          </a:xfrm>
          <a:prstGeom prst="rect">
            <a:avLst/>
          </a:prstGeom>
        </p:spPr>
      </p:pic>
      <p:sp>
        <p:nvSpPr>
          <p:cNvPr id="8" name="Text Box 33">
            <a:extLst>
              <a:ext uri="{FF2B5EF4-FFF2-40B4-BE49-F238E27FC236}">
                <a16:creationId xmlns:a16="http://schemas.microsoft.com/office/drawing/2014/main" id="{9B1208F3-CA7C-B74F-93AB-205C225D5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784" y="5446501"/>
            <a:ext cx="4877434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Observations: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Intensity peak moves significantly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A71F68-54F4-D140-944A-A1D0239ED1E0}"/>
              </a:ext>
            </a:extLst>
          </p:cNvPr>
          <p:cNvSpPr/>
          <p:nvPr/>
        </p:nvSpPr>
        <p:spPr>
          <a:xfrm rot="20655960">
            <a:off x="3943636" y="887796"/>
            <a:ext cx="308660" cy="2579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414B21-35EB-9A43-8BD0-F2901C1E8ABC}"/>
              </a:ext>
            </a:extLst>
          </p:cNvPr>
          <p:cNvSpPr/>
          <p:nvPr/>
        </p:nvSpPr>
        <p:spPr>
          <a:xfrm>
            <a:off x="4022131" y="1476716"/>
            <a:ext cx="1219605" cy="569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3739320" y="2602440"/>
              <a:ext cx="675000" cy="29775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8880" y="2592000"/>
                <a:ext cx="694440" cy="299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757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3">
            <a:extLst>
              <a:ext uri="{FF2B5EF4-FFF2-40B4-BE49-F238E27FC236}">
                <a16:creationId xmlns:a16="http://schemas.microsoft.com/office/drawing/2014/main" id="{C11E95FB-DFD4-D040-A96D-8645682C5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42" y="774989"/>
            <a:ext cx="4449643" cy="551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Line 4">
            <a:extLst>
              <a:ext uri="{FF2B5EF4-FFF2-40B4-BE49-F238E27FC236}">
                <a16:creationId xmlns:a16="http://schemas.microsoft.com/office/drawing/2014/main" id="{A7355D88-C474-4C45-9115-B752FC480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1741" y="6278151"/>
            <a:ext cx="1" cy="703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669" name="Text Box 5">
            <a:extLst>
              <a:ext uri="{FF2B5EF4-FFF2-40B4-BE49-F238E27FC236}">
                <a16:creationId xmlns:a16="http://schemas.microsoft.com/office/drawing/2014/main" id="{2BF3EEDC-033D-3549-B99A-20E4A4036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859525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Rayleigh-Jeans Formula</a:t>
            </a:r>
          </a:p>
        </p:txBody>
      </p:sp>
      <p:graphicFrame>
        <p:nvGraphicFramePr>
          <p:cNvPr id="2161670" name="Object 6">
            <a:extLst>
              <a:ext uri="{FF2B5EF4-FFF2-40B4-BE49-F238E27FC236}">
                <a16:creationId xmlns:a16="http://schemas.microsoft.com/office/drawing/2014/main" id="{02F5BA5B-D0E3-A24E-B8D5-A9B8146837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0226" y="1460659"/>
          <a:ext cx="268287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742900" imgH="5562600" progId="Equation.DSMT4">
                  <p:embed/>
                </p:oleObj>
              </mc:Choice>
              <mc:Fallback>
                <p:oleObj name="Equation" r:id="rId4" imgW="25742900" imgH="5562600" progId="Equation.DSMT4">
                  <p:embed/>
                  <p:pic>
                    <p:nvPicPr>
                      <p:cNvPr id="2161670" name="Object 6">
                        <a:extLst>
                          <a:ext uri="{FF2B5EF4-FFF2-40B4-BE49-F238E27FC236}">
                            <a16:creationId xmlns:a16="http://schemas.microsoft.com/office/drawing/2014/main" id="{02F5BA5B-D0E3-A24E-B8D5-A9B8146837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226" y="1460659"/>
                        <a:ext cx="2682875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1671" name="Object 7">
            <a:extLst>
              <a:ext uri="{FF2B5EF4-FFF2-40B4-BE49-F238E27FC236}">
                <a16:creationId xmlns:a16="http://schemas.microsoft.com/office/drawing/2014/main" id="{E466955D-D97A-3E4D-97AD-FEA3E52751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7676" y="2195671"/>
          <a:ext cx="37179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497000" imgH="4686300" progId="Equation.DSMT4">
                  <p:embed/>
                </p:oleObj>
              </mc:Choice>
              <mc:Fallback>
                <p:oleObj name="Equation" r:id="rId6" imgW="39497000" imgH="4686300" progId="Equation.DSMT4">
                  <p:embed/>
                  <p:pic>
                    <p:nvPicPr>
                      <p:cNvPr id="2161671" name="Object 7">
                        <a:extLst>
                          <a:ext uri="{FF2B5EF4-FFF2-40B4-BE49-F238E27FC236}">
                            <a16:creationId xmlns:a16="http://schemas.microsoft.com/office/drawing/2014/main" id="{E466955D-D97A-3E4D-97AD-FEA3E52751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7676" y="2195671"/>
                        <a:ext cx="37179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>
            <a:extLst>
              <a:ext uri="{FF2B5EF4-FFF2-40B4-BE49-F238E27FC236}">
                <a16:creationId xmlns:a16="http://schemas.microsoft.com/office/drawing/2014/main" id="{9C611F90-C13D-3B4E-8906-BED158647589}"/>
              </a:ext>
            </a:extLst>
          </p:cNvPr>
          <p:cNvGrpSpPr>
            <a:grpSpLocks/>
          </p:cNvGrpSpPr>
          <p:nvPr/>
        </p:nvGrpSpPr>
        <p:grpSpPr bwMode="auto">
          <a:xfrm>
            <a:off x="3369112" y="2584513"/>
            <a:ext cx="5680406" cy="3263560"/>
            <a:chOff x="1203" y="1140"/>
            <a:chExt cx="4651" cy="2371"/>
          </a:xfrm>
        </p:grpSpPr>
        <p:sp>
          <p:nvSpPr>
            <p:cNvPr id="8216" name="Line 9">
              <a:extLst>
                <a:ext uri="{FF2B5EF4-FFF2-40B4-BE49-F238E27FC236}">
                  <a16:creationId xmlns:a16="http://schemas.microsoft.com/office/drawing/2014/main" id="{A4B6B277-68B4-334B-9E78-AA589E32D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16" y="1446"/>
              <a:ext cx="1702" cy="2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Freeform 10">
              <a:extLst>
                <a:ext uri="{FF2B5EF4-FFF2-40B4-BE49-F238E27FC236}">
                  <a16:creationId xmlns:a16="http://schemas.microsoft.com/office/drawing/2014/main" id="{78E4229A-142A-A447-B8F9-300C158C0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1140"/>
              <a:ext cx="849" cy="2371"/>
            </a:xfrm>
            <a:custGeom>
              <a:avLst/>
              <a:gdLst>
                <a:gd name="T0" fmla="*/ 0 w 1104"/>
                <a:gd name="T1" fmla="*/ 2580 h 2580"/>
                <a:gd name="T2" fmla="*/ 36 w 1104"/>
                <a:gd name="T3" fmla="*/ 1914 h 2580"/>
                <a:gd name="T4" fmla="*/ 54 w 1104"/>
                <a:gd name="T5" fmla="*/ 1662 h 2580"/>
                <a:gd name="T6" fmla="*/ 66 w 1104"/>
                <a:gd name="T7" fmla="*/ 1476 h 2580"/>
                <a:gd name="T8" fmla="*/ 192 w 1104"/>
                <a:gd name="T9" fmla="*/ 516 h 2580"/>
                <a:gd name="T10" fmla="*/ 390 w 1104"/>
                <a:gd name="T11" fmla="*/ 72 h 2580"/>
                <a:gd name="T12" fmla="*/ 720 w 1104"/>
                <a:gd name="T13" fmla="*/ 84 h 2580"/>
                <a:gd name="T14" fmla="*/ 1104 w 1104"/>
                <a:gd name="T15" fmla="*/ 324 h 25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04"/>
                <a:gd name="T25" fmla="*/ 0 h 2580"/>
                <a:gd name="T26" fmla="*/ 1104 w 1104"/>
                <a:gd name="T27" fmla="*/ 2580 h 25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04" h="2580">
                  <a:moveTo>
                    <a:pt x="0" y="2580"/>
                  </a:moveTo>
                  <a:cubicBezTo>
                    <a:pt x="6" y="2469"/>
                    <a:pt x="27" y="2067"/>
                    <a:pt x="36" y="1914"/>
                  </a:cubicBezTo>
                  <a:cubicBezTo>
                    <a:pt x="45" y="1761"/>
                    <a:pt x="49" y="1735"/>
                    <a:pt x="54" y="1662"/>
                  </a:cubicBezTo>
                  <a:cubicBezTo>
                    <a:pt x="59" y="1589"/>
                    <a:pt x="43" y="1667"/>
                    <a:pt x="66" y="1476"/>
                  </a:cubicBezTo>
                  <a:cubicBezTo>
                    <a:pt x="89" y="1285"/>
                    <a:pt x="138" y="750"/>
                    <a:pt x="192" y="516"/>
                  </a:cubicBezTo>
                  <a:cubicBezTo>
                    <a:pt x="246" y="282"/>
                    <a:pt x="302" y="144"/>
                    <a:pt x="390" y="72"/>
                  </a:cubicBezTo>
                  <a:cubicBezTo>
                    <a:pt x="478" y="0"/>
                    <a:pt x="601" y="42"/>
                    <a:pt x="720" y="84"/>
                  </a:cubicBezTo>
                  <a:cubicBezTo>
                    <a:pt x="839" y="126"/>
                    <a:pt x="972" y="224"/>
                    <a:pt x="1104" y="324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1675" name="Text Box 11">
              <a:extLst>
                <a:ext uri="{FF2B5EF4-FFF2-40B4-BE49-F238E27FC236}">
                  <a16:creationId xmlns:a16="http://schemas.microsoft.com/office/drawing/2014/main" id="{54466A8C-18D5-3C48-BDC7-55EC083857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1475"/>
              <a:ext cx="189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solidFill>
                    <a:srgbClr val="C00000"/>
                  </a:solidFill>
                  <a:latin typeface="+mn-lt"/>
                </a:rPr>
                <a:t>Wein’s</a:t>
              </a:r>
              <a:r>
                <a:rPr lang="en-US" dirty="0">
                  <a:solidFill>
                    <a:srgbClr val="C00000"/>
                  </a:solidFill>
                  <a:latin typeface="+mn-lt"/>
                </a:rPr>
                <a:t> Formula</a:t>
              </a:r>
            </a:p>
          </p:txBody>
        </p:sp>
        <p:graphicFrame>
          <p:nvGraphicFramePr>
            <p:cNvPr id="8197" name="Object 12">
              <a:extLst>
                <a:ext uri="{FF2B5EF4-FFF2-40B4-BE49-F238E27FC236}">
                  <a16:creationId xmlns:a16="http://schemas.microsoft.com/office/drawing/2014/main" id="{6138A462-1AC6-9E46-A40E-8C37A0BCE0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08" y="1763"/>
            <a:ext cx="1056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090900" imgH="9652000" progId="Equation.DSMT4">
                    <p:embed/>
                  </p:oleObj>
                </mc:Choice>
                <mc:Fallback>
                  <p:oleObj name="Equation" r:id="rId8" imgW="16090900" imgH="9652000" progId="Equation.DSMT4">
                    <p:embed/>
                    <p:pic>
                      <p:nvPicPr>
                        <p:cNvPr id="8197" name="Object 12">
                          <a:extLst>
                            <a:ext uri="{FF2B5EF4-FFF2-40B4-BE49-F238E27FC236}">
                              <a16:creationId xmlns:a16="http://schemas.microsoft.com/office/drawing/2014/main" id="{6138A462-1AC6-9E46-A40E-8C37A0BCE0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8" y="1763"/>
                          <a:ext cx="1056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02" name="Text Box 13">
            <a:extLst>
              <a:ext uri="{FF2B5EF4-FFF2-40B4-BE49-F238E27FC236}">
                <a16:creationId xmlns:a16="http://schemas.microsoft.com/office/drawing/2014/main" id="{61707090-2B26-184C-BFC5-B6780295854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402684" y="1653578"/>
            <a:ext cx="8769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i="1" dirty="0">
                <a:solidFill>
                  <a:srgbClr val="FF0000"/>
                </a:solidFill>
                <a:latin typeface="Times" pitchFamily="2" charset="0"/>
              </a:rPr>
              <a:t>(u)</a:t>
            </a:r>
          </a:p>
        </p:txBody>
      </p:sp>
      <p:sp>
        <p:nvSpPr>
          <p:cNvPr id="2161686" name="Line 22">
            <a:extLst>
              <a:ext uri="{FF2B5EF4-FFF2-40B4-BE49-F238E27FC236}">
                <a16:creationId xmlns:a16="http://schemas.microsoft.com/office/drawing/2014/main" id="{0DA97DE7-9198-554E-9B39-BB2F5949FA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01172" y="1677554"/>
            <a:ext cx="23622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196" name="Object 25">
            <a:extLst>
              <a:ext uri="{FF2B5EF4-FFF2-40B4-BE49-F238E27FC236}">
                <a16:creationId xmlns:a16="http://schemas.microsoft.com/office/drawing/2014/main" id="{B7A0F229-A70D-874E-B5A5-117D33BF3D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7188" y="5196045"/>
          <a:ext cx="34544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810700" imgH="9944100" progId="Equation.DSMT4">
                  <p:embed/>
                </p:oleObj>
              </mc:Choice>
              <mc:Fallback>
                <p:oleObj name="Equation" r:id="rId10" imgW="34810700" imgH="9944100" progId="Equation.DSMT4">
                  <p:embed/>
                  <p:pic>
                    <p:nvPicPr>
                      <p:cNvPr id="8196" name="Object 25">
                        <a:extLst>
                          <a:ext uri="{FF2B5EF4-FFF2-40B4-BE49-F238E27FC236}">
                            <a16:creationId xmlns:a16="http://schemas.microsoft.com/office/drawing/2014/main" id="{B7A0F229-A70D-874E-B5A5-117D33BF3D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7188" y="5196045"/>
                        <a:ext cx="34544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1690" name="Text Box 26">
            <a:extLst>
              <a:ext uri="{FF2B5EF4-FFF2-40B4-BE49-F238E27FC236}">
                <a16:creationId xmlns:a16="http://schemas.microsoft.com/office/drawing/2014/main" id="{28C7BD50-B202-834A-A3EB-8B8BEDC32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637245"/>
            <a:ext cx="3106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Plank’s fitting formula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A998C6-8CF8-9D4A-91B4-C9CC8A7EE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Black-body Radiation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182F7E-97EA-1447-BB3F-3948FA26D9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9550" y="5266372"/>
            <a:ext cx="1302449" cy="106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23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6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16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3">
            <a:extLst>
              <a:ext uri="{FF2B5EF4-FFF2-40B4-BE49-F238E27FC236}">
                <a16:creationId xmlns:a16="http://schemas.microsoft.com/office/drawing/2014/main" id="{7531B89A-819A-A544-A568-0EBC6829E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2811462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9218" name="Object 6">
            <a:extLst>
              <a:ext uri="{FF2B5EF4-FFF2-40B4-BE49-F238E27FC236}">
                <a16:creationId xmlns:a16="http://schemas.microsoft.com/office/drawing/2014/main" id="{5B95227E-3E82-6142-9179-FD314CFCEF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244745"/>
              </p:ext>
            </p:extLst>
          </p:nvPr>
        </p:nvGraphicFramePr>
        <p:xfrm>
          <a:off x="2316163" y="1616075"/>
          <a:ext cx="281305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45000" imgH="9652000" progId="Equation.DSMT4">
                  <p:embed/>
                </p:oleObj>
              </mc:Choice>
              <mc:Fallback>
                <p:oleObj name="Equation" r:id="rId2" imgW="29845000" imgH="9652000" progId="Equation.DSMT4">
                  <p:embed/>
                  <p:pic>
                    <p:nvPicPr>
                      <p:cNvPr id="9218" name="Object 6">
                        <a:extLst>
                          <a:ext uri="{FF2B5EF4-FFF2-40B4-BE49-F238E27FC236}">
                            <a16:creationId xmlns:a16="http://schemas.microsoft.com/office/drawing/2014/main" id="{5B95227E-3E82-6142-9179-FD314CFCEF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3" y="1616075"/>
                        <a:ext cx="2813050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>
            <a:extLst>
              <a:ext uri="{FF2B5EF4-FFF2-40B4-BE49-F238E27FC236}">
                <a16:creationId xmlns:a16="http://schemas.microsoft.com/office/drawing/2014/main" id="{D324DEBF-A978-B043-8D38-50A1EFE490C5}"/>
              </a:ext>
            </a:extLst>
          </p:cNvPr>
          <p:cNvGrpSpPr>
            <a:grpSpLocks/>
          </p:cNvGrpSpPr>
          <p:nvPr/>
        </p:nvGrpSpPr>
        <p:grpSpPr bwMode="auto">
          <a:xfrm>
            <a:off x="3470275" y="5630862"/>
            <a:ext cx="5883276" cy="998538"/>
            <a:chOff x="1226" y="3312"/>
            <a:chExt cx="3706" cy="629"/>
          </a:xfrm>
        </p:grpSpPr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AA93B277-EB08-954A-8BE0-6E06231697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3312"/>
              <a:ext cx="370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</a:rPr>
                <a:t>EM emission occurs in discrete quanta of</a:t>
              </a:r>
              <a:r>
                <a:rPr lang="en-US" dirty="0">
                  <a:latin typeface="+mn-lt"/>
                </a:rPr>
                <a:t> </a:t>
              </a:r>
            </a:p>
          </p:txBody>
        </p:sp>
        <p:graphicFrame>
          <p:nvGraphicFramePr>
            <p:cNvPr id="9221" name="Object 9">
              <a:extLst>
                <a:ext uri="{FF2B5EF4-FFF2-40B4-BE49-F238E27FC236}">
                  <a16:creationId xmlns:a16="http://schemas.microsoft.com/office/drawing/2014/main" id="{27CE1425-0154-6B46-ABE5-DB963A9DD02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24" y="3598"/>
            <a:ext cx="772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0528300" imgH="4686300" progId="Equation.DSMT4">
                    <p:embed/>
                  </p:oleObj>
                </mc:Choice>
                <mc:Fallback>
                  <p:oleObj name="Equation" r:id="rId4" imgW="10528300" imgH="4686300" progId="Equation.DSMT4">
                    <p:embed/>
                    <p:pic>
                      <p:nvPicPr>
                        <p:cNvPr id="9221" name="Object 9">
                          <a:extLst>
                            <a:ext uri="{FF2B5EF4-FFF2-40B4-BE49-F238E27FC236}">
                              <a16:creationId xmlns:a16="http://schemas.microsoft.com/office/drawing/2014/main" id="{27CE1425-0154-6B46-ABE5-DB963A9DD02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3598"/>
                          <a:ext cx="772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7" name="Text Box 8">
              <a:extLst>
                <a:ext uri="{FF2B5EF4-FFF2-40B4-BE49-F238E27FC236}">
                  <a16:creationId xmlns:a16="http://schemas.microsoft.com/office/drawing/2014/main" id="{884C552C-AA9E-374B-A6AE-BDF2D9ECB4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3600"/>
              <a:ext cx="12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n=1,2, …….. N</a:t>
              </a:r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id="{DA8F82D1-BE0B-E54E-BFC9-279AD6BA13FE}"/>
              </a:ext>
            </a:extLst>
          </p:cNvPr>
          <p:cNvGrpSpPr>
            <a:grpSpLocks/>
          </p:cNvGrpSpPr>
          <p:nvPr/>
        </p:nvGrpSpPr>
        <p:grpSpPr bwMode="auto">
          <a:xfrm>
            <a:off x="5384801" y="3344863"/>
            <a:ext cx="1109663" cy="1546225"/>
            <a:chOff x="2432" y="1632"/>
            <a:chExt cx="699" cy="974"/>
          </a:xfrm>
        </p:grpSpPr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DF3D2557-C9D7-CB48-AB6C-9BFEAE599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2160"/>
              <a:ext cx="699" cy="446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n-lt"/>
                </a:rPr>
                <a:t>Energy</a:t>
              </a:r>
            </a:p>
            <a:p>
              <a:pPr algn="ctr">
                <a:defRPr/>
              </a:pPr>
              <a:r>
                <a:rPr lang="en-US" sz="2000" dirty="0">
                  <a:latin typeface="+mn-lt"/>
                </a:rPr>
                <a:t>of mode</a:t>
              </a:r>
            </a:p>
          </p:txBody>
        </p:sp>
        <p:sp>
          <p:nvSpPr>
            <p:cNvPr id="9245" name="Line 11">
              <a:extLst>
                <a:ext uri="{FF2B5EF4-FFF2-40B4-BE49-F238E27FC236}">
                  <a16:creationId xmlns:a16="http://schemas.microsoft.com/office/drawing/2014/main" id="{AFFD1C1C-029A-D34A-992D-D0683F0AA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632"/>
              <a:ext cx="0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78A392BA-4EB0-EF49-8D4D-7D754F50C0A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3497262"/>
            <a:ext cx="3581400" cy="2209800"/>
            <a:chOff x="144" y="1680"/>
            <a:chExt cx="2256" cy="1392"/>
          </a:xfrm>
        </p:grpSpPr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6AFB4662-D55A-564A-AF9E-FC0558C50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1845"/>
              <a:ext cx="644" cy="446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n-lt"/>
                </a:rPr>
                <a:t>nos. of </a:t>
              </a:r>
            </a:p>
            <a:p>
              <a:pPr>
                <a:defRPr/>
              </a:pPr>
              <a:r>
                <a:rPr lang="en-US" sz="2000" dirty="0">
                  <a:latin typeface="+mn-lt"/>
                </a:rPr>
                <a:t>modes</a:t>
              </a:r>
            </a:p>
          </p:txBody>
        </p:sp>
        <p:sp>
          <p:nvSpPr>
            <p:cNvPr id="9236" name="Line 14">
              <a:extLst>
                <a:ext uri="{FF2B5EF4-FFF2-40B4-BE49-F238E27FC236}">
                  <a16:creationId xmlns:a16="http://schemas.microsoft.com/office/drawing/2014/main" id="{037A6DE5-1310-2949-A151-C28600FF49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230"/>
              <a:ext cx="0" cy="4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15">
              <a:extLst>
                <a:ext uri="{FF2B5EF4-FFF2-40B4-BE49-F238E27FC236}">
                  <a16:creationId xmlns:a16="http://schemas.microsoft.com/office/drawing/2014/main" id="{E9D1A898-1E2D-934A-87C4-C92BBA3030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70"/>
              <a:ext cx="9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16">
              <a:extLst>
                <a:ext uri="{FF2B5EF4-FFF2-40B4-BE49-F238E27FC236}">
                  <a16:creationId xmlns:a16="http://schemas.microsoft.com/office/drawing/2014/main" id="{A2C4DEA6-6421-5A4A-BD9E-6C42C8B09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2237"/>
              <a:ext cx="912" cy="233"/>
            </a:xfrm>
            <a:custGeom>
              <a:avLst/>
              <a:gdLst>
                <a:gd name="T0" fmla="*/ 0 w 912"/>
                <a:gd name="T1" fmla="*/ 233 h 233"/>
                <a:gd name="T2" fmla="*/ 567 w 912"/>
                <a:gd name="T3" fmla="*/ 0 h 233"/>
                <a:gd name="T4" fmla="*/ 912 w 912"/>
                <a:gd name="T5" fmla="*/ 233 h 233"/>
                <a:gd name="T6" fmla="*/ 0 60000 65536"/>
                <a:gd name="T7" fmla="*/ 0 60000 65536"/>
                <a:gd name="T8" fmla="*/ 0 60000 65536"/>
                <a:gd name="T9" fmla="*/ 0 w 912"/>
                <a:gd name="T10" fmla="*/ 0 h 233"/>
                <a:gd name="T11" fmla="*/ 912 w 912"/>
                <a:gd name="T12" fmla="*/ 233 h 2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233">
                  <a:moveTo>
                    <a:pt x="0" y="233"/>
                  </a:moveTo>
                  <a:cubicBezTo>
                    <a:pt x="95" y="194"/>
                    <a:pt x="415" y="0"/>
                    <a:pt x="567" y="0"/>
                  </a:cubicBezTo>
                  <a:cubicBezTo>
                    <a:pt x="719" y="0"/>
                    <a:pt x="840" y="185"/>
                    <a:pt x="912" y="23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17">
              <a:extLst>
                <a:ext uri="{FF2B5EF4-FFF2-40B4-BE49-F238E27FC236}">
                  <a16:creationId xmlns:a16="http://schemas.microsoft.com/office/drawing/2014/main" id="{961E5C89-4C53-8D44-A11A-953DD76C6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2160"/>
              <a:ext cx="912" cy="597"/>
            </a:xfrm>
            <a:custGeom>
              <a:avLst/>
              <a:gdLst>
                <a:gd name="T0" fmla="*/ 0 w 912"/>
                <a:gd name="T1" fmla="*/ 310 h 597"/>
                <a:gd name="T2" fmla="*/ 219 w 912"/>
                <a:gd name="T3" fmla="*/ 40 h 597"/>
                <a:gd name="T4" fmla="*/ 677 w 912"/>
                <a:gd name="T5" fmla="*/ 552 h 597"/>
                <a:gd name="T6" fmla="*/ 912 w 912"/>
                <a:gd name="T7" fmla="*/ 310 h 5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597"/>
                <a:gd name="T14" fmla="*/ 912 w 912"/>
                <a:gd name="T15" fmla="*/ 597 h 5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597">
                  <a:moveTo>
                    <a:pt x="0" y="310"/>
                  </a:moveTo>
                  <a:cubicBezTo>
                    <a:pt x="36" y="265"/>
                    <a:pt x="106" y="0"/>
                    <a:pt x="219" y="40"/>
                  </a:cubicBezTo>
                  <a:cubicBezTo>
                    <a:pt x="332" y="80"/>
                    <a:pt x="562" y="507"/>
                    <a:pt x="677" y="552"/>
                  </a:cubicBezTo>
                  <a:cubicBezTo>
                    <a:pt x="792" y="597"/>
                    <a:pt x="863" y="360"/>
                    <a:pt x="912" y="310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Line 18">
              <a:extLst>
                <a:ext uri="{FF2B5EF4-FFF2-40B4-BE49-F238E27FC236}">
                  <a16:creationId xmlns:a16="http://schemas.microsoft.com/office/drawing/2014/main" id="{8942BEBB-377E-8A4B-9493-99A0D1E10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230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Oval 19">
              <a:extLst>
                <a:ext uri="{FF2B5EF4-FFF2-40B4-BE49-F238E27FC236}">
                  <a16:creationId xmlns:a16="http://schemas.microsoft.com/office/drawing/2014/main" id="{E067F6CE-3B78-7144-AECB-FBD13D97D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824"/>
              <a:ext cx="1200" cy="12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242" name="Line 20">
              <a:extLst>
                <a:ext uri="{FF2B5EF4-FFF2-40B4-BE49-F238E27FC236}">
                  <a16:creationId xmlns:a16="http://schemas.microsoft.com/office/drawing/2014/main" id="{2654E6FC-600F-1846-902E-31EA3012E5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2160"/>
              <a:ext cx="384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Line 21">
              <a:extLst>
                <a:ext uri="{FF2B5EF4-FFF2-40B4-BE49-F238E27FC236}">
                  <a16:creationId xmlns:a16="http://schemas.microsoft.com/office/drawing/2014/main" id="{BADDB8E4-F2F2-C740-AF0F-CEFB165644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680"/>
              <a:ext cx="144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:a16="http://schemas.microsoft.com/office/drawing/2014/main" id="{98E97DF8-D48A-934F-B977-F6C669C1DB90}"/>
              </a:ext>
            </a:extLst>
          </p:cNvPr>
          <p:cNvGrpSpPr>
            <a:grpSpLocks/>
          </p:cNvGrpSpPr>
          <p:nvPr/>
        </p:nvGrpSpPr>
        <p:grpSpPr bwMode="auto">
          <a:xfrm>
            <a:off x="7116764" y="3421062"/>
            <a:ext cx="2789238" cy="1905000"/>
            <a:chOff x="3523" y="1680"/>
            <a:chExt cx="1757" cy="1200"/>
          </a:xfrm>
        </p:grpSpPr>
        <p:sp>
          <p:nvSpPr>
            <p:cNvPr id="9228" name="Line 23">
              <a:extLst>
                <a:ext uri="{FF2B5EF4-FFF2-40B4-BE49-F238E27FC236}">
                  <a16:creationId xmlns:a16="http://schemas.microsoft.com/office/drawing/2014/main" id="{60978EBD-D848-2E43-BCE4-B6BD78AAB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544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Line 24">
              <a:extLst>
                <a:ext uri="{FF2B5EF4-FFF2-40B4-BE49-F238E27FC236}">
                  <a16:creationId xmlns:a16="http://schemas.microsoft.com/office/drawing/2014/main" id="{5FA77390-2C82-D045-B4A6-020AFE208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304"/>
              <a:ext cx="28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Line 25">
              <a:extLst>
                <a:ext uri="{FF2B5EF4-FFF2-40B4-BE49-F238E27FC236}">
                  <a16:creationId xmlns:a16="http://schemas.microsoft.com/office/drawing/2014/main" id="{74A39F61-D4AC-494E-9D30-0D2EB9FDCC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064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60380577-5E4F-6F44-9AA6-8E6BC9632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3" y="1845"/>
              <a:ext cx="978" cy="446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n-lt"/>
                </a:rPr>
                <a:t>Occupation </a:t>
              </a:r>
            </a:p>
            <a:p>
              <a:pPr algn="ctr">
                <a:defRPr/>
              </a:pPr>
              <a:r>
                <a:rPr lang="en-US" sz="2000" dirty="0">
                  <a:latin typeface="+mn-lt"/>
                </a:rPr>
                <a:t>Probability</a:t>
              </a:r>
            </a:p>
          </p:txBody>
        </p:sp>
        <p:sp>
          <p:nvSpPr>
            <p:cNvPr id="9232" name="Oval 27">
              <a:extLst>
                <a:ext uri="{FF2B5EF4-FFF2-40B4-BE49-F238E27FC236}">
                  <a16:creationId xmlns:a16="http://schemas.microsoft.com/office/drawing/2014/main" id="{8497E0C9-1847-484E-A814-7384FC905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776"/>
              <a:ext cx="576" cy="11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233" name="Line 28">
              <a:extLst>
                <a:ext uri="{FF2B5EF4-FFF2-40B4-BE49-F238E27FC236}">
                  <a16:creationId xmlns:a16="http://schemas.microsoft.com/office/drawing/2014/main" id="{7B96585F-C758-2641-96C6-F49B96EABB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208"/>
              <a:ext cx="24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29">
              <a:extLst>
                <a:ext uri="{FF2B5EF4-FFF2-40B4-BE49-F238E27FC236}">
                  <a16:creationId xmlns:a16="http://schemas.microsoft.com/office/drawing/2014/main" id="{CA19ABA7-0417-424D-9FE8-FD47E9FE1D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680"/>
              <a:ext cx="144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2" name="Object 32">
            <a:extLst>
              <a:ext uri="{FF2B5EF4-FFF2-40B4-BE49-F238E27FC236}">
                <a16:creationId xmlns:a16="http://schemas.microsoft.com/office/drawing/2014/main" id="{A4895F6B-3A2A-9445-8952-2632856E08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142644"/>
              </p:ext>
            </p:extLst>
          </p:nvPr>
        </p:nvGraphicFramePr>
        <p:xfrm>
          <a:off x="4724401" y="2614612"/>
          <a:ext cx="30067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889700" imgH="9944100" progId="Equation.DSMT4">
                  <p:embed/>
                </p:oleObj>
              </mc:Choice>
              <mc:Fallback>
                <p:oleObj name="Equation" r:id="rId6" imgW="31889700" imgH="9944100" progId="Equation.DSMT4">
                  <p:embed/>
                  <p:pic>
                    <p:nvPicPr>
                      <p:cNvPr id="32" name="Object 32">
                        <a:extLst>
                          <a:ext uri="{FF2B5EF4-FFF2-40B4-BE49-F238E27FC236}">
                            <a16:creationId xmlns:a16="http://schemas.microsoft.com/office/drawing/2014/main" id="{A4895F6B-3A2A-9445-8952-2632856E08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1" y="2614612"/>
                        <a:ext cx="300672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477" name="Object 33">
            <a:extLst>
              <a:ext uri="{FF2B5EF4-FFF2-40B4-BE49-F238E27FC236}">
                <a16:creationId xmlns:a16="http://schemas.microsoft.com/office/drawing/2014/main" id="{6F9726C3-322C-7245-A2C6-EFFF25C488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152898"/>
              </p:ext>
            </p:extLst>
          </p:nvPr>
        </p:nvGraphicFramePr>
        <p:xfrm>
          <a:off x="5195888" y="1595437"/>
          <a:ext cx="41084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599100" imgH="9944100" progId="Equation.DSMT4">
                  <p:embed/>
                </p:oleObj>
              </mc:Choice>
              <mc:Fallback>
                <p:oleObj name="Equation" r:id="rId8" imgW="43599100" imgH="9944100" progId="Equation.DSMT4">
                  <p:embed/>
                  <p:pic>
                    <p:nvPicPr>
                      <p:cNvPr id="2153477" name="Object 33">
                        <a:extLst>
                          <a:ext uri="{FF2B5EF4-FFF2-40B4-BE49-F238E27FC236}">
                            <a16:creationId xmlns:a16="http://schemas.microsoft.com/office/drawing/2014/main" id="{6F9726C3-322C-7245-A2C6-EFFF25C488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5888" y="1595437"/>
                        <a:ext cx="41084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C23E9C83-D8E3-5441-8A47-649AE5C23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Interpretation of Plank’s Formula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B87A7FC-1C5E-114C-A0F9-658A3B16CB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89550" y="5544184"/>
            <a:ext cx="1302449" cy="1066572"/>
          </a:xfrm>
          <a:prstGeom prst="rect">
            <a:avLst/>
          </a:prstGeom>
        </p:spPr>
      </p:pic>
      <p:graphicFrame>
        <p:nvGraphicFramePr>
          <p:cNvPr id="35" name="Object 25">
            <a:extLst>
              <a:ext uri="{FF2B5EF4-FFF2-40B4-BE49-F238E27FC236}">
                <a16:creationId xmlns:a16="http://schemas.microsoft.com/office/drawing/2014/main" id="{CC199E2D-EA8F-9944-951D-3576ED93EE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148653"/>
              </p:ext>
            </p:extLst>
          </p:nvPr>
        </p:nvGraphicFramePr>
        <p:xfrm>
          <a:off x="3541993" y="676503"/>
          <a:ext cx="34544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810700" imgH="9944100" progId="Equation.DSMT4">
                  <p:embed/>
                </p:oleObj>
              </mc:Choice>
              <mc:Fallback>
                <p:oleObj name="Equation" r:id="rId11" imgW="34810700" imgH="9944100" progId="Equation.DSMT4">
                  <p:embed/>
                  <p:pic>
                    <p:nvPicPr>
                      <p:cNvPr id="8196" name="Object 25">
                        <a:extLst>
                          <a:ext uri="{FF2B5EF4-FFF2-40B4-BE49-F238E27FC236}">
                            <a16:creationId xmlns:a16="http://schemas.microsoft.com/office/drawing/2014/main" id="{B7A0F229-A70D-874E-B5A5-117D33BF3D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993" y="676503"/>
                        <a:ext cx="34544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2673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9A3644-5190-CC41-91CE-5B468C9BF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522" y="853012"/>
            <a:ext cx="4338678" cy="3552934"/>
          </a:xfrm>
          <a:prstGeom prst="rect">
            <a:avLst/>
          </a:prstGeom>
        </p:spPr>
      </p:pic>
      <p:pic>
        <p:nvPicPr>
          <p:cNvPr id="54274" name="Picture 32" descr="cmb_spect">
            <a:extLst>
              <a:ext uri="{FF2B5EF4-FFF2-40B4-BE49-F238E27FC236}">
                <a16:creationId xmlns:a16="http://schemas.microsoft.com/office/drawing/2014/main" id="{90A6FF01-2B23-C645-91B6-FB9E99FCC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70" y="510221"/>
            <a:ext cx="4668837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3">
            <a:extLst>
              <a:ext uri="{FF2B5EF4-FFF2-40B4-BE49-F238E27FC236}">
                <a16:creationId xmlns:a16="http://schemas.microsoft.com/office/drawing/2014/main" id="{07CBCFCE-5E5D-8F4B-81C7-95AA9F8C3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095" y="4273910"/>
            <a:ext cx="8258880" cy="19389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Data points are shown superimposed on the theoretical blackbody curve. The fit of the Planck radiation formula is so precise that it provides a powerful confirmation of the idea that it is a remnant of big bang expansion.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Shows that the cosmic background temperature is ~3K. </a:t>
            </a:r>
          </a:p>
        </p:txBody>
      </p:sp>
      <p:pic>
        <p:nvPicPr>
          <p:cNvPr id="54276" name="Picture 35" descr="cmb_fluct">
            <a:hlinkClick r:id="rId4"/>
            <a:extLst>
              <a:ext uri="{FF2B5EF4-FFF2-40B4-BE49-F238E27FC236}">
                <a16:creationId xmlns:a16="http://schemas.microsoft.com/office/drawing/2014/main" id="{DF957392-9B8B-C040-8658-61671E1AB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6" y="1024570"/>
            <a:ext cx="363855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6">
            <a:extLst>
              <a:ext uri="{FF2B5EF4-FFF2-40B4-BE49-F238E27FC236}">
                <a16:creationId xmlns:a16="http://schemas.microsoft.com/office/drawing/2014/main" id="{135E3941-2562-5B44-A732-CB82C0C86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293109"/>
            <a:ext cx="41397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J.C. Mather, Astrophysics J., 1990</a:t>
            </a:r>
            <a:r>
              <a:rPr lang="en-US" dirty="0">
                <a:latin typeface="+mn-lt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9AD426-3FFC-2346-8C21-B211C0242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COBE Satellite Data</a:t>
            </a:r>
            <a:b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Measuring Black Body Radiation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44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Discrete Optical Spectra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=&gt; light emission/absorption quantized – Bohr Atom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solidFill>
                <a:schemeClr val="bg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grpSp>
        <p:nvGrpSpPr>
          <p:cNvPr id="17415" name="Group 4">
            <a:extLst>
              <a:ext uri="{FF2B5EF4-FFF2-40B4-BE49-F238E27FC236}">
                <a16:creationId xmlns:a16="http://schemas.microsoft.com/office/drawing/2014/main" id="{87BD4F12-DEBD-394B-974A-7EDE4A818329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3151"/>
            <a:ext cx="3257550" cy="1414463"/>
            <a:chOff x="2989" y="1366"/>
            <a:chExt cx="2536" cy="1101"/>
          </a:xfrm>
        </p:grpSpPr>
        <p:pic>
          <p:nvPicPr>
            <p:cNvPr id="17422" name="Picture 5" descr="PrismAndLight">
              <a:extLst>
                <a:ext uri="{FF2B5EF4-FFF2-40B4-BE49-F238E27FC236}">
                  <a16:creationId xmlns:a16="http://schemas.microsoft.com/office/drawing/2014/main" id="{0A805946-E53A-7041-9AFA-3AC938330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Rectangle 6">
              <a:extLst>
                <a:ext uri="{FF2B5EF4-FFF2-40B4-BE49-F238E27FC236}">
                  <a16:creationId xmlns:a16="http://schemas.microsoft.com/office/drawing/2014/main" id="{844347FB-0628-2749-9C4C-22DB24C5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2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grpSp>
        <p:nvGrpSpPr>
          <p:cNvPr id="17416" name="Group 7">
            <a:extLst>
              <a:ext uri="{FF2B5EF4-FFF2-40B4-BE49-F238E27FC236}">
                <a16:creationId xmlns:a16="http://schemas.microsoft.com/office/drawing/2014/main" id="{68B3A065-ED7E-E641-8EA7-5AB347B0F40B}"/>
              </a:ext>
            </a:extLst>
          </p:cNvPr>
          <p:cNvGrpSpPr>
            <a:grpSpLocks/>
          </p:cNvGrpSpPr>
          <p:nvPr/>
        </p:nvGrpSpPr>
        <p:grpSpPr bwMode="auto">
          <a:xfrm>
            <a:off x="4725988" y="1204913"/>
            <a:ext cx="2303462" cy="1255712"/>
            <a:chOff x="4039" y="722"/>
            <a:chExt cx="1451" cy="791"/>
          </a:xfrm>
        </p:grpSpPr>
        <p:graphicFrame>
          <p:nvGraphicFramePr>
            <p:cNvPr id="17410" name="Object 8">
              <a:extLst>
                <a:ext uri="{FF2B5EF4-FFF2-40B4-BE49-F238E27FC236}">
                  <a16:creationId xmlns:a16="http://schemas.microsoft.com/office/drawing/2014/main" id="{8F6D0ACC-6DCA-CB47-8909-E49D8FEEDE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49600" imgH="1028700" progId="Equation.3">
                    <p:embed/>
                  </p:oleObj>
                </mc:Choice>
                <mc:Fallback>
                  <p:oleObj name="Equation" r:id="rId4" imgW="3149600" imgH="1028700" progId="Equation.3">
                    <p:embed/>
                    <p:pic>
                      <p:nvPicPr>
                        <p:cNvPr id="17410" name="Object 8">
                          <a:extLst>
                            <a:ext uri="{FF2B5EF4-FFF2-40B4-BE49-F238E27FC236}">
                              <a16:creationId xmlns:a16="http://schemas.microsoft.com/office/drawing/2014/main" id="{8F6D0ACC-6DCA-CB47-8909-E49D8FEEDE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Line 9">
              <a:extLst>
                <a:ext uri="{FF2B5EF4-FFF2-40B4-BE49-F238E27FC236}">
                  <a16:creationId xmlns:a16="http://schemas.microsoft.com/office/drawing/2014/main" id="{ED077E67-FBEB-2147-9243-AA9AC6696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10" descr="Light upward diagonal">
              <a:extLst>
                <a:ext uri="{FF2B5EF4-FFF2-40B4-BE49-F238E27FC236}">
                  <a16:creationId xmlns:a16="http://schemas.microsoft.com/office/drawing/2014/main" id="{DA4CB3B1-9A34-9243-8D3D-55D9BCADC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419" name="Rectangle 11" descr="Light upward diagonal">
              <a:extLst>
                <a:ext uri="{FF2B5EF4-FFF2-40B4-BE49-F238E27FC236}">
                  <a16:creationId xmlns:a16="http://schemas.microsoft.com/office/drawing/2014/main" id="{C219FE06-F1C8-CD4C-8A99-12DE9BD44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7411" name="Object 12">
              <a:extLst>
                <a:ext uri="{FF2B5EF4-FFF2-40B4-BE49-F238E27FC236}">
                  <a16:creationId xmlns:a16="http://schemas.microsoft.com/office/drawing/2014/main" id="{8A795512-FE8D-E942-9244-746EE393DB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413000" imgH="1028700" progId="Equation.3">
                    <p:embed/>
                  </p:oleObj>
                </mc:Choice>
                <mc:Fallback>
                  <p:oleObj name="Equation" r:id="rId7" imgW="2413000" imgH="1028700" progId="Equation.3">
                    <p:embed/>
                    <p:pic>
                      <p:nvPicPr>
                        <p:cNvPr id="17411" name="Object 12">
                          <a:extLst>
                            <a:ext uri="{FF2B5EF4-FFF2-40B4-BE49-F238E27FC236}">
                              <a16:creationId xmlns:a16="http://schemas.microsoft.com/office/drawing/2014/main" id="{8A795512-FE8D-E942-9244-746EE393DB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13">
              <a:extLst>
                <a:ext uri="{FF2B5EF4-FFF2-40B4-BE49-F238E27FC236}">
                  <a16:creationId xmlns:a16="http://schemas.microsoft.com/office/drawing/2014/main" id="{3C3CCBCD-788D-694E-AB59-5730B2121D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736600" imgH="736600" progId="Equation.3">
                    <p:embed/>
                  </p:oleObj>
                </mc:Choice>
                <mc:Fallback>
                  <p:oleObj name="Equation" r:id="rId9" imgW="736600" imgH="736600" progId="Equation.3">
                    <p:embed/>
                    <p:pic>
                      <p:nvPicPr>
                        <p:cNvPr id="17412" name="Object 13">
                          <a:extLst>
                            <a:ext uri="{FF2B5EF4-FFF2-40B4-BE49-F238E27FC236}">
                              <a16:creationId xmlns:a16="http://schemas.microsoft.com/office/drawing/2014/main" id="{3C3CCBCD-788D-694E-AB59-5730B2121D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20" name="Picture 14" descr="sine_one_lobe">
              <a:extLst>
                <a:ext uri="{FF2B5EF4-FFF2-40B4-BE49-F238E27FC236}">
                  <a16:creationId xmlns:a16="http://schemas.microsoft.com/office/drawing/2014/main" id="{3253B03D-22DF-7E4C-9C4D-87A74E2F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15" descr="sine_two_love">
              <a:extLst>
                <a:ext uri="{FF2B5EF4-FFF2-40B4-BE49-F238E27FC236}">
                  <a16:creationId xmlns:a16="http://schemas.microsoft.com/office/drawing/2014/main" id="{80553871-B888-C246-A3D3-53DF7BBAA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0" name="AutoShape 5">
            <a:extLst>
              <a:ext uri="{FF2B5EF4-FFF2-40B4-BE49-F238E27FC236}">
                <a16:creationId xmlns:a16="http://schemas.microsoft.com/office/drawing/2014/main" id="{98C9D942-6400-8140-9FA0-382A643B0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740" y="313853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24" name="Picture 32" descr="cmb_spect">
            <a:extLst>
              <a:ext uri="{FF2B5EF4-FFF2-40B4-BE49-F238E27FC236}">
                <a16:creationId xmlns:a16="http://schemas.microsoft.com/office/drawing/2014/main" id="{A68B70BB-80CE-A64F-9420-1DB7EDA54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397" y="2487614"/>
            <a:ext cx="2128185" cy="177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776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4D33EBA-656B-F64A-8071-8399F41A6A18}"/>
              </a:ext>
            </a:extLst>
          </p:cNvPr>
          <p:cNvGrpSpPr>
            <a:grpSpLocks/>
          </p:cNvGrpSpPr>
          <p:nvPr/>
        </p:nvGrpSpPr>
        <p:grpSpPr bwMode="auto">
          <a:xfrm>
            <a:off x="3033713" y="1839913"/>
            <a:ext cx="6113462" cy="2654300"/>
            <a:chOff x="2989" y="1366"/>
            <a:chExt cx="2536" cy="1101"/>
          </a:xfrm>
        </p:grpSpPr>
        <p:pic>
          <p:nvPicPr>
            <p:cNvPr id="55307" name="Picture 3" descr="PrismAndLight">
              <a:extLst>
                <a:ext uri="{FF2B5EF4-FFF2-40B4-BE49-F238E27FC236}">
                  <a16:creationId xmlns:a16="http://schemas.microsoft.com/office/drawing/2014/main" id="{A0C38B61-48BC-FE46-A5BD-EA8939C1B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8" name="Rectangle 4">
              <a:extLst>
                <a:ext uri="{FF2B5EF4-FFF2-40B4-BE49-F238E27FC236}">
                  <a16:creationId xmlns:a16="http://schemas.microsoft.com/office/drawing/2014/main" id="{54E98E82-9B72-7548-B79E-130B62096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1224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sp>
        <p:nvSpPr>
          <p:cNvPr id="2379781" name="Rectangle 5">
            <a:extLst>
              <a:ext uri="{FF2B5EF4-FFF2-40B4-BE49-F238E27FC236}">
                <a16:creationId xmlns:a16="http://schemas.microsoft.com/office/drawing/2014/main" id="{9D581B9E-05E1-4A4C-8AA3-D6B92C7D4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9" y="1793876"/>
            <a:ext cx="6238875" cy="2733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79784" name="Rectangle 8">
            <a:extLst>
              <a:ext uri="{FF2B5EF4-FFF2-40B4-BE49-F238E27FC236}">
                <a16:creationId xmlns:a16="http://schemas.microsoft.com/office/drawing/2014/main" id="{24822384-3EF5-AD49-AF38-907EC049CF2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752600" y="838201"/>
            <a:ext cx="6623050" cy="57451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Discrete light spectrum: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Light emitted from hot elemental materials has a discrete spectrum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The spectrum is characteristic for the material (fingerprint)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E.g.: H spectrum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E.g.: Iron spectrum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 application - bright yellow Na lamps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=&gt; lot of excitation energy converted into single frequency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Development of atomic models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Bohr atom model - electrons in looping orbits</a:t>
            </a:r>
          </a:p>
        </p:txBody>
      </p:sp>
      <p:pic>
        <p:nvPicPr>
          <p:cNvPr id="55302" name="Picture 9" descr="250px-Flametest--Na">
            <a:extLst>
              <a:ext uri="{FF2B5EF4-FFF2-40B4-BE49-F238E27FC236}">
                <a16:creationId xmlns:a16="http://schemas.microsoft.com/office/drawing/2014/main" id="{4CE75FB3-D0B1-5B45-8779-FCFF15E3B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2357439"/>
            <a:ext cx="12700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9786" name="Picture 10" descr="Emission_spectrum-Fe">
            <a:extLst>
              <a:ext uri="{FF2B5EF4-FFF2-40B4-BE49-F238E27FC236}">
                <a16:creationId xmlns:a16="http://schemas.microsoft.com/office/drawing/2014/main" id="{FAF1493D-51D0-5D49-B19E-2255416B4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6" y="2530475"/>
            <a:ext cx="548481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>
            <a:extLst>
              <a:ext uri="{FF2B5EF4-FFF2-40B4-BE49-F238E27FC236}">
                <a16:creationId xmlns:a16="http://schemas.microsoft.com/office/drawing/2014/main" id="{BC6BCDC7-BB17-D54F-846F-881874C2C990}"/>
              </a:ext>
            </a:extLst>
          </p:cNvPr>
          <p:cNvGrpSpPr>
            <a:grpSpLocks/>
          </p:cNvGrpSpPr>
          <p:nvPr/>
        </p:nvGrpSpPr>
        <p:grpSpPr bwMode="auto">
          <a:xfrm>
            <a:off x="3740150" y="1449389"/>
            <a:ext cx="6623050" cy="993775"/>
            <a:chOff x="1396" y="913"/>
            <a:chExt cx="4172" cy="626"/>
          </a:xfrm>
        </p:grpSpPr>
        <p:pic>
          <p:nvPicPr>
            <p:cNvPr id="55305" name="Picture 12" descr="Emission_spectrum-H">
              <a:extLst>
                <a:ext uri="{FF2B5EF4-FFF2-40B4-BE49-F238E27FC236}">
                  <a16:creationId xmlns:a16="http://schemas.microsoft.com/office/drawing/2014/main" id="{5C298614-69B9-0F49-A293-523D3197A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" y="1083"/>
              <a:ext cx="3455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6" name="Rectangle 13">
              <a:extLst>
                <a:ext uri="{FF2B5EF4-FFF2-40B4-BE49-F238E27FC236}">
                  <a16:creationId xmlns:a16="http://schemas.microsoft.com/office/drawing/2014/main" id="{BB807297-B8D1-9740-9587-F13B10D31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9" y="913"/>
              <a:ext cx="1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/>
                <a:t>Images from: http://en.wikipedia.org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DCE1FF1-8EAC-7F4B-861A-CF0D459A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Strange Experimental Observations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The Advent of Quantum Mechanics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69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9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797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797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797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797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7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797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797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797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9781" grpId="0" animBg="1"/>
      <p:bldP spid="2379784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0CC9F2C1-1EED-8B48-ADC8-F88B54986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/>
          <a:stretch>
            <a:fillRect/>
          </a:stretch>
        </p:blipFill>
        <p:spPr bwMode="auto">
          <a:xfrm>
            <a:off x="6518456" y="855866"/>
            <a:ext cx="4300347" cy="540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6" name="Object 7">
            <a:extLst>
              <a:ext uri="{FF2B5EF4-FFF2-40B4-BE49-F238E27FC236}">
                <a16:creationId xmlns:a16="http://schemas.microsoft.com/office/drawing/2014/main" id="{8389DD0D-1212-E748-9D22-6123E23B38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5314" y="3767075"/>
          <a:ext cx="3179762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68100" imgH="9944100" progId="Equation.DSMT4">
                  <p:embed/>
                </p:oleObj>
              </mc:Choice>
              <mc:Fallback>
                <p:oleObj name="Equation" r:id="rId3" imgW="36868100" imgH="9944100" progId="Equation.DSMT4">
                  <p:embed/>
                  <p:pic>
                    <p:nvPicPr>
                      <p:cNvPr id="11266" name="Object 7">
                        <a:extLst>
                          <a:ext uri="{FF2B5EF4-FFF2-40B4-BE49-F238E27FC236}">
                            <a16:creationId xmlns:a16="http://schemas.microsoft.com/office/drawing/2014/main" id="{8389DD0D-1212-E748-9D22-6123E23B38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314" y="3767075"/>
                        <a:ext cx="3179762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0" name="Group 6">
            <a:extLst>
              <a:ext uri="{FF2B5EF4-FFF2-40B4-BE49-F238E27FC236}">
                <a16:creationId xmlns:a16="http://schemas.microsoft.com/office/drawing/2014/main" id="{2F0EEFDC-7672-1F4E-B45D-03E1A488D171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4911396" y="3123484"/>
            <a:ext cx="2971800" cy="1014412"/>
            <a:chOff x="336" y="2544"/>
            <a:chExt cx="1872" cy="639"/>
          </a:xfrm>
        </p:grpSpPr>
        <p:sp>
          <p:nvSpPr>
            <p:cNvPr id="11286" name="Rectangle 7">
              <a:extLst>
                <a:ext uri="{FF2B5EF4-FFF2-40B4-BE49-F238E27FC236}">
                  <a16:creationId xmlns:a16="http://schemas.microsoft.com/office/drawing/2014/main" id="{34F49957-5360-2449-8BB2-3F9FBEEF9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544"/>
              <a:ext cx="1872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1287" name="Line 8">
              <a:extLst>
                <a:ext uri="{FF2B5EF4-FFF2-40B4-BE49-F238E27FC236}">
                  <a16:creationId xmlns:a16="http://schemas.microsoft.com/office/drawing/2014/main" id="{CFA29CE5-A44C-A348-AC7C-DFCD52E11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54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Line 9">
              <a:extLst>
                <a:ext uri="{FF2B5EF4-FFF2-40B4-BE49-F238E27FC236}">
                  <a16:creationId xmlns:a16="http://schemas.microsoft.com/office/drawing/2014/main" id="{78BFD1A3-6881-8C4F-AA94-41533EC6B4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54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10">
              <a:extLst>
                <a:ext uri="{FF2B5EF4-FFF2-40B4-BE49-F238E27FC236}">
                  <a16:creationId xmlns:a16="http://schemas.microsoft.com/office/drawing/2014/main" id="{7D737432-A038-5A46-AC65-CDC48F80E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54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Line 11">
              <a:extLst>
                <a:ext uri="{FF2B5EF4-FFF2-40B4-BE49-F238E27FC236}">
                  <a16:creationId xmlns:a16="http://schemas.microsoft.com/office/drawing/2014/main" id="{40295AE8-245D-0E4F-9DCB-847824D91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54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12">
              <a:extLst>
                <a:ext uri="{FF2B5EF4-FFF2-40B4-BE49-F238E27FC236}">
                  <a16:creationId xmlns:a16="http://schemas.microsoft.com/office/drawing/2014/main" id="{0FC6E2DB-655C-7F40-9083-2BE273A1E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544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13">
              <a:extLst>
                <a:ext uri="{FF2B5EF4-FFF2-40B4-BE49-F238E27FC236}">
                  <a16:creationId xmlns:a16="http://schemas.microsoft.com/office/drawing/2014/main" id="{0E188B17-3E0D-8044-AE5F-8D44C7307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5" y="2950"/>
              <a:ext cx="75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frequency</a:t>
              </a: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85A41A4B-2F3C-CB41-BB1A-510FA507E55C}"/>
              </a:ext>
            </a:extLst>
          </p:cNvPr>
          <p:cNvSpPr/>
          <p:nvPr/>
        </p:nvSpPr>
        <p:spPr>
          <a:xfrm>
            <a:off x="9781437" y="5450084"/>
            <a:ext cx="692150" cy="6905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17F5E-66DE-6345-AFF6-C6840B08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Observations to a Model</a:t>
            </a:r>
            <a:br>
              <a:rPr lang="en-US" dirty="0"/>
            </a:br>
            <a:r>
              <a:rPr lang="en-US" dirty="0"/>
              <a:t>Hydrogen Emission Spectra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EB5A55-7DB0-BC44-B071-CB0C7FBC3FA2}"/>
              </a:ext>
            </a:extLst>
          </p:cNvPr>
          <p:cNvGrpSpPr/>
          <p:nvPr/>
        </p:nvGrpSpPr>
        <p:grpSpPr>
          <a:xfrm>
            <a:off x="1472418" y="883742"/>
            <a:ext cx="1346982" cy="1383386"/>
            <a:chOff x="357358" y="793236"/>
            <a:chExt cx="1346982" cy="13833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2CD3125-CC98-1B4E-9C6B-BAE37EF762E4}"/>
                </a:ext>
              </a:extLst>
            </p:cNvPr>
            <p:cNvGrpSpPr/>
            <p:nvPr/>
          </p:nvGrpSpPr>
          <p:grpSpPr>
            <a:xfrm>
              <a:off x="357358" y="793236"/>
              <a:ext cx="1346982" cy="1383386"/>
              <a:chOff x="152400" y="2209800"/>
              <a:chExt cx="838200" cy="838200"/>
            </a:xfrm>
          </p:grpSpPr>
          <p:sp>
            <p:nvSpPr>
              <p:cNvPr id="16" name="Oval 14">
                <a:extLst>
                  <a:ext uri="{FF2B5EF4-FFF2-40B4-BE49-F238E27FC236}">
                    <a16:creationId xmlns:a16="http://schemas.microsoft.com/office/drawing/2014/main" id="{CA2EA0FD-B403-1B45-9347-C7D2FDB22D6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52400" y="2209800"/>
                <a:ext cx="838200" cy="838200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77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27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/>
              </a:p>
            </p:txBody>
          </p:sp>
          <p:sp>
            <p:nvSpPr>
              <p:cNvPr id="11272" name="Oval 15">
                <a:extLst>
                  <a:ext uri="{FF2B5EF4-FFF2-40B4-BE49-F238E27FC236}">
                    <a16:creationId xmlns:a16="http://schemas.microsoft.com/office/drawing/2014/main" id="{999FB92E-8248-4047-A9FF-4199D25C1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600" y="2286000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34" name="Oval 16">
              <a:extLst>
                <a:ext uri="{FF2B5EF4-FFF2-40B4-BE49-F238E27FC236}">
                  <a16:creationId xmlns:a16="http://schemas.microsoft.com/office/drawing/2014/main" id="{583A1506-957C-9F4D-9FDF-AA20FC8AE12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54039" y="1391267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" name="Oval 16">
              <a:extLst>
                <a:ext uri="{FF2B5EF4-FFF2-40B4-BE49-F238E27FC236}">
                  <a16:creationId xmlns:a16="http://schemas.microsoft.com/office/drawing/2014/main" id="{D9E8C632-FC6F-2B47-A325-70ABBB77D7E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18141" y="1470789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6" name="Oval 16">
              <a:extLst>
                <a:ext uri="{FF2B5EF4-FFF2-40B4-BE49-F238E27FC236}">
                  <a16:creationId xmlns:a16="http://schemas.microsoft.com/office/drawing/2014/main" id="{7B7BD88B-3837-8D49-9563-22D97D6953E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86976" y="1158849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" name="Oval 16">
              <a:extLst>
                <a:ext uri="{FF2B5EF4-FFF2-40B4-BE49-F238E27FC236}">
                  <a16:creationId xmlns:a16="http://schemas.microsoft.com/office/drawing/2014/main" id="{95C0AB5D-9678-604C-8414-81A5E1F769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1150764" y="1660102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8" name="Oval 16">
              <a:extLst>
                <a:ext uri="{FF2B5EF4-FFF2-40B4-BE49-F238E27FC236}">
                  <a16:creationId xmlns:a16="http://schemas.microsoft.com/office/drawing/2014/main" id="{FDBA59FA-B235-CD47-AD21-CC8B73BC058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986975" y="1621323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" name="Oval 16">
              <a:extLst>
                <a:ext uri="{FF2B5EF4-FFF2-40B4-BE49-F238E27FC236}">
                  <a16:creationId xmlns:a16="http://schemas.microsoft.com/office/drawing/2014/main" id="{417CED6B-1111-C94C-8191-9840B4DB33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1183701" y="1427684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" name="Oval 16">
              <a:extLst>
                <a:ext uri="{FF2B5EF4-FFF2-40B4-BE49-F238E27FC236}">
                  <a16:creationId xmlns:a16="http://schemas.microsoft.com/office/drawing/2014/main" id="{CD90F85C-B26C-FC4B-816A-07DA1EC12C9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818980" y="1531026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1" name="Oval 16">
              <a:extLst>
                <a:ext uri="{FF2B5EF4-FFF2-40B4-BE49-F238E27FC236}">
                  <a16:creationId xmlns:a16="http://schemas.microsoft.com/office/drawing/2014/main" id="{29C95B28-308D-E742-9AB7-67F2E87A02A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605875" y="1243778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" name="Oval 16">
              <a:extLst>
                <a:ext uri="{FF2B5EF4-FFF2-40B4-BE49-F238E27FC236}">
                  <a16:creationId xmlns:a16="http://schemas.microsoft.com/office/drawing/2014/main" id="{713FF78B-477D-CC4C-8D88-06EE6FF16D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0509404">
              <a:off x="851917" y="1298608"/>
              <a:ext cx="187325" cy="1873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pic>
        <p:nvPicPr>
          <p:cNvPr id="44" name="Picture 5" descr="PrismAndLight">
            <a:extLst>
              <a:ext uri="{FF2B5EF4-FFF2-40B4-BE49-F238E27FC236}">
                <a16:creationId xmlns:a16="http://schemas.microsoft.com/office/drawing/2014/main" id="{E8139755-1D16-934B-99B3-0C575929B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43371">
            <a:off x="2679809" y="2403481"/>
            <a:ext cx="2337338" cy="101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0E8AFC-4744-724D-8EE0-AAFB86AF545D}"/>
              </a:ext>
            </a:extLst>
          </p:cNvPr>
          <p:cNvSpPr/>
          <p:nvPr/>
        </p:nvSpPr>
        <p:spPr>
          <a:xfrm rot="3214575">
            <a:off x="2256820" y="2349645"/>
            <a:ext cx="779329" cy="734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Box 33">
            <a:extLst>
              <a:ext uri="{FF2B5EF4-FFF2-40B4-BE49-F238E27FC236}">
                <a16:creationId xmlns:a16="http://schemas.microsoft.com/office/drawing/2014/main" id="{11C3E491-EDAB-CB45-99A6-481F47C78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059" y="855866"/>
            <a:ext cx="2726755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Chamber filled with hydrogen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emitting light</a:t>
            </a:r>
          </a:p>
        </p:txBody>
      </p:sp>
      <p:pic>
        <p:nvPicPr>
          <p:cNvPr id="50" name="Picture 12" descr="Emission_spectrum-H">
            <a:extLst>
              <a:ext uri="{FF2B5EF4-FFF2-40B4-BE49-F238E27FC236}">
                <a16:creationId xmlns:a16="http://schemas.microsoft.com/office/drawing/2014/main" id="{97F430E5-5930-6247-846A-0037E1B80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2630168" y="3195559"/>
            <a:ext cx="5483473" cy="72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BDCC6AA-63A6-B64A-BCE1-68DE9AB42C4B}"/>
              </a:ext>
            </a:extLst>
          </p:cNvPr>
          <p:cNvGrpSpPr/>
          <p:nvPr/>
        </p:nvGrpSpPr>
        <p:grpSpPr>
          <a:xfrm>
            <a:off x="2727326" y="2243383"/>
            <a:ext cx="2784513" cy="3279531"/>
            <a:chOff x="1203325" y="2243382"/>
            <a:chExt cx="2784513" cy="3279531"/>
          </a:xfrm>
        </p:grpSpPr>
        <p:sp>
          <p:nvSpPr>
            <p:cNvPr id="11269" name="Text Box 4">
              <a:extLst>
                <a:ext uri="{FF2B5EF4-FFF2-40B4-BE49-F238E27FC236}">
                  <a16:creationId xmlns:a16="http://schemas.microsoft.com/office/drawing/2014/main" id="{B2F40FE4-7F00-B24E-A132-44588F403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3325" y="5065713"/>
              <a:ext cx="184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Microsoft Sans Serif" panose="020B0604020202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472322D-B4A4-B24A-BAFA-404E5DD98217}"/>
                </a:ext>
              </a:extLst>
            </p:cNvPr>
            <p:cNvSpPr/>
            <p:nvPr/>
          </p:nvSpPr>
          <p:spPr>
            <a:xfrm>
              <a:off x="1714232" y="2793999"/>
              <a:ext cx="1771809" cy="2724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276C178-AF1A-7641-95DC-F6B49B21BEFA}"/>
                </a:ext>
              </a:extLst>
            </p:cNvPr>
            <p:cNvSpPr/>
            <p:nvPr/>
          </p:nvSpPr>
          <p:spPr>
            <a:xfrm rot="19977194">
              <a:off x="1529979" y="2772143"/>
              <a:ext cx="723726" cy="2724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9CDFD79-EBF3-674C-A5FA-09B1B0EA43B2}"/>
                </a:ext>
              </a:extLst>
            </p:cNvPr>
            <p:cNvSpPr/>
            <p:nvPr/>
          </p:nvSpPr>
          <p:spPr>
            <a:xfrm rot="18443954">
              <a:off x="1520479" y="2329732"/>
              <a:ext cx="392317" cy="29388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8C6A25C-6D24-D94F-9657-1621181FA606}"/>
                </a:ext>
              </a:extLst>
            </p:cNvPr>
            <p:cNvSpPr/>
            <p:nvPr/>
          </p:nvSpPr>
          <p:spPr>
            <a:xfrm rot="17206034">
              <a:off x="1567535" y="2171070"/>
              <a:ext cx="233476" cy="39562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4C8886C-E0FF-EF4A-B8E7-CA9C59B3AB74}"/>
                </a:ext>
              </a:extLst>
            </p:cNvPr>
            <p:cNvSpPr/>
            <p:nvPr/>
          </p:nvSpPr>
          <p:spPr>
            <a:xfrm>
              <a:off x="1768435" y="2243382"/>
              <a:ext cx="1771809" cy="9711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E8B6735-458F-1E41-8FF3-92E5EF1FE55F}"/>
                </a:ext>
              </a:extLst>
            </p:cNvPr>
            <p:cNvSpPr/>
            <p:nvPr/>
          </p:nvSpPr>
          <p:spPr>
            <a:xfrm>
              <a:off x="1907351" y="2466700"/>
              <a:ext cx="1771809" cy="2724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A438FBF-6E04-CF44-983E-99826010A07F}"/>
                </a:ext>
              </a:extLst>
            </p:cNvPr>
            <p:cNvSpPr/>
            <p:nvPr/>
          </p:nvSpPr>
          <p:spPr>
            <a:xfrm rot="1089211">
              <a:off x="2216029" y="2620726"/>
              <a:ext cx="1771809" cy="9711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 Box 33">
            <a:extLst>
              <a:ext uri="{FF2B5EF4-FFF2-40B4-BE49-F238E27FC236}">
                <a16:creationId xmlns:a16="http://schemas.microsoft.com/office/drawing/2014/main" id="{008CFE49-E4A9-D34E-8AFA-4A5F1DDB2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453" y="4882008"/>
            <a:ext cx="2726755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Rydberg constant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R = 13.6 eV</a:t>
            </a:r>
          </a:p>
        </p:txBody>
      </p:sp>
    </p:spTree>
    <p:extLst>
      <p:ext uri="{BB962C8B-B14F-4D97-AF65-F5344CB8AC3E}">
        <p14:creationId xmlns:p14="http://schemas.microsoft.com/office/powerpoint/2010/main" val="955400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3">
            <a:extLst>
              <a:ext uri="{FF2B5EF4-FFF2-40B4-BE49-F238E27FC236}">
                <a16:creationId xmlns:a16="http://schemas.microsoft.com/office/drawing/2014/main" id="{706C5B01-9D81-2840-9800-7F10C239F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1866900"/>
            <a:ext cx="6019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2795175-78F5-EB43-B0BB-C09F0527A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4" y="3449639"/>
            <a:ext cx="30575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FC81A22B-722E-6447-AC77-494380E5B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9" y="5067300"/>
            <a:ext cx="24860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Oval 6">
            <a:extLst>
              <a:ext uri="{FF2B5EF4-FFF2-40B4-BE49-F238E27FC236}">
                <a16:creationId xmlns:a16="http://schemas.microsoft.com/office/drawing/2014/main" id="{E77EB57F-89CC-E74D-B690-F6C0F1C1C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390900"/>
            <a:ext cx="2667000" cy="2667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6" name="Oval 7">
            <a:extLst>
              <a:ext uri="{FF2B5EF4-FFF2-40B4-BE49-F238E27FC236}">
                <a16:creationId xmlns:a16="http://schemas.microsoft.com/office/drawing/2014/main" id="{CACB4095-4DF4-8F4B-AF8A-81AAF5F4C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46863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7" name="Oval 8">
            <a:extLst>
              <a:ext uri="{FF2B5EF4-FFF2-40B4-BE49-F238E27FC236}">
                <a16:creationId xmlns:a16="http://schemas.microsoft.com/office/drawing/2014/main" id="{B7733DC5-C998-B74F-833C-4A4D4E8B4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4051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8" name="Line 9">
            <a:extLst>
              <a:ext uri="{FF2B5EF4-FFF2-40B4-BE49-F238E27FC236}">
                <a16:creationId xmlns:a16="http://schemas.microsoft.com/office/drawing/2014/main" id="{CF46A3D5-22EC-A24B-9809-189A41C6AB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00950" y="3424238"/>
            <a:ext cx="6096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C69C1DAF-A4B0-3244-9CB9-58C97BF83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4" y="1108075"/>
            <a:ext cx="7502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</a:rPr>
              <a:t>Assume that angular momentum is quantized:</a:t>
            </a:r>
          </a:p>
        </p:txBody>
      </p:sp>
      <p:sp>
        <p:nvSpPr>
          <p:cNvPr id="12300" name="Rectangle 11">
            <a:extLst>
              <a:ext uri="{FF2B5EF4-FFF2-40B4-BE49-F238E27FC236}">
                <a16:creationId xmlns:a16="http://schemas.microsoft.com/office/drawing/2014/main" id="{E1A9A4A3-D5D0-B546-8403-4D3C623E1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5225" y="1943100"/>
            <a:ext cx="29718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1" name="Line 12">
            <a:extLst>
              <a:ext uri="{FF2B5EF4-FFF2-40B4-BE49-F238E27FC236}">
                <a16:creationId xmlns:a16="http://schemas.microsoft.com/office/drawing/2014/main" id="{2F412EFC-29AB-FA44-A6B6-767EE8AFD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1025" y="3457575"/>
            <a:ext cx="3048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290" name="Object 15">
            <a:extLst>
              <a:ext uri="{FF2B5EF4-FFF2-40B4-BE49-F238E27FC236}">
                <a16:creationId xmlns:a16="http://schemas.microsoft.com/office/drawing/2014/main" id="{F563FDDE-041A-E445-9496-2B045F028F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7175" y="2462214"/>
          <a:ext cx="2376488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843500" imgH="5270500" progId="Equation.DSMT4">
                  <p:embed/>
                </p:oleObj>
              </mc:Choice>
              <mc:Fallback>
                <p:oleObj name="Equation" r:id="rId5" imgW="17843500" imgH="5270500" progId="Equation.DSMT4">
                  <p:embed/>
                  <p:pic>
                    <p:nvPicPr>
                      <p:cNvPr id="12290" name="Object 15">
                        <a:extLst>
                          <a:ext uri="{FF2B5EF4-FFF2-40B4-BE49-F238E27FC236}">
                            <a16:creationId xmlns:a16="http://schemas.microsoft.com/office/drawing/2014/main" id="{F563FDDE-041A-E445-9496-2B045F028F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7175" y="2462214"/>
                        <a:ext cx="2376488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BD5D053-8287-7E44-8C59-87C352E725A9}"/>
              </a:ext>
            </a:extLst>
          </p:cNvPr>
          <p:cNvCxnSpPr/>
          <p:nvPr/>
        </p:nvCxnSpPr>
        <p:spPr>
          <a:xfrm rot="16200000" flipH="1">
            <a:off x="2740820" y="3329782"/>
            <a:ext cx="593725" cy="87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CBB2969-A6C8-A247-A265-E623D159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Bohr Atom Model</a:t>
            </a:r>
            <a:br>
              <a:rPr lang="en-US" dirty="0"/>
            </a:br>
            <a:r>
              <a:rPr lang="en-US" dirty="0"/>
              <a:t>Charge Orbiting another Charge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2616480" y="1922400"/>
              <a:ext cx="2591280" cy="2138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10000" y="1911600"/>
                <a:ext cx="2608200" cy="215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4609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extLst>
              <a:ext uri="{FF2B5EF4-FFF2-40B4-BE49-F238E27FC236}">
                <a16:creationId xmlns:a16="http://schemas.microsoft.com/office/drawing/2014/main" id="{E81E96C2-7833-1448-A966-AC67D45BE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4" y="1128713"/>
            <a:ext cx="24860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37EB12-F3D1-8C46-984E-A678B8F78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081213"/>
            <a:ext cx="46958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A5A41-EE4D-DE49-83D6-7EF21A45E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3494088"/>
            <a:ext cx="6705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Oval 7">
            <a:extLst>
              <a:ext uri="{FF2B5EF4-FFF2-40B4-BE49-F238E27FC236}">
                <a16:creationId xmlns:a16="http://schemas.microsoft.com/office/drawing/2014/main" id="{785224D2-8853-C14F-A9E5-5653DDB31F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58126" y="758826"/>
            <a:ext cx="2138363" cy="21383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27CBF7-34E1-A541-ABEC-8FC11EEB3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4360864"/>
            <a:ext cx="57912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718A7B-3339-DA44-AA91-8D13CB8EC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8" y="5334001"/>
            <a:ext cx="46672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">
            <a:extLst>
              <a:ext uri="{FF2B5EF4-FFF2-40B4-BE49-F238E27FC236}">
                <a16:creationId xmlns:a16="http://schemas.microsoft.com/office/drawing/2014/main" id="{3531CC1F-5812-8E49-BE82-06D6495C1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1244600"/>
            <a:ext cx="1181100" cy="11811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12">
            <a:extLst>
              <a:ext uri="{FF2B5EF4-FFF2-40B4-BE49-F238E27FC236}">
                <a16:creationId xmlns:a16="http://schemas.microsoft.com/office/drawing/2014/main" id="{2B352DFB-B118-D94E-8D77-8CAD544F08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4701" y="5476875"/>
          <a:ext cx="3179763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68100" imgH="9944100" progId="Equation.DSMT4">
                  <p:embed/>
                </p:oleObj>
              </mc:Choice>
              <mc:Fallback>
                <p:oleObj name="Equation" r:id="rId8" imgW="36868100" imgH="9944100" progId="Equation.DSMT4">
                  <p:embed/>
                  <p:pic>
                    <p:nvPicPr>
                      <p:cNvPr id="9" name="Object 12">
                        <a:extLst>
                          <a:ext uri="{FF2B5EF4-FFF2-40B4-BE49-F238E27FC236}">
                            <a16:creationId xmlns:a16="http://schemas.microsoft.com/office/drawing/2014/main" id="{2B352DFB-B118-D94E-8D77-8CAD544F08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4701" y="5476875"/>
                        <a:ext cx="3179763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4D5F64C4-EB2C-D042-B163-8A1B2B0300A2}"/>
              </a:ext>
            </a:extLst>
          </p:cNvPr>
          <p:cNvSpPr/>
          <p:nvPr/>
        </p:nvSpPr>
        <p:spPr>
          <a:xfrm>
            <a:off x="9901239" y="1519239"/>
            <a:ext cx="123825" cy="13652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7D2A5E-1390-F743-8631-2EF97C01244B}"/>
              </a:ext>
            </a:extLst>
          </p:cNvPr>
          <p:cNvCxnSpPr/>
          <p:nvPr/>
        </p:nvCxnSpPr>
        <p:spPr>
          <a:xfrm rot="5400000" flipH="1" flipV="1">
            <a:off x="9092406" y="981869"/>
            <a:ext cx="407988" cy="273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6C9CCE7-09A0-5745-86EA-B91028D2D7A7}"/>
              </a:ext>
            </a:extLst>
          </p:cNvPr>
          <p:cNvCxnSpPr/>
          <p:nvPr/>
        </p:nvCxnSpPr>
        <p:spPr>
          <a:xfrm rot="10800000" flipV="1">
            <a:off x="9394825" y="1223964"/>
            <a:ext cx="407988" cy="307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1123448-8AB1-CB43-B0B0-39A0C0CFF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Bohr Atom Model</a:t>
            </a:r>
          </a:p>
        </p:txBody>
      </p:sp>
    </p:spTree>
    <p:extLst>
      <p:ext uri="{BB962C8B-B14F-4D97-AF65-F5344CB8AC3E}">
        <p14:creationId xmlns:p14="http://schemas.microsoft.com/office/powerpoint/2010/main" val="3806233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6FEC918-15CB-0C42-A155-62DDCA37A26A}"/>
              </a:ext>
            </a:extLst>
          </p:cNvPr>
          <p:cNvGrpSpPr>
            <a:grpSpLocks/>
          </p:cNvGrpSpPr>
          <p:nvPr/>
        </p:nvGrpSpPr>
        <p:grpSpPr bwMode="auto">
          <a:xfrm>
            <a:off x="3033713" y="1742363"/>
            <a:ext cx="6113462" cy="2654300"/>
            <a:chOff x="2989" y="1366"/>
            <a:chExt cx="2536" cy="1101"/>
          </a:xfrm>
        </p:grpSpPr>
        <p:pic>
          <p:nvPicPr>
            <p:cNvPr id="56333" name="Picture 3" descr="PrismAndLight">
              <a:extLst>
                <a:ext uri="{FF2B5EF4-FFF2-40B4-BE49-F238E27FC236}">
                  <a16:creationId xmlns:a16="http://schemas.microsoft.com/office/drawing/2014/main" id="{9B460471-3726-4B4B-84FD-6C0F2AA8E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4" name="Rectangle 4">
              <a:extLst>
                <a:ext uri="{FF2B5EF4-FFF2-40B4-BE49-F238E27FC236}">
                  <a16:creationId xmlns:a16="http://schemas.microsoft.com/office/drawing/2014/main" id="{379DA576-7235-844B-B9E4-E41CACE08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1224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sp>
        <p:nvSpPr>
          <p:cNvPr id="2390021" name="Rectangle 5">
            <a:extLst>
              <a:ext uri="{FF2B5EF4-FFF2-40B4-BE49-F238E27FC236}">
                <a16:creationId xmlns:a16="http://schemas.microsoft.com/office/drawing/2014/main" id="{78445DA5-9F7E-5741-83C5-C64ADCCF2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9" y="1696326"/>
            <a:ext cx="6238875" cy="2733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390022" name="Picture 6" descr="Bohratommodel">
            <a:extLst>
              <a:ext uri="{FF2B5EF4-FFF2-40B4-BE49-F238E27FC236}">
                <a16:creationId xmlns:a16="http://schemas.microsoft.com/office/drawing/2014/main" id="{96F4EB60-C892-A044-900F-DB2C7FC78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680701"/>
            <a:ext cx="29257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EC6B9F6-64B4-6544-8C2B-95F60654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Strange Experimental Observations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The Advent of Quantum Mechanics</a:t>
            </a:r>
            <a:endParaRPr lang="en-US" dirty="0"/>
          </a:p>
        </p:txBody>
      </p:sp>
      <p:sp>
        <p:nvSpPr>
          <p:cNvPr id="2390024" name="Rectangle 8">
            <a:extLst>
              <a:ext uri="{FF2B5EF4-FFF2-40B4-BE49-F238E27FC236}">
                <a16:creationId xmlns:a16="http://schemas.microsoft.com/office/drawing/2014/main" id="{3736CC71-D258-A443-BFA0-0930B212B0BB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524000" y="740651"/>
            <a:ext cx="6623050" cy="57451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Discrete light spectrum: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Light emitted from hot elemental materials has a discrete spectrum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The spectrum is characteristic for the material (fingerprint)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E.g.: H spectrum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E.g.: Iron spectrum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E.g. application - bright yellow Na lamps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=&gt; lot of excitation energy converted into single frequency</a:t>
            </a:r>
          </a:p>
          <a:p>
            <a:pPr>
              <a:lnSpc>
                <a:spcPct val="9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Development of atomic models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Bohr atom model - electrons in looping orbits</a:t>
            </a:r>
          </a:p>
          <a:p>
            <a:pPr>
              <a:lnSpc>
                <a:spcPct val="9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Quantum mechanical model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br>
              <a:rPr lang="en-US" altLang="en-US" sz="1600" dirty="0">
                <a:ea typeface="ＭＳ Ｐゴシック" panose="020B0600070205080204" pitchFamily="34" charset="-128"/>
              </a:rPr>
            </a:br>
            <a:br>
              <a:rPr lang="en-US" altLang="en-US" sz="1600" dirty="0">
                <a:ea typeface="ＭＳ Ｐゴシック" panose="020B0600070205080204" pitchFamily="34" charset="-128"/>
              </a:rPr>
            </a:b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br>
              <a:rPr lang="en-US" altLang="en-US" sz="1600" dirty="0">
                <a:ea typeface="ＭＳ Ｐゴシック" panose="020B0600070205080204" pitchFamily="34" charset="-128"/>
              </a:rPr>
            </a:b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=&gt; electrons are standing waves bound to a core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=&gt; discrete transition energies lead to discrete spectra</a:t>
            </a:r>
          </a:p>
        </p:txBody>
      </p:sp>
      <p:pic>
        <p:nvPicPr>
          <p:cNvPr id="56327" name="Picture 9" descr="250px-Flametest--Na">
            <a:extLst>
              <a:ext uri="{FF2B5EF4-FFF2-40B4-BE49-F238E27FC236}">
                <a16:creationId xmlns:a16="http://schemas.microsoft.com/office/drawing/2014/main" id="{47D84F7F-BF96-AD4B-9700-6DFC51A1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2259889"/>
            <a:ext cx="12700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0026" name="Picture 10" descr="Emission_spectrum-Fe">
            <a:extLst>
              <a:ext uri="{FF2B5EF4-FFF2-40B4-BE49-F238E27FC236}">
                <a16:creationId xmlns:a16="http://schemas.microsoft.com/office/drawing/2014/main" id="{4D355B89-9BE0-AD4D-B298-5D760175A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6" y="2432925"/>
            <a:ext cx="548481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>
            <a:extLst>
              <a:ext uri="{FF2B5EF4-FFF2-40B4-BE49-F238E27FC236}">
                <a16:creationId xmlns:a16="http://schemas.microsoft.com/office/drawing/2014/main" id="{CDDD280B-35BB-E942-A35A-C28878B2E472}"/>
              </a:ext>
            </a:extLst>
          </p:cNvPr>
          <p:cNvGrpSpPr>
            <a:grpSpLocks/>
          </p:cNvGrpSpPr>
          <p:nvPr/>
        </p:nvGrpSpPr>
        <p:grpSpPr bwMode="auto">
          <a:xfrm>
            <a:off x="3740150" y="1351839"/>
            <a:ext cx="6623050" cy="993775"/>
            <a:chOff x="1396" y="913"/>
            <a:chExt cx="4172" cy="626"/>
          </a:xfrm>
        </p:grpSpPr>
        <p:pic>
          <p:nvPicPr>
            <p:cNvPr id="56331" name="Picture 12" descr="Emission_spectrum-H">
              <a:extLst>
                <a:ext uri="{FF2B5EF4-FFF2-40B4-BE49-F238E27FC236}">
                  <a16:creationId xmlns:a16="http://schemas.microsoft.com/office/drawing/2014/main" id="{43C49484-D562-7E4B-8D03-015572AAF5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6" y="1083"/>
              <a:ext cx="3455" cy="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2" name="Rectangle 13">
              <a:extLst>
                <a:ext uri="{FF2B5EF4-FFF2-40B4-BE49-F238E27FC236}">
                  <a16:creationId xmlns:a16="http://schemas.microsoft.com/office/drawing/2014/main" id="{A9C75EA9-C2CF-E443-A752-9E967C224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9" y="913"/>
              <a:ext cx="1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/>
                <a:t>Images from: http://en.wikipedia.org</a:t>
              </a:r>
            </a:p>
          </p:txBody>
        </p:sp>
      </p:grpSp>
      <p:pic>
        <p:nvPicPr>
          <p:cNvPr id="2390030" name="Picture 14" descr="Electron_orbitals2">
            <a:extLst>
              <a:ext uri="{FF2B5EF4-FFF2-40B4-BE49-F238E27FC236}">
                <a16:creationId xmlns:a16="http://schemas.microsoft.com/office/drawing/2014/main" id="{3DC9E086-7A6F-A24B-94C1-4E4F6FC29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4782426"/>
            <a:ext cx="220186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87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00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900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90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900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90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02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9002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0024" grpId="0" uiExpand="1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6" descr="Bohratommodel">
            <a:extLst>
              <a:ext uri="{FF2B5EF4-FFF2-40B4-BE49-F238E27FC236}">
                <a16:creationId xmlns:a16="http://schemas.microsoft.com/office/drawing/2014/main" id="{18DB53BE-811E-1044-BDD9-3636D0BA5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50" y="3193027"/>
            <a:ext cx="1562424" cy="143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Photoelectric Effect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		=&gt; light is described by particles</a:t>
            </a:r>
          </a:p>
          <a:p>
            <a:pPr marL="452438" lvl="1" indent="-168275"/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solidFill>
                <a:schemeClr val="bg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grpSp>
        <p:nvGrpSpPr>
          <p:cNvPr id="17415" name="Group 4">
            <a:extLst>
              <a:ext uri="{FF2B5EF4-FFF2-40B4-BE49-F238E27FC236}">
                <a16:creationId xmlns:a16="http://schemas.microsoft.com/office/drawing/2014/main" id="{87BD4F12-DEBD-394B-974A-7EDE4A818329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3151"/>
            <a:ext cx="3257550" cy="1414463"/>
            <a:chOff x="2989" y="1366"/>
            <a:chExt cx="2536" cy="1101"/>
          </a:xfrm>
        </p:grpSpPr>
        <p:pic>
          <p:nvPicPr>
            <p:cNvPr id="17422" name="Picture 5" descr="PrismAndLight">
              <a:extLst>
                <a:ext uri="{FF2B5EF4-FFF2-40B4-BE49-F238E27FC236}">
                  <a16:creationId xmlns:a16="http://schemas.microsoft.com/office/drawing/2014/main" id="{0A805946-E53A-7041-9AFA-3AC938330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Rectangle 6">
              <a:extLst>
                <a:ext uri="{FF2B5EF4-FFF2-40B4-BE49-F238E27FC236}">
                  <a16:creationId xmlns:a16="http://schemas.microsoft.com/office/drawing/2014/main" id="{844347FB-0628-2749-9C4C-22DB24C5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2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grpSp>
        <p:nvGrpSpPr>
          <p:cNvPr id="17416" name="Group 7">
            <a:extLst>
              <a:ext uri="{FF2B5EF4-FFF2-40B4-BE49-F238E27FC236}">
                <a16:creationId xmlns:a16="http://schemas.microsoft.com/office/drawing/2014/main" id="{68B3A065-ED7E-E641-8EA7-5AB347B0F40B}"/>
              </a:ext>
            </a:extLst>
          </p:cNvPr>
          <p:cNvGrpSpPr>
            <a:grpSpLocks/>
          </p:cNvGrpSpPr>
          <p:nvPr/>
        </p:nvGrpSpPr>
        <p:grpSpPr bwMode="auto">
          <a:xfrm>
            <a:off x="4725988" y="1204913"/>
            <a:ext cx="2303462" cy="1255712"/>
            <a:chOff x="4039" y="722"/>
            <a:chExt cx="1451" cy="791"/>
          </a:xfrm>
        </p:grpSpPr>
        <p:graphicFrame>
          <p:nvGraphicFramePr>
            <p:cNvPr id="17410" name="Object 8">
              <a:extLst>
                <a:ext uri="{FF2B5EF4-FFF2-40B4-BE49-F238E27FC236}">
                  <a16:creationId xmlns:a16="http://schemas.microsoft.com/office/drawing/2014/main" id="{8F6D0ACC-6DCA-CB47-8909-E49D8FEEDE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149600" imgH="1028700" progId="Equation.3">
                    <p:embed/>
                  </p:oleObj>
                </mc:Choice>
                <mc:Fallback>
                  <p:oleObj name="Equation" r:id="rId5" imgW="3149600" imgH="1028700" progId="Equation.3">
                    <p:embed/>
                    <p:pic>
                      <p:nvPicPr>
                        <p:cNvPr id="17410" name="Object 8">
                          <a:extLst>
                            <a:ext uri="{FF2B5EF4-FFF2-40B4-BE49-F238E27FC236}">
                              <a16:creationId xmlns:a16="http://schemas.microsoft.com/office/drawing/2014/main" id="{8F6D0ACC-6DCA-CB47-8909-E49D8FEEDE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Line 9">
              <a:extLst>
                <a:ext uri="{FF2B5EF4-FFF2-40B4-BE49-F238E27FC236}">
                  <a16:creationId xmlns:a16="http://schemas.microsoft.com/office/drawing/2014/main" id="{ED077E67-FBEB-2147-9243-AA9AC6696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10" descr="Light upward diagonal">
              <a:extLst>
                <a:ext uri="{FF2B5EF4-FFF2-40B4-BE49-F238E27FC236}">
                  <a16:creationId xmlns:a16="http://schemas.microsoft.com/office/drawing/2014/main" id="{DA4CB3B1-9A34-9243-8D3D-55D9BCADC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419" name="Rectangle 11" descr="Light upward diagonal">
              <a:extLst>
                <a:ext uri="{FF2B5EF4-FFF2-40B4-BE49-F238E27FC236}">
                  <a16:creationId xmlns:a16="http://schemas.microsoft.com/office/drawing/2014/main" id="{C219FE06-F1C8-CD4C-8A99-12DE9BD44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7411" name="Object 12">
              <a:extLst>
                <a:ext uri="{FF2B5EF4-FFF2-40B4-BE49-F238E27FC236}">
                  <a16:creationId xmlns:a16="http://schemas.microsoft.com/office/drawing/2014/main" id="{8A795512-FE8D-E942-9244-746EE393DB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413000" imgH="1028700" progId="Equation.3">
                    <p:embed/>
                  </p:oleObj>
                </mc:Choice>
                <mc:Fallback>
                  <p:oleObj name="Equation" r:id="rId8" imgW="2413000" imgH="1028700" progId="Equation.3">
                    <p:embed/>
                    <p:pic>
                      <p:nvPicPr>
                        <p:cNvPr id="17411" name="Object 12">
                          <a:extLst>
                            <a:ext uri="{FF2B5EF4-FFF2-40B4-BE49-F238E27FC236}">
                              <a16:creationId xmlns:a16="http://schemas.microsoft.com/office/drawing/2014/main" id="{8A795512-FE8D-E942-9244-746EE393DB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13">
              <a:extLst>
                <a:ext uri="{FF2B5EF4-FFF2-40B4-BE49-F238E27FC236}">
                  <a16:creationId xmlns:a16="http://schemas.microsoft.com/office/drawing/2014/main" id="{3C3CCBCD-788D-694E-AB59-5730B2121D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736600" imgH="736600" progId="Equation.3">
                    <p:embed/>
                  </p:oleObj>
                </mc:Choice>
                <mc:Fallback>
                  <p:oleObj name="Equation" r:id="rId10" imgW="736600" imgH="736600" progId="Equation.3">
                    <p:embed/>
                    <p:pic>
                      <p:nvPicPr>
                        <p:cNvPr id="17412" name="Object 13">
                          <a:extLst>
                            <a:ext uri="{FF2B5EF4-FFF2-40B4-BE49-F238E27FC236}">
                              <a16:creationId xmlns:a16="http://schemas.microsoft.com/office/drawing/2014/main" id="{3C3CCBCD-788D-694E-AB59-5730B2121D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20" name="Picture 14" descr="sine_one_lobe">
              <a:extLst>
                <a:ext uri="{FF2B5EF4-FFF2-40B4-BE49-F238E27FC236}">
                  <a16:creationId xmlns:a16="http://schemas.microsoft.com/office/drawing/2014/main" id="{3253B03D-22DF-7E4C-9C4D-87A74E2F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15" descr="sine_two_love">
              <a:extLst>
                <a:ext uri="{FF2B5EF4-FFF2-40B4-BE49-F238E27FC236}">
                  <a16:creationId xmlns:a16="http://schemas.microsoft.com/office/drawing/2014/main" id="{80553871-B888-C246-A3D3-53DF7BBAA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1" name="Picture 10" descr="Emission_spectrum-Fe">
            <a:extLst>
              <a:ext uri="{FF2B5EF4-FFF2-40B4-BE49-F238E27FC236}">
                <a16:creationId xmlns:a16="http://schemas.microsoft.com/office/drawing/2014/main" id="{DB21E57D-A74A-3749-92AA-E03FDC7DC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19"/>
          <a:stretch/>
        </p:blipFill>
        <p:spPr bwMode="auto">
          <a:xfrm>
            <a:off x="8534400" y="2921930"/>
            <a:ext cx="4725989" cy="25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F1914D-830B-0B4B-B9E1-4712DEBF4A1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92632" y="1315900"/>
            <a:ext cx="1924495" cy="1575965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0" name="AutoShape 5">
            <a:extLst>
              <a:ext uri="{FF2B5EF4-FFF2-40B4-BE49-F238E27FC236}">
                <a16:creationId xmlns:a16="http://schemas.microsoft.com/office/drawing/2014/main" id="{98C9D942-6400-8140-9FA0-382A643B0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469" y="344929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12639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2" descr="222px-Photoelectric_effect">
            <a:extLst>
              <a:ext uri="{FF2B5EF4-FFF2-40B4-BE49-F238E27FC236}">
                <a16:creationId xmlns:a16="http://schemas.microsoft.com/office/drawing/2014/main" id="{9FA6536B-2CE7-974E-8DD3-E2D1C8129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 t="12274" r="10112"/>
          <a:stretch>
            <a:fillRect/>
          </a:stretch>
        </p:blipFill>
        <p:spPr bwMode="auto">
          <a:xfrm>
            <a:off x="8539162" y="1820863"/>
            <a:ext cx="1512888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>
            <a:extLst>
              <a:ext uri="{FF2B5EF4-FFF2-40B4-BE49-F238E27FC236}">
                <a16:creationId xmlns:a16="http://schemas.microsoft.com/office/drawing/2014/main" id="{F70F75EE-4A6C-D448-93F0-206B769DB93D}"/>
              </a:ext>
            </a:extLst>
          </p:cNvPr>
          <p:cNvGrpSpPr>
            <a:grpSpLocks/>
          </p:cNvGrpSpPr>
          <p:nvPr/>
        </p:nvGrpSpPr>
        <p:grpSpPr bwMode="auto">
          <a:xfrm>
            <a:off x="8707437" y="1220789"/>
            <a:ext cx="2851150" cy="566737"/>
            <a:chOff x="3820" y="769"/>
            <a:chExt cx="1796" cy="357"/>
          </a:xfrm>
        </p:grpSpPr>
        <p:sp>
          <p:nvSpPr>
            <p:cNvPr id="15378" name="Line 4">
              <a:extLst>
                <a:ext uri="{FF2B5EF4-FFF2-40B4-BE49-F238E27FC236}">
                  <a16:creationId xmlns:a16="http://schemas.microsoft.com/office/drawing/2014/main" id="{A0AF3C57-0600-2643-8056-E8368448D6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43" y="975"/>
              <a:ext cx="218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9" name="Freeform 5">
              <a:extLst>
                <a:ext uri="{FF2B5EF4-FFF2-40B4-BE49-F238E27FC236}">
                  <a16:creationId xmlns:a16="http://schemas.microsoft.com/office/drawing/2014/main" id="{C2306C36-1BBA-3442-98AE-B857A5CC7DFE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336" y="342"/>
              <a:ext cx="236" cy="1267"/>
            </a:xfrm>
            <a:custGeom>
              <a:avLst/>
              <a:gdLst>
                <a:gd name="T0" fmla="*/ 230 w 236"/>
                <a:gd name="T1" fmla="*/ 0 h 1267"/>
                <a:gd name="T2" fmla="*/ 230 w 236"/>
                <a:gd name="T3" fmla="*/ 454 h 1267"/>
                <a:gd name="T4" fmla="*/ 0 w 236"/>
                <a:gd name="T5" fmla="*/ 454 h 1267"/>
                <a:gd name="T6" fmla="*/ 0 w 236"/>
                <a:gd name="T7" fmla="*/ 727 h 1267"/>
                <a:gd name="T8" fmla="*/ 236 w 236"/>
                <a:gd name="T9" fmla="*/ 727 h 1267"/>
                <a:gd name="T10" fmla="*/ 236 w 236"/>
                <a:gd name="T11" fmla="*/ 1267 h 12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6"/>
                <a:gd name="T19" fmla="*/ 0 h 1267"/>
                <a:gd name="T20" fmla="*/ 236 w 236"/>
                <a:gd name="T21" fmla="*/ 1267 h 12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6" h="1267">
                  <a:moveTo>
                    <a:pt x="230" y="0"/>
                  </a:moveTo>
                  <a:lnTo>
                    <a:pt x="230" y="454"/>
                  </a:lnTo>
                  <a:lnTo>
                    <a:pt x="0" y="454"/>
                  </a:lnTo>
                  <a:lnTo>
                    <a:pt x="0" y="727"/>
                  </a:lnTo>
                  <a:lnTo>
                    <a:pt x="236" y="727"/>
                  </a:lnTo>
                  <a:lnTo>
                    <a:pt x="236" y="1267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5368" name="Object 6">
              <a:extLst>
                <a:ext uri="{FF2B5EF4-FFF2-40B4-BE49-F238E27FC236}">
                  <a16:creationId xmlns:a16="http://schemas.microsoft.com/office/drawing/2014/main" id="{888C3FC3-E80C-E44D-9708-0CDA53F159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93" y="915"/>
            <a:ext cx="446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489200" imgH="1168400" progId="Equation.3">
                    <p:embed/>
                  </p:oleObj>
                </mc:Choice>
                <mc:Fallback>
                  <p:oleObj name="Equation" r:id="rId4" imgW="2489200" imgH="1168400" progId="Equation.3">
                    <p:embed/>
                    <p:pic>
                      <p:nvPicPr>
                        <p:cNvPr id="15368" name="Object 6">
                          <a:extLst>
                            <a:ext uri="{FF2B5EF4-FFF2-40B4-BE49-F238E27FC236}">
                              <a16:creationId xmlns:a16="http://schemas.microsoft.com/office/drawing/2014/main" id="{888C3FC3-E80C-E44D-9708-0CDA53F159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93" y="915"/>
                          <a:ext cx="446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9" name="Object 7">
              <a:extLst>
                <a:ext uri="{FF2B5EF4-FFF2-40B4-BE49-F238E27FC236}">
                  <a16:creationId xmlns:a16="http://schemas.microsoft.com/office/drawing/2014/main" id="{4B930069-CCD5-ED48-9EEC-13CAFA01254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21" y="769"/>
            <a:ext cx="695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873500" imgH="1028700" progId="Equation.3">
                    <p:embed/>
                  </p:oleObj>
                </mc:Choice>
                <mc:Fallback>
                  <p:oleObj name="Equation" r:id="rId6" imgW="3873500" imgH="1028700" progId="Equation.3">
                    <p:embed/>
                    <p:pic>
                      <p:nvPicPr>
                        <p:cNvPr id="15369" name="Object 7">
                          <a:extLst>
                            <a:ext uri="{FF2B5EF4-FFF2-40B4-BE49-F238E27FC236}">
                              <a16:creationId xmlns:a16="http://schemas.microsoft.com/office/drawing/2014/main" id="{4B930069-CCD5-ED48-9EEC-13CAFA01254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1" y="769"/>
                          <a:ext cx="695" cy="18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72" name="Rectangle 8">
            <a:extLst>
              <a:ext uri="{FF2B5EF4-FFF2-40B4-BE49-F238E27FC236}">
                <a16:creationId xmlns:a16="http://schemas.microsoft.com/office/drawing/2014/main" id="{D0A087B3-2B7F-5B40-9B99-D942D86AA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1863" y="4129088"/>
            <a:ext cx="23246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"/>
              <a:t>http://en.wikipedia.org/wiki/Photoelectric_effect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944AD5-3C24-E444-AA00-C96BF289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Strange Experimental Observations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The Advent of Quantum Mechanics</a:t>
            </a:r>
            <a:endParaRPr lang="en-US" dirty="0"/>
          </a:p>
        </p:txBody>
      </p:sp>
      <p:sp>
        <p:nvSpPr>
          <p:cNvPr id="2381834" name="Rectangle 10">
            <a:extLst>
              <a:ext uri="{FF2B5EF4-FFF2-40B4-BE49-F238E27FC236}">
                <a16:creationId xmlns:a16="http://schemas.microsoft.com/office/drawing/2014/main" id="{B64D6E1D-AB8D-534A-A80A-4D69810FEC13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873125" y="742950"/>
            <a:ext cx="7508875" cy="5745163"/>
          </a:xfrm>
          <a:solidFill>
            <a:srgbClr val="FFFFFF">
              <a:alpha val="34118"/>
            </a:srgbClr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Photoelectric Effect: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Light can eject electrons from a clean metal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Observed by many researchers but not explained for 55 years: 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1839, 1873, 1887, 1899, 1901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see details: </a:t>
            </a:r>
            <a:r>
              <a:rPr lang="en-US" altLang="en-US" sz="1400" dirty="0">
                <a:ea typeface="ＭＳ Ｐゴシック" panose="020B0600070205080204" pitchFamily="34" charset="-128"/>
              </a:rPr>
              <a:t>http://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en.wikipedia.org</a:t>
            </a:r>
            <a:r>
              <a:rPr lang="en-US" altLang="en-US" sz="1400" dirty="0">
                <a:ea typeface="ＭＳ Ｐゴシック" panose="020B0600070205080204" pitchFamily="34" charset="-128"/>
              </a:rPr>
              <a:t>/wiki/</a:t>
            </a:r>
            <a:r>
              <a:rPr lang="en-US" altLang="en-US" sz="1400" dirty="0" err="1">
                <a:ea typeface="ＭＳ Ｐゴシック" panose="020B0600070205080204" pitchFamily="34" charset="-128"/>
              </a:rPr>
              <a:t>Photoelectric_effect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Unexplained problems: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Electrons emitted immediately, no time lag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Increasing light intensity increases number of electrons but not their energy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Red light will not cause emission, no matter what intensity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Weak violet light will eject few electrons with high energy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=&gt; Light had to have a minimum frequency / color to excite electrons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=&gt; Emitted electrons have light dependent energy</a:t>
            </a:r>
          </a:p>
          <a:p>
            <a:pPr>
              <a:lnSpc>
                <a:spcPct val="8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The solution in 1905</a:t>
            </a:r>
            <a:r>
              <a:rPr lang="en-US" altLang="en-US" sz="1600" dirty="0">
                <a:ea typeface="ＭＳ Ｐゴシック" panose="020B0600070205080204" pitchFamily="34" charset="-128"/>
              </a:rPr>
              <a:t> (Nobel prize for Einstein in 1921)</a:t>
            </a:r>
          </a:p>
          <a:p>
            <a:pPr>
              <a:lnSpc>
                <a:spcPct val="8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Light can be described by discrete particles of discrete energy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Planck’s constant - h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Light energy is not divisible</a:t>
            </a:r>
          </a:p>
          <a:p>
            <a:pPr>
              <a:lnSpc>
                <a:spcPct val="80000"/>
              </a:lnSpc>
            </a:pPr>
            <a:r>
              <a:rPr lang="en-US" altLang="en-US" sz="1600" dirty="0">
                <a:ea typeface="ＭＳ Ｐゴシック" panose="020B0600070205080204" pitchFamily="34" charset="-128"/>
              </a:rPr>
              <a:t>Have to have minimum energy to kick out an electron from the bound state </a:t>
            </a:r>
          </a:p>
        </p:txBody>
      </p:sp>
      <p:graphicFrame>
        <p:nvGraphicFramePr>
          <p:cNvPr id="2381835" name="Object 11">
            <a:extLst>
              <a:ext uri="{FF2B5EF4-FFF2-40B4-BE49-F238E27FC236}">
                <a16:creationId xmlns:a16="http://schemas.microsoft.com/office/drawing/2014/main" id="{C9FA93C5-A713-1642-A2E0-E3D70603BC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7264" y="4192589"/>
          <a:ext cx="15382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118100" imgH="1168400" progId="Equation.3">
                  <p:embed/>
                </p:oleObj>
              </mc:Choice>
              <mc:Fallback>
                <p:oleObj name="Equation" r:id="rId8" imgW="5118100" imgH="1168400" progId="Equation.3">
                  <p:embed/>
                  <p:pic>
                    <p:nvPicPr>
                      <p:cNvPr id="2381835" name="Object 11">
                        <a:extLst>
                          <a:ext uri="{FF2B5EF4-FFF2-40B4-BE49-F238E27FC236}">
                            <a16:creationId xmlns:a16="http://schemas.microsoft.com/office/drawing/2014/main" id="{C9FA93C5-A713-1642-A2E0-E3D70603BC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4" y="4192589"/>
                        <a:ext cx="1538287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1836" name="Object 12">
            <a:extLst>
              <a:ext uri="{FF2B5EF4-FFF2-40B4-BE49-F238E27FC236}">
                <a16:creationId xmlns:a16="http://schemas.microsoft.com/office/drawing/2014/main" id="{534C2E22-8963-F545-ADB6-403F72FDCE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470697"/>
              </p:ext>
            </p:extLst>
          </p:nvPr>
        </p:nvGraphicFramePr>
        <p:xfrm>
          <a:off x="7715250" y="3429000"/>
          <a:ext cx="34925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92200" imgH="1028700" progId="Equation.3">
                  <p:embed/>
                </p:oleObj>
              </mc:Choice>
              <mc:Fallback>
                <p:oleObj name="Equation" r:id="rId10" imgW="1092200" imgH="1028700" progId="Equation.3">
                  <p:embed/>
                  <p:pic>
                    <p:nvPicPr>
                      <p:cNvPr id="2381836" name="Object 12">
                        <a:extLst>
                          <a:ext uri="{FF2B5EF4-FFF2-40B4-BE49-F238E27FC236}">
                            <a16:creationId xmlns:a16="http://schemas.microsoft.com/office/drawing/2014/main" id="{534C2E22-8963-F545-ADB6-403F72FDCE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0" y="3429000"/>
                        <a:ext cx="34925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1837" name="Object 13">
            <a:extLst>
              <a:ext uri="{FF2B5EF4-FFF2-40B4-BE49-F238E27FC236}">
                <a16:creationId xmlns:a16="http://schemas.microsoft.com/office/drawing/2014/main" id="{7EDDC696-F7EC-354E-849B-7C144F0905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8526" y="4600576"/>
          <a:ext cx="792163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628900" imgH="1028700" progId="Equation.3">
                  <p:embed/>
                </p:oleObj>
              </mc:Choice>
              <mc:Fallback>
                <p:oleObj name="Equation" r:id="rId12" imgW="2628900" imgH="1028700" progId="Equation.3">
                  <p:embed/>
                  <p:pic>
                    <p:nvPicPr>
                      <p:cNvPr id="2381837" name="Object 13">
                        <a:extLst>
                          <a:ext uri="{FF2B5EF4-FFF2-40B4-BE49-F238E27FC236}">
                            <a16:creationId xmlns:a16="http://schemas.microsoft.com/office/drawing/2014/main" id="{7EDDC696-F7EC-354E-849B-7C144F0905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6" y="4600576"/>
                        <a:ext cx="792163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>
            <a:extLst>
              <a:ext uri="{FF2B5EF4-FFF2-40B4-BE49-F238E27FC236}">
                <a16:creationId xmlns:a16="http://schemas.microsoft.com/office/drawing/2014/main" id="{50698643-5DC0-7C48-AE4F-5828CC73AFCA}"/>
              </a:ext>
            </a:extLst>
          </p:cNvPr>
          <p:cNvGrpSpPr>
            <a:grpSpLocks/>
          </p:cNvGrpSpPr>
          <p:nvPr/>
        </p:nvGrpSpPr>
        <p:grpSpPr bwMode="auto">
          <a:xfrm>
            <a:off x="8750301" y="836614"/>
            <a:ext cx="688975" cy="511175"/>
            <a:chOff x="4101" y="1624"/>
            <a:chExt cx="434" cy="322"/>
          </a:xfrm>
        </p:grpSpPr>
        <p:graphicFrame>
          <p:nvGraphicFramePr>
            <p:cNvPr id="15367" name="Object 15">
              <a:extLst>
                <a:ext uri="{FF2B5EF4-FFF2-40B4-BE49-F238E27FC236}">
                  <a16:creationId xmlns:a16="http://schemas.microsoft.com/office/drawing/2014/main" id="{2598EE5F-A786-6140-B1CD-B929603A2A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01" y="1649"/>
            <a:ext cx="406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273300" imgH="1028700" progId="Equation.3">
                    <p:embed/>
                  </p:oleObj>
                </mc:Choice>
                <mc:Fallback>
                  <p:oleObj name="Equation" r:id="rId14" imgW="2273300" imgH="1028700" progId="Equation.3">
                    <p:embed/>
                    <p:pic>
                      <p:nvPicPr>
                        <p:cNvPr id="15367" name="Object 15">
                          <a:extLst>
                            <a:ext uri="{FF2B5EF4-FFF2-40B4-BE49-F238E27FC236}">
                              <a16:creationId xmlns:a16="http://schemas.microsoft.com/office/drawing/2014/main" id="{2598EE5F-A786-6140-B1CD-B929603A2A0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1" y="1649"/>
                          <a:ext cx="406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7" name="Line 16">
              <a:extLst>
                <a:ext uri="{FF2B5EF4-FFF2-40B4-BE49-F238E27FC236}">
                  <a16:creationId xmlns:a16="http://schemas.microsoft.com/office/drawing/2014/main" id="{6BF550E5-AA8F-9C49-8BEE-98E8D9425C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374" y="1785"/>
              <a:ext cx="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381841" name="Object 17">
            <a:extLst>
              <a:ext uri="{FF2B5EF4-FFF2-40B4-BE49-F238E27FC236}">
                <a16:creationId xmlns:a16="http://schemas.microsoft.com/office/drawing/2014/main" id="{E165684D-C1E5-AA4C-B3EC-17BDDA2628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4226" y="5967414"/>
          <a:ext cx="15652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610100" imgH="1168400" progId="Equation.3">
                  <p:embed/>
                </p:oleObj>
              </mc:Choice>
              <mc:Fallback>
                <p:oleObj name="Equation" r:id="rId16" imgW="4610100" imgH="1168400" progId="Equation.3">
                  <p:embed/>
                  <p:pic>
                    <p:nvPicPr>
                      <p:cNvPr id="2381841" name="Object 17">
                        <a:extLst>
                          <a:ext uri="{FF2B5EF4-FFF2-40B4-BE49-F238E27FC236}">
                            <a16:creationId xmlns:a16="http://schemas.microsoft.com/office/drawing/2014/main" id="{E165684D-C1E5-AA4C-B3EC-17BDDA2628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226" y="5967414"/>
                        <a:ext cx="156527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1842" name="Object 18">
            <a:extLst>
              <a:ext uri="{FF2B5EF4-FFF2-40B4-BE49-F238E27FC236}">
                <a16:creationId xmlns:a16="http://schemas.microsoft.com/office/drawing/2014/main" id="{42DB7816-7144-E042-A2AF-4265720E03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9138" y="5908675"/>
          <a:ext cx="4945062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4554200" imgH="1460500" progId="Equation.3">
                  <p:embed/>
                </p:oleObj>
              </mc:Choice>
              <mc:Fallback>
                <p:oleObj name="Equation" r:id="rId18" imgW="14554200" imgH="1460500" progId="Equation.3">
                  <p:embed/>
                  <p:pic>
                    <p:nvPicPr>
                      <p:cNvPr id="2381842" name="Object 18">
                        <a:extLst>
                          <a:ext uri="{FF2B5EF4-FFF2-40B4-BE49-F238E27FC236}">
                            <a16:creationId xmlns:a16="http://schemas.microsoft.com/office/drawing/2014/main" id="{42DB7816-7144-E042-A2AF-4265720E03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5908675"/>
                        <a:ext cx="4945062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1843" name="Rectangle 19">
            <a:extLst>
              <a:ext uri="{FF2B5EF4-FFF2-40B4-BE49-F238E27FC236}">
                <a16:creationId xmlns:a16="http://schemas.microsoft.com/office/drawing/2014/main" id="{7D443D20-6120-3D4D-A398-B5233694D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6150" y="4433888"/>
            <a:ext cx="30162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b="1">
                <a:solidFill>
                  <a:srgbClr val="FF0E26"/>
                </a:solidFill>
              </a:rPr>
              <a:t>Light consists of particles</a:t>
            </a:r>
          </a:p>
          <a:p>
            <a:pPr algn="ctr" eaLnBrk="1" hangingPunct="1"/>
            <a:r>
              <a:rPr lang="en-US" altLang="en-US" sz="2800" b="1">
                <a:solidFill>
                  <a:srgbClr val="FF0E26"/>
                </a:solidFill>
              </a:rPr>
              <a:t>Photons</a:t>
            </a: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313925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2FFCEFF1-66FD-184A-911A-6BF463336660}"/>
              </a:ext>
            </a:extLst>
          </p:cNvPr>
          <p:cNvGrpSpPr>
            <a:grpSpLocks/>
          </p:cNvGrpSpPr>
          <p:nvPr/>
        </p:nvGrpSpPr>
        <p:grpSpPr bwMode="auto">
          <a:xfrm>
            <a:off x="6465889" y="3036888"/>
            <a:ext cx="3298825" cy="2881312"/>
            <a:chOff x="802" y="1036"/>
            <a:chExt cx="2078" cy="1815"/>
          </a:xfrm>
        </p:grpSpPr>
        <p:sp>
          <p:nvSpPr>
            <p:cNvPr id="16429" name="Line 4">
              <a:extLst>
                <a:ext uri="{FF2B5EF4-FFF2-40B4-BE49-F238E27FC236}">
                  <a16:creationId xmlns:a16="http://schemas.microsoft.com/office/drawing/2014/main" id="{D4BDC134-3E2B-584A-962A-4B59664EA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0" y="1036"/>
              <a:ext cx="0" cy="15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0" name="Line 5">
              <a:extLst>
                <a:ext uri="{FF2B5EF4-FFF2-40B4-BE49-F238E27FC236}">
                  <a16:creationId xmlns:a16="http://schemas.microsoft.com/office/drawing/2014/main" id="{5C15E777-1DF6-0645-91BC-EC16ECA80A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6" y="2544"/>
              <a:ext cx="1744" cy="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1" name="Text Box 6">
              <a:extLst>
                <a:ext uri="{FF2B5EF4-FFF2-40B4-BE49-F238E27FC236}">
                  <a16:creationId xmlns:a16="http://schemas.microsoft.com/office/drawing/2014/main" id="{275136CD-CA16-E44B-9ADA-7D6BC2254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6" y="2524"/>
              <a:ext cx="29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i="1">
                  <a:solidFill>
                    <a:schemeClr val="accent2"/>
                  </a:solidFill>
                  <a:latin typeface="Times" pitchFamily="2" charset="0"/>
                </a:rPr>
                <a:t>hf</a:t>
              </a:r>
            </a:p>
          </p:txBody>
        </p:sp>
        <p:sp>
          <p:nvSpPr>
            <p:cNvPr id="16432" name="Text Box 7">
              <a:extLst>
                <a:ext uri="{FF2B5EF4-FFF2-40B4-BE49-F238E27FC236}">
                  <a16:creationId xmlns:a16="http://schemas.microsoft.com/office/drawing/2014/main" id="{6C1ACB92-59C8-8746-979E-B918FE0A6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778" y="161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V</a:t>
              </a:r>
              <a:r>
                <a:rPr lang="en-US" altLang="en-US" baseline="-25000">
                  <a:latin typeface="Microsoft Sans Serif" panose="020B0604020202020204" pitchFamily="34" charset="0"/>
                </a:rPr>
                <a:t>R</a:t>
              </a:r>
              <a:endParaRPr lang="en-US" altLang="en-US" baseline="30000">
                <a:latin typeface="Microsoft Sans Serif" panose="020B0604020202020204" pitchFamily="34" charset="0"/>
              </a:endParaRPr>
            </a:p>
          </p:txBody>
        </p:sp>
      </p:grpSp>
      <p:sp>
        <p:nvSpPr>
          <p:cNvPr id="10" name="Text Box 8">
            <a:extLst>
              <a:ext uri="{FF2B5EF4-FFF2-40B4-BE49-F238E27FC236}">
                <a16:creationId xmlns:a16="http://schemas.microsoft.com/office/drawing/2014/main" id="{0D674229-3704-E542-A935-1AC24DA12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7683" y="6016625"/>
            <a:ext cx="8610049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Absorption occurs in quanta as well, consistent with photons having</a:t>
            </a:r>
            <a:r>
              <a:rPr lang="en-US" sz="2000" dirty="0">
                <a:latin typeface="Maiandra GD" pitchFamily="34" charset="0"/>
              </a:rPr>
              <a:t> </a:t>
            </a:r>
            <a:r>
              <a:rPr lang="en-US" sz="2000" b="1" i="1" dirty="0">
                <a:latin typeface="Times" pitchFamily="18" charset="0"/>
              </a:rPr>
              <a:t>E=</a:t>
            </a:r>
            <a:r>
              <a:rPr lang="en-US" sz="2000" b="1" i="1" dirty="0" err="1">
                <a:latin typeface="Times" pitchFamily="18" charset="0"/>
              </a:rPr>
              <a:t>hf</a:t>
            </a:r>
            <a:r>
              <a:rPr lang="en-US" sz="2000" b="1" i="1" dirty="0">
                <a:latin typeface="Times" pitchFamily="18" charset="0"/>
              </a:rPr>
              <a:t> </a:t>
            </a:r>
            <a:r>
              <a:rPr lang="en-US" sz="2000" i="1" dirty="0">
                <a:latin typeface="Maiandra GD" pitchFamily="34" charset="0"/>
              </a:rPr>
              <a:t> </a:t>
            </a:r>
          </a:p>
        </p:txBody>
      </p:sp>
      <p:grpSp>
        <p:nvGrpSpPr>
          <p:cNvPr id="3" name="Group 51">
            <a:extLst>
              <a:ext uri="{FF2B5EF4-FFF2-40B4-BE49-F238E27FC236}">
                <a16:creationId xmlns:a16="http://schemas.microsoft.com/office/drawing/2014/main" id="{72DD9E14-4AD1-5541-9DA8-F439D2AEB272}"/>
              </a:ext>
            </a:extLst>
          </p:cNvPr>
          <p:cNvGrpSpPr>
            <a:grpSpLocks/>
          </p:cNvGrpSpPr>
          <p:nvPr/>
        </p:nvGrpSpPr>
        <p:grpSpPr bwMode="auto">
          <a:xfrm>
            <a:off x="2152651" y="4056064"/>
            <a:ext cx="2289175" cy="1266825"/>
            <a:chOff x="628448" y="3772352"/>
            <a:chExt cx="2289606" cy="1266825"/>
          </a:xfrm>
        </p:grpSpPr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C5086B4-6044-6F41-BB0B-6C1717519EB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088910" y="4505777"/>
              <a:ext cx="1829144" cy="533400"/>
            </a:xfrm>
            <a:prstGeom prst="rect">
              <a:avLst/>
            </a:prstGeom>
            <a:gradFill flip="none" rotWithShape="1">
              <a:gsLst>
                <a:gs pos="0">
                  <a:schemeClr val="hlink">
                    <a:tint val="66000"/>
                    <a:satMod val="160000"/>
                  </a:schemeClr>
                </a:gs>
                <a:gs pos="50000">
                  <a:schemeClr val="hlink">
                    <a:tint val="44500"/>
                    <a:satMod val="160000"/>
                  </a:schemeClr>
                </a:gs>
                <a:gs pos="100000">
                  <a:schemeClr val="hlink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>
                <a:latin typeface="Microsoft Sans Serif" pitchFamily="34" charset="0"/>
              </a:endParaRPr>
            </a:p>
          </p:txBody>
        </p:sp>
        <p:sp>
          <p:nvSpPr>
            <p:cNvPr id="12" name="Text Box 12">
              <a:extLst>
                <a:ext uri="{FF2B5EF4-FFF2-40B4-BE49-F238E27FC236}">
                  <a16:creationId xmlns:a16="http://schemas.microsoft.com/office/drawing/2014/main" id="{33F992EC-F3AF-5842-8AF4-E7D1D6EF5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8448" y="3772352"/>
              <a:ext cx="57751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</a:rPr>
                <a:t>-W</a:t>
              </a:r>
            </a:p>
          </p:txBody>
        </p:sp>
      </p:grpSp>
      <p:sp>
        <p:nvSpPr>
          <p:cNvPr id="13" name="Line 13">
            <a:extLst>
              <a:ext uri="{FF2B5EF4-FFF2-40B4-BE49-F238E27FC236}">
                <a16:creationId xmlns:a16="http://schemas.microsoft.com/office/drawing/2014/main" id="{5B5B96E8-2FF6-444B-893F-7AB461014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8225" y="37226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09485A31-020F-D648-B585-10B1D0020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8225" y="47894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37E661E1-0D5D-CC4E-9AEC-B0A382C232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60625" y="37226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EE6265BE-4CDA-F048-836B-4A055AA21D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0625" y="44846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7" name="Object 18">
            <a:extLst>
              <a:ext uri="{FF2B5EF4-FFF2-40B4-BE49-F238E27FC236}">
                <a16:creationId xmlns:a16="http://schemas.microsoft.com/office/drawing/2014/main" id="{713C8DF0-1127-994E-8859-2C1B9ADCED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62751" y="2309813"/>
          <a:ext cx="326231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44400" imgH="7607300" progId="Equation.DSMT4">
                  <p:embed/>
                </p:oleObj>
              </mc:Choice>
              <mc:Fallback>
                <p:oleObj name="Equation" r:id="rId2" imgW="37744400" imgH="7607300" progId="Equation.DSMT4">
                  <p:embed/>
                  <p:pic>
                    <p:nvPicPr>
                      <p:cNvPr id="17" name="Object 18">
                        <a:extLst>
                          <a:ext uri="{FF2B5EF4-FFF2-40B4-BE49-F238E27FC236}">
                            <a16:creationId xmlns:a16="http://schemas.microsoft.com/office/drawing/2014/main" id="{713C8DF0-1127-994E-8859-2C1B9ADCED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751" y="2309813"/>
                        <a:ext cx="3262313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9">
            <a:extLst>
              <a:ext uri="{FF2B5EF4-FFF2-40B4-BE49-F238E27FC236}">
                <a16:creationId xmlns:a16="http://schemas.microsoft.com/office/drawing/2014/main" id="{8ACC760E-1938-3B4F-9557-02B5EB097CB8}"/>
              </a:ext>
            </a:extLst>
          </p:cNvPr>
          <p:cNvGrpSpPr>
            <a:grpSpLocks/>
          </p:cNvGrpSpPr>
          <p:nvPr/>
        </p:nvGrpSpPr>
        <p:grpSpPr bwMode="auto">
          <a:xfrm>
            <a:off x="7099301" y="3692525"/>
            <a:ext cx="2219325" cy="2314576"/>
            <a:chOff x="740" y="1440"/>
            <a:chExt cx="1948" cy="1458"/>
          </a:xfrm>
        </p:grpSpPr>
        <p:sp>
          <p:nvSpPr>
            <p:cNvPr id="16425" name="Line 20">
              <a:extLst>
                <a:ext uri="{FF2B5EF4-FFF2-40B4-BE49-F238E27FC236}">
                  <a16:creationId xmlns:a16="http://schemas.microsoft.com/office/drawing/2014/main" id="{5641C8A5-D185-1446-A872-0D96233C8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0" y="1440"/>
              <a:ext cx="1728" cy="111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21">
              <a:extLst>
                <a:ext uri="{FF2B5EF4-FFF2-40B4-BE49-F238E27FC236}">
                  <a16:creationId xmlns:a16="http://schemas.microsoft.com/office/drawing/2014/main" id="{B9B1E5B7-BBEF-B840-A7C4-9EBB454A38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" y="2568"/>
              <a:ext cx="45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FF0000"/>
                  </a:solidFill>
                  <a:latin typeface="+mn-lt"/>
                </a:rPr>
                <a:t>W</a:t>
              </a:r>
            </a:p>
          </p:txBody>
        </p:sp>
      </p:grpSp>
      <p:sp>
        <p:nvSpPr>
          <p:cNvPr id="21" name="Rectangle 22">
            <a:extLst>
              <a:ext uri="{FF2B5EF4-FFF2-40B4-BE49-F238E27FC236}">
                <a16:creationId xmlns:a16="http://schemas.microsoft.com/office/drawing/2014/main" id="{0FC6601B-5BFB-5942-99B5-0CE3B84BC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3722688"/>
            <a:ext cx="18288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5" name="Group 36">
            <a:extLst>
              <a:ext uri="{FF2B5EF4-FFF2-40B4-BE49-F238E27FC236}">
                <a16:creationId xmlns:a16="http://schemas.microsoft.com/office/drawing/2014/main" id="{91DF942F-2BEC-B94D-BB3C-301C5E3072CD}"/>
              </a:ext>
            </a:extLst>
          </p:cNvPr>
          <p:cNvGrpSpPr>
            <a:grpSpLocks/>
          </p:cNvGrpSpPr>
          <p:nvPr/>
        </p:nvGrpSpPr>
        <p:grpSpPr bwMode="auto">
          <a:xfrm>
            <a:off x="2994026" y="3494088"/>
            <a:ext cx="847725" cy="1154112"/>
            <a:chOff x="4273" y="1520"/>
            <a:chExt cx="534" cy="727"/>
          </a:xfrm>
        </p:grpSpPr>
        <p:graphicFrame>
          <p:nvGraphicFramePr>
            <p:cNvPr id="16387" name="Object 24">
              <a:extLst>
                <a:ext uri="{FF2B5EF4-FFF2-40B4-BE49-F238E27FC236}">
                  <a16:creationId xmlns:a16="http://schemas.microsoft.com/office/drawing/2014/main" id="{47D0113C-2091-2647-9E5B-3A2961BE91A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13" y="1952"/>
            <a:ext cx="294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686300" imgH="4686300" progId="Equation.DSMT4">
                    <p:embed/>
                  </p:oleObj>
                </mc:Choice>
                <mc:Fallback>
                  <p:oleObj name="Equation" r:id="rId4" imgW="4686300" imgH="4686300" progId="Equation.DSMT4">
                    <p:embed/>
                    <p:pic>
                      <p:nvPicPr>
                        <p:cNvPr id="16387" name="Object 24">
                          <a:extLst>
                            <a:ext uri="{FF2B5EF4-FFF2-40B4-BE49-F238E27FC236}">
                              <a16:creationId xmlns:a16="http://schemas.microsoft.com/office/drawing/2014/main" id="{47D0113C-2091-2647-9E5B-3A2961BE91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1952"/>
                          <a:ext cx="294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3" name="Line 25">
              <a:extLst>
                <a:ext uri="{FF2B5EF4-FFF2-40B4-BE49-F238E27FC236}">
                  <a16:creationId xmlns:a16="http://schemas.microsoft.com/office/drawing/2014/main" id="{9BACCA65-38B9-0746-914C-8B89F8932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3" y="1520"/>
              <a:ext cx="144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4" name="Line 26">
              <a:extLst>
                <a:ext uri="{FF2B5EF4-FFF2-40B4-BE49-F238E27FC236}">
                  <a16:creationId xmlns:a16="http://schemas.microsoft.com/office/drawing/2014/main" id="{2E2DBD14-892A-114A-8A99-9368FA0D3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9" y="1520"/>
              <a:ext cx="144" cy="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9">
            <a:extLst>
              <a:ext uri="{FF2B5EF4-FFF2-40B4-BE49-F238E27FC236}">
                <a16:creationId xmlns:a16="http://schemas.microsoft.com/office/drawing/2014/main" id="{EC14AE6F-7570-B246-ACF8-F9B8A1F2A26D}"/>
              </a:ext>
            </a:extLst>
          </p:cNvPr>
          <p:cNvGrpSpPr>
            <a:grpSpLocks/>
          </p:cNvGrpSpPr>
          <p:nvPr/>
        </p:nvGrpSpPr>
        <p:grpSpPr bwMode="auto">
          <a:xfrm>
            <a:off x="3832225" y="2767013"/>
            <a:ext cx="685800" cy="2184400"/>
            <a:chOff x="4801" y="1062"/>
            <a:chExt cx="432" cy="1376"/>
          </a:xfrm>
        </p:grpSpPr>
        <p:sp>
          <p:nvSpPr>
            <p:cNvPr id="16417" name="Freeform 11">
              <a:extLst>
                <a:ext uri="{FF2B5EF4-FFF2-40B4-BE49-F238E27FC236}">
                  <a16:creationId xmlns:a16="http://schemas.microsoft.com/office/drawing/2014/main" id="{644C9D66-AC74-8148-8E01-0E8262687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1322"/>
              <a:ext cx="300" cy="2"/>
            </a:xfrm>
            <a:custGeom>
              <a:avLst/>
              <a:gdLst>
                <a:gd name="T0" fmla="*/ 0 w 300"/>
                <a:gd name="T1" fmla="*/ 0 h 2"/>
                <a:gd name="T2" fmla="*/ 300 w 300"/>
                <a:gd name="T3" fmla="*/ 2 h 2"/>
                <a:gd name="T4" fmla="*/ 0 60000 65536"/>
                <a:gd name="T5" fmla="*/ 0 60000 65536"/>
                <a:gd name="T6" fmla="*/ 0 w 300"/>
                <a:gd name="T7" fmla="*/ 0 h 2"/>
                <a:gd name="T8" fmla="*/ 300 w 30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2">
                  <a:moveTo>
                    <a:pt x="0" y="0"/>
                  </a:moveTo>
                  <a:lnTo>
                    <a:pt x="300" y="2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418" name="Group 37">
              <a:extLst>
                <a:ext uri="{FF2B5EF4-FFF2-40B4-BE49-F238E27FC236}">
                  <a16:creationId xmlns:a16="http://schemas.microsoft.com/office/drawing/2014/main" id="{C76FE702-0904-CF42-9B05-DCF14049AC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1" y="1280"/>
              <a:ext cx="84" cy="1158"/>
              <a:chOff x="4801" y="1280"/>
              <a:chExt cx="84" cy="1158"/>
            </a:xfrm>
          </p:grpSpPr>
          <p:sp>
            <p:nvSpPr>
              <p:cNvPr id="16420" name="Line 10">
                <a:extLst>
                  <a:ext uri="{FF2B5EF4-FFF2-40B4-BE49-F238E27FC236}">
                    <a16:creationId xmlns:a16="http://schemas.microsoft.com/office/drawing/2014/main" id="{56F783F9-9132-FE4C-AE4C-2C2385977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9" y="1376"/>
                <a:ext cx="0" cy="100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1" name="Oval 23">
                <a:extLst>
                  <a:ext uri="{FF2B5EF4-FFF2-40B4-BE49-F238E27FC236}">
                    <a16:creationId xmlns:a16="http://schemas.microsoft.com/office/drawing/2014/main" id="{0589A84F-42A8-2847-A259-8C7C259EA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3" y="2366"/>
                <a:ext cx="72" cy="7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16422" name="Oval 24">
                <a:extLst>
                  <a:ext uri="{FF2B5EF4-FFF2-40B4-BE49-F238E27FC236}">
                    <a16:creationId xmlns:a16="http://schemas.microsoft.com/office/drawing/2014/main" id="{984ED0FA-517F-1647-9D31-19A55FD143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1" y="1280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16419" name="Text Box 35">
              <a:extLst>
                <a:ext uri="{FF2B5EF4-FFF2-40B4-BE49-F238E27FC236}">
                  <a16:creationId xmlns:a16="http://schemas.microsoft.com/office/drawing/2014/main" id="{62302DD9-D372-144B-928C-1CB332641B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3" y="1062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Symbol" pitchFamily="2" charset="2"/>
                </a:rPr>
                <a:t>u</a:t>
              </a:r>
            </a:p>
          </p:txBody>
        </p:sp>
      </p:grpSp>
      <p:grpSp>
        <p:nvGrpSpPr>
          <p:cNvPr id="8" name="Group 52">
            <a:extLst>
              <a:ext uri="{FF2B5EF4-FFF2-40B4-BE49-F238E27FC236}">
                <a16:creationId xmlns:a16="http://schemas.microsoft.com/office/drawing/2014/main" id="{66FB3EF8-3AC6-2A4C-BA72-3BB48B4E7D72}"/>
              </a:ext>
            </a:extLst>
          </p:cNvPr>
          <p:cNvGrpSpPr>
            <a:grpSpLocks/>
          </p:cNvGrpSpPr>
          <p:nvPr/>
        </p:nvGrpSpPr>
        <p:grpSpPr bwMode="auto">
          <a:xfrm>
            <a:off x="3565525" y="2911476"/>
            <a:ext cx="2501900" cy="2670175"/>
            <a:chOff x="2041168" y="2627085"/>
            <a:chExt cx="2501804" cy="2669720"/>
          </a:xfrm>
        </p:grpSpPr>
        <p:sp>
          <p:nvSpPr>
            <p:cNvPr id="16407" name="Line 28">
              <a:extLst>
                <a:ext uri="{FF2B5EF4-FFF2-40B4-BE49-F238E27FC236}">
                  <a16:creationId xmlns:a16="http://schemas.microsoft.com/office/drawing/2014/main" id="{908B778C-47C4-D54D-89EA-0F297B376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168" y="5296805"/>
              <a:ext cx="2672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Line 29">
              <a:extLst>
                <a:ext uri="{FF2B5EF4-FFF2-40B4-BE49-F238E27FC236}">
                  <a16:creationId xmlns:a16="http://schemas.microsoft.com/office/drawing/2014/main" id="{9CD1EC2A-CD32-134B-A463-6FAA8C2710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9054" y="2676977"/>
              <a:ext cx="0" cy="685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409" name="Group 50">
              <a:extLst>
                <a:ext uri="{FF2B5EF4-FFF2-40B4-BE49-F238E27FC236}">
                  <a16:creationId xmlns:a16="http://schemas.microsoft.com/office/drawing/2014/main" id="{64B19A57-2F1A-BB49-BDB2-676E041EAA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6054" y="2627085"/>
              <a:ext cx="2386918" cy="2640692"/>
              <a:chOff x="2156054" y="2627085"/>
              <a:chExt cx="2386918" cy="2640692"/>
            </a:xfrm>
          </p:grpSpPr>
          <p:sp>
            <p:nvSpPr>
              <p:cNvPr id="16410" name="Line 27">
                <a:extLst>
                  <a:ext uri="{FF2B5EF4-FFF2-40B4-BE49-F238E27FC236}">
                    <a16:creationId xmlns:a16="http://schemas.microsoft.com/office/drawing/2014/main" id="{8F1DAEFE-D04C-6D43-8DA2-74694253BE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6054" y="5039177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1" name="Freeform 30">
                <a:extLst>
                  <a:ext uri="{FF2B5EF4-FFF2-40B4-BE49-F238E27FC236}">
                    <a16:creationId xmlns:a16="http://schemas.microsoft.com/office/drawing/2014/main" id="{15A3C6C1-EE24-3346-B785-7E58BF3D1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054" y="2981777"/>
                <a:ext cx="1295400" cy="2133600"/>
              </a:xfrm>
              <a:custGeom>
                <a:avLst/>
                <a:gdLst>
                  <a:gd name="T0" fmla="*/ 2147483647 w 816"/>
                  <a:gd name="T1" fmla="*/ 0 h 1344"/>
                  <a:gd name="T2" fmla="*/ 2147483647 w 816"/>
                  <a:gd name="T3" fmla="*/ 0 h 1344"/>
                  <a:gd name="T4" fmla="*/ 2147483647 w 816"/>
                  <a:gd name="T5" fmla="*/ 2147483647 h 1344"/>
                  <a:gd name="T6" fmla="*/ 2147483647 w 816"/>
                  <a:gd name="T7" fmla="*/ 2147483647 h 1344"/>
                  <a:gd name="T8" fmla="*/ 0 w 816"/>
                  <a:gd name="T9" fmla="*/ 2147483647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6"/>
                  <a:gd name="T16" fmla="*/ 0 h 1344"/>
                  <a:gd name="T17" fmla="*/ 816 w 816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6" h="1344">
                    <a:moveTo>
                      <a:pt x="720" y="0"/>
                    </a:moveTo>
                    <a:lnTo>
                      <a:pt x="816" y="0"/>
                    </a:lnTo>
                    <a:lnTo>
                      <a:pt x="816" y="576"/>
                    </a:lnTo>
                    <a:lnTo>
                      <a:pt x="816" y="1344"/>
                    </a:lnTo>
                    <a:lnTo>
                      <a:pt x="0" y="1344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2" name="Line 31">
                <a:extLst>
                  <a:ext uri="{FF2B5EF4-FFF2-40B4-BE49-F238E27FC236}">
                    <a16:creationId xmlns:a16="http://schemas.microsoft.com/office/drawing/2014/main" id="{1D8E9A08-D273-334B-8693-E20EED5658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75254" y="3886652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3" name="Line 32">
                <a:extLst>
                  <a:ext uri="{FF2B5EF4-FFF2-40B4-BE49-F238E27FC236}">
                    <a16:creationId xmlns:a16="http://schemas.microsoft.com/office/drawing/2014/main" id="{DB1B8F10-9289-3C41-A068-467AFC614C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22854" y="3972377"/>
                <a:ext cx="457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Rectangle 33">
                <a:extLst>
                  <a:ext uri="{FF2B5EF4-FFF2-40B4-BE49-F238E27FC236}">
                    <a16:creationId xmlns:a16="http://schemas.microsoft.com/office/drawing/2014/main" id="{6D4D17C0-CFDD-E54A-8B76-B649174F7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2879" y="3896177"/>
                <a:ext cx="76200" cy="76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16415" name="Text Box 34">
                <a:extLst>
                  <a:ext uri="{FF2B5EF4-FFF2-40B4-BE49-F238E27FC236}">
                    <a16:creationId xmlns:a16="http://schemas.microsoft.com/office/drawing/2014/main" id="{C2D4B8BE-E7D6-B749-A9E1-732382E013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94254" y="3972377"/>
                <a:ext cx="5334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Microsoft Sans Serif" panose="020B0604020202020204" pitchFamily="34" charset="0"/>
                  </a:rPr>
                  <a:t>V</a:t>
                </a:r>
                <a:r>
                  <a:rPr lang="en-US" altLang="en-US" baseline="-25000">
                    <a:latin typeface="Microsoft Sans Serif" panose="020B0604020202020204" pitchFamily="34" charset="0"/>
                  </a:rPr>
                  <a:t>R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B13AE77-A40E-3E4A-BF83-5F28847A2BDC}"/>
                  </a:ext>
                </a:extLst>
              </p:cNvPr>
              <p:cNvSpPr txBox="1"/>
              <p:nvPr/>
            </p:nvSpPr>
            <p:spPr>
              <a:xfrm>
                <a:off x="3293658" y="2627085"/>
                <a:ext cx="1249314" cy="36665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+mn-lt"/>
                  </a:rPr>
                  <a:t>cathode</a:t>
                </a:r>
              </a:p>
            </p:txBody>
          </p:sp>
        </p:grpSp>
      </p:grpSp>
      <p:grpSp>
        <p:nvGrpSpPr>
          <p:cNvPr id="16400" name="Group 49">
            <a:extLst>
              <a:ext uri="{FF2B5EF4-FFF2-40B4-BE49-F238E27FC236}">
                <a16:creationId xmlns:a16="http://schemas.microsoft.com/office/drawing/2014/main" id="{4603F13A-B5C5-214C-B853-41471C2FA769}"/>
              </a:ext>
            </a:extLst>
          </p:cNvPr>
          <p:cNvGrpSpPr>
            <a:grpSpLocks/>
          </p:cNvGrpSpPr>
          <p:nvPr/>
        </p:nvGrpSpPr>
        <p:grpSpPr bwMode="auto">
          <a:xfrm>
            <a:off x="4179889" y="1136650"/>
            <a:ext cx="3990975" cy="1182688"/>
            <a:chOff x="232229" y="4670246"/>
            <a:chExt cx="3991430" cy="1182541"/>
          </a:xfrm>
        </p:grpSpPr>
        <p:pic>
          <p:nvPicPr>
            <p:cNvPr id="16404" name="Picture 5">
              <a:extLst>
                <a:ext uri="{FF2B5EF4-FFF2-40B4-BE49-F238E27FC236}">
                  <a16:creationId xmlns:a16="http://schemas.microsoft.com/office/drawing/2014/main" id="{A873A738-8814-EB40-A206-4B2487F7D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674" y="4670246"/>
              <a:ext cx="1773555" cy="1125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0119C1-6E9A-1B47-822F-1964370A90F9}"/>
                </a:ext>
              </a:extLst>
            </p:cNvPr>
            <p:cNvSpPr txBox="1"/>
            <p:nvPr/>
          </p:nvSpPr>
          <p:spPr>
            <a:xfrm>
              <a:off x="232229" y="5486120"/>
              <a:ext cx="1654364" cy="3666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1800" dirty="0">
                  <a:latin typeface="+mn-lt"/>
                </a:rPr>
                <a:t>Light </a:t>
              </a:r>
              <a:r>
                <a:rPr lang="en-US" sz="1800" i="1" dirty="0">
                  <a:latin typeface="+mn-lt"/>
                </a:rPr>
                <a:t>(</a:t>
              </a:r>
              <a:r>
                <a:rPr lang="en-US" sz="1800" i="1" dirty="0" err="1">
                  <a:latin typeface="+mn-lt"/>
                </a:rPr>
                <a:t>hf</a:t>
              </a:r>
              <a:r>
                <a:rPr lang="en-US" sz="1800" i="1" dirty="0">
                  <a:latin typeface="+mn-lt"/>
                </a:rPr>
                <a:t>)</a:t>
              </a:r>
            </a:p>
          </p:txBody>
        </p:sp>
        <p:sp>
          <p:nvSpPr>
            <p:cNvPr id="16406" name="TextBox 46">
              <a:extLst>
                <a:ext uri="{FF2B5EF4-FFF2-40B4-BE49-F238E27FC236}">
                  <a16:creationId xmlns:a16="http://schemas.microsoft.com/office/drawing/2014/main" id="{23B8A2BD-081E-7F47-8861-49292310E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7684" y="4803579"/>
              <a:ext cx="1755975" cy="33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Electrons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D3D7BF3B-0F45-AF40-9501-969DD75D470F}"/>
              </a:ext>
            </a:extLst>
          </p:cNvPr>
          <p:cNvSpPr txBox="1"/>
          <p:nvPr/>
        </p:nvSpPr>
        <p:spPr>
          <a:xfrm>
            <a:off x="6604001" y="952501"/>
            <a:ext cx="1552575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E = (</a:t>
            </a:r>
            <a:r>
              <a:rPr lang="en-US" sz="2000" dirty="0" err="1">
                <a:latin typeface="+mn-lt"/>
              </a:rPr>
              <a:t>hf</a:t>
            </a:r>
            <a:r>
              <a:rPr lang="en-US" sz="2000" dirty="0">
                <a:latin typeface="+mn-lt"/>
              </a:rPr>
              <a:t>-W)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4880E07-D9D0-6643-8362-3BC68FD0970A}"/>
              </a:ext>
            </a:extLst>
          </p:cNvPr>
          <p:cNvSpPr/>
          <p:nvPr/>
        </p:nvSpPr>
        <p:spPr>
          <a:xfrm>
            <a:off x="8026400" y="4667251"/>
            <a:ext cx="203200" cy="1889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pic>
        <p:nvPicPr>
          <p:cNvPr id="50" name="Picture 2" descr="222px-Photoelectric_effect">
            <a:extLst>
              <a:ext uri="{FF2B5EF4-FFF2-40B4-BE49-F238E27FC236}">
                <a16:creationId xmlns:a16="http://schemas.microsoft.com/office/drawing/2014/main" id="{D60CA220-E508-2D4E-BA05-E95A2D36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 t="12274" r="10112"/>
          <a:stretch>
            <a:fillRect/>
          </a:stretch>
        </p:blipFill>
        <p:spPr bwMode="auto">
          <a:xfrm>
            <a:off x="10515600" y="3267730"/>
            <a:ext cx="1169922" cy="180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A082B2D-E266-564C-94FF-C47FFBF81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Photoelectric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8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14DDABED-066D-F14E-BF46-79138170C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Wave - Particle Duality</a:t>
            </a:r>
          </a:p>
        </p:txBody>
      </p:sp>
      <p:sp>
        <p:nvSpPr>
          <p:cNvPr id="2383875" name="Rectangle 3">
            <a:extLst>
              <a:ext uri="{FF2B5EF4-FFF2-40B4-BE49-F238E27FC236}">
                <a16:creationId xmlns:a16="http://schemas.microsoft.com/office/drawing/2014/main" id="{15A358EB-97DD-9845-AC9D-8EB61FC0CD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All particles have a wave property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Can interfere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Can diffract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Can form standing waves</a:t>
            </a:r>
          </a:p>
          <a:p>
            <a:pPr>
              <a:lnSpc>
                <a:spcPct val="90000"/>
              </a:lnSpc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All waves have particle properties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Have momentum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Have an energy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Can be created and destroyed</a:t>
            </a:r>
          </a:p>
          <a:p>
            <a:pPr>
              <a:lnSpc>
                <a:spcPct val="90000"/>
              </a:lnSpc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b="1">
                <a:ea typeface="ＭＳ Ｐゴシック" panose="020B0600070205080204" pitchFamily="34" charset="-128"/>
              </a:rPr>
              <a:t>Typical descriptions: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Energy E, frequency f, Momentum k</a:t>
            </a: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A set of discrete quantum numbers</a:t>
            </a:r>
          </a:p>
          <a:p>
            <a:pPr>
              <a:lnSpc>
                <a:spcPct val="90000"/>
              </a:lnSpc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Choose wave/particle description according to problem</a:t>
            </a:r>
          </a:p>
        </p:txBody>
      </p:sp>
    </p:spTree>
    <p:extLst>
      <p:ext uri="{BB962C8B-B14F-4D97-AF65-F5344CB8AC3E}">
        <p14:creationId xmlns:p14="http://schemas.microsoft.com/office/powerpoint/2010/main" val="7535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8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8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83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83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83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838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8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838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387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AAAAF4-22F9-2B49-B404-0C32D9A8A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419600"/>
            <a:ext cx="4800600" cy="1905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38" name="Text Box 5">
            <a:extLst>
              <a:ext uri="{FF2B5EF4-FFF2-40B4-BE49-F238E27FC236}">
                <a16:creationId xmlns:a16="http://schemas.microsoft.com/office/drawing/2014/main" id="{16E4AAA0-597C-B942-9818-F24C9BD4D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4749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18434" name="Object 7">
            <a:extLst>
              <a:ext uri="{FF2B5EF4-FFF2-40B4-BE49-F238E27FC236}">
                <a16:creationId xmlns:a16="http://schemas.microsoft.com/office/drawing/2014/main" id="{47A228B9-671A-964D-853A-07EF2C5215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2001838"/>
          <a:ext cx="373380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95500" imgH="6731000" progId="Equation.DSMT4">
                  <p:embed/>
                </p:oleObj>
              </mc:Choice>
              <mc:Fallback>
                <p:oleObj name="Equation" r:id="rId2" imgW="27495500" imgH="6731000" progId="Equation.DSMT4">
                  <p:embed/>
                  <p:pic>
                    <p:nvPicPr>
                      <p:cNvPr id="18434" name="Object 7">
                        <a:extLst>
                          <a:ext uri="{FF2B5EF4-FFF2-40B4-BE49-F238E27FC236}">
                            <a16:creationId xmlns:a16="http://schemas.microsoft.com/office/drawing/2014/main" id="{47A228B9-671A-964D-853A-07EF2C5215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001838"/>
                        <a:ext cx="3733800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Text Box 7">
            <a:extLst>
              <a:ext uri="{FF2B5EF4-FFF2-40B4-BE49-F238E27FC236}">
                <a16:creationId xmlns:a16="http://schemas.microsoft.com/office/drawing/2014/main" id="{228CFC9D-5741-E546-8D6A-15BF28CC9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37703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18435" name="Object 9">
            <a:extLst>
              <a:ext uri="{FF2B5EF4-FFF2-40B4-BE49-F238E27FC236}">
                <a16:creationId xmlns:a16="http://schemas.microsoft.com/office/drawing/2014/main" id="{5D44C6CA-9CEB-C848-AF44-6937DC95F5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3124201"/>
          <a:ext cx="20574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001500" imgH="4686300" progId="Equation.DSMT4">
                  <p:embed/>
                </p:oleObj>
              </mc:Choice>
              <mc:Fallback>
                <p:oleObj name="Equation" r:id="rId4" imgW="12001500" imgH="4686300" progId="Equation.DSMT4">
                  <p:embed/>
                  <p:pic>
                    <p:nvPicPr>
                      <p:cNvPr id="18435" name="Object 9">
                        <a:extLst>
                          <a:ext uri="{FF2B5EF4-FFF2-40B4-BE49-F238E27FC236}">
                            <a16:creationId xmlns:a16="http://schemas.microsoft.com/office/drawing/2014/main" id="{5D44C6CA-9CEB-C848-AF44-6937DC95F5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124201"/>
                        <a:ext cx="2057400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" name="Text Box 9">
            <a:extLst>
              <a:ext uri="{FF2B5EF4-FFF2-40B4-BE49-F238E27FC236}">
                <a16:creationId xmlns:a16="http://schemas.microsoft.com/office/drawing/2014/main" id="{FA8AB48A-9131-4643-AC22-A215D304A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0657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11" name="Object 11">
            <a:extLst>
              <a:ext uri="{FF2B5EF4-FFF2-40B4-BE49-F238E27FC236}">
                <a16:creationId xmlns:a16="http://schemas.microsoft.com/office/drawing/2014/main" id="{19BAE23F-7633-4444-A204-689D37D5A5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4592638"/>
          <a:ext cx="4495800" cy="157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294300" imgH="15214600" progId="Equation.DSMT4">
                  <p:embed/>
                </p:oleObj>
              </mc:Choice>
              <mc:Fallback>
                <p:oleObj name="Equation" r:id="rId6" imgW="43294300" imgH="15214600" progId="Equation.DSMT4">
                  <p:embed/>
                  <p:pic>
                    <p:nvPicPr>
                      <p:cNvPr id="11" name="Object 11">
                        <a:extLst>
                          <a:ext uri="{FF2B5EF4-FFF2-40B4-BE49-F238E27FC236}">
                            <a16:creationId xmlns:a16="http://schemas.microsoft.com/office/drawing/2014/main" id="{19BAE23F-7633-4444-A204-689D37D5A5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592638"/>
                        <a:ext cx="4495800" cy="157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Line 11">
            <a:extLst>
              <a:ext uri="{FF2B5EF4-FFF2-40B4-BE49-F238E27FC236}">
                <a16:creationId xmlns:a16="http://schemas.microsoft.com/office/drawing/2014/main" id="{DCBF8FA6-8066-4442-822B-37CBE2A586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8194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12">
            <a:extLst>
              <a:ext uri="{FF2B5EF4-FFF2-40B4-BE49-F238E27FC236}">
                <a16:creationId xmlns:a16="http://schemas.microsoft.com/office/drawing/2014/main" id="{FEF0E546-AD8A-4446-BF98-A840461D88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819400"/>
            <a:ext cx="1371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B8D06E6A-19D0-6A49-98AD-FB76FDB7A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210" y="1133682"/>
            <a:ext cx="89995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Photons act both as wave and particle – simple math formulation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5DD0F8D4-2B41-A641-872D-A903C1386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738" y="3348038"/>
            <a:ext cx="41186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i="1" dirty="0">
                <a:latin typeface="Times New Roman" pitchFamily="18" charset="0"/>
              </a:rPr>
              <a:t>m</a:t>
            </a:r>
            <a:r>
              <a:rPr lang="en-US" sz="2800" i="1" baseline="-25000" dirty="0">
                <a:latin typeface="Times New Roman" pitchFamily="18" charset="0"/>
              </a:rPr>
              <a:t>0</a:t>
            </a:r>
            <a:r>
              <a:rPr lang="en-US" sz="2800" dirty="0">
                <a:latin typeface="Times New Roman" pitchFamily="18" charset="0"/>
              </a:rPr>
              <a:t>=0</a:t>
            </a:r>
            <a:r>
              <a:rPr lang="en-US" sz="2800" dirty="0">
                <a:latin typeface="Microsoft Sans Serif" pitchFamily="34" charset="0"/>
              </a:rPr>
              <a:t> </a:t>
            </a:r>
            <a:r>
              <a:rPr lang="en-US" sz="2800" dirty="0">
                <a:latin typeface="+mn-lt"/>
              </a:rPr>
              <a:t>(photon </a:t>
            </a:r>
            <a:r>
              <a:rPr lang="en-US" dirty="0">
                <a:latin typeface="+mn-lt"/>
              </a:rPr>
              <a:t>rest mass)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60CAFC-3700-7C45-A8B1-F30DBCBF0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Wave - Particle Duality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681000" y="4529520"/>
              <a:ext cx="1415520" cy="1675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69840" y="4518720"/>
                <a:ext cx="1436040" cy="169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359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047891"/>
            <a:ext cx="110490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4 - </a:t>
            </a: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Elements of Quantum  Mechanics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4.3 Why do we need quantum mechanics?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4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DF4C545-1E6D-104D-8168-041AB70764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26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44456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44951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44951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98291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98291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67811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754313"/>
            <a:ext cx="1524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91611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91611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69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41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2971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6781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0845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5163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22336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2601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30210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34401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02101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8" name="Freeform 36">
            <a:extLst>
              <a:ext uri="{FF2B5EF4-FFF2-40B4-BE49-F238E27FC236}">
                <a16:creationId xmlns:a16="http://schemas.microsoft.com/office/drawing/2014/main" id="{7BB26113-F5FA-D640-A47F-F7512DA6CBEB}"/>
              </a:ext>
            </a:extLst>
          </p:cNvPr>
          <p:cNvSpPr>
            <a:spLocks/>
          </p:cNvSpPr>
          <p:nvPr/>
        </p:nvSpPr>
        <p:spPr bwMode="auto">
          <a:xfrm>
            <a:off x="7543800" y="2887663"/>
            <a:ext cx="2133600" cy="3048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68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107791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772" y="893764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43" name="Text Box 40">
            <a:extLst>
              <a:ext uri="{FF2B5EF4-FFF2-40B4-BE49-F238E27FC236}">
                <a16:creationId xmlns:a16="http://schemas.microsoft.com/office/drawing/2014/main" id="{3D6956B4-A59E-B649-8959-F7D549EBB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072" y="1306513"/>
            <a:ext cx="226215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Electrons in 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potential: Problem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 want to solve</a:t>
            </a:r>
          </a:p>
        </p:txBody>
      </p:sp>
      <p:sp>
        <p:nvSpPr>
          <p:cNvPr id="59433" name="Oval 41">
            <a:extLst>
              <a:ext uri="{FF2B5EF4-FFF2-40B4-BE49-F238E27FC236}">
                <a16:creationId xmlns:a16="http://schemas.microsoft.com/office/drawing/2014/main" id="{82829B89-DD23-1343-B0C3-003D1A0C7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54568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279241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17341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6" name="Text Box 45">
            <a:extLst>
              <a:ext uri="{FF2B5EF4-FFF2-40B4-BE49-F238E27FC236}">
                <a16:creationId xmlns:a16="http://schemas.microsoft.com/office/drawing/2014/main" id="{1C1D1A6B-B3B7-5A49-B67F-5CE68594B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75" y="4119564"/>
            <a:ext cx="864235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8125" indent="-2381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Comic Sans MS" panose="030F0902030302020204" pitchFamily="66" charset="0"/>
              </a:rPr>
              <a:t>If it were large objects, like a skier skiing past a set of obstacles, </a:t>
            </a:r>
          </a:p>
          <a:p>
            <a:pPr eaLnBrk="1" hangingPunct="1"/>
            <a:r>
              <a:rPr lang="en-US" altLang="en-US" sz="2000" dirty="0">
                <a:latin typeface="Comic Sans MS" panose="030F0902030302020204" pitchFamily="66" charset="0"/>
              </a:rPr>
              <a:t>Newton’s mechanics would work fine, but in a micro-world ……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Some electrons are closely bound to the atomic cores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Some electrons are loosely bound </a:t>
            </a:r>
            <a:br>
              <a:rPr lang="en-US" altLang="en-US" sz="2000" dirty="0">
                <a:latin typeface="Comic Sans MS" panose="030F0902030302020204" pitchFamily="66" charset="0"/>
              </a:rPr>
            </a:br>
            <a:r>
              <a:rPr lang="en-US" altLang="en-US" sz="2000" dirty="0">
                <a:latin typeface="Comic Sans MS" panose="030F0902030302020204" pitchFamily="66" charset="0"/>
              </a:rPr>
              <a:t>=&gt; they can move through the structure freely</a:t>
            </a:r>
          </a:p>
          <a:p>
            <a:pPr eaLnBrk="1" hangingPunct="1">
              <a:buFontTx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Even free electrons need empty states to flow into</a:t>
            </a:r>
            <a:br>
              <a:rPr lang="en-US" altLang="en-US" sz="2000" dirty="0">
                <a:latin typeface="Comic Sans MS" panose="030F0902030302020204" pitchFamily="66" charset="0"/>
              </a:rPr>
            </a:br>
            <a:r>
              <a:rPr lang="en-US" altLang="en-US" sz="2000" dirty="0">
                <a:latin typeface="Comic Sans MS" panose="030F0902030302020204" pitchFamily="66" charset="0"/>
              </a:rPr>
              <a:t>=&gt; not only the states, but their filling is important!</a:t>
            </a:r>
          </a:p>
        </p:txBody>
      </p:sp>
      <p:sp>
        <p:nvSpPr>
          <p:cNvPr id="59437" name="Oval 46">
            <a:extLst>
              <a:ext uri="{FF2B5EF4-FFF2-40B4-BE49-F238E27FC236}">
                <a16:creationId xmlns:a16="http://schemas.microsoft.com/office/drawing/2014/main" id="{B42DE2F8-FE2E-BC4E-8E93-2304F9633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8400" y="30527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428D2-7EC7-3E48-9EBB-EAD07971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Do I really need Quantum Mechanics 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876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27" grpId="0" animBg="1"/>
      <p:bldP spid="59428" grpId="0" animBg="1"/>
      <p:bldP spid="43" grpId="0"/>
      <p:bldP spid="59433" grpId="0" animBg="1"/>
      <p:bldP spid="59434" grpId="0" animBg="1"/>
      <p:bldP spid="59435" grpId="0" animBg="1"/>
      <p:bldP spid="59436" grpId="0" uiExpand="1" build="allAtOnce"/>
      <p:bldP spid="594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5">
            <a:extLst>
              <a:ext uri="{FF2B5EF4-FFF2-40B4-BE49-F238E27FC236}">
                <a16:creationId xmlns:a16="http://schemas.microsoft.com/office/drawing/2014/main" id="{E926857F-49A9-1D42-BC37-0E85B9237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2062164"/>
            <a:ext cx="6832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Carrier number = Number of states x filling factor</a:t>
            </a:r>
          </a:p>
        </p:txBody>
      </p:sp>
      <p:sp>
        <p:nvSpPr>
          <p:cNvPr id="60419" name="Line 6">
            <a:extLst>
              <a:ext uri="{FF2B5EF4-FFF2-40B4-BE49-F238E27FC236}">
                <a16:creationId xmlns:a16="http://schemas.microsoft.com/office/drawing/2014/main" id="{9BBB75D3-3D0E-934A-AE0A-1B85760F99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Text Box 7">
            <a:extLst>
              <a:ext uri="{FF2B5EF4-FFF2-40B4-BE49-F238E27FC236}">
                <a16:creationId xmlns:a16="http://schemas.microsoft.com/office/drawing/2014/main" id="{ACF4F00A-5E69-D146-8839-F53A9C838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1" y="2932114"/>
            <a:ext cx="1965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Chapters 2-3</a:t>
            </a:r>
          </a:p>
        </p:txBody>
      </p:sp>
      <p:sp>
        <p:nvSpPr>
          <p:cNvPr id="60421" name="Line 8">
            <a:extLst>
              <a:ext uri="{FF2B5EF4-FFF2-40B4-BE49-F238E27FC236}">
                <a16:creationId xmlns:a16="http://schemas.microsoft.com/office/drawing/2014/main" id="{FA45E7D6-A39E-9E46-8A68-E9A81B311C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868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Text Box 9">
            <a:extLst>
              <a:ext uri="{FF2B5EF4-FFF2-40B4-BE49-F238E27FC236}">
                <a16:creationId xmlns:a16="http://schemas.microsoft.com/office/drawing/2014/main" id="{D8A58FD0-7BA6-2641-8EFA-B0B39F8C6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895601"/>
            <a:ext cx="153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Chapter 4</a:t>
            </a:r>
          </a:p>
        </p:txBody>
      </p:sp>
      <p:sp>
        <p:nvSpPr>
          <p:cNvPr id="60423" name="Freeform 11" descr="Large grid">
            <a:extLst>
              <a:ext uri="{FF2B5EF4-FFF2-40B4-BE49-F238E27FC236}">
                <a16:creationId xmlns:a16="http://schemas.microsoft.com/office/drawing/2014/main" id="{9DD34A1F-EE2B-744C-87B2-2C19A20F57E3}"/>
              </a:ext>
            </a:extLst>
          </p:cNvPr>
          <p:cNvSpPr>
            <a:spLocks/>
          </p:cNvSpPr>
          <p:nvPr/>
        </p:nvSpPr>
        <p:spPr bwMode="auto">
          <a:xfrm>
            <a:off x="7242175" y="3886200"/>
            <a:ext cx="1219200" cy="2286000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2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4" name="Oval 12">
            <a:extLst>
              <a:ext uri="{FF2B5EF4-FFF2-40B4-BE49-F238E27FC236}">
                <a16:creationId xmlns:a16="http://schemas.microsoft.com/office/drawing/2014/main" id="{BCDCD32E-E62A-DE48-9669-3932C8C08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0" y="60055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25" name="Oval 13">
            <a:extLst>
              <a:ext uri="{FF2B5EF4-FFF2-40B4-BE49-F238E27FC236}">
                <a16:creationId xmlns:a16="http://schemas.microsoft.com/office/drawing/2014/main" id="{678C2309-D972-F246-801E-BCDC0DE7E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75" y="60055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26" name="Oval 14">
            <a:extLst>
              <a:ext uri="{FF2B5EF4-FFF2-40B4-BE49-F238E27FC236}">
                <a16:creationId xmlns:a16="http://schemas.microsoft.com/office/drawing/2014/main" id="{9EAE99E9-D8DA-EE40-A398-697945095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38" y="60007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27" name="Oval 15">
            <a:extLst>
              <a:ext uri="{FF2B5EF4-FFF2-40B4-BE49-F238E27FC236}">
                <a16:creationId xmlns:a16="http://schemas.microsoft.com/office/drawing/2014/main" id="{4AF87616-56DB-BF49-99E6-5E9C86B06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913" y="60102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28" name="Oval 16">
            <a:extLst>
              <a:ext uri="{FF2B5EF4-FFF2-40B4-BE49-F238E27FC236}">
                <a16:creationId xmlns:a16="http://schemas.microsoft.com/office/drawing/2014/main" id="{F76799C0-F1A0-3141-B687-BCE9ACC8D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0975" y="60007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29" name="Oval 17">
            <a:extLst>
              <a:ext uri="{FF2B5EF4-FFF2-40B4-BE49-F238E27FC236}">
                <a16:creationId xmlns:a16="http://schemas.microsoft.com/office/drawing/2014/main" id="{A56AA16F-96B7-6F47-BE30-46C4349D4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58721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0" name="Oval 18">
            <a:extLst>
              <a:ext uri="{FF2B5EF4-FFF2-40B4-BE49-F238E27FC236}">
                <a16:creationId xmlns:a16="http://schemas.microsoft.com/office/drawing/2014/main" id="{D0B984C7-0AC0-EC48-9D2A-5A4B716F3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8721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1" name="Oval 19">
            <a:extLst>
              <a:ext uri="{FF2B5EF4-FFF2-40B4-BE49-F238E27FC236}">
                <a16:creationId xmlns:a16="http://schemas.microsoft.com/office/drawing/2014/main" id="{0872B11A-D81B-5E46-8235-688F157D6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6663" y="5867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2" name="Oval 20">
            <a:extLst>
              <a:ext uri="{FF2B5EF4-FFF2-40B4-BE49-F238E27FC236}">
                <a16:creationId xmlns:a16="http://schemas.microsoft.com/office/drawing/2014/main" id="{D1144811-A132-B847-B9AC-A474EC847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87692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3" name="Oval 21">
            <a:extLst>
              <a:ext uri="{FF2B5EF4-FFF2-40B4-BE49-F238E27FC236}">
                <a16:creationId xmlns:a16="http://schemas.microsoft.com/office/drawing/2014/main" id="{87016C16-7395-B441-89BD-6946CB38A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0" y="5867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4" name="Oval 22">
            <a:extLst>
              <a:ext uri="{FF2B5EF4-FFF2-40B4-BE49-F238E27FC236}">
                <a16:creationId xmlns:a16="http://schemas.microsoft.com/office/drawing/2014/main" id="{A9BC155B-2B99-3548-A6AA-76D10606F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538" y="55483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5" name="Oval 23">
            <a:extLst>
              <a:ext uri="{FF2B5EF4-FFF2-40B4-BE49-F238E27FC236}">
                <a16:creationId xmlns:a16="http://schemas.microsoft.com/office/drawing/2014/main" id="{F1B2822C-5B50-4945-8A1D-169243F9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075" y="50863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6" name="Oval 24">
            <a:extLst>
              <a:ext uri="{FF2B5EF4-FFF2-40B4-BE49-F238E27FC236}">
                <a16:creationId xmlns:a16="http://schemas.microsoft.com/office/drawing/2014/main" id="{FE8ACE1B-0E08-D341-9E1D-164E01CC8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0963" y="55435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7" name="Oval 25">
            <a:extLst>
              <a:ext uri="{FF2B5EF4-FFF2-40B4-BE49-F238E27FC236}">
                <a16:creationId xmlns:a16="http://schemas.microsoft.com/office/drawing/2014/main" id="{C912BA77-4A5B-A647-9109-A0CC1DDD2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554672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8" name="Oval 26">
            <a:extLst>
              <a:ext uri="{FF2B5EF4-FFF2-40B4-BE49-F238E27FC236}">
                <a16:creationId xmlns:a16="http://schemas.microsoft.com/office/drawing/2014/main" id="{D2CF8A76-C170-EE49-BFC0-88F829F54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5435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39" name="Oval 27">
            <a:extLst>
              <a:ext uri="{FF2B5EF4-FFF2-40B4-BE49-F238E27FC236}">
                <a16:creationId xmlns:a16="http://schemas.microsoft.com/office/drawing/2014/main" id="{CE4B736C-C864-4C45-84B3-C702672E4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4149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0" name="Oval 28">
            <a:extLst>
              <a:ext uri="{FF2B5EF4-FFF2-40B4-BE49-F238E27FC236}">
                <a16:creationId xmlns:a16="http://schemas.microsoft.com/office/drawing/2014/main" id="{491D1428-2ACD-B14C-8F3A-AD8B6397E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3950" y="5181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1" name="Oval 29">
            <a:extLst>
              <a:ext uri="{FF2B5EF4-FFF2-40B4-BE49-F238E27FC236}">
                <a16:creationId xmlns:a16="http://schemas.microsoft.com/office/drawing/2014/main" id="{3DBE49AE-B4CF-1F43-A8A0-E98090DED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88" y="5410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2" name="Oval 30">
            <a:extLst>
              <a:ext uri="{FF2B5EF4-FFF2-40B4-BE49-F238E27FC236}">
                <a16:creationId xmlns:a16="http://schemas.microsoft.com/office/drawing/2014/main" id="{9CB474AE-DA61-E84E-8B50-F2EFA1122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1613" y="54133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3" name="Oval 31">
            <a:extLst>
              <a:ext uri="{FF2B5EF4-FFF2-40B4-BE49-F238E27FC236}">
                <a16:creationId xmlns:a16="http://schemas.microsoft.com/office/drawing/2014/main" id="{C5CEF4E8-F11F-344B-B05D-F82EBC79B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6838" y="48466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6" name="Text Box 32">
            <a:extLst>
              <a:ext uri="{FF2B5EF4-FFF2-40B4-BE49-F238E27FC236}">
                <a16:creationId xmlns:a16="http://schemas.microsoft.com/office/drawing/2014/main" id="{548961F6-2367-DF4C-BE22-6BBCF3801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4343401"/>
            <a:ext cx="400866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Total number of occupants</a:t>
            </a:r>
          </a:p>
          <a:p>
            <a:pPr>
              <a:defRPr/>
            </a:pPr>
            <a:r>
              <a:rPr lang="en-US" dirty="0">
                <a:latin typeface="+mn-lt"/>
              </a:rPr>
              <a:t>    = Number of apartments</a:t>
            </a:r>
          </a:p>
          <a:p>
            <a:pPr>
              <a:defRPr/>
            </a:pPr>
            <a:r>
              <a:rPr lang="en-US" dirty="0">
                <a:latin typeface="+mn-lt"/>
              </a:rPr>
              <a:t>       X The fraction occupied</a:t>
            </a:r>
          </a:p>
        </p:txBody>
      </p:sp>
      <p:sp>
        <p:nvSpPr>
          <p:cNvPr id="60445" name="Oval 33">
            <a:extLst>
              <a:ext uri="{FF2B5EF4-FFF2-40B4-BE49-F238E27FC236}">
                <a16:creationId xmlns:a16="http://schemas.microsoft.com/office/drawing/2014/main" id="{ECE3FDA5-5AFC-2646-B930-0137900E6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57959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6" name="Oval 34">
            <a:extLst>
              <a:ext uri="{FF2B5EF4-FFF2-40B4-BE49-F238E27FC236}">
                <a16:creationId xmlns:a16="http://schemas.microsoft.com/office/drawing/2014/main" id="{A4EF316D-0221-3B42-8C7E-12EA15C7E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7959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7" name="Oval 35">
            <a:extLst>
              <a:ext uri="{FF2B5EF4-FFF2-40B4-BE49-F238E27FC236}">
                <a16:creationId xmlns:a16="http://schemas.microsoft.com/office/drawing/2014/main" id="{A43587D6-34BF-BC40-B8D9-DC40CE4C2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6663" y="5791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8" name="Oval 36">
            <a:extLst>
              <a:ext uri="{FF2B5EF4-FFF2-40B4-BE49-F238E27FC236}">
                <a16:creationId xmlns:a16="http://schemas.microsoft.com/office/drawing/2014/main" id="{DE8B15A0-35B8-DA4D-94A1-B220F276F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80072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49" name="Oval 37">
            <a:extLst>
              <a:ext uri="{FF2B5EF4-FFF2-40B4-BE49-F238E27FC236}">
                <a16:creationId xmlns:a16="http://schemas.microsoft.com/office/drawing/2014/main" id="{9EA2EC2F-B5EA-DC44-BDB7-B5E6A6FA4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0" y="5791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50" name="Oval 38">
            <a:extLst>
              <a:ext uri="{FF2B5EF4-FFF2-40B4-BE49-F238E27FC236}">
                <a16:creationId xmlns:a16="http://schemas.microsoft.com/office/drawing/2014/main" id="{D50934ED-1801-1F46-A976-5A779F437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5662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51" name="Oval 39">
            <a:extLst>
              <a:ext uri="{FF2B5EF4-FFF2-40B4-BE49-F238E27FC236}">
                <a16:creationId xmlns:a16="http://schemas.microsoft.com/office/drawing/2014/main" id="{B6DD48A7-3D5B-B844-9A7A-AD77075D3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425" y="5662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52" name="Oval 40">
            <a:extLst>
              <a:ext uri="{FF2B5EF4-FFF2-40B4-BE49-F238E27FC236}">
                <a16:creationId xmlns:a16="http://schemas.microsoft.com/office/drawing/2014/main" id="{E854F627-4B23-EA46-BB2B-F34527207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538" y="5664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453" name="Oval 41">
            <a:extLst>
              <a:ext uri="{FF2B5EF4-FFF2-40B4-BE49-F238E27FC236}">
                <a16:creationId xmlns:a16="http://schemas.microsoft.com/office/drawing/2014/main" id="{DDC93A84-252C-904C-94CA-E12CA5F18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6063" y="566102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93A445-A602-CD4D-978F-6F0A549D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Carrier Density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94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07490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662370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38875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24639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1946839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854396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858837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053493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082065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02215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470345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040790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777266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89234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27971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A18886-6E9B-E44B-9804-1E2B1E65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4</a:t>
            </a:r>
            <a:br>
              <a:rPr lang="en-US" dirty="0"/>
            </a:br>
            <a:r>
              <a:rPr lang="en-US" dirty="0"/>
              <a:t>Why do we need Quantum Mechanics?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51736261-6169-424B-BA1D-B95BFC4E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427" y="929452"/>
            <a:ext cx="1083693" cy="94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Object 5">
            <a:extLst>
              <a:ext uri="{FF2B5EF4-FFF2-40B4-BE49-F238E27FC236}">
                <a16:creationId xmlns:a16="http://schemas.microsoft.com/office/drawing/2014/main" id="{FBB9AD9A-D346-CA48-81BB-63BF49E24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2211" y="2435187"/>
          <a:ext cx="1953221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686300" progId="Equation.DSMT4">
                  <p:embed/>
                </p:oleObj>
              </mc:Choice>
              <mc:Fallback>
                <p:oleObj name="Equation" r:id="rId4" imgW="14338300" imgH="4686300" progId="Equation.DSMT4">
                  <p:embed/>
                  <p:pic>
                    <p:nvPicPr>
                      <p:cNvPr id="31" name="Object 5">
                        <a:extLst>
                          <a:ext uri="{FF2B5EF4-FFF2-40B4-BE49-F238E27FC236}">
                            <a16:creationId xmlns:a16="http://schemas.microsoft.com/office/drawing/2014/main" id="{FBB9AD9A-D346-CA48-81BB-63BF49E24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2211" y="2435187"/>
                        <a:ext cx="1953221" cy="64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 Box 4">
            <a:extLst>
              <a:ext uri="{FF2B5EF4-FFF2-40B4-BE49-F238E27FC236}">
                <a16:creationId xmlns:a16="http://schemas.microsoft.com/office/drawing/2014/main" id="{02362615-DFD0-E24B-95E8-56C649478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524" y="3254718"/>
            <a:ext cx="9141143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unset" dir="t">
              <a:rot lat="0" lon="0" rev="1800000"/>
            </a:lightRig>
          </a:scene3d>
          <a:sp3d extrusionH="120650" contourW="12700" prstMaterial="softEdge">
            <a:bevelT prst="relaxedInset"/>
            <a:bevelB prst="relaxedInset"/>
            <a:extrusionClr>
              <a:schemeClr val="accent2">
                <a:lumMod val="60000"/>
                <a:lumOff val="40000"/>
              </a:schemeClr>
            </a:extrusionClr>
            <a:contourClr>
              <a:schemeClr val="accent2">
                <a:lumMod val="75000"/>
              </a:schemeClr>
            </a:contourClr>
          </a:sp3d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Given chemical composition and atomic arrangements, we can compute  electron density by using quantum mechanics.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We discussed the origin of quantum mechanics – experiments were inconsistent with the classical theory.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We saw how Schrödinger equation can arise  as a consequence of quantization and relativity, 	but this is not a derivation. 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76C92509-FB61-2444-8223-A95240969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629" y="5450565"/>
            <a:ext cx="9141143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unset" dir="t">
              <a:rot lat="0" lon="0" rev="1800000"/>
            </a:lightRig>
          </a:scene3d>
          <a:sp3d extrusionH="120650" contourW="12700" prstMaterial="softEdge">
            <a:bevelT prst="relaxedInset"/>
            <a:bevelB prst="relaxedInset"/>
            <a:extrusionClr>
              <a:schemeClr val="accent2">
                <a:lumMod val="60000"/>
                <a:lumOff val="40000"/>
              </a:schemeClr>
            </a:extrusionClr>
            <a:contourClr>
              <a:schemeClr val="accent2">
                <a:lumMod val="75000"/>
              </a:schemeClr>
            </a:contourClr>
          </a:sp3d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We will solve some toy problems in the next section to get  a feeling of how to use quantum mechanics.</a:t>
            </a:r>
          </a:p>
        </p:txBody>
      </p:sp>
      <p:sp>
        <p:nvSpPr>
          <p:cNvPr id="32" name="Freeform 11" descr="Large grid">
            <a:extLst>
              <a:ext uri="{FF2B5EF4-FFF2-40B4-BE49-F238E27FC236}">
                <a16:creationId xmlns:a16="http://schemas.microsoft.com/office/drawing/2014/main" id="{4F40327B-78C0-9D4F-9218-F87B48DB735E}"/>
              </a:ext>
            </a:extLst>
          </p:cNvPr>
          <p:cNvSpPr>
            <a:spLocks/>
          </p:cNvSpPr>
          <p:nvPr/>
        </p:nvSpPr>
        <p:spPr bwMode="auto">
          <a:xfrm>
            <a:off x="10944225" y="3521752"/>
            <a:ext cx="1219200" cy="2286000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6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Oval 12">
            <a:extLst>
              <a:ext uri="{FF2B5EF4-FFF2-40B4-BE49-F238E27FC236}">
                <a16:creationId xmlns:a16="http://schemas.microsoft.com/office/drawing/2014/main" id="{A4F07E83-C000-404E-BBD9-0A2560C99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6300" y="56410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6" name="Oval 13">
            <a:extLst>
              <a:ext uri="{FF2B5EF4-FFF2-40B4-BE49-F238E27FC236}">
                <a16:creationId xmlns:a16="http://schemas.microsoft.com/office/drawing/2014/main" id="{D96A6155-B536-984B-8A44-C32ABE837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25" y="56410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Oval 14">
            <a:extLst>
              <a:ext uri="{FF2B5EF4-FFF2-40B4-BE49-F238E27FC236}">
                <a16:creationId xmlns:a16="http://schemas.microsoft.com/office/drawing/2014/main" id="{B2ECEBA7-428A-9445-B813-32204ED60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9188" y="563630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Oval 15">
            <a:extLst>
              <a:ext uri="{FF2B5EF4-FFF2-40B4-BE49-F238E27FC236}">
                <a16:creationId xmlns:a16="http://schemas.microsoft.com/office/drawing/2014/main" id="{E404C05F-B408-FA4C-8268-451BD57FD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963" y="564582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Oval 16">
            <a:extLst>
              <a:ext uri="{FF2B5EF4-FFF2-40B4-BE49-F238E27FC236}">
                <a16:creationId xmlns:a16="http://schemas.microsoft.com/office/drawing/2014/main" id="{7ABAFC05-9982-6C46-BCD3-7670EF7F4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3025" y="563630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" name="Oval 17">
            <a:extLst>
              <a:ext uri="{FF2B5EF4-FFF2-40B4-BE49-F238E27FC236}">
                <a16:creationId xmlns:a16="http://schemas.microsoft.com/office/drawing/2014/main" id="{83FA8B4D-D7C1-C14A-9480-962A0E1D6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25" y="550771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" name="Oval 18">
            <a:extLst>
              <a:ext uri="{FF2B5EF4-FFF2-40B4-BE49-F238E27FC236}">
                <a16:creationId xmlns:a16="http://schemas.microsoft.com/office/drawing/2014/main" id="{16D261D9-D901-F440-B3B1-7EEC8BEF7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9650" y="550771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2" name="Oval 19">
            <a:extLst>
              <a:ext uri="{FF2B5EF4-FFF2-40B4-BE49-F238E27FC236}">
                <a16:creationId xmlns:a16="http://schemas.microsoft.com/office/drawing/2014/main" id="{181DBA82-36E7-3C41-8750-817207047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8713" y="55029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BF66F725-758A-604C-B4CA-FC95888F6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3488" y="551247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Oval 21">
            <a:extLst>
              <a:ext uri="{FF2B5EF4-FFF2-40B4-BE49-F238E27FC236}">
                <a16:creationId xmlns:a16="http://schemas.microsoft.com/office/drawing/2014/main" id="{ED8C53A2-5EFF-9D4B-A89C-DF9FC06F5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2550" y="55029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" name="Oval 22">
            <a:extLst>
              <a:ext uri="{FF2B5EF4-FFF2-40B4-BE49-F238E27FC236}">
                <a16:creationId xmlns:a16="http://schemas.microsoft.com/office/drawing/2014/main" id="{477D8577-BE90-CE4F-98CD-37E239DB4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7588" y="51838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" name="Oval 23">
            <a:extLst>
              <a:ext uri="{FF2B5EF4-FFF2-40B4-BE49-F238E27FC236}">
                <a16:creationId xmlns:a16="http://schemas.microsoft.com/office/drawing/2014/main" id="{E9C07518-371A-BB4B-908E-313FCFC64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25" y="472190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" name="Oval 24">
            <a:extLst>
              <a:ext uri="{FF2B5EF4-FFF2-40B4-BE49-F238E27FC236}">
                <a16:creationId xmlns:a16="http://schemas.microsoft.com/office/drawing/2014/main" id="{18CEA0C0-0087-3748-AAAC-F8481C3E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3013" y="517910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8" name="Oval 25">
            <a:extLst>
              <a:ext uri="{FF2B5EF4-FFF2-40B4-BE49-F238E27FC236}">
                <a16:creationId xmlns:a16="http://schemas.microsoft.com/office/drawing/2014/main" id="{C7497855-6D40-5D4C-9E22-8D943D8BA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0" y="518227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" name="Oval 26">
            <a:extLst>
              <a:ext uri="{FF2B5EF4-FFF2-40B4-BE49-F238E27FC236}">
                <a16:creationId xmlns:a16="http://schemas.microsoft.com/office/drawing/2014/main" id="{6A7943C3-DAD9-074C-A103-ED9E413D8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6850" y="517910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" name="Oval 27">
            <a:extLst>
              <a:ext uri="{FF2B5EF4-FFF2-40B4-BE49-F238E27FC236}">
                <a16:creationId xmlns:a16="http://schemas.microsoft.com/office/drawing/2014/main" id="{7D5E5133-B998-BA43-A70F-CE7A77596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9650" y="505051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28">
            <a:extLst>
              <a:ext uri="{FF2B5EF4-FFF2-40B4-BE49-F238E27FC236}">
                <a16:creationId xmlns:a16="http://schemas.microsoft.com/office/drawing/2014/main" id="{0A016BBC-9181-6649-9D79-881F3FEF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0" y="48171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2" name="Oval 29">
            <a:extLst>
              <a:ext uri="{FF2B5EF4-FFF2-40B4-BE49-F238E27FC236}">
                <a16:creationId xmlns:a16="http://schemas.microsoft.com/office/drawing/2014/main" id="{A7F279C5-1427-1D47-80E9-47A945AFD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2538" y="50457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" name="Oval 30">
            <a:extLst>
              <a:ext uri="{FF2B5EF4-FFF2-40B4-BE49-F238E27FC236}">
                <a16:creationId xmlns:a16="http://schemas.microsoft.com/office/drawing/2014/main" id="{D4B1F6BF-4722-C341-86F1-F91AA117B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63" y="504892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4" name="Oval 31">
            <a:extLst>
              <a:ext uri="{FF2B5EF4-FFF2-40B4-BE49-F238E27FC236}">
                <a16:creationId xmlns:a16="http://schemas.microsoft.com/office/drawing/2014/main" id="{D0F9CE8A-D5F0-184E-93BE-3842E6A3F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8888" y="448219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5" name="Oval 33">
            <a:extLst>
              <a:ext uri="{FF2B5EF4-FFF2-40B4-BE49-F238E27FC236}">
                <a16:creationId xmlns:a16="http://schemas.microsoft.com/office/drawing/2014/main" id="{2A899F48-51B3-A74C-AB82-95635818A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825" y="543151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6" name="Oval 34">
            <a:extLst>
              <a:ext uri="{FF2B5EF4-FFF2-40B4-BE49-F238E27FC236}">
                <a16:creationId xmlns:a16="http://schemas.microsoft.com/office/drawing/2014/main" id="{E9B9A945-DEDD-AB4E-9C23-7ED6B5B70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9650" y="543151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7" name="Oval 35">
            <a:extLst>
              <a:ext uri="{FF2B5EF4-FFF2-40B4-BE49-F238E27FC236}">
                <a16:creationId xmlns:a16="http://schemas.microsoft.com/office/drawing/2014/main" id="{C3CF473A-CC6F-D641-A9D0-BFCF1CCE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8713" y="54267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8" name="Oval 36">
            <a:extLst>
              <a:ext uri="{FF2B5EF4-FFF2-40B4-BE49-F238E27FC236}">
                <a16:creationId xmlns:a16="http://schemas.microsoft.com/office/drawing/2014/main" id="{E1479A8F-65DB-F74A-9531-AA575DCF1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3488" y="543627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9" name="Oval 37">
            <a:extLst>
              <a:ext uri="{FF2B5EF4-FFF2-40B4-BE49-F238E27FC236}">
                <a16:creationId xmlns:a16="http://schemas.microsoft.com/office/drawing/2014/main" id="{52C071EF-DE44-4747-858C-CC4102E4E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2550" y="54267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0" name="Oval 38">
            <a:extLst>
              <a:ext uri="{FF2B5EF4-FFF2-40B4-BE49-F238E27FC236}">
                <a16:creationId xmlns:a16="http://schemas.microsoft.com/office/drawing/2014/main" id="{5F3B1892-B030-094E-942D-B61FA986D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5350" y="52981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" name="Oval 39">
            <a:extLst>
              <a:ext uri="{FF2B5EF4-FFF2-40B4-BE49-F238E27FC236}">
                <a16:creationId xmlns:a16="http://schemas.microsoft.com/office/drawing/2014/main" id="{381706F7-147E-B945-A64C-3012B2237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6475" y="52981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" name="Oval 40">
            <a:extLst>
              <a:ext uri="{FF2B5EF4-FFF2-40B4-BE49-F238E27FC236}">
                <a16:creationId xmlns:a16="http://schemas.microsoft.com/office/drawing/2014/main" id="{2800B365-A1CC-4340-B295-BC6836F5D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4588" y="529975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3" name="Oval 41">
            <a:extLst>
              <a:ext uri="{FF2B5EF4-FFF2-40B4-BE49-F238E27FC236}">
                <a16:creationId xmlns:a16="http://schemas.microsoft.com/office/drawing/2014/main" id="{F011DF6D-C2D2-F74A-94DA-2C92B3D4C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8113" y="529657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060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047891"/>
            <a:ext cx="110490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4 - </a:t>
            </a: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Elements of Quantum  Mechanics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4.4 Formulation of Schrödinger's Equation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4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DF4C545-1E6D-104D-8168-041AB70764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975" y="-488310"/>
            <a:ext cx="4159145" cy="15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40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6" descr="Bohratommodel">
            <a:extLst>
              <a:ext uri="{FF2B5EF4-FFF2-40B4-BE49-F238E27FC236}">
                <a16:creationId xmlns:a16="http://schemas.microsoft.com/office/drawing/2014/main" id="{18DB53BE-811E-1044-BDD9-3636D0BA5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50" y="3193027"/>
            <a:ext cx="1562424" cy="143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grpSp>
        <p:nvGrpSpPr>
          <p:cNvPr id="17415" name="Group 4">
            <a:extLst>
              <a:ext uri="{FF2B5EF4-FFF2-40B4-BE49-F238E27FC236}">
                <a16:creationId xmlns:a16="http://schemas.microsoft.com/office/drawing/2014/main" id="{87BD4F12-DEBD-394B-974A-7EDE4A818329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3151"/>
            <a:ext cx="3257550" cy="1414463"/>
            <a:chOff x="2989" y="1366"/>
            <a:chExt cx="2536" cy="1101"/>
          </a:xfrm>
        </p:grpSpPr>
        <p:pic>
          <p:nvPicPr>
            <p:cNvPr id="17422" name="Picture 5" descr="PrismAndLight">
              <a:extLst>
                <a:ext uri="{FF2B5EF4-FFF2-40B4-BE49-F238E27FC236}">
                  <a16:creationId xmlns:a16="http://schemas.microsoft.com/office/drawing/2014/main" id="{0A805946-E53A-7041-9AFA-3AC938330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Rectangle 6">
              <a:extLst>
                <a:ext uri="{FF2B5EF4-FFF2-40B4-BE49-F238E27FC236}">
                  <a16:creationId xmlns:a16="http://schemas.microsoft.com/office/drawing/2014/main" id="{844347FB-0628-2749-9C4C-22DB24C5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2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grpSp>
        <p:nvGrpSpPr>
          <p:cNvPr id="17416" name="Group 7">
            <a:extLst>
              <a:ext uri="{FF2B5EF4-FFF2-40B4-BE49-F238E27FC236}">
                <a16:creationId xmlns:a16="http://schemas.microsoft.com/office/drawing/2014/main" id="{68B3A065-ED7E-E641-8EA7-5AB347B0F40B}"/>
              </a:ext>
            </a:extLst>
          </p:cNvPr>
          <p:cNvGrpSpPr>
            <a:grpSpLocks/>
          </p:cNvGrpSpPr>
          <p:nvPr/>
        </p:nvGrpSpPr>
        <p:grpSpPr bwMode="auto">
          <a:xfrm>
            <a:off x="4725988" y="1204913"/>
            <a:ext cx="2303462" cy="1255712"/>
            <a:chOff x="4039" y="722"/>
            <a:chExt cx="1451" cy="791"/>
          </a:xfrm>
        </p:grpSpPr>
        <p:graphicFrame>
          <p:nvGraphicFramePr>
            <p:cNvPr id="17410" name="Object 8">
              <a:extLst>
                <a:ext uri="{FF2B5EF4-FFF2-40B4-BE49-F238E27FC236}">
                  <a16:creationId xmlns:a16="http://schemas.microsoft.com/office/drawing/2014/main" id="{8F6D0ACC-6DCA-CB47-8909-E49D8FEEDE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149600" imgH="1028700" progId="Equation.3">
                    <p:embed/>
                  </p:oleObj>
                </mc:Choice>
                <mc:Fallback>
                  <p:oleObj name="Equation" r:id="rId5" imgW="3149600" imgH="1028700" progId="Equation.3">
                    <p:embed/>
                    <p:pic>
                      <p:nvPicPr>
                        <p:cNvPr id="17410" name="Object 8">
                          <a:extLst>
                            <a:ext uri="{FF2B5EF4-FFF2-40B4-BE49-F238E27FC236}">
                              <a16:creationId xmlns:a16="http://schemas.microsoft.com/office/drawing/2014/main" id="{8F6D0ACC-6DCA-CB47-8909-E49D8FEEDE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Line 9">
              <a:extLst>
                <a:ext uri="{FF2B5EF4-FFF2-40B4-BE49-F238E27FC236}">
                  <a16:creationId xmlns:a16="http://schemas.microsoft.com/office/drawing/2014/main" id="{ED077E67-FBEB-2147-9243-AA9AC6696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10" descr="Light upward diagonal">
              <a:extLst>
                <a:ext uri="{FF2B5EF4-FFF2-40B4-BE49-F238E27FC236}">
                  <a16:creationId xmlns:a16="http://schemas.microsoft.com/office/drawing/2014/main" id="{DA4CB3B1-9A34-9243-8D3D-55D9BCADC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419" name="Rectangle 11" descr="Light upward diagonal">
              <a:extLst>
                <a:ext uri="{FF2B5EF4-FFF2-40B4-BE49-F238E27FC236}">
                  <a16:creationId xmlns:a16="http://schemas.microsoft.com/office/drawing/2014/main" id="{C219FE06-F1C8-CD4C-8A99-12DE9BD44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7411" name="Object 12">
              <a:extLst>
                <a:ext uri="{FF2B5EF4-FFF2-40B4-BE49-F238E27FC236}">
                  <a16:creationId xmlns:a16="http://schemas.microsoft.com/office/drawing/2014/main" id="{8A795512-FE8D-E942-9244-746EE393DB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413000" imgH="1028700" progId="Equation.3">
                    <p:embed/>
                  </p:oleObj>
                </mc:Choice>
                <mc:Fallback>
                  <p:oleObj name="Equation" r:id="rId8" imgW="2413000" imgH="1028700" progId="Equation.3">
                    <p:embed/>
                    <p:pic>
                      <p:nvPicPr>
                        <p:cNvPr id="17411" name="Object 12">
                          <a:extLst>
                            <a:ext uri="{FF2B5EF4-FFF2-40B4-BE49-F238E27FC236}">
                              <a16:creationId xmlns:a16="http://schemas.microsoft.com/office/drawing/2014/main" id="{8A795512-FE8D-E942-9244-746EE393DB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13">
              <a:extLst>
                <a:ext uri="{FF2B5EF4-FFF2-40B4-BE49-F238E27FC236}">
                  <a16:creationId xmlns:a16="http://schemas.microsoft.com/office/drawing/2014/main" id="{3C3CCBCD-788D-694E-AB59-5730B2121D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736600" imgH="736600" progId="Equation.3">
                    <p:embed/>
                  </p:oleObj>
                </mc:Choice>
                <mc:Fallback>
                  <p:oleObj name="Equation" r:id="rId10" imgW="736600" imgH="736600" progId="Equation.3">
                    <p:embed/>
                    <p:pic>
                      <p:nvPicPr>
                        <p:cNvPr id="17412" name="Object 13">
                          <a:extLst>
                            <a:ext uri="{FF2B5EF4-FFF2-40B4-BE49-F238E27FC236}">
                              <a16:creationId xmlns:a16="http://schemas.microsoft.com/office/drawing/2014/main" id="{3C3CCBCD-788D-694E-AB59-5730B2121D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20" name="Picture 14" descr="sine_one_lobe">
              <a:extLst>
                <a:ext uri="{FF2B5EF4-FFF2-40B4-BE49-F238E27FC236}">
                  <a16:creationId xmlns:a16="http://schemas.microsoft.com/office/drawing/2014/main" id="{3253B03D-22DF-7E4C-9C4D-87A74E2F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15" descr="sine_two_love">
              <a:extLst>
                <a:ext uri="{FF2B5EF4-FFF2-40B4-BE49-F238E27FC236}">
                  <a16:creationId xmlns:a16="http://schemas.microsoft.com/office/drawing/2014/main" id="{80553871-B888-C246-A3D3-53DF7BBAA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0" name="Picture 2" descr="222px-Photoelectric_effect">
            <a:extLst>
              <a:ext uri="{FF2B5EF4-FFF2-40B4-BE49-F238E27FC236}">
                <a16:creationId xmlns:a16="http://schemas.microsoft.com/office/drawing/2014/main" id="{77613723-76AA-5049-B76F-303A4EB95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 t="12274" r="10112"/>
          <a:stretch>
            <a:fillRect/>
          </a:stretch>
        </p:blipFill>
        <p:spPr bwMode="auto">
          <a:xfrm>
            <a:off x="10969918" y="3868733"/>
            <a:ext cx="1169922" cy="180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Emission_spectrum-Fe">
            <a:extLst>
              <a:ext uri="{FF2B5EF4-FFF2-40B4-BE49-F238E27FC236}">
                <a16:creationId xmlns:a16="http://schemas.microsoft.com/office/drawing/2014/main" id="{DB21E57D-A74A-3749-92AA-E03FDC7DC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19"/>
          <a:stretch/>
        </p:blipFill>
        <p:spPr bwMode="auto">
          <a:xfrm>
            <a:off x="8534400" y="2921930"/>
            <a:ext cx="4725989" cy="25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F1914D-830B-0B4B-B9E1-4712DEBF4A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92632" y="1315900"/>
            <a:ext cx="1924495" cy="1575965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28" name="Freeform 11" descr="Large grid">
            <a:extLst>
              <a:ext uri="{FF2B5EF4-FFF2-40B4-BE49-F238E27FC236}">
                <a16:creationId xmlns:a16="http://schemas.microsoft.com/office/drawing/2014/main" id="{79DC6E4E-DAA9-C342-BDFE-2A9666945008}"/>
              </a:ext>
            </a:extLst>
          </p:cNvPr>
          <p:cNvSpPr>
            <a:spLocks/>
          </p:cNvSpPr>
          <p:nvPr/>
        </p:nvSpPr>
        <p:spPr bwMode="auto">
          <a:xfrm>
            <a:off x="9196949" y="4639066"/>
            <a:ext cx="862974" cy="1618076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17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9FE205A8-F273-6D46-923D-E8B96A2E2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2122" y="6139158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0" name="Oval 13">
            <a:extLst>
              <a:ext uri="{FF2B5EF4-FFF2-40B4-BE49-F238E27FC236}">
                <a16:creationId xmlns:a16="http://schemas.microsoft.com/office/drawing/2014/main" id="{D29559A8-B32A-E544-8DCB-5A13FA757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9767" y="6139158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1" name="Oval 14">
            <a:extLst>
              <a:ext uri="{FF2B5EF4-FFF2-40B4-BE49-F238E27FC236}">
                <a16:creationId xmlns:a16="http://schemas.microsoft.com/office/drawing/2014/main" id="{5F95917C-5EE0-BB48-87D2-3DF1AB284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4042" y="613578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2" name="Oval 15">
            <a:extLst>
              <a:ext uri="{FF2B5EF4-FFF2-40B4-BE49-F238E27FC236}">
                <a16:creationId xmlns:a16="http://schemas.microsoft.com/office/drawing/2014/main" id="{81B5CDA4-7FCD-8F44-A5A8-21A4DBC3E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8204" y="6142528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3" name="Oval 16">
            <a:extLst>
              <a:ext uri="{FF2B5EF4-FFF2-40B4-BE49-F238E27FC236}">
                <a16:creationId xmlns:a16="http://schemas.microsoft.com/office/drawing/2014/main" id="{55F915DE-236F-9C4C-A4D5-426F61592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2479" y="613578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4" name="Oval 17">
            <a:extLst>
              <a:ext uri="{FF2B5EF4-FFF2-40B4-BE49-F238E27FC236}">
                <a16:creationId xmlns:a16="http://schemas.microsoft.com/office/drawing/2014/main" id="{1A34BC6C-6C55-0C4D-BBFB-89BDA8CCE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8864" y="6044770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5" name="Oval 18">
            <a:extLst>
              <a:ext uri="{FF2B5EF4-FFF2-40B4-BE49-F238E27FC236}">
                <a16:creationId xmlns:a16="http://schemas.microsoft.com/office/drawing/2014/main" id="{449A3AF2-1A38-0A4B-8AA0-6DF1317D3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6509" y="6044770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6" name="Oval 19">
            <a:extLst>
              <a:ext uri="{FF2B5EF4-FFF2-40B4-BE49-F238E27FC236}">
                <a16:creationId xmlns:a16="http://schemas.microsoft.com/office/drawing/2014/main" id="{F86CEC13-7271-B641-A1F0-FCC399F01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0784" y="6041399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AE14FAFB-8327-9E44-97A8-4CD170BF8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4946" y="6048141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Oval 21">
            <a:extLst>
              <a:ext uri="{FF2B5EF4-FFF2-40B4-BE49-F238E27FC236}">
                <a16:creationId xmlns:a16="http://schemas.microsoft.com/office/drawing/2014/main" id="{E46E80BF-619E-2B46-8265-ADE468F7D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9221" y="6041399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Oval 22">
            <a:extLst>
              <a:ext uri="{FF2B5EF4-FFF2-40B4-BE49-F238E27FC236}">
                <a16:creationId xmlns:a16="http://schemas.microsoft.com/office/drawing/2014/main" id="{556E4DB9-9918-6548-A719-C3BBF404B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2128" y="5815542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0" name="Oval 23">
            <a:extLst>
              <a:ext uri="{FF2B5EF4-FFF2-40B4-BE49-F238E27FC236}">
                <a16:creationId xmlns:a16="http://schemas.microsoft.com/office/drawing/2014/main" id="{A17A38EB-C9F3-D644-821A-CF5F87416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9554" y="548855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Oval 24">
            <a:extLst>
              <a:ext uri="{FF2B5EF4-FFF2-40B4-BE49-F238E27FC236}">
                <a16:creationId xmlns:a16="http://schemas.microsoft.com/office/drawing/2014/main" id="{EF440749-E167-B141-9EAF-93208E52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1688" y="5812171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4A9EF897-9C1C-BB4D-AD88-B378DE5A8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8210" y="5814418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26">
            <a:extLst>
              <a:ext uri="{FF2B5EF4-FFF2-40B4-BE49-F238E27FC236}">
                <a16:creationId xmlns:a16="http://schemas.microsoft.com/office/drawing/2014/main" id="{61E53B4F-6DEE-D745-8329-43AE12CAB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0125" y="5812171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4" name="Oval 27">
            <a:extLst>
              <a:ext uri="{FF2B5EF4-FFF2-40B4-BE49-F238E27FC236}">
                <a16:creationId xmlns:a16="http://schemas.microsoft.com/office/drawing/2014/main" id="{D7F0E20F-1886-764C-A787-9ED5666F3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6509" y="5721155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Oval 28">
            <a:extLst>
              <a:ext uri="{FF2B5EF4-FFF2-40B4-BE49-F238E27FC236}">
                <a16:creationId xmlns:a16="http://schemas.microsoft.com/office/drawing/2014/main" id="{1BF2928F-C235-FB46-A0FF-C94FB63AD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1004" y="555597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Oval 29">
            <a:extLst>
              <a:ext uri="{FF2B5EF4-FFF2-40B4-BE49-F238E27FC236}">
                <a16:creationId xmlns:a16="http://schemas.microsoft.com/office/drawing/2014/main" id="{F769586B-AEE8-C245-8FC9-C139F429A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8430" y="5717783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A1C0D2BC-CF79-D041-B577-AB2C6ECA9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7087" y="5720031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8" name="Oval 31">
            <a:extLst>
              <a:ext uri="{FF2B5EF4-FFF2-40B4-BE49-F238E27FC236}">
                <a16:creationId xmlns:a16="http://schemas.microsoft.com/office/drawing/2014/main" id="{21BF4015-48D8-D94F-B1FF-697226892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2925" y="5318883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9" name="Oval 33">
            <a:extLst>
              <a:ext uri="{FF2B5EF4-FFF2-40B4-BE49-F238E27FC236}">
                <a16:creationId xmlns:a16="http://schemas.microsoft.com/office/drawing/2014/main" id="{1A38D3C8-DF49-5848-9516-7297FD1BF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8864" y="5990834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" name="Oval 34">
            <a:extLst>
              <a:ext uri="{FF2B5EF4-FFF2-40B4-BE49-F238E27FC236}">
                <a16:creationId xmlns:a16="http://schemas.microsoft.com/office/drawing/2014/main" id="{EFD9478E-907C-9B40-A312-253817FC3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6509" y="5990834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" name="Oval 35">
            <a:extLst>
              <a:ext uri="{FF2B5EF4-FFF2-40B4-BE49-F238E27FC236}">
                <a16:creationId xmlns:a16="http://schemas.microsoft.com/office/drawing/2014/main" id="{2213B794-5CE6-6A44-AB06-39EE90C12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0784" y="5987463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2" name="Oval 36">
            <a:extLst>
              <a:ext uri="{FF2B5EF4-FFF2-40B4-BE49-F238E27FC236}">
                <a16:creationId xmlns:a16="http://schemas.microsoft.com/office/drawing/2014/main" id="{0A7925F6-D816-314D-B4D6-F56DEE165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4946" y="5994205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" name="Oval 37">
            <a:extLst>
              <a:ext uri="{FF2B5EF4-FFF2-40B4-BE49-F238E27FC236}">
                <a16:creationId xmlns:a16="http://schemas.microsoft.com/office/drawing/2014/main" id="{5938D525-F6F5-8540-A358-E03D81B3E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9221" y="5987463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Oval 38">
            <a:extLst>
              <a:ext uri="{FF2B5EF4-FFF2-40B4-BE49-F238E27FC236}">
                <a16:creationId xmlns:a16="http://schemas.microsoft.com/office/drawing/2014/main" id="{C67F53D0-C45F-8248-ADF0-2DBC55EF5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605" y="589644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" name="Oval 39">
            <a:extLst>
              <a:ext uri="{FF2B5EF4-FFF2-40B4-BE49-F238E27FC236}">
                <a16:creationId xmlns:a16="http://schemas.microsoft.com/office/drawing/2014/main" id="{CEC6C814-BB6C-2948-956D-0861FCF72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4262" y="5896446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" name="Oval 40">
            <a:extLst>
              <a:ext uri="{FF2B5EF4-FFF2-40B4-BE49-F238E27FC236}">
                <a16:creationId xmlns:a16="http://schemas.microsoft.com/office/drawing/2014/main" id="{61DDCD2D-BFFD-CD4C-9F55-B1EDF420E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2021" y="5897570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" name="Oval 41">
            <a:extLst>
              <a:ext uri="{FF2B5EF4-FFF2-40B4-BE49-F238E27FC236}">
                <a16:creationId xmlns:a16="http://schemas.microsoft.com/office/drawing/2014/main" id="{D922BCC0-37C5-8046-A515-9B5A0C92B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8549" y="5895322"/>
            <a:ext cx="53936" cy="5393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4" name="Object 11">
            <a:extLst>
              <a:ext uri="{FF2B5EF4-FFF2-40B4-BE49-F238E27FC236}">
                <a16:creationId xmlns:a16="http://schemas.microsoft.com/office/drawing/2014/main" id="{2EA6E43E-C608-6144-B0B6-A3F5F8E2B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33306" y="3916228"/>
          <a:ext cx="2917825" cy="1025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3294300" imgH="15214600" progId="Equation.DSMT4">
                  <p:embed/>
                </p:oleObj>
              </mc:Choice>
              <mc:Fallback>
                <p:oleObj name="Equation" r:id="rId18" imgW="43294300" imgH="15214600" progId="Equation.DSMT4">
                  <p:embed/>
                  <p:pic>
                    <p:nvPicPr>
                      <p:cNvPr id="24" name="Object 11">
                        <a:extLst>
                          <a:ext uri="{FF2B5EF4-FFF2-40B4-BE49-F238E27FC236}">
                            <a16:creationId xmlns:a16="http://schemas.microsoft.com/office/drawing/2014/main" id="{2EA6E43E-C608-6144-B0B6-A3F5F8E2BF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3306" y="3916228"/>
                        <a:ext cx="2917825" cy="1025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AutoShape 5">
            <a:extLst>
              <a:ext uri="{FF2B5EF4-FFF2-40B4-BE49-F238E27FC236}">
                <a16:creationId xmlns:a16="http://schemas.microsoft.com/office/drawing/2014/main" id="{98C9D942-6400-8140-9FA0-382A643B0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508688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694485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 Box 5">
            <a:extLst>
              <a:ext uri="{FF2B5EF4-FFF2-40B4-BE49-F238E27FC236}">
                <a16:creationId xmlns:a16="http://schemas.microsoft.com/office/drawing/2014/main" id="{7E97E4C4-F0F7-794F-8E2D-0AE08984B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175" y="28749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678EB483-E5D8-C340-B61A-21D47B875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775" y="32559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3E161E7E-3172-C844-8CC4-CCD6304A49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1251" y="3067050"/>
          <a:ext cx="58848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418000" imgH="5562600" progId="Equation.DSMT4">
                  <p:embed/>
                </p:oleObj>
              </mc:Choice>
              <mc:Fallback>
                <p:oleObj name="Equation" r:id="rId2" imgW="42418000" imgH="55626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3E161E7E-3172-C844-8CC4-CCD6304A49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1" y="3067050"/>
                        <a:ext cx="588486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9">
            <a:extLst>
              <a:ext uri="{FF2B5EF4-FFF2-40B4-BE49-F238E27FC236}">
                <a16:creationId xmlns:a16="http://schemas.microsoft.com/office/drawing/2014/main" id="{729B06E9-3E29-C048-B281-160545C7D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75" y="42465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4E9F345C-E97E-B840-B1B4-FAC59469C8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70276" y="4154488"/>
          <a:ext cx="50831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160200" imgH="5562600" progId="Equation.DSMT4">
                  <p:embed/>
                </p:oleObj>
              </mc:Choice>
              <mc:Fallback>
                <p:oleObj name="Equation" r:id="rId4" imgW="37160200" imgH="55626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4E9F345C-E97E-B840-B1B4-FAC59469C8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276" y="4154488"/>
                        <a:ext cx="50831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15">
            <a:extLst>
              <a:ext uri="{FF2B5EF4-FFF2-40B4-BE49-F238E27FC236}">
                <a16:creationId xmlns:a16="http://schemas.microsoft.com/office/drawing/2014/main" id="{437D2C34-570A-AE4A-9F6B-37E98D87D2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7050" y="381635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6">
            <a:extLst>
              <a:ext uri="{FF2B5EF4-FFF2-40B4-BE49-F238E27FC236}">
                <a16:creationId xmlns:a16="http://schemas.microsoft.com/office/drawing/2014/main" id="{3C1F0327-CA7F-164B-A4BA-D0ACBA8A6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250" y="3905250"/>
            <a:ext cx="381000" cy="368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9F45B5-134D-4145-B276-03F0B7B65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9" y="4165601"/>
            <a:ext cx="1146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 =</a:t>
            </a:r>
            <a:r>
              <a:rPr lang="en-US" altLang="en-US" sz="4000" dirty="0"/>
              <a:t> </a:t>
            </a:r>
          </a:p>
        </p:txBody>
      </p:sp>
      <p:graphicFrame>
        <p:nvGraphicFramePr>
          <p:cNvPr id="20484" name="Object 13">
            <a:extLst>
              <a:ext uri="{FF2B5EF4-FFF2-40B4-BE49-F238E27FC236}">
                <a16:creationId xmlns:a16="http://schemas.microsoft.com/office/drawing/2014/main" id="{D10A8E1C-034D-DF49-90E7-EED6D276E7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0238" y="1625600"/>
          <a:ext cx="84201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342000" imgH="7023100" progId="Equation.DSMT4">
                  <p:embed/>
                </p:oleObj>
              </mc:Choice>
              <mc:Fallback>
                <p:oleObj name="Equation" r:id="rId6" imgW="69342000" imgH="7023100" progId="Equation.DSMT4">
                  <p:embed/>
                  <p:pic>
                    <p:nvPicPr>
                      <p:cNvPr id="20484" name="Object 13">
                        <a:extLst>
                          <a:ext uri="{FF2B5EF4-FFF2-40B4-BE49-F238E27FC236}">
                            <a16:creationId xmlns:a16="http://schemas.microsoft.com/office/drawing/2014/main" id="{D10A8E1C-034D-DF49-90E7-EED6D276E7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1625600"/>
                        <a:ext cx="8420100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FD9AFC6-AFEE-5F41-8FD3-F43E1AFECB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76560" y="5314950"/>
          <a:ext cx="498316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394900" imgH="5562600" progId="Equation.DSMT4">
                  <p:embed/>
                </p:oleObj>
              </mc:Choice>
              <mc:Fallback>
                <p:oleObj name="Equation" r:id="rId8" imgW="35394900" imgH="55626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FD9AFC6-AFEE-5F41-8FD3-F43E1AFECB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560" y="5314950"/>
                        <a:ext cx="4983162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Schrödinger's Equation for electrons</a:t>
            </a:r>
          </a:p>
        </p:txBody>
      </p:sp>
    </p:spTree>
    <p:extLst>
      <p:ext uri="{BB962C8B-B14F-4D97-AF65-F5344CB8AC3E}">
        <p14:creationId xmlns:p14="http://schemas.microsoft.com/office/powerpoint/2010/main" val="3884837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F2BB6C2-1E53-3D43-A185-7DA2923130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5538" y="2322514"/>
          <a:ext cx="55372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7000" imgH="4686300" progId="Equation.3">
                  <p:embed/>
                </p:oleObj>
              </mc:Choice>
              <mc:Fallback>
                <p:oleObj name="Equation" r:id="rId2" imgW="39497000" imgH="46863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F2BB6C2-1E53-3D43-A185-7DA2923130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8" y="2322514"/>
                        <a:ext cx="55372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AFB8A3C-F2D1-D645-AF78-EB1B378451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0438" y="1044576"/>
          <a:ext cx="498316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394900" imgH="5562600" progId="Equation.DSMT4">
                  <p:embed/>
                </p:oleObj>
              </mc:Choice>
              <mc:Fallback>
                <p:oleObj name="Equation" r:id="rId4" imgW="35394900" imgH="55626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AFB8A3C-F2D1-D645-AF78-EB1B378451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8" y="1044576"/>
                        <a:ext cx="4983162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4F47A26-0819-604E-8D25-7651526ED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0076" y="3352800"/>
          <a:ext cx="8145463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048400" imgH="4686300" progId="Equation.DSMT4">
                  <p:embed/>
                </p:oleObj>
              </mc:Choice>
              <mc:Fallback>
                <p:oleObj name="Equation" r:id="rId6" imgW="57048400" imgH="46863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4F47A26-0819-604E-8D25-7651526ED8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6" y="3352800"/>
                        <a:ext cx="8145463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>
            <a:extLst>
              <a:ext uri="{FF2B5EF4-FFF2-40B4-BE49-F238E27FC236}">
                <a16:creationId xmlns:a16="http://schemas.microsoft.com/office/drawing/2014/main" id="{A7264781-DE72-2D43-A4FC-B690F943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425" y="48228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730D968-F832-124C-9AEB-87BFA21FB9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6764" y="4724400"/>
          <a:ext cx="5210175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249600" imgH="11112500" progId="Equation.DSMT4">
                  <p:embed/>
                </p:oleObj>
              </mc:Choice>
              <mc:Fallback>
                <p:oleObj name="Equation" r:id="rId8" imgW="41249600" imgH="111125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730D968-F832-124C-9AEB-87BFA21FB9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764" y="4724400"/>
                        <a:ext cx="5210175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59E985-2235-B842-813F-38483D2AC091}"/>
              </a:ext>
            </a:extLst>
          </p:cNvPr>
          <p:cNvSpPr txBox="1"/>
          <p:nvPr/>
        </p:nvSpPr>
        <p:spPr>
          <a:xfrm>
            <a:off x="1755776" y="2263776"/>
            <a:ext cx="16113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</a:rPr>
              <a:t>Assume,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71D56-94E1-2749-8C53-6878C9D2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Schrödinger's Equation 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97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6" descr="Bohratommodel">
            <a:extLst>
              <a:ext uri="{FF2B5EF4-FFF2-40B4-BE49-F238E27FC236}">
                <a16:creationId xmlns:a16="http://schemas.microsoft.com/office/drawing/2014/main" id="{18DB53BE-811E-1044-BDD9-3636D0BA5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50" y="3193027"/>
            <a:ext cx="1562424" cy="143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>
            <a:extLst>
              <a:ext uri="{FF2B5EF4-FFF2-40B4-BE49-F238E27FC236}">
                <a16:creationId xmlns:a16="http://schemas.microsoft.com/office/drawing/2014/main" id="{1A2651DD-480C-4848-8EAE-EC77B0607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4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Elements of Quantum Mechanics</a:t>
            </a:r>
          </a:p>
        </p:txBody>
      </p:sp>
      <p:sp>
        <p:nvSpPr>
          <p:cNvPr id="2396163" name="Rectangle 3">
            <a:extLst>
              <a:ext uri="{FF2B5EF4-FFF2-40B4-BE49-F238E27FC236}">
                <a16:creationId xmlns:a16="http://schemas.microsoft.com/office/drawing/2014/main" id="{B39ABCCA-915A-1D44-ADF6-38B3314834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4.1 Classical Systems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Propagating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Standing Waves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Chromatography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4.2 Strange Experimental Results =&gt; The Advent of Quantum Mechanics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Black Body Radiation		=&gt; light emission is quantized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Discrete Optical Spectra	=&gt; light emission/absorption quantized – Bohr Atom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Photoelectric Effect		=&gt; light is described by particles</a:t>
            </a:r>
          </a:p>
          <a:p>
            <a:pPr marL="452438" lvl="1" indent="-168275"/>
            <a:r>
              <a:rPr lang="en-US" altLang="en-US" dirty="0">
                <a:ea typeface="ＭＳ Ｐゴシック" panose="020B0600070205080204" pitchFamily="34" charset="-128"/>
              </a:rPr>
              <a:t>Particle-Wave Duality</a:t>
            </a:r>
          </a:p>
          <a:p>
            <a:endParaRPr lang="en-US" altLang="en-US" sz="9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4.3 Why do we need quantum mechanics?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4.4 Formulation of Schrödinger's Eq.</a:t>
            </a:r>
          </a:p>
        </p:txBody>
      </p:sp>
      <p:grpSp>
        <p:nvGrpSpPr>
          <p:cNvPr id="17415" name="Group 4">
            <a:extLst>
              <a:ext uri="{FF2B5EF4-FFF2-40B4-BE49-F238E27FC236}">
                <a16:creationId xmlns:a16="http://schemas.microsoft.com/office/drawing/2014/main" id="{87BD4F12-DEBD-394B-974A-7EDE4A818329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3151"/>
            <a:ext cx="3257550" cy="1414463"/>
            <a:chOff x="2989" y="1366"/>
            <a:chExt cx="2536" cy="1101"/>
          </a:xfrm>
        </p:grpSpPr>
        <p:pic>
          <p:nvPicPr>
            <p:cNvPr id="17422" name="Picture 5" descr="PrismAndLight">
              <a:extLst>
                <a:ext uri="{FF2B5EF4-FFF2-40B4-BE49-F238E27FC236}">
                  <a16:creationId xmlns:a16="http://schemas.microsoft.com/office/drawing/2014/main" id="{0A805946-E53A-7041-9AFA-3AC938330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" y="1366"/>
              <a:ext cx="2536" cy="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Rectangle 6">
              <a:extLst>
                <a:ext uri="{FF2B5EF4-FFF2-40B4-BE49-F238E27FC236}">
                  <a16:creationId xmlns:a16="http://schemas.microsoft.com/office/drawing/2014/main" id="{844347FB-0628-2749-9C4C-22DB24C5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394"/>
              <a:ext cx="22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>
                  <a:solidFill>
                    <a:schemeClr val="bg1"/>
                  </a:solidFill>
                </a:rPr>
                <a:t>http://en.wikipedia.org/wiki/Prism_%28optics%29</a:t>
              </a:r>
            </a:p>
          </p:txBody>
        </p:sp>
      </p:grpSp>
      <p:grpSp>
        <p:nvGrpSpPr>
          <p:cNvPr id="17416" name="Group 7">
            <a:extLst>
              <a:ext uri="{FF2B5EF4-FFF2-40B4-BE49-F238E27FC236}">
                <a16:creationId xmlns:a16="http://schemas.microsoft.com/office/drawing/2014/main" id="{68B3A065-ED7E-E641-8EA7-5AB347B0F40B}"/>
              </a:ext>
            </a:extLst>
          </p:cNvPr>
          <p:cNvGrpSpPr>
            <a:grpSpLocks/>
          </p:cNvGrpSpPr>
          <p:nvPr/>
        </p:nvGrpSpPr>
        <p:grpSpPr bwMode="auto">
          <a:xfrm>
            <a:off x="4725988" y="1204913"/>
            <a:ext cx="2303462" cy="1255712"/>
            <a:chOff x="4039" y="722"/>
            <a:chExt cx="1451" cy="791"/>
          </a:xfrm>
        </p:grpSpPr>
        <p:graphicFrame>
          <p:nvGraphicFramePr>
            <p:cNvPr id="17410" name="Object 8">
              <a:extLst>
                <a:ext uri="{FF2B5EF4-FFF2-40B4-BE49-F238E27FC236}">
                  <a16:creationId xmlns:a16="http://schemas.microsoft.com/office/drawing/2014/main" id="{8F6D0ACC-6DCA-CB47-8909-E49D8FEEDE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43" y="801"/>
            <a:ext cx="447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149600" imgH="1028700" progId="Equation.3">
                    <p:embed/>
                  </p:oleObj>
                </mc:Choice>
                <mc:Fallback>
                  <p:oleObj name="Equation" r:id="rId5" imgW="3149600" imgH="1028700" progId="Equation.3">
                    <p:embed/>
                    <p:pic>
                      <p:nvPicPr>
                        <p:cNvPr id="17410" name="Object 8">
                          <a:extLst>
                            <a:ext uri="{FF2B5EF4-FFF2-40B4-BE49-F238E27FC236}">
                              <a16:creationId xmlns:a16="http://schemas.microsoft.com/office/drawing/2014/main" id="{8F6D0ACC-6DCA-CB47-8909-E49D8FEEDE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" y="801"/>
                          <a:ext cx="447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Line 9">
              <a:extLst>
                <a:ext uri="{FF2B5EF4-FFF2-40B4-BE49-F238E27FC236}">
                  <a16:creationId xmlns:a16="http://schemas.microsoft.com/office/drawing/2014/main" id="{ED077E67-FBEB-2147-9243-AA9AC6696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7" y="1374"/>
              <a:ext cx="516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10" descr="Light upward diagonal">
              <a:extLst>
                <a:ext uri="{FF2B5EF4-FFF2-40B4-BE49-F238E27FC236}">
                  <a16:creationId xmlns:a16="http://schemas.microsoft.com/office/drawing/2014/main" id="{DA4CB3B1-9A34-9243-8D3D-55D9BCADC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722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419" name="Rectangle 11" descr="Light upward diagonal">
              <a:extLst>
                <a:ext uri="{FF2B5EF4-FFF2-40B4-BE49-F238E27FC236}">
                  <a16:creationId xmlns:a16="http://schemas.microsoft.com/office/drawing/2014/main" id="{C219FE06-F1C8-CD4C-8A99-12DE9BD44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" y="734"/>
              <a:ext cx="235" cy="633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17411" name="Object 12">
              <a:extLst>
                <a:ext uri="{FF2B5EF4-FFF2-40B4-BE49-F238E27FC236}">
                  <a16:creationId xmlns:a16="http://schemas.microsoft.com/office/drawing/2014/main" id="{8A795512-FE8D-E942-9244-746EE393DB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95" y="1090"/>
            <a:ext cx="343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413000" imgH="1028700" progId="Equation.3">
                    <p:embed/>
                  </p:oleObj>
                </mc:Choice>
                <mc:Fallback>
                  <p:oleObj name="Equation" r:id="rId8" imgW="2413000" imgH="1028700" progId="Equation.3">
                    <p:embed/>
                    <p:pic>
                      <p:nvPicPr>
                        <p:cNvPr id="17411" name="Object 12">
                          <a:extLst>
                            <a:ext uri="{FF2B5EF4-FFF2-40B4-BE49-F238E27FC236}">
                              <a16:creationId xmlns:a16="http://schemas.microsoft.com/office/drawing/2014/main" id="{8A795512-FE8D-E942-9244-746EE393DB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1090"/>
                          <a:ext cx="343" cy="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12" name="Object 13">
              <a:extLst>
                <a:ext uri="{FF2B5EF4-FFF2-40B4-BE49-F238E27FC236}">
                  <a16:creationId xmlns:a16="http://schemas.microsoft.com/office/drawing/2014/main" id="{3C3CCBCD-788D-694E-AB59-5730B2121D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04" y="1409"/>
            <a:ext cx="104" cy="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736600" imgH="736600" progId="Equation.3">
                    <p:embed/>
                  </p:oleObj>
                </mc:Choice>
                <mc:Fallback>
                  <p:oleObj name="Equation" r:id="rId10" imgW="736600" imgH="736600" progId="Equation.3">
                    <p:embed/>
                    <p:pic>
                      <p:nvPicPr>
                        <p:cNvPr id="17412" name="Object 13">
                          <a:extLst>
                            <a:ext uri="{FF2B5EF4-FFF2-40B4-BE49-F238E27FC236}">
                              <a16:creationId xmlns:a16="http://schemas.microsoft.com/office/drawing/2014/main" id="{3C3CCBCD-788D-694E-AB59-5730B2121D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4" y="1409"/>
                          <a:ext cx="104" cy="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7420" name="Picture 14" descr="sine_one_lobe">
              <a:extLst>
                <a:ext uri="{FF2B5EF4-FFF2-40B4-BE49-F238E27FC236}">
                  <a16:creationId xmlns:a16="http://schemas.microsoft.com/office/drawing/2014/main" id="{3253B03D-22DF-7E4C-9C4D-87A74E2F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" y="722"/>
              <a:ext cx="53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15" descr="sine_two_love">
              <a:extLst>
                <a:ext uri="{FF2B5EF4-FFF2-40B4-BE49-F238E27FC236}">
                  <a16:creationId xmlns:a16="http://schemas.microsoft.com/office/drawing/2014/main" id="{80553871-B888-C246-A3D3-53DF7BBAA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" y="1016"/>
              <a:ext cx="53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ABB4E1E-BBB9-9D4F-AB3D-5F9B78A38544}"/>
              </a:ext>
            </a:extLst>
          </p:cNvPr>
          <p:cNvSpPr/>
          <p:nvPr/>
        </p:nvSpPr>
        <p:spPr>
          <a:xfrm rot="16200000">
            <a:off x="-554081" y="1399554"/>
            <a:ext cx="1674049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CF91411-4C53-EB4F-B2A8-85ECE0FDFCDB}"/>
              </a:ext>
            </a:extLst>
          </p:cNvPr>
          <p:cNvSpPr/>
          <p:nvPr/>
        </p:nvSpPr>
        <p:spPr>
          <a:xfrm rot="16200000">
            <a:off x="-554082" y="3161717"/>
            <a:ext cx="167404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D4554AF-9B11-A248-B29D-626A13F15990}"/>
              </a:ext>
            </a:extLst>
          </p:cNvPr>
          <p:cNvSpPr/>
          <p:nvPr/>
        </p:nvSpPr>
        <p:spPr>
          <a:xfrm rot="16200000">
            <a:off x="-181023" y="4514642"/>
            <a:ext cx="9279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0" name="Picture 2" descr="222px-Photoelectric_effect">
            <a:extLst>
              <a:ext uri="{FF2B5EF4-FFF2-40B4-BE49-F238E27FC236}">
                <a16:creationId xmlns:a16="http://schemas.microsoft.com/office/drawing/2014/main" id="{77613723-76AA-5049-B76F-303A4EB95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 t="12274" r="10112"/>
          <a:stretch>
            <a:fillRect/>
          </a:stretch>
        </p:blipFill>
        <p:spPr bwMode="auto">
          <a:xfrm>
            <a:off x="10969918" y="3868733"/>
            <a:ext cx="1169922" cy="180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Emission_spectrum-Fe">
            <a:extLst>
              <a:ext uri="{FF2B5EF4-FFF2-40B4-BE49-F238E27FC236}">
                <a16:creationId xmlns:a16="http://schemas.microsoft.com/office/drawing/2014/main" id="{DB21E57D-A74A-3749-92AA-E03FDC7DCD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19"/>
          <a:stretch/>
        </p:blipFill>
        <p:spPr bwMode="auto">
          <a:xfrm>
            <a:off x="8534400" y="2921930"/>
            <a:ext cx="4725989" cy="25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F1914D-830B-0B4B-B9E1-4712DEBF4A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92632" y="1315900"/>
            <a:ext cx="1924495" cy="1575965"/>
          </a:xfrm>
          <a:prstGeom prst="rect">
            <a:avLst/>
          </a:prstGeom>
        </p:spPr>
      </p:pic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5032069A-AC0C-504E-9D6A-70D6048072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3783" y="5318837"/>
          <a:ext cx="3790951" cy="1021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1249600" imgH="11112500" progId="Equation.DSMT4">
                  <p:embed/>
                </p:oleObj>
              </mc:Choice>
              <mc:Fallback>
                <p:oleObj name="Equation" r:id="rId17" imgW="41249600" imgH="1111250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5032069A-AC0C-504E-9D6A-70D6048072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783" y="5318837"/>
                        <a:ext cx="3790951" cy="10210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1AB184-9EB6-3247-A870-377D13F2A6F7}"/>
              </a:ext>
            </a:extLst>
          </p:cNvPr>
          <p:cNvSpPr/>
          <p:nvPr/>
        </p:nvSpPr>
        <p:spPr>
          <a:xfrm rot="16200000">
            <a:off x="-181024" y="5491708"/>
            <a:ext cx="9279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One Video Segment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A04FBB-DD71-6644-84F5-FF188C60F2A7}"/>
              </a:ext>
            </a:extLst>
          </p:cNvPr>
          <p:cNvGrpSpPr/>
          <p:nvPr/>
        </p:nvGrpSpPr>
        <p:grpSpPr>
          <a:xfrm>
            <a:off x="9196949" y="4639066"/>
            <a:ext cx="862974" cy="1618076"/>
            <a:chOff x="7242175" y="3886200"/>
            <a:chExt cx="1219200" cy="2286000"/>
          </a:xfrm>
        </p:grpSpPr>
        <p:sp>
          <p:nvSpPr>
            <p:cNvPr id="28" name="Freeform 11" descr="Large grid">
              <a:extLst>
                <a:ext uri="{FF2B5EF4-FFF2-40B4-BE49-F238E27FC236}">
                  <a16:creationId xmlns:a16="http://schemas.microsoft.com/office/drawing/2014/main" id="{79DC6E4E-DAA9-C342-BDFE-2A9666945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175" y="3886200"/>
              <a:ext cx="1219200" cy="2286000"/>
            </a:xfrm>
            <a:custGeom>
              <a:avLst/>
              <a:gdLst>
                <a:gd name="T0" fmla="*/ 0 w 768"/>
                <a:gd name="T1" fmla="*/ 2147483647 h 1440"/>
                <a:gd name="T2" fmla="*/ 0 w 768"/>
                <a:gd name="T3" fmla="*/ 0 h 1440"/>
                <a:gd name="T4" fmla="*/ 2147483647 w 768"/>
                <a:gd name="T5" fmla="*/ 0 h 1440"/>
                <a:gd name="T6" fmla="*/ 2147483647 w 768"/>
                <a:gd name="T7" fmla="*/ 2147483647 h 1440"/>
                <a:gd name="T8" fmla="*/ 0 w 768"/>
                <a:gd name="T9" fmla="*/ 2147483647 h 1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8"/>
                <a:gd name="T16" fmla="*/ 0 h 1440"/>
                <a:gd name="T17" fmla="*/ 768 w 768"/>
                <a:gd name="T18" fmla="*/ 1440 h 1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8" h="1440">
                  <a:moveTo>
                    <a:pt x="0" y="1440"/>
                  </a:moveTo>
                  <a:lnTo>
                    <a:pt x="0" y="0"/>
                  </a:lnTo>
                  <a:lnTo>
                    <a:pt x="768" y="0"/>
                  </a:lnTo>
                  <a:lnTo>
                    <a:pt x="375" y="1438"/>
                  </a:lnTo>
                  <a:lnTo>
                    <a:pt x="0" y="1440"/>
                  </a:lnTo>
                  <a:close/>
                </a:path>
              </a:pathLst>
            </a:custGeom>
            <a:blipFill dpi="0" rotWithShape="0">
              <a:blip r:embed="rId19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Oval 12">
              <a:extLst>
                <a:ext uri="{FF2B5EF4-FFF2-40B4-BE49-F238E27FC236}">
                  <a16:creationId xmlns:a16="http://schemas.microsoft.com/office/drawing/2014/main" id="{9FE205A8-F273-6D46-923D-E8B96A2E2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4250" y="600551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D29559A8-B32A-E544-8DCB-5A13FA757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600551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5F95917C-5EE0-BB48-87D2-3DF1AB284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7138" y="60007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2" name="Oval 15">
              <a:extLst>
                <a:ext uri="{FF2B5EF4-FFF2-40B4-BE49-F238E27FC236}">
                  <a16:creationId xmlns:a16="http://schemas.microsoft.com/office/drawing/2014/main" id="{81B5CDA4-7FCD-8F44-A5A8-21A4DBC3E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1913" y="601027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3" name="Oval 16">
              <a:extLst>
                <a:ext uri="{FF2B5EF4-FFF2-40B4-BE49-F238E27FC236}">
                  <a16:creationId xmlns:a16="http://schemas.microsoft.com/office/drawing/2014/main" id="{55F915DE-236F-9C4C-A4D5-426F61592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0975" y="60007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4" name="Oval 17">
              <a:extLst>
                <a:ext uri="{FF2B5EF4-FFF2-40B4-BE49-F238E27FC236}">
                  <a16:creationId xmlns:a16="http://schemas.microsoft.com/office/drawing/2014/main" id="{1A34BC6C-6C55-0C4D-BBFB-89BDA8CCE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3775" y="587216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" name="Oval 18">
              <a:extLst>
                <a:ext uri="{FF2B5EF4-FFF2-40B4-BE49-F238E27FC236}">
                  <a16:creationId xmlns:a16="http://schemas.microsoft.com/office/drawing/2014/main" id="{449A3AF2-1A38-0A4B-8AA0-6DF1317D3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587216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6" name="Oval 19">
              <a:extLst>
                <a:ext uri="{FF2B5EF4-FFF2-40B4-BE49-F238E27FC236}">
                  <a16:creationId xmlns:a16="http://schemas.microsoft.com/office/drawing/2014/main" id="{F86CEC13-7271-B641-A1F0-FCC399F01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58674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" name="Oval 20">
              <a:extLst>
                <a:ext uri="{FF2B5EF4-FFF2-40B4-BE49-F238E27FC236}">
                  <a16:creationId xmlns:a16="http://schemas.microsoft.com/office/drawing/2014/main" id="{AE14FAFB-8327-9E44-97A8-4CD170BF8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1438" y="587692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8" name="Oval 21">
              <a:extLst>
                <a:ext uri="{FF2B5EF4-FFF2-40B4-BE49-F238E27FC236}">
                  <a16:creationId xmlns:a16="http://schemas.microsoft.com/office/drawing/2014/main" id="{E46E80BF-619E-2B46-8265-ADE468F7D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0500" y="58674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" name="Oval 22">
              <a:extLst>
                <a:ext uri="{FF2B5EF4-FFF2-40B4-BE49-F238E27FC236}">
                  <a16:creationId xmlns:a16="http://schemas.microsoft.com/office/drawing/2014/main" id="{556E4DB9-9918-6548-A719-C3BBF404B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538" y="554831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" name="Oval 23">
              <a:extLst>
                <a:ext uri="{FF2B5EF4-FFF2-40B4-BE49-F238E27FC236}">
                  <a16:creationId xmlns:a16="http://schemas.microsoft.com/office/drawing/2014/main" id="{A17A38EB-C9F3-D644-821A-CF5F87416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2075" y="50863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1" name="Oval 24">
              <a:extLst>
                <a:ext uri="{FF2B5EF4-FFF2-40B4-BE49-F238E27FC236}">
                  <a16:creationId xmlns:a16="http://schemas.microsoft.com/office/drawing/2014/main" id="{EF440749-E167-B141-9EAF-93208E527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0963" y="55435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" name="Oval 25">
              <a:extLst>
                <a:ext uri="{FF2B5EF4-FFF2-40B4-BE49-F238E27FC236}">
                  <a16:creationId xmlns:a16="http://schemas.microsoft.com/office/drawing/2014/main" id="{4A9EF897-9C1C-BB4D-AD88-B378DE5A8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3200" y="554672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3" name="Oval 26">
              <a:extLst>
                <a:ext uri="{FF2B5EF4-FFF2-40B4-BE49-F238E27FC236}">
                  <a16:creationId xmlns:a16="http://schemas.microsoft.com/office/drawing/2014/main" id="{61E53B4F-6DEE-D745-8329-43AE12CAB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4800" y="55435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4" name="Oval 27">
              <a:extLst>
                <a:ext uri="{FF2B5EF4-FFF2-40B4-BE49-F238E27FC236}">
                  <a16:creationId xmlns:a16="http://schemas.microsoft.com/office/drawing/2014/main" id="{D7F0E20F-1886-764C-A787-9ED5666F3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541496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5" name="Oval 28">
              <a:extLst>
                <a:ext uri="{FF2B5EF4-FFF2-40B4-BE49-F238E27FC236}">
                  <a16:creationId xmlns:a16="http://schemas.microsoft.com/office/drawing/2014/main" id="{1BF2928F-C235-FB46-A0FF-C94FB63AD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3950" y="51816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6" name="Oval 29">
              <a:extLst>
                <a:ext uri="{FF2B5EF4-FFF2-40B4-BE49-F238E27FC236}">
                  <a16:creationId xmlns:a16="http://schemas.microsoft.com/office/drawing/2014/main" id="{F769586B-AEE8-C245-8FC9-C139F429A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0488" y="54102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7" name="Oval 30">
              <a:extLst>
                <a:ext uri="{FF2B5EF4-FFF2-40B4-BE49-F238E27FC236}">
                  <a16:creationId xmlns:a16="http://schemas.microsoft.com/office/drawing/2014/main" id="{A1C0D2BC-CF79-D041-B577-AB2C6ECA9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1613" y="541337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8" name="Oval 31">
              <a:extLst>
                <a:ext uri="{FF2B5EF4-FFF2-40B4-BE49-F238E27FC236}">
                  <a16:creationId xmlns:a16="http://schemas.microsoft.com/office/drawing/2014/main" id="{21BF4015-48D8-D94F-B1FF-697226892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6838" y="484663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9" name="Oval 33">
              <a:extLst>
                <a:ext uri="{FF2B5EF4-FFF2-40B4-BE49-F238E27FC236}">
                  <a16:creationId xmlns:a16="http://schemas.microsoft.com/office/drawing/2014/main" id="{1A38D3C8-DF49-5848-9516-7297FD1BF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3775" y="579596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34">
              <a:extLst>
                <a:ext uri="{FF2B5EF4-FFF2-40B4-BE49-F238E27FC236}">
                  <a16:creationId xmlns:a16="http://schemas.microsoft.com/office/drawing/2014/main" id="{EFD9478E-907C-9B40-A312-253817FC3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579596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1" name="Oval 35">
              <a:extLst>
                <a:ext uri="{FF2B5EF4-FFF2-40B4-BE49-F238E27FC236}">
                  <a16:creationId xmlns:a16="http://schemas.microsoft.com/office/drawing/2014/main" id="{2213B794-5CE6-6A44-AB06-39EE90C12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57912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36">
              <a:extLst>
                <a:ext uri="{FF2B5EF4-FFF2-40B4-BE49-F238E27FC236}">
                  <a16:creationId xmlns:a16="http://schemas.microsoft.com/office/drawing/2014/main" id="{0A7925F6-D816-314D-B4D6-F56DEE165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1438" y="580072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37">
              <a:extLst>
                <a:ext uri="{FF2B5EF4-FFF2-40B4-BE49-F238E27FC236}">
                  <a16:creationId xmlns:a16="http://schemas.microsoft.com/office/drawing/2014/main" id="{5938D525-F6F5-8540-A358-E03D81B3E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0500" y="57912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Oval 38">
              <a:extLst>
                <a:ext uri="{FF2B5EF4-FFF2-40B4-BE49-F238E27FC236}">
                  <a16:creationId xmlns:a16="http://schemas.microsoft.com/office/drawing/2014/main" id="{C67F53D0-C45F-8248-ADF0-2DBC55EF5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3300" y="566261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5" name="Oval 39">
              <a:extLst>
                <a:ext uri="{FF2B5EF4-FFF2-40B4-BE49-F238E27FC236}">
                  <a16:creationId xmlns:a16="http://schemas.microsoft.com/office/drawing/2014/main" id="{CEC6C814-BB6C-2948-956D-0861FCF72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425" y="566261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" name="Oval 40">
              <a:extLst>
                <a:ext uri="{FF2B5EF4-FFF2-40B4-BE49-F238E27FC236}">
                  <a16:creationId xmlns:a16="http://schemas.microsoft.com/office/drawing/2014/main" id="{61DDCD2D-BFFD-CD4C-9F55-B1EDF420E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2538" y="56642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" name="Oval 41">
              <a:extLst>
                <a:ext uri="{FF2B5EF4-FFF2-40B4-BE49-F238E27FC236}">
                  <a16:creationId xmlns:a16="http://schemas.microsoft.com/office/drawing/2014/main" id="{D922BCC0-37C5-8046-A515-9B5A0C92B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6063" y="5661025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aphicFrame>
        <p:nvGraphicFramePr>
          <p:cNvPr id="24" name="Object 11">
            <a:extLst>
              <a:ext uri="{FF2B5EF4-FFF2-40B4-BE49-F238E27FC236}">
                <a16:creationId xmlns:a16="http://schemas.microsoft.com/office/drawing/2014/main" id="{2EA6E43E-C608-6144-B0B6-A3F5F8E2B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33306" y="3916228"/>
          <a:ext cx="2917825" cy="1025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3294300" imgH="15214600" progId="Equation.DSMT4">
                  <p:embed/>
                </p:oleObj>
              </mc:Choice>
              <mc:Fallback>
                <p:oleObj name="Equation" r:id="rId20" imgW="43294300" imgH="15214600" progId="Equation.DSMT4">
                  <p:embed/>
                  <p:pic>
                    <p:nvPicPr>
                      <p:cNvPr id="24" name="Object 11">
                        <a:extLst>
                          <a:ext uri="{FF2B5EF4-FFF2-40B4-BE49-F238E27FC236}">
                            <a16:creationId xmlns:a16="http://schemas.microsoft.com/office/drawing/2014/main" id="{2EA6E43E-C608-6144-B0B6-A3F5F8E2BF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3306" y="3916228"/>
                        <a:ext cx="2917825" cy="1025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7553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448</TotalTime>
  <Words>2205</Words>
  <Application>Microsoft Office PowerPoint</Application>
  <PresentationFormat>Widescreen</PresentationFormat>
  <Paragraphs>461</Paragraphs>
  <Slides>36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ＭＳ Ｐゴシック</vt:lpstr>
      <vt:lpstr>Arial</vt:lpstr>
      <vt:lpstr>Calibri</vt:lpstr>
      <vt:lpstr>Comic Sans MS</vt:lpstr>
      <vt:lpstr>Maiandra GD</vt:lpstr>
      <vt:lpstr>Microsoft Sans Serif</vt:lpstr>
      <vt:lpstr>Symbol</vt:lpstr>
      <vt:lpstr>Times</vt:lpstr>
      <vt:lpstr>Times New Roman</vt:lpstr>
      <vt:lpstr>Trebuchet MS</vt:lpstr>
      <vt:lpstr>Wingdings</vt:lpstr>
      <vt:lpstr>Wingdings 3</vt:lpstr>
      <vt:lpstr>6_nanoHUB-v2</vt:lpstr>
      <vt:lpstr>Equation</vt:lpstr>
      <vt:lpstr>Section 4 Elements of Quantum  Mechanics</vt:lpstr>
      <vt:lpstr>Section 4 Elements of Quantum Mechanics</vt:lpstr>
      <vt:lpstr>Section 4 Elements of Quantum Mechanics</vt:lpstr>
      <vt:lpstr>PowerPoint Presentation</vt:lpstr>
      <vt:lpstr>Huygens’ Principle</vt:lpstr>
      <vt:lpstr>Huygens’ Principle</vt:lpstr>
      <vt:lpstr>Propagating Plane Waves Light is an Electromagnetic Wave</vt:lpstr>
      <vt:lpstr>PowerPoint Presentation</vt:lpstr>
      <vt:lpstr>PowerPoint Presentation</vt:lpstr>
      <vt:lpstr>Section 4 - Elements of Quantum  Mechanics 4.2 Strange Experimental Results   =&gt; The Advent of Quantum Mechanics</vt:lpstr>
      <vt:lpstr>Section 4 Elements of Quantum Mechanics</vt:lpstr>
      <vt:lpstr>Black-body Radiation</vt:lpstr>
      <vt:lpstr>Black-body Radiation</vt:lpstr>
      <vt:lpstr>Black-body Radiation</vt:lpstr>
      <vt:lpstr>Interpretation of Plank’s Formula</vt:lpstr>
      <vt:lpstr>COBE Satellite Data Measuring Black Body Radiation</vt:lpstr>
      <vt:lpstr>Section 4 Elements of Quantum Mechanics</vt:lpstr>
      <vt:lpstr>Strange Experimental Observations The Advent of Quantum Mechanics</vt:lpstr>
      <vt:lpstr>Mapping Observations to a Model Hydrogen Emission Spectra</vt:lpstr>
      <vt:lpstr>Bohr Atom Model Charge Orbiting another Charge</vt:lpstr>
      <vt:lpstr>The Bohr Atom Model</vt:lpstr>
      <vt:lpstr>Strange Experimental Observations The Advent of Quantum Mechanics</vt:lpstr>
      <vt:lpstr>Section 4 Elements of Quantum Mechanics</vt:lpstr>
      <vt:lpstr>Strange Experimental Observations The Advent of Quantum Mechanics</vt:lpstr>
      <vt:lpstr>Photoelectric Effect</vt:lpstr>
      <vt:lpstr>Wave - Particle Duality</vt:lpstr>
      <vt:lpstr>Wave - Particle Duality</vt:lpstr>
      <vt:lpstr>Section 4 - Elements of Quantum  Mechanics 4.3 Why do we need quantum mechanics?</vt:lpstr>
      <vt:lpstr>Do I really need Quantum Mechanics ? </vt:lpstr>
      <vt:lpstr>Carrier Density</vt:lpstr>
      <vt:lpstr>Section 4 Why do we need Quantum Mechanics?</vt:lpstr>
      <vt:lpstr>Section 4 - Elements of Quantum  Mechanics 4.4 Formulation of Schrödinger's Equation</vt:lpstr>
      <vt:lpstr>Section 4 Elements of Quantum Mechanics</vt:lpstr>
      <vt:lpstr>Schrödinger's Equation for electrons</vt:lpstr>
      <vt:lpstr>Schrödinger's Equation (continued)</vt:lpstr>
      <vt:lpstr>Section 4 Elements of Quantum Mechanics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22</cp:revision>
  <cp:lastPrinted>2012-01-17T05:18:23Z</cp:lastPrinted>
  <dcterms:created xsi:type="dcterms:W3CDTF">2020-06-16T22:10:56Z</dcterms:created>
  <dcterms:modified xsi:type="dcterms:W3CDTF">2026-08-30T23:17:05Z</dcterms:modified>
</cp:coreProperties>
</file>