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1"/>
  </p:notesMasterIdLst>
  <p:sldIdLst>
    <p:sldId id="267" r:id="rId5"/>
    <p:sldId id="295" r:id="rId6"/>
    <p:sldId id="296" r:id="rId7"/>
    <p:sldId id="298" r:id="rId8"/>
    <p:sldId id="297" r:id="rId9"/>
    <p:sldId id="299" r:id="rId10"/>
  </p:sldIdLst>
  <p:sldSz cx="12192000" cy="6858000"/>
  <p:notesSz cx="6858000" cy="9144000"/>
  <p:embeddedFontLst>
    <p:embeddedFont>
      <p:font typeface="Acumin Pro" panose="02020500000000000000" charset="0"/>
      <p:regular r:id="rId12"/>
      <p:bold r:id="rId13"/>
      <p:italic r:id="rId14"/>
      <p:boldItalic r:id="rId15"/>
    </p:embeddedFont>
    <p:embeddedFont>
      <p:font typeface="Acumin Pro Condensed Semibold" panose="02020500000000000000" charset="0"/>
      <p:regular r:id="rId16"/>
      <p:bold r:id="rId17"/>
      <p:italic r:id="rId18"/>
      <p:boldItalic r:id="rId19"/>
    </p:embeddedFont>
    <p:embeddedFont>
      <p:font typeface="Acumin Pro Medium" panose="02020500000000000000" charset="0"/>
      <p:regular r:id="rId20"/>
      <p:italic r:id="rId21"/>
    </p:embeddedFont>
    <p:embeddedFont>
      <p:font typeface="Cambria Math" panose="02040503050406030204" pitchFamily="18" charset="0"/>
      <p:regular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Franklin Gothic Medium" panose="020B0603020102020204" pitchFamily="34" charset="0"/>
      <p:regular r:id="rId25"/>
      <p:italic r:id="rId26"/>
    </p:embeddedFont>
    <p:embeddedFont>
      <p:font typeface="Franklin Gothic Medium Cond" panose="020B0606030402020204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83377" autoAdjust="0"/>
  </p:normalViewPr>
  <p:slideViewPr>
    <p:cSldViewPr snapToGrid="0">
      <p:cViewPr varScale="1">
        <p:scale>
          <a:sx n="68" d="100"/>
          <a:sy n="68" d="100"/>
        </p:scale>
        <p:origin x="1325" y="7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net magnetization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0</a:t>
            </a:r>
          </a:p>
          <a:p>
            <a:r>
              <a:rPr lang="en-US" altLang="zh-TW" dirty="0"/>
              <a:t>Sublattice A: spins up </a:t>
            </a:r>
          </a:p>
          <a:p>
            <a:r>
              <a:rPr lang="en-US" altLang="zh-TW" dirty="0"/>
              <a:t>Sublattice B: spins down</a:t>
            </a:r>
          </a:p>
          <a:p>
            <a:r>
              <a:rPr lang="en-US" altLang="zh-TW" dirty="0"/>
              <a:t>equal in magnitude but opposite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8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3F821-FCA8-AFE9-E8B6-0485DAE88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AC15579-C376-800F-9DCC-BD705A929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D03BC6D5-5ABD-E2CE-3C9F-FB8D871A022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1" dirty="0">
                    <a:latin typeface="Aptos" panose="020B0004020202020204" pitchFamily="34" charset="0"/>
                  </a:rPr>
                  <a:t>Susceptibility: </a:t>
                </a:r>
                <a:r>
                  <a:rPr lang="en-US" altLang="zh-TW" dirty="0"/>
                  <a:t>Magnetization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/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applied magnetic field.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 How materials react with external magnetic field. Large</a:t>
                </a:r>
                <a:r>
                  <a:rPr lang="zh-TW" altLang="en-US" sz="1200" b="1" dirty="0">
                    <a:latin typeface="Aptos" panose="020B0004020202020204" pitchFamily="34" charset="0"/>
                  </a:rPr>
                  <a:t> 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-</a:t>
                </a:r>
                <a:r>
                  <a:rPr lang="zh-TW" altLang="en-US" sz="1200" b="1" dirty="0">
                    <a:latin typeface="Aptos" panose="020B0004020202020204" pitchFamily="34" charset="0"/>
                  </a:rPr>
                  <a:t> 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strong reaction</a:t>
                </a:r>
              </a:p>
              <a:p>
                <a:endParaRPr lang="en-US" altLang="zh-TW" sz="1200" b="1" dirty="0">
                  <a:latin typeface="Aptos" panose="020B0004020202020204" pitchFamily="34" charset="0"/>
                </a:endParaRPr>
              </a:p>
              <a:p>
                <a:r>
                  <a:rPr lang="en-US" altLang="zh-TW" sz="1200" b="1" dirty="0">
                    <a:latin typeface="Aptos" panose="020B0004020202020204" pitchFamily="34" charset="0"/>
                  </a:rPr>
                  <a:t>T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sz="1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altLang="zh-TW" sz="1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1200" b="1" dirty="0">
                    <a:latin typeface="Aptos" panose="020B0004020202020204" pitchFamily="34" charset="0"/>
                  </a:rPr>
                  <a:t>   </a:t>
                </a:r>
                <a:r>
                  <a:rPr lang="en-US" altLang="zh-TW" dirty="0"/>
                  <a:t>Thermal energy is dominating, so the spin direction is random and is harder to be aligned by an external field. Therefore, a higher temperature lowers the susceptibility</a:t>
                </a:r>
                <a:endParaRPr lang="en-US" altLang="zh-TW" sz="1200" b="1" dirty="0">
                  <a:latin typeface="Aptos" panose="020B0004020202020204" pitchFamily="34" charset="0"/>
                </a:endParaRPr>
              </a:p>
              <a:p>
                <a:endParaRPr lang="en-US" altLang="zh-TW" sz="1200" b="1" dirty="0">
                  <a:latin typeface="Aptos" panose="020B0004020202020204" pitchFamily="34" charset="0"/>
                </a:endParaRPr>
              </a:p>
              <a:p>
                <a:r>
                  <a:rPr lang="en-US" altLang="zh-TW" sz="1200" b="1" dirty="0">
                    <a:latin typeface="Aptos" panose="020B0004020202020204" pitchFamily="34" charset="0"/>
                  </a:rPr>
                  <a:t>T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sz="1200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altLang="zh-TW" sz="1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1200" b="1" dirty="0">
                    <a:latin typeface="Aptos" panose="020B0004020202020204" pitchFamily="34" charset="0"/>
                  </a:rPr>
                  <a:t>  </a:t>
                </a:r>
                <a:r>
                  <a:rPr lang="en-US" altLang="zh-TW" dirty="0"/>
                  <a:t> The exchange interaction is dominating, so the spin direction is strongly favored to be anti-parallel. Therefore, the material is harder to be disturbed by an external magnetic field, so the susceptibility is low</a:t>
                </a:r>
                <a:endParaRPr lang="en-US" altLang="zh-TW" sz="1200" b="1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" name="備忘稿版面配置區 2">
                <a:extLst>
                  <a:ext uri="{FF2B5EF4-FFF2-40B4-BE49-F238E27FC236}">
                    <a16:creationId xmlns:a16="http://schemas.microsoft.com/office/drawing/2014/main" id="{D03BC6D5-5ABD-E2CE-3C9F-FB8D871A022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1" dirty="0">
                    <a:latin typeface="Aptos" panose="020B0004020202020204" pitchFamily="34" charset="0"/>
                  </a:rPr>
                  <a:t>Susceptibility: </a:t>
                </a:r>
                <a:r>
                  <a:rPr lang="en-US" altLang="zh-TW" dirty="0"/>
                  <a:t>Magnetization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/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applied magnetic field.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 How materials react with external magnetic field. Large</a:t>
                </a:r>
                <a:r>
                  <a:rPr lang="zh-TW" altLang="en-US" sz="1200" b="1" dirty="0">
                    <a:latin typeface="Aptos" panose="020B0004020202020204" pitchFamily="34" charset="0"/>
                  </a:rPr>
                  <a:t> 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-</a:t>
                </a:r>
                <a:r>
                  <a:rPr lang="zh-TW" altLang="en-US" sz="1200" b="1" dirty="0">
                    <a:latin typeface="Aptos" panose="020B0004020202020204" pitchFamily="34" charset="0"/>
                  </a:rPr>
                  <a:t> 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strong reaction</a:t>
                </a:r>
              </a:p>
              <a:p>
                <a:endParaRPr lang="en-US" altLang="zh-TW" sz="1200" b="1" dirty="0">
                  <a:latin typeface="Aptos" panose="020B0004020202020204" pitchFamily="34" charset="0"/>
                </a:endParaRPr>
              </a:p>
              <a:p>
                <a:r>
                  <a:rPr lang="en-US" altLang="zh-TW" sz="1200" b="1" dirty="0">
                    <a:latin typeface="Aptos" panose="020B0004020202020204" pitchFamily="34" charset="0"/>
                  </a:rPr>
                  <a:t>T &gt; </a:t>
                </a:r>
                <a:r>
                  <a:rPr lang="en-US" altLang="zh-TW" sz="1200" b="1" i="0">
                    <a:latin typeface="Cambria Math" panose="02040503050406030204" pitchFamily="18" charset="0"/>
                  </a:rPr>
                  <a:t>𝑻_𝑵: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   </a:t>
                </a:r>
                <a:r>
                  <a:rPr lang="en-US" altLang="zh-TW" dirty="0"/>
                  <a:t>Thermal energy is dominating, so the spin direction is random and is harder to be aligned by an external field. Therefore, a higher temperature lowers the susceptibility</a:t>
                </a:r>
                <a:endParaRPr lang="en-US" altLang="zh-TW" sz="1200" b="1" dirty="0">
                  <a:latin typeface="Aptos" panose="020B0004020202020204" pitchFamily="34" charset="0"/>
                </a:endParaRPr>
              </a:p>
              <a:p>
                <a:endParaRPr lang="en-US" altLang="zh-TW" sz="1200" b="1" dirty="0">
                  <a:latin typeface="Aptos" panose="020B0004020202020204" pitchFamily="34" charset="0"/>
                </a:endParaRPr>
              </a:p>
              <a:p>
                <a:r>
                  <a:rPr lang="en-US" altLang="zh-TW" sz="1200" b="1" dirty="0">
                    <a:latin typeface="Aptos" panose="020B0004020202020204" pitchFamily="34" charset="0"/>
                  </a:rPr>
                  <a:t>T &lt; </a:t>
                </a:r>
                <a:r>
                  <a:rPr lang="en-US" altLang="zh-TW" sz="1200" b="1" i="0">
                    <a:latin typeface="Cambria Math" panose="02040503050406030204" pitchFamily="18" charset="0"/>
                  </a:rPr>
                  <a:t>𝑻_𝑵:</a:t>
                </a:r>
                <a:r>
                  <a:rPr lang="en-US" altLang="zh-TW" sz="1200" b="1" dirty="0">
                    <a:latin typeface="Aptos" panose="020B0004020202020204" pitchFamily="34" charset="0"/>
                  </a:rPr>
                  <a:t>  </a:t>
                </a:r>
                <a:r>
                  <a:rPr lang="en-US" altLang="zh-TW" dirty="0"/>
                  <a:t> The exchange interaction is dominating, so the spin direction is strongly favored to be anti-parallel. Therefore, the material is harder to be disturbed by an external magnetic field, so the susceptibility is low</a:t>
                </a:r>
                <a:endParaRPr lang="en-US" altLang="zh-TW" sz="1200" b="1" dirty="0">
                  <a:latin typeface="Aptos" panose="020B0004020202020204" pitchFamily="34" charset="0"/>
                </a:endParaRP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DB5826-F436-85EA-1DC4-EDF56B611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7CC5-56FD-CF3D-2E33-9AF4B138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71CF7EF-AA0B-71E1-CD0F-96F6DF053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88FFDEE-ED43-4320-98EA-F7F6E7C3C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Neutron scattering</a:t>
            </a:r>
          </a:p>
          <a:p>
            <a:r>
              <a:rPr lang="en-US" altLang="zh-TW" dirty="0"/>
              <a:t>Neutron carries magnetic moments, so it can react with electron spins. </a:t>
            </a:r>
          </a:p>
          <a:p>
            <a:r>
              <a:rPr lang="en-US" altLang="zh-TW" dirty="0"/>
              <a:t>From the diffraction pattern, we can see the peak from magnetic moments and atomic nuclei positions (similar to XRD)</a:t>
            </a:r>
          </a:p>
          <a:p>
            <a:endParaRPr lang="en-US" altLang="zh-TW" dirty="0"/>
          </a:p>
          <a:p>
            <a:r>
              <a:rPr lang="en-US" altLang="zh-TW" b="1" dirty="0"/>
              <a:t>FM does not have extra peaks</a:t>
            </a:r>
            <a:r>
              <a:rPr lang="en-US" altLang="zh-TW" dirty="0"/>
              <a:t> because its spin arrangement has the </a:t>
            </a:r>
            <a:r>
              <a:rPr lang="en-US" altLang="zh-TW" b="1" dirty="0"/>
              <a:t>same periodicity as the crystal lattice</a:t>
            </a:r>
            <a:r>
              <a:rPr lang="en-US" altLang="zh-TW" dirty="0"/>
              <a:t>, so it does not create any new diffraction conditions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AFM: Spins alternate, so there is a new periodicity different from the atomic lattice, so the alternating spin pattern produces </a:t>
            </a:r>
            <a:r>
              <a:rPr lang="en-US" altLang="zh-TW" b="1" dirty="0"/>
              <a:t>constructive interference at new reciprocal-space positions</a:t>
            </a:r>
            <a:r>
              <a:rPr lang="en-US" altLang="zh-TW" dirty="0"/>
              <a:t>, giving magnetic peaks.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Check the overall M. If M~0, then the material is AFM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263CD5-DC28-36A5-2592-BCA1745C2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4ADA4-640E-D8DF-B2FB-68B88F85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9AB503C-186B-E7CB-DD4F-CA3776DBD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FE5C839-4417-D98A-C01A-13EC127F6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AFM  layers are used to pin the reference ferromagnetic layer through the interface exchange interaction. It helps stabilize the reference layer.</a:t>
            </a:r>
          </a:p>
          <a:p>
            <a:r>
              <a:rPr lang="en-US" altLang="zh-TW" dirty="0"/>
              <a:t>In MTJ, Parallel alignment and antiparallel alignment of the two ferromagnetic layer represents 0 or 1.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0BB398-BF63-96F0-745A-C18E2183A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B4CA-4E8D-0E08-71A4-15EE1114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2D36590-C4AD-869A-11AD-8370A8C11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8248AB3-3B9E-05D1-81CE-51D54597A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57C1B2-27FE-9E9D-F8EE-FA9A32925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5B35D5-8D45-6740-BE74-4ECB60AE3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29A8BC-4F56-E245-B899-8EEB6E6D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42CF12-C9BC-2C40-909C-E826E82DD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F6D02D-F7ED-F049-854E-2E2E8B470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DF533E-2FE3-F841-903F-F0EE33A81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625EBC-A8CC-ED4E-AEEE-E28BD6EF4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74092CB-CAA9-1344-9F86-68CFF90B5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6DAECC-3108-A84E-B196-743DB5FD0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CDEB22-E37A-B443-959F-5968D9372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557C05-7E49-5741-AC34-069D3828F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19A3B5F-5CE4-5544-9039-532243E5B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2816250-BEDE-7C40-93CA-98E806C55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521D932-ED76-9540-9DCA-5B68F544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917C0D-A31B-2D4B-85A5-9D0717597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28B704-2EC4-7E48-98BA-78131F051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415996-FC96-084A-ABFF-4C0624041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EC5477-37E0-F045-8ED5-FF43FA1C2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9A6A2-CF5D-534C-A8D3-AD2F15487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CBC458-A099-6E45-A1CB-291A5DF1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1592115"/>
            <a:ext cx="6950705" cy="592834"/>
          </a:xfrm>
        </p:spPr>
        <p:txBody>
          <a:bodyPr/>
          <a:lstStyle/>
          <a:p>
            <a:r>
              <a:rPr lang="en-US" altLang="zh-TW" sz="4000" b="0" i="0" dirty="0">
                <a:latin typeface="Aptos" panose="020B0004020202020204" pitchFamily="34" charset="0"/>
              </a:rPr>
              <a:t>Anti-ferromagnetism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2000" b="0" dirty="0">
                <a:latin typeface="Aptos" panose="020B0004020202020204" pitchFamily="34" charset="0"/>
                <a:cs typeface="Arial" panose="020B0604020202020204" pitchFamily="34" charset="0"/>
              </a:rPr>
              <a:t>Heng-Ray Chuang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9BD93-6255-7089-93A9-638FEF0F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0285D5-6677-B7C8-57C4-BC335360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ptos" panose="020B0004020202020204" pitchFamily="34" charset="0"/>
              </a:rPr>
              <a:t>Structure</a:t>
            </a:r>
            <a:endParaRPr 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85F767D-9331-813E-779D-E35A29F05577}"/>
              </a:ext>
            </a:extLst>
          </p:cNvPr>
          <p:cNvSpPr txBox="1"/>
          <p:nvPr/>
        </p:nvSpPr>
        <p:spPr>
          <a:xfrm>
            <a:off x="724302" y="3743903"/>
            <a:ext cx="4397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Aptos" panose="020B0004020202020204" pitchFamily="34" charset="0"/>
                <a:cs typeface="Aparajita" panose="020B0502040204020203" pitchFamily="18" charset="0"/>
              </a:rPr>
              <a:t>P. Rivero, I. de </a:t>
            </a:r>
            <a:r>
              <a:rPr lang="en-US" altLang="zh-TW" sz="1200" dirty="0" err="1">
                <a:latin typeface="Aptos" panose="020B0004020202020204" pitchFamily="34" charset="0"/>
                <a:cs typeface="Aparajita" panose="020B0502040204020203" pitchFamily="18" charset="0"/>
              </a:rPr>
              <a:t>Pr</a:t>
            </a:r>
            <a:r>
              <a:rPr lang="en-US" altLang="zh-TW" sz="1200" dirty="0">
                <a:latin typeface="Aptos" panose="020B0004020202020204" pitchFamily="34" charset="0"/>
                <a:cs typeface="Aparajita" panose="020B0502040204020203" pitchFamily="18" charset="0"/>
              </a:rPr>
              <a:t> Moreira, F. Illas, Spin </a:t>
            </a:r>
            <a:r>
              <a:rPr lang="en-US" altLang="zh-TW" sz="1200" dirty="0" err="1">
                <a:latin typeface="Aptos" panose="020B0004020202020204" pitchFamily="34" charset="0"/>
                <a:cs typeface="Aparajita" panose="020B0502040204020203" pitchFamily="18" charset="0"/>
              </a:rPr>
              <a:t>hamiltonian</a:t>
            </a:r>
            <a:r>
              <a:rPr lang="en-US" altLang="zh-TW" sz="1200" dirty="0">
                <a:latin typeface="Aptos" panose="020B0004020202020204" pitchFamily="34" charset="0"/>
                <a:cs typeface="Aparajita" panose="020B0502040204020203" pitchFamily="18" charset="0"/>
              </a:rPr>
              <a:t> effective parameters from periodic electronic structure calculations, In: Journal of Physics: Conference Series, Vol. 117, IOP Publishing, 2008, p. 012025</a:t>
            </a:r>
            <a:endParaRPr lang="zh-TW" altLang="zh-TW" sz="1200" dirty="0"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1D19C3D-C6EF-970F-114E-1F881F522278}"/>
              </a:ext>
            </a:extLst>
          </p:cNvPr>
          <p:cNvSpPr txBox="1"/>
          <p:nvPr/>
        </p:nvSpPr>
        <p:spPr>
          <a:xfrm>
            <a:off x="1385619" y="3254829"/>
            <a:ext cx="617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ptos" panose="020B0004020202020204" pitchFamily="34" charset="0"/>
              </a:rPr>
              <a:t>FM</a:t>
            </a:r>
            <a:endParaRPr lang="zh-TW" altLang="zh-TW" b="1" dirty="0">
              <a:latin typeface="Aptos" panose="020B00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C18763-8C88-FA60-0470-A1CD2D40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2" y="1195255"/>
            <a:ext cx="4397191" cy="205957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0AF5B00-DFB3-4CE8-C0EE-729E4476D6E3}"/>
              </a:ext>
            </a:extLst>
          </p:cNvPr>
          <p:cNvSpPr txBox="1"/>
          <p:nvPr/>
        </p:nvSpPr>
        <p:spPr>
          <a:xfrm>
            <a:off x="3791361" y="3233449"/>
            <a:ext cx="112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ptos" panose="020B0004020202020204" pitchFamily="34" charset="0"/>
              </a:rPr>
              <a:t>AFM</a:t>
            </a:r>
            <a:endParaRPr lang="zh-TW" altLang="zh-TW" b="1" dirty="0">
              <a:latin typeface="Aptos" panose="020B0004020202020204" pitchFamily="34" charset="0"/>
            </a:endParaRPr>
          </a:p>
        </p:txBody>
      </p:sp>
      <p:sp>
        <p:nvSpPr>
          <p:cNvPr id="2" name="箭號: 向上 1">
            <a:extLst>
              <a:ext uri="{FF2B5EF4-FFF2-40B4-BE49-F238E27FC236}">
                <a16:creationId xmlns:a16="http://schemas.microsoft.com/office/drawing/2014/main" id="{1CF6C798-FBC0-0E3A-92DF-FD92AA380903}"/>
              </a:ext>
            </a:extLst>
          </p:cNvPr>
          <p:cNvSpPr/>
          <p:nvPr/>
        </p:nvSpPr>
        <p:spPr>
          <a:xfrm>
            <a:off x="6955971" y="1643744"/>
            <a:ext cx="478971" cy="6959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上 5">
            <a:extLst>
              <a:ext uri="{FF2B5EF4-FFF2-40B4-BE49-F238E27FC236}">
                <a16:creationId xmlns:a16="http://schemas.microsoft.com/office/drawing/2014/main" id="{15CFDF17-BFEE-734B-C852-68CB62D49E48}"/>
              </a:ext>
            </a:extLst>
          </p:cNvPr>
          <p:cNvSpPr/>
          <p:nvPr/>
        </p:nvSpPr>
        <p:spPr>
          <a:xfrm rot="10800000">
            <a:off x="7609113" y="1622364"/>
            <a:ext cx="478971" cy="6959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上 6">
            <a:extLst>
              <a:ext uri="{FF2B5EF4-FFF2-40B4-BE49-F238E27FC236}">
                <a16:creationId xmlns:a16="http://schemas.microsoft.com/office/drawing/2014/main" id="{A30DFC30-CED3-990E-B660-24BA0AA66A5E}"/>
              </a:ext>
            </a:extLst>
          </p:cNvPr>
          <p:cNvSpPr/>
          <p:nvPr/>
        </p:nvSpPr>
        <p:spPr>
          <a:xfrm>
            <a:off x="8338457" y="1600202"/>
            <a:ext cx="478971" cy="6959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45CD1056-A510-D03B-FAA9-C7D68CE7CC2C}"/>
              </a:ext>
            </a:extLst>
          </p:cNvPr>
          <p:cNvSpPr/>
          <p:nvPr/>
        </p:nvSpPr>
        <p:spPr>
          <a:xfrm rot="10800000">
            <a:off x="8991599" y="1578822"/>
            <a:ext cx="478971" cy="6959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ACDA4592-758E-6D4B-1032-22D25720F01A}"/>
              </a:ext>
            </a:extLst>
          </p:cNvPr>
          <p:cNvSpPr/>
          <p:nvPr/>
        </p:nvSpPr>
        <p:spPr>
          <a:xfrm>
            <a:off x="6955971" y="2634735"/>
            <a:ext cx="478971" cy="6959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上 9">
            <a:extLst>
              <a:ext uri="{FF2B5EF4-FFF2-40B4-BE49-F238E27FC236}">
                <a16:creationId xmlns:a16="http://schemas.microsoft.com/office/drawing/2014/main" id="{A9BE35FA-917F-26BD-6315-E9C16DBE0520}"/>
              </a:ext>
            </a:extLst>
          </p:cNvPr>
          <p:cNvSpPr/>
          <p:nvPr/>
        </p:nvSpPr>
        <p:spPr>
          <a:xfrm rot="10800000">
            <a:off x="7609113" y="2613355"/>
            <a:ext cx="478971" cy="6959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9C1D21B5-397A-259D-112F-E40B8BDEC3AA}"/>
              </a:ext>
            </a:extLst>
          </p:cNvPr>
          <p:cNvSpPr/>
          <p:nvPr/>
        </p:nvSpPr>
        <p:spPr>
          <a:xfrm>
            <a:off x="8349343" y="2613355"/>
            <a:ext cx="478971" cy="69590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上 11">
            <a:extLst>
              <a:ext uri="{FF2B5EF4-FFF2-40B4-BE49-F238E27FC236}">
                <a16:creationId xmlns:a16="http://schemas.microsoft.com/office/drawing/2014/main" id="{2A9EC15F-CB0E-D9B5-0B7D-184C1F9E7F5B}"/>
              </a:ext>
            </a:extLst>
          </p:cNvPr>
          <p:cNvSpPr/>
          <p:nvPr/>
        </p:nvSpPr>
        <p:spPr>
          <a:xfrm rot="10800000">
            <a:off x="9002485" y="2591975"/>
            <a:ext cx="478971" cy="6959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8FB3F24-DC15-C87E-D359-BE08A3492D5A}"/>
              </a:ext>
            </a:extLst>
          </p:cNvPr>
          <p:cNvSpPr txBox="1"/>
          <p:nvPr/>
        </p:nvSpPr>
        <p:spPr>
          <a:xfrm>
            <a:off x="6683828" y="3624161"/>
            <a:ext cx="42672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500" b="1" dirty="0">
                <a:latin typeface="Aptos" panose="020B0004020202020204" pitchFamily="34" charset="0"/>
              </a:rPr>
              <a:t>Net magnetization = 0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F22BC9F-5E34-1EC6-2EB8-C34CDB393A3D}"/>
              </a:ext>
            </a:extLst>
          </p:cNvPr>
          <p:cNvSpPr txBox="1"/>
          <p:nvPr/>
        </p:nvSpPr>
        <p:spPr>
          <a:xfrm>
            <a:off x="6683828" y="4203020"/>
            <a:ext cx="42672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500" b="1" dirty="0">
                <a:latin typeface="Aptos" panose="020B0004020202020204" pitchFamily="34" charset="0"/>
              </a:rPr>
              <a:t>Examples:  </a:t>
            </a:r>
            <a:r>
              <a:rPr lang="en-US" altLang="zh-TW" sz="2500" b="1" dirty="0" err="1">
                <a:latin typeface="Aptos" panose="020B0004020202020204" pitchFamily="34" charset="0"/>
              </a:rPr>
              <a:t>MnO</a:t>
            </a:r>
            <a:r>
              <a:rPr lang="en-US" altLang="zh-TW" sz="2500" b="1" dirty="0">
                <a:latin typeface="Aptos" panose="020B0004020202020204" pitchFamily="34" charset="0"/>
              </a:rPr>
              <a:t>, </a:t>
            </a:r>
            <a:r>
              <a:rPr lang="en-US" altLang="zh-TW" sz="2500" b="1" dirty="0" err="1">
                <a:latin typeface="Aptos" panose="020B0004020202020204" pitchFamily="34" charset="0"/>
              </a:rPr>
              <a:t>NiO</a:t>
            </a:r>
            <a:r>
              <a:rPr lang="en-US" altLang="zh-TW" sz="2500" b="1" dirty="0">
                <a:latin typeface="Aptos" panose="020B0004020202020204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63240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A6881-5E46-6EE5-421F-AC49F574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BD6C5A-A16C-C59C-BA83-FA45EE1B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ptos" panose="020B0004020202020204" pitchFamily="34" charset="0"/>
              </a:rPr>
              <a:t>Characterization</a:t>
            </a:r>
            <a:endParaRPr 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8E6810A-664E-3DE6-6122-12FC7BDB4366}"/>
              </a:ext>
            </a:extLst>
          </p:cNvPr>
          <p:cNvSpPr txBox="1"/>
          <p:nvPr/>
        </p:nvSpPr>
        <p:spPr>
          <a:xfrm>
            <a:off x="821261" y="5122621"/>
            <a:ext cx="43971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 err="1">
                <a:latin typeface="Aptos" panose="020B0004020202020204" pitchFamily="34" charset="0"/>
              </a:rPr>
              <a:t>Abdolazimi</a:t>
            </a:r>
            <a:r>
              <a:rPr lang="en-US" altLang="zh-TW" sz="1200" dirty="0">
                <a:latin typeface="Aptos" panose="020B0004020202020204" pitchFamily="34" charset="0"/>
              </a:rPr>
              <a:t>, </a:t>
            </a:r>
            <a:r>
              <a:rPr lang="en-US" altLang="zh-TW" sz="1200" dirty="0" err="1">
                <a:latin typeface="Aptos" panose="020B0004020202020204" pitchFamily="34" charset="0"/>
              </a:rPr>
              <a:t>Vahideh</a:t>
            </a:r>
            <a:r>
              <a:rPr lang="en-US" altLang="zh-TW" sz="1200" dirty="0">
                <a:latin typeface="Aptos" panose="020B0004020202020204" pitchFamily="34" charset="0"/>
              </a:rPr>
              <a:t>. </a:t>
            </a:r>
            <a:r>
              <a:rPr lang="en-US" altLang="zh-TW" sz="1200" i="1" dirty="0">
                <a:latin typeface="Aptos" panose="020B0004020202020204" pitchFamily="34" charset="0"/>
              </a:rPr>
              <a:t>Inverse− Perovskites Eu3TO (T= Si, Ge, Sn, Pb) Magnetism and Transport</a:t>
            </a:r>
            <a:r>
              <a:rPr lang="en-US" altLang="zh-TW" sz="1200" dirty="0">
                <a:latin typeface="Aptos" panose="020B0004020202020204" pitchFamily="34" charset="0"/>
              </a:rPr>
              <a:t>. Diss. MA dissertation, Max Planck Institute for Solid State Research and Physics Department of Stuttgart University, Stuttgart, Germany. DIO: 10.13140/RG. 2.2. 11899.82729, 2014.</a:t>
            </a:r>
            <a:endParaRPr lang="zh-TW" altLang="zh-TW" sz="1200" dirty="0"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F88BF1C-E3F7-AB94-76E3-2B22BC18210E}"/>
              </a:ext>
            </a:extLst>
          </p:cNvPr>
          <p:cNvSpPr txBox="1"/>
          <p:nvPr/>
        </p:nvSpPr>
        <p:spPr>
          <a:xfrm>
            <a:off x="960027" y="4657201"/>
            <a:ext cx="3878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ptos" panose="020B0004020202020204" pitchFamily="34" charset="0"/>
              </a:rPr>
              <a:t>Susceptibility - Temperature curve</a:t>
            </a:r>
            <a:endParaRPr lang="zh-TW" altLang="zh-TW" b="1" dirty="0">
              <a:latin typeface="Aptos" panose="020B00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B639E7-154E-E1A0-3562-331D9674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1" y="1166211"/>
            <a:ext cx="4156462" cy="3394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636A89B-0309-81B0-0784-0F4EB9924348}"/>
                  </a:ext>
                </a:extLst>
              </p:cNvPr>
              <p:cNvSpPr txBox="1"/>
              <p:nvPr/>
            </p:nvSpPr>
            <p:spPr>
              <a:xfrm>
                <a:off x="5818497" y="2206880"/>
                <a:ext cx="5916303" cy="2187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500" b="1" dirty="0" err="1">
                    <a:latin typeface="Aptos" panose="020B0004020202020204" pitchFamily="34" charset="0"/>
                  </a:rPr>
                  <a:t>Nee</a:t>
                </a:r>
                <a:r>
                  <a:rPr lang="en-US" altLang="zh-TW" sz="2500" b="1" dirty="0">
                    <a:latin typeface="Aptos" panose="020B0004020202020204" pitchFamily="34" charset="0"/>
                  </a:rPr>
                  <a:t>l temperature: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sz="2500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en-US" altLang="zh-TW" sz="2500" b="1" dirty="0">
                  <a:latin typeface="Aptos" panose="020B0004020202020204" pitchFamily="34" charset="0"/>
                </a:endParaRPr>
              </a:p>
              <a:p>
                <a:endParaRPr lang="en-US" altLang="zh-TW" sz="2500" b="1" dirty="0">
                  <a:latin typeface="Aptos" panose="020B0004020202020204" pitchFamily="34" charset="0"/>
                </a:endParaRPr>
              </a:p>
              <a:p>
                <a:r>
                  <a:rPr lang="en-US" altLang="zh-TW" sz="2500" b="1" dirty="0">
                    <a:latin typeface="Aptos" panose="020B0004020202020204" pitchFamily="34" charset="0"/>
                  </a:rPr>
                  <a:t>T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sz="25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altLang="zh-TW" sz="25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2500" b="1" dirty="0">
                    <a:latin typeface="Aptos" panose="020B0004020202020204" pitchFamily="34" charset="0"/>
                  </a:rPr>
                  <a:t>   paramagnetic, </a:t>
                </a:r>
                <a:r>
                  <a:rPr lang="el-GR" altLang="zh-TW" sz="2500" b="1" dirty="0">
                    <a:latin typeface="Aptos" panose="020B0004020202020204" pitchFamily="34" charset="0"/>
                  </a:rPr>
                  <a:t>χ</a:t>
                </a:r>
                <a:r>
                  <a:rPr lang="en-US" altLang="zh-TW" sz="2500" b="1" dirty="0">
                    <a:latin typeface="Aptos" panose="020B00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5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TW" sz="25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TW" sz="2500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zh-TW" altLang="en-US" sz="2500" b="1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altLang="zh-TW" sz="2500" b="1" dirty="0">
                  <a:latin typeface="Aptos" panose="020B0004020202020204" pitchFamily="34" charset="0"/>
                </a:endParaRPr>
              </a:p>
              <a:p>
                <a:endParaRPr lang="en-US" altLang="zh-TW" sz="2500" b="1" dirty="0">
                  <a:latin typeface="Aptos" panose="020B0004020202020204" pitchFamily="34" charset="0"/>
                </a:endParaRPr>
              </a:p>
              <a:p>
                <a:r>
                  <a:rPr lang="en-US" altLang="zh-TW" sz="2500" b="1" dirty="0">
                    <a:latin typeface="Aptos" panose="020B0004020202020204" pitchFamily="34" charset="0"/>
                  </a:rPr>
                  <a:t>T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sz="2500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altLang="zh-TW" sz="25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2500" b="1" dirty="0">
                    <a:latin typeface="Aptos" panose="020B0004020202020204" pitchFamily="34" charset="0"/>
                  </a:rPr>
                  <a:t>   </a:t>
                </a:r>
                <a:r>
                  <a:rPr lang="el-GR" altLang="zh-TW" sz="2500" b="1" dirty="0">
                    <a:latin typeface="Aptos" panose="020B0004020202020204" pitchFamily="34" charset="0"/>
                  </a:rPr>
                  <a:t>χ</a:t>
                </a:r>
                <a:r>
                  <a:rPr lang="en-US" altLang="zh-TW" sz="2500" b="1" dirty="0">
                    <a:latin typeface="Aptos" panose="020B00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636A89B-0309-81B0-0784-0F4EB992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97" y="2206880"/>
                <a:ext cx="5916303" cy="2187137"/>
              </a:xfrm>
              <a:prstGeom prst="rect">
                <a:avLst/>
              </a:prstGeom>
              <a:blipFill>
                <a:blip r:embed="rId4"/>
                <a:stretch>
                  <a:fillRect l="-1648" t="-1950" b="-58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號: 向下 8">
            <a:extLst>
              <a:ext uri="{FF2B5EF4-FFF2-40B4-BE49-F238E27FC236}">
                <a16:creationId xmlns:a16="http://schemas.microsoft.com/office/drawing/2014/main" id="{8C8A6F57-591C-16EF-EF25-3F31CA1E06CF}"/>
              </a:ext>
            </a:extLst>
          </p:cNvPr>
          <p:cNvSpPr/>
          <p:nvPr/>
        </p:nvSpPr>
        <p:spPr>
          <a:xfrm>
            <a:off x="7334754" y="4007907"/>
            <a:ext cx="206829" cy="381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89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5A7B-91F6-FADC-807D-2F8630B44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D65104-9F83-1005-0ECA-ED2DB9E8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ptos" panose="020B0004020202020204" pitchFamily="34" charset="0"/>
              </a:rPr>
              <a:t>Characterization</a:t>
            </a:r>
            <a:endParaRPr 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9D34481-EF96-6FE2-EDA7-577B9AF17C37}"/>
              </a:ext>
            </a:extLst>
          </p:cNvPr>
          <p:cNvSpPr txBox="1"/>
          <p:nvPr/>
        </p:nvSpPr>
        <p:spPr>
          <a:xfrm>
            <a:off x="821261" y="5285330"/>
            <a:ext cx="4397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Aptos" panose="020B0004020202020204" pitchFamily="34" charset="0"/>
              </a:rPr>
              <a:t>Brok, Erik, et al. "Polarized neutron powder diffraction studies of antiferromagnetic order in bulk and nanoparticle </a:t>
            </a:r>
            <a:r>
              <a:rPr lang="en-US" altLang="zh-TW" sz="1200" dirty="0" err="1">
                <a:latin typeface="Aptos" panose="020B0004020202020204" pitchFamily="34" charset="0"/>
              </a:rPr>
              <a:t>NiO</a:t>
            </a:r>
            <a:r>
              <a:rPr lang="en-US" altLang="zh-TW" sz="1200" dirty="0">
                <a:latin typeface="Aptos" panose="020B0004020202020204" pitchFamily="34" charset="0"/>
              </a:rPr>
              <a:t>." </a:t>
            </a:r>
            <a:r>
              <a:rPr lang="en-US" altLang="zh-TW" sz="1200" i="1" dirty="0">
                <a:latin typeface="Aptos" panose="020B0004020202020204" pitchFamily="34" charset="0"/>
              </a:rPr>
              <a:t>Physical Review B</a:t>
            </a:r>
            <a:r>
              <a:rPr lang="en-US" altLang="zh-TW" sz="1200" dirty="0">
                <a:latin typeface="Aptos" panose="020B0004020202020204" pitchFamily="34" charset="0"/>
              </a:rPr>
              <a:t> 91.1 (2015): 014431.</a:t>
            </a:r>
            <a:endParaRPr lang="zh-TW" altLang="zh-TW" sz="1200" dirty="0"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4822350-1CC0-CCB8-7D7A-36C908C5D922}"/>
              </a:ext>
            </a:extLst>
          </p:cNvPr>
          <p:cNvSpPr txBox="1"/>
          <p:nvPr/>
        </p:nvSpPr>
        <p:spPr>
          <a:xfrm>
            <a:off x="960027" y="4819910"/>
            <a:ext cx="3878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ptos" panose="020B0004020202020204" pitchFamily="34" charset="0"/>
              </a:rPr>
              <a:t>Neutron Diffraction Pattern</a:t>
            </a:r>
            <a:endParaRPr lang="zh-TW" altLang="zh-TW" b="1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26C1895-9D50-384F-6988-D81C0DBD71EB}"/>
                  </a:ext>
                </a:extLst>
              </p:cNvPr>
              <p:cNvSpPr txBox="1"/>
              <p:nvPr/>
            </p:nvSpPr>
            <p:spPr>
              <a:xfrm>
                <a:off x="6373669" y="1928656"/>
                <a:ext cx="4631789" cy="14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600" b="1" dirty="0">
                    <a:latin typeface="Aptos" panose="020B0004020202020204" pitchFamily="34" charset="0"/>
                  </a:rPr>
                  <a:t>Neutron: magnetic moment</a:t>
                </a:r>
              </a:p>
              <a:p>
                <a:endParaRPr lang="en-US" altLang="zh-TW" sz="2600" b="1" dirty="0">
                  <a:latin typeface="Aptos" panose="020B0004020202020204" pitchFamily="34" charset="0"/>
                </a:endParaRPr>
              </a:p>
              <a:p>
                <a:r>
                  <a:rPr lang="en-US" altLang="zh-TW" sz="2600" b="1" dirty="0">
                    <a:latin typeface="Aptos" panose="020B0004020202020204" pitchFamily="34" charset="0"/>
                  </a:rPr>
                  <a:t>Scattering vector: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zh-TW" altLang="en-US" sz="26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zh-TW" altLang="en-US" sz="26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  <m:func>
                      <m:funcPr>
                        <m:ctrlP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TW" altLang="en-US" sz="2600" b="0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</m:oMath>
                </a14:m>
                <a:r>
                  <a:rPr lang="en-US" altLang="zh-TW" sz="2600" b="1" dirty="0">
                    <a:latin typeface="Aptos" panose="020B0004020202020204" pitchFamily="34" charset="0"/>
                  </a:rPr>
                  <a:t> </a:t>
                </a:r>
                <a:endParaRPr lang="zh-TW" altLang="zh-TW" sz="2600" b="1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26C1895-9D50-384F-6988-D81C0DBD7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669" y="1928656"/>
                <a:ext cx="4631789" cy="1469441"/>
              </a:xfrm>
              <a:prstGeom prst="rect">
                <a:avLst/>
              </a:prstGeom>
              <a:blipFill>
                <a:blip r:embed="rId3"/>
                <a:stretch>
                  <a:fillRect l="-2372" t="-3734" b="-45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128586E5-25F4-903B-267A-376AA84DF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90" y="1105973"/>
            <a:ext cx="3909399" cy="35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28D10-0AF0-6321-4AA1-34CE8683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8F3E41-A94C-B559-3F5D-0556ABB5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ptos" panose="020B0004020202020204" pitchFamily="34" charset="0"/>
              </a:rPr>
              <a:t>Applications</a:t>
            </a:r>
            <a:endParaRPr 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B203FB2-F461-0F68-7A0E-0C2902678978}"/>
              </a:ext>
            </a:extLst>
          </p:cNvPr>
          <p:cNvSpPr txBox="1"/>
          <p:nvPr/>
        </p:nvSpPr>
        <p:spPr>
          <a:xfrm>
            <a:off x="568142" y="1273714"/>
            <a:ext cx="7443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ptos" panose="020B0004020202020204" pitchFamily="34" charset="0"/>
              </a:rPr>
              <a:t>Advantages:</a:t>
            </a:r>
          </a:p>
          <a:p>
            <a:r>
              <a:rPr lang="en-US" altLang="zh-TW" b="1" dirty="0">
                <a:latin typeface="Aptos" panose="020B0004020202020204" pitchFamily="34" charset="0"/>
              </a:rPr>
              <a:t>Ultra-fast switching</a:t>
            </a:r>
          </a:p>
          <a:p>
            <a:r>
              <a:rPr lang="en-US" altLang="zh-TW" b="1" dirty="0">
                <a:latin typeface="Aptos" panose="020B0004020202020204" pitchFamily="34" charset="0"/>
              </a:rPr>
              <a:t>stable against external magnetic noise</a:t>
            </a:r>
          </a:p>
          <a:p>
            <a:endParaRPr lang="en-US" altLang="zh-TW" b="1" dirty="0">
              <a:latin typeface="Aptos" panose="020B0004020202020204" pitchFamily="34" charset="0"/>
            </a:endParaRPr>
          </a:p>
          <a:p>
            <a:endParaRPr lang="en-US" altLang="zh-TW" b="1" dirty="0">
              <a:latin typeface="Aptos" panose="020B0004020202020204" pitchFamily="34" charset="0"/>
            </a:endParaRPr>
          </a:p>
          <a:p>
            <a:r>
              <a:rPr lang="en-US" altLang="zh-TW" b="1" dirty="0">
                <a:latin typeface="Aptos" panose="020B0004020202020204" pitchFamily="34" charset="0"/>
              </a:rPr>
              <a:t>MRAM:</a:t>
            </a:r>
          </a:p>
          <a:p>
            <a:r>
              <a:rPr lang="en-US" altLang="zh-TW" b="1" dirty="0">
                <a:latin typeface="Aptos" panose="020B0004020202020204" pitchFamily="34" charset="0"/>
              </a:rPr>
              <a:t>Stabilize magnetic layers</a:t>
            </a:r>
          </a:p>
          <a:p>
            <a:r>
              <a:rPr lang="en-US" altLang="zh-TW" b="1" dirty="0">
                <a:latin typeface="Aptos" panose="020B0004020202020204" pitchFamily="34" charset="0"/>
              </a:rPr>
              <a:t>Prevent accidental flipping of stored bits</a:t>
            </a:r>
            <a:endParaRPr lang="zh-TW" altLang="zh-TW" b="1" dirty="0">
              <a:latin typeface="Aptos" panose="020B00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7B1CEA9-A126-0D45-9F1D-3060D2D6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18" y="679520"/>
            <a:ext cx="4000847" cy="391701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023D19B-F320-BC97-7A97-7D1FD11A64EE}"/>
              </a:ext>
            </a:extLst>
          </p:cNvPr>
          <p:cNvSpPr txBox="1"/>
          <p:nvPr/>
        </p:nvSpPr>
        <p:spPr>
          <a:xfrm>
            <a:off x="6544399" y="4720499"/>
            <a:ext cx="466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Aptos" panose="020B0004020202020204" pitchFamily="34" charset="0"/>
              </a:rPr>
              <a:t>Chen, Y., Samanta, K., Shahed, N.A. et al. Twist-assisted all-antiferromagnetic tunnel junction in the atomic limit. Nature 632, 1045–1051 (2024). https://doi.org/10.1038/s41586-024-07818-x</a:t>
            </a:r>
            <a:endParaRPr lang="zh-TW" altLang="zh-TW" sz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1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8191D-78F1-27F6-2586-880761CA1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B5EB9B-70DA-72AF-DE9D-1EB4C542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ptos" panose="020B0004020202020204" pitchFamily="34" charset="0"/>
              </a:rPr>
              <a:t>Conclusions</a:t>
            </a:r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6E7834C-925D-5C57-9622-B9CDE5B491F2}"/>
              </a:ext>
            </a:extLst>
          </p:cNvPr>
          <p:cNvSpPr txBox="1"/>
          <p:nvPr/>
        </p:nvSpPr>
        <p:spPr>
          <a:xfrm>
            <a:off x="468086" y="1189267"/>
            <a:ext cx="1147999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500" dirty="0">
                <a:latin typeface="Aptos" panose="020B0004020202020204" pitchFamily="34" charset="0"/>
              </a:rPr>
              <a:t>AFM materials: neighboring magnetic moments align in opposite directions</a:t>
            </a:r>
          </a:p>
          <a:p>
            <a:endParaRPr lang="en-US" altLang="zh-TW" sz="2500" dirty="0">
              <a:latin typeface="Aptos" panose="020B0004020202020204" pitchFamily="34" charset="0"/>
            </a:endParaRPr>
          </a:p>
          <a:p>
            <a:r>
              <a:rPr lang="en-US" altLang="zh-TW" sz="2500" dirty="0">
                <a:latin typeface="Aptos" panose="020B0004020202020204" pitchFamily="34" charset="0"/>
              </a:rPr>
              <a:t>Characterization: Susceptibility, Neutron scattering……</a:t>
            </a:r>
          </a:p>
          <a:p>
            <a:endParaRPr lang="en-US" altLang="zh-TW" sz="2500" dirty="0">
              <a:latin typeface="Aptos" panose="020B0004020202020204" pitchFamily="34" charset="0"/>
            </a:endParaRPr>
          </a:p>
          <a:p>
            <a:r>
              <a:rPr lang="en-US" altLang="zh-TW" sz="2500" dirty="0">
                <a:latin typeface="Aptos" panose="020B0004020202020204" pitchFamily="34" charset="0"/>
              </a:rPr>
              <a:t>Applications: Spintronics, MRAM……</a:t>
            </a:r>
          </a:p>
        </p:txBody>
      </p:sp>
    </p:spTree>
    <p:extLst>
      <p:ext uri="{BB962C8B-B14F-4D97-AF65-F5344CB8AC3E}">
        <p14:creationId xmlns:p14="http://schemas.microsoft.com/office/powerpoint/2010/main" val="213903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15310</TotalTime>
  <Words>548</Words>
  <Application>Microsoft Office PowerPoint</Application>
  <PresentationFormat>寬螢幕</PresentationFormat>
  <Paragraphs>64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Wingdings</vt:lpstr>
      <vt:lpstr>Acumin Pro</vt:lpstr>
      <vt:lpstr>Calibri</vt:lpstr>
      <vt:lpstr>Acumin Pro Condensed Semibold</vt:lpstr>
      <vt:lpstr>Acumin Pro Medium</vt:lpstr>
      <vt:lpstr>Franklin Gothic Medium</vt:lpstr>
      <vt:lpstr>Franklin Gothic Medium Cond</vt:lpstr>
      <vt:lpstr>Arial</vt:lpstr>
      <vt:lpstr>Franklin Gothic Book</vt:lpstr>
      <vt:lpstr>Aptos</vt:lpstr>
      <vt:lpstr>Acumin Pro Semibold</vt:lpstr>
      <vt:lpstr>Cambria Math</vt:lpstr>
      <vt:lpstr>Office Theme</vt:lpstr>
      <vt:lpstr>Anti-ferromagnetism</vt:lpstr>
      <vt:lpstr>Structure</vt:lpstr>
      <vt:lpstr>Characterization</vt:lpstr>
      <vt:lpstr>Characterization</vt:lpstr>
      <vt:lpstr>Applications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Heng-Ray Chuang</cp:lastModifiedBy>
  <cp:revision>211</cp:revision>
  <dcterms:created xsi:type="dcterms:W3CDTF">2023-02-16T02:16:06Z</dcterms:created>
  <dcterms:modified xsi:type="dcterms:W3CDTF">2026-04-16T15:12:47Z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