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440" r:id="rId5"/>
    <p:sldId id="497" r:id="rId6"/>
    <p:sldId id="1118" r:id="rId7"/>
    <p:sldId id="525" r:id="rId8"/>
    <p:sldId id="947" r:id="rId9"/>
    <p:sldId id="959" r:id="rId10"/>
    <p:sldId id="799" r:id="rId11"/>
    <p:sldId id="797" r:id="rId12"/>
    <p:sldId id="789" r:id="rId13"/>
    <p:sldId id="1116" r:id="rId14"/>
    <p:sldId id="800" r:id="rId15"/>
    <p:sldId id="801" r:id="rId16"/>
    <p:sldId id="476" r:id="rId17"/>
    <p:sldId id="504" r:id="rId18"/>
    <p:sldId id="503" r:id="rId19"/>
    <p:sldId id="529" r:id="rId20"/>
    <p:sldId id="528" r:id="rId21"/>
    <p:sldId id="506" r:id="rId22"/>
    <p:sldId id="507" r:id="rId23"/>
    <p:sldId id="508" r:id="rId24"/>
    <p:sldId id="530" r:id="rId25"/>
    <p:sldId id="532" r:id="rId26"/>
    <p:sldId id="533" r:id="rId27"/>
    <p:sldId id="534" r:id="rId28"/>
    <p:sldId id="535" r:id="rId29"/>
    <p:sldId id="536" r:id="rId30"/>
    <p:sldId id="537" r:id="rId31"/>
    <p:sldId id="509" r:id="rId32"/>
    <p:sldId id="512" r:id="rId33"/>
    <p:sldId id="11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A8F02-EDDB-4129-9ECA-7CEB14863148}" v="2" dt="2021-07-31T20:25:52.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2"/>
    <p:restoredTop sz="85850"/>
  </p:normalViewPr>
  <p:slideViewPr>
    <p:cSldViewPr snapToGrid="0" snapToObjects="1">
      <p:cViewPr>
        <p:scale>
          <a:sx n="200" d="100"/>
          <a:sy n="200" d="100"/>
        </p:scale>
        <p:origin x="-2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8910F-F197-9148-8A6D-000F18146814}" type="datetimeFigureOut">
              <a:rPr lang="en-US" smtClean="0"/>
              <a:t>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3ED1D-BE9B-724E-BC34-ADA4270D765E}" type="slidenum">
              <a:rPr lang="en-US" smtClean="0"/>
              <a:t>‹#›</a:t>
            </a:fld>
            <a:endParaRPr lang="en-US"/>
          </a:p>
        </p:txBody>
      </p:sp>
    </p:spTree>
    <p:extLst>
      <p:ext uri="{BB962C8B-B14F-4D97-AF65-F5344CB8AC3E}">
        <p14:creationId xmlns:p14="http://schemas.microsoft.com/office/powerpoint/2010/main" val="15023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Thomas Ilyevsky and I will be presenting the work in our paper: Talk the talk and walk the walk: </a:t>
            </a:r>
            <a:r>
              <a:rPr lang="en-US" dirty="0" err="1"/>
              <a:t>Diaogue</a:t>
            </a:r>
            <a:r>
              <a:rPr lang="en-US" dirty="0"/>
              <a:t>-driven navigation in unknown indoor environments</a:t>
            </a:r>
          </a:p>
        </p:txBody>
      </p:sp>
      <p:sp>
        <p:nvSpPr>
          <p:cNvPr id="4" name="Slide Number Placeholder 3"/>
          <p:cNvSpPr>
            <a:spLocks noGrp="1"/>
          </p:cNvSpPr>
          <p:nvPr>
            <p:ph type="sldNum" sz="quarter" idx="5"/>
          </p:nvPr>
        </p:nvSpPr>
        <p:spPr/>
        <p:txBody>
          <a:bodyPr/>
          <a:lstStyle/>
          <a:p>
            <a:fld id="{B1C3ED1D-BE9B-724E-BC34-ADA4270D765E}" type="slidenum">
              <a:rPr lang="en-US" smtClean="0"/>
              <a:t>1</a:t>
            </a:fld>
            <a:endParaRPr lang="en-US"/>
          </a:p>
        </p:txBody>
      </p:sp>
    </p:spTree>
    <p:extLst>
      <p:ext uri="{BB962C8B-B14F-4D97-AF65-F5344CB8AC3E}">
        <p14:creationId xmlns:p14="http://schemas.microsoft.com/office/powerpoint/2010/main" val="152012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took the resulting dataset and split it into 5 categories. Most utterance samples had complete plans, so we performed some augmentation to balance the dataset. We used utterances with complete plans and removed some key words and corresponding plan primitives to generate samples for the other categories. </a:t>
            </a:r>
          </a:p>
        </p:txBody>
      </p:sp>
      <p:sp>
        <p:nvSpPr>
          <p:cNvPr id="4" name="Slide Number Placeholder 3"/>
          <p:cNvSpPr>
            <a:spLocks noGrp="1"/>
          </p:cNvSpPr>
          <p:nvPr>
            <p:ph type="sldNum" sz="quarter" idx="5"/>
          </p:nvPr>
        </p:nvSpPr>
        <p:spPr/>
        <p:txBody>
          <a:bodyPr/>
          <a:lstStyle/>
          <a:p>
            <a:fld id="{4B725628-3A68-42F4-BA86-981817953149}" type="slidenum">
              <a:rPr lang="en-US" smtClean="0"/>
              <a:t>10</a:t>
            </a:fld>
            <a:endParaRPr lang="en-US" dirty="0"/>
          </a:p>
        </p:txBody>
      </p:sp>
    </p:spTree>
    <p:extLst>
      <p:ext uri="{BB962C8B-B14F-4D97-AF65-F5344CB8AC3E}">
        <p14:creationId xmlns:p14="http://schemas.microsoft.com/office/powerpoint/2010/main" val="53818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our dataset consisted of a single question (directions to some location) and a single response.</a:t>
            </a:r>
          </a:p>
          <a:p>
            <a:endParaRPr lang="en-US" dirty="0"/>
          </a:p>
          <a:p>
            <a:r>
              <a:rPr lang="en-US" dirty="0"/>
              <a:t>We did not have data for responses to follow-up questions (which would be representative of downstream turns in a conversation).</a:t>
            </a:r>
          </a:p>
          <a:p>
            <a:endParaRPr lang="en-US" dirty="0"/>
          </a:p>
          <a:p>
            <a:r>
              <a:rPr lang="en-US" dirty="0"/>
              <a:t>To support multi-turn dialogue, we created a list of follow-up questions and sourced our original dataset for answers to these follow-up questions. This allowed us to create training samples that had non-empty, but partial plans as input. </a:t>
            </a:r>
          </a:p>
        </p:txBody>
      </p:sp>
      <p:sp>
        <p:nvSpPr>
          <p:cNvPr id="4" name="Slide Number Placeholder 3"/>
          <p:cNvSpPr>
            <a:spLocks noGrp="1"/>
          </p:cNvSpPr>
          <p:nvPr>
            <p:ph type="sldNum" sz="quarter" idx="5"/>
          </p:nvPr>
        </p:nvSpPr>
        <p:spPr/>
        <p:txBody>
          <a:bodyPr/>
          <a:lstStyle/>
          <a:p>
            <a:fld id="{4B725628-3A68-42F4-BA86-981817953149}" type="slidenum">
              <a:rPr lang="en-US" smtClean="0"/>
              <a:t>11</a:t>
            </a:fld>
            <a:endParaRPr lang="en-US" dirty="0"/>
          </a:p>
        </p:txBody>
      </p:sp>
    </p:spTree>
    <p:extLst>
      <p:ext uri="{BB962C8B-B14F-4D97-AF65-F5344CB8AC3E}">
        <p14:creationId xmlns:p14="http://schemas.microsoft.com/office/powerpoint/2010/main" val="311530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allowed us to create training samples of this form.</a:t>
            </a:r>
          </a:p>
          <a:p>
            <a:endParaRPr lang="en-US" dirty="0"/>
          </a:p>
          <a:p>
            <a:r>
              <a:rPr lang="en-US" dirty="0"/>
              <a:t>The input consists of a current plan and transcript.  The current plan provides context to the person’s response.</a:t>
            </a:r>
          </a:p>
          <a:p>
            <a:endParaRPr lang="en-US" dirty="0"/>
          </a:p>
          <a:p>
            <a:r>
              <a:rPr lang="en-US" dirty="0"/>
              <a:t>The output consists of an updated plan and follow-up question.</a:t>
            </a:r>
          </a:p>
        </p:txBody>
      </p:sp>
      <p:sp>
        <p:nvSpPr>
          <p:cNvPr id="4" name="Slide Number Placeholder 3"/>
          <p:cNvSpPr>
            <a:spLocks noGrp="1"/>
          </p:cNvSpPr>
          <p:nvPr>
            <p:ph type="sldNum" sz="quarter" idx="5"/>
          </p:nvPr>
        </p:nvSpPr>
        <p:spPr/>
        <p:txBody>
          <a:bodyPr/>
          <a:lstStyle/>
          <a:p>
            <a:fld id="{4B725628-3A68-42F4-BA86-981817953149}" type="slidenum">
              <a:rPr lang="en-US" smtClean="0"/>
              <a:t>12</a:t>
            </a:fld>
            <a:endParaRPr lang="en-US" dirty="0"/>
          </a:p>
        </p:txBody>
      </p:sp>
    </p:spTree>
    <p:extLst>
      <p:ext uri="{BB962C8B-B14F-4D97-AF65-F5344CB8AC3E}">
        <p14:creationId xmlns:p14="http://schemas.microsoft.com/office/powerpoint/2010/main" val="328100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dialogue component able to produce a navigational plan, we designed the navigation component to execute each step in the plan one by one. </a:t>
            </a:r>
          </a:p>
          <a:p>
            <a:r>
              <a:rPr lang="en-US" dirty="0"/>
              <a:t>We trained the 2D </a:t>
            </a:r>
            <a:r>
              <a:rPr lang="en-US" dirty="0" err="1"/>
              <a:t>cnn</a:t>
            </a:r>
            <a:r>
              <a:rPr lang="en-US" dirty="0"/>
              <a:t> shown here to take a SLAM map as input, in the form of an RGB image, and a command, in the form of a 1-hot encoding, to output</a:t>
            </a:r>
          </a:p>
          <a:p>
            <a:r>
              <a:rPr lang="en-US" dirty="0"/>
              <a:t>X, Y coordinates for the robot to drive to and a status, which can be 1 of 3 classes. By default, the network is trained to drive the robot forward until</a:t>
            </a:r>
          </a:p>
          <a:p>
            <a:r>
              <a:rPr lang="en-US" dirty="0"/>
              <a:t>A desired intersection is found, so the status of transition indicates that the command is being executed and the robot can transition to executing the next</a:t>
            </a:r>
          </a:p>
          <a:p>
            <a:r>
              <a:rPr lang="en-US" dirty="0"/>
              <a:t>Command, forward to indicate that the robot is driving forward down the hallway, and failure to indicate that the command cannot be executed. </a:t>
            </a:r>
          </a:p>
        </p:txBody>
      </p:sp>
      <p:sp>
        <p:nvSpPr>
          <p:cNvPr id="4" name="Slide Number Placeholder 3"/>
          <p:cNvSpPr>
            <a:spLocks noGrp="1"/>
          </p:cNvSpPr>
          <p:nvPr>
            <p:ph type="sldNum" sz="quarter" idx="5"/>
          </p:nvPr>
        </p:nvSpPr>
        <p:spPr/>
        <p:txBody>
          <a:bodyPr/>
          <a:lstStyle/>
          <a:p>
            <a:fld id="{B1C3ED1D-BE9B-724E-BC34-ADA4270D765E}" type="slidenum">
              <a:rPr lang="en-US" smtClean="0"/>
              <a:t>13</a:t>
            </a:fld>
            <a:endParaRPr lang="en-US"/>
          </a:p>
        </p:txBody>
      </p:sp>
    </p:spTree>
    <p:extLst>
      <p:ext uri="{BB962C8B-B14F-4D97-AF65-F5344CB8AC3E}">
        <p14:creationId xmlns:p14="http://schemas.microsoft.com/office/powerpoint/2010/main" val="109098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network is trained to take each of the following 10 possible commands as input. Consecutive steps produced by the dialogue component are concatenated to produce </a:t>
            </a:r>
          </a:p>
          <a:p>
            <a:r>
              <a:rPr lang="en-US" dirty="0"/>
              <a:t>One of these possible commands which consist of an intersection to reach and a direction to take at that intersection. For example, </a:t>
            </a:r>
            <a:r>
              <a:rPr lang="en-US" dirty="0" err="1"/>
              <a:t>end_right</a:t>
            </a:r>
            <a:r>
              <a:rPr lang="en-US" dirty="0"/>
              <a:t> is taking a right at the end </a:t>
            </a:r>
          </a:p>
          <a:p>
            <a:r>
              <a:rPr lang="en-US" dirty="0"/>
              <a:t>Of the hallway and int-L left is taking a left at an intersection with a left turn.</a:t>
            </a:r>
          </a:p>
        </p:txBody>
      </p:sp>
      <p:sp>
        <p:nvSpPr>
          <p:cNvPr id="4" name="Slide Number Placeholder 3"/>
          <p:cNvSpPr>
            <a:spLocks noGrp="1"/>
          </p:cNvSpPr>
          <p:nvPr>
            <p:ph type="sldNum" sz="quarter" idx="5"/>
          </p:nvPr>
        </p:nvSpPr>
        <p:spPr/>
        <p:txBody>
          <a:bodyPr/>
          <a:lstStyle/>
          <a:p>
            <a:fld id="{B1C3ED1D-BE9B-724E-BC34-ADA4270D765E}" type="slidenum">
              <a:rPr lang="en-US" smtClean="0"/>
              <a:t>14</a:t>
            </a:fld>
            <a:endParaRPr lang="en-US"/>
          </a:p>
        </p:txBody>
      </p:sp>
    </p:spTree>
    <p:extLst>
      <p:ext uri="{BB962C8B-B14F-4D97-AF65-F5344CB8AC3E}">
        <p14:creationId xmlns:p14="http://schemas.microsoft.com/office/powerpoint/2010/main" val="97672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train the network, we need to pair each of those 10 commands with SLAM maps and then produce the correct corresponding outputs. </a:t>
            </a:r>
          </a:p>
          <a:p>
            <a:r>
              <a:rPr lang="en-US" dirty="0"/>
              <a:t>To do this, we manually navigated the robot around multiple floors of 3 of our buildings and recorded each position the robot visited</a:t>
            </a:r>
          </a:p>
          <a:p>
            <a:r>
              <a:rPr lang="en-US" dirty="0"/>
              <a:t>And the SLAM map at each of those positions. We used this data to then determine the intersection types and available directions</a:t>
            </a:r>
          </a:p>
          <a:p>
            <a:r>
              <a:rPr lang="en-US" dirty="0"/>
              <a:t>At each recorded position, so they can be properly paired with each of the 10 commands. </a:t>
            </a:r>
          </a:p>
        </p:txBody>
      </p:sp>
      <p:sp>
        <p:nvSpPr>
          <p:cNvPr id="4" name="Slide Number Placeholder 3"/>
          <p:cNvSpPr>
            <a:spLocks noGrp="1"/>
          </p:cNvSpPr>
          <p:nvPr>
            <p:ph type="sldNum" sz="quarter" idx="5"/>
          </p:nvPr>
        </p:nvSpPr>
        <p:spPr/>
        <p:txBody>
          <a:bodyPr/>
          <a:lstStyle/>
          <a:p>
            <a:fld id="{B1C3ED1D-BE9B-724E-BC34-ADA4270D765E}" type="slidenum">
              <a:rPr lang="en-US" smtClean="0"/>
              <a:t>15</a:t>
            </a:fld>
            <a:endParaRPr lang="en-US"/>
          </a:p>
        </p:txBody>
      </p:sp>
    </p:spTree>
    <p:extLst>
      <p:ext uri="{BB962C8B-B14F-4D97-AF65-F5344CB8AC3E}">
        <p14:creationId xmlns:p14="http://schemas.microsoft.com/office/powerpoint/2010/main" val="773702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points colored in red are to the right of the robot and the points in green are behind the robot.</a:t>
            </a:r>
          </a:p>
          <a:p>
            <a:r>
              <a:rPr lang="en-US" dirty="0"/>
              <a:t>This tells us that the robot is in an Int-R, Int-B, end, and elbow and it can go right or backwards. </a:t>
            </a:r>
          </a:p>
          <a:p>
            <a:r>
              <a:rPr lang="en-US" dirty="0"/>
              <a:t>From this, we can determine the correct status output when this map is paired with one of</a:t>
            </a:r>
          </a:p>
          <a:p>
            <a:r>
              <a:rPr lang="en-US" dirty="0"/>
              <a:t>The input commands. The last step, is to produce the correct output coordinates for driving.</a:t>
            </a:r>
          </a:p>
        </p:txBody>
      </p:sp>
      <p:sp>
        <p:nvSpPr>
          <p:cNvPr id="4" name="Slide Number Placeholder 3"/>
          <p:cNvSpPr>
            <a:spLocks noGrp="1"/>
          </p:cNvSpPr>
          <p:nvPr>
            <p:ph type="sldNum" sz="quarter" idx="5"/>
          </p:nvPr>
        </p:nvSpPr>
        <p:spPr/>
        <p:txBody>
          <a:bodyPr/>
          <a:lstStyle/>
          <a:p>
            <a:fld id="{B1C3ED1D-BE9B-724E-BC34-ADA4270D765E}" type="slidenum">
              <a:rPr lang="en-US" smtClean="0"/>
              <a:t>16</a:t>
            </a:fld>
            <a:endParaRPr lang="en-US"/>
          </a:p>
        </p:txBody>
      </p:sp>
    </p:spTree>
    <p:extLst>
      <p:ext uri="{BB962C8B-B14F-4D97-AF65-F5344CB8AC3E}">
        <p14:creationId xmlns:p14="http://schemas.microsoft.com/office/powerpoint/2010/main" val="42705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done by aggregating the points, so the red point is where the robot would go if instructed to turn right</a:t>
            </a:r>
          </a:p>
          <a:p>
            <a:r>
              <a:rPr lang="en-US" dirty="0"/>
              <a:t>And the green point is the destination were the robot to go backwards. </a:t>
            </a:r>
          </a:p>
        </p:txBody>
      </p:sp>
      <p:sp>
        <p:nvSpPr>
          <p:cNvPr id="4" name="Slide Number Placeholder 3"/>
          <p:cNvSpPr>
            <a:spLocks noGrp="1"/>
          </p:cNvSpPr>
          <p:nvPr>
            <p:ph type="sldNum" sz="quarter" idx="5"/>
          </p:nvPr>
        </p:nvSpPr>
        <p:spPr/>
        <p:txBody>
          <a:bodyPr/>
          <a:lstStyle/>
          <a:p>
            <a:fld id="{B1C3ED1D-BE9B-724E-BC34-ADA4270D765E}" type="slidenum">
              <a:rPr lang="en-US" smtClean="0"/>
              <a:t>17</a:t>
            </a:fld>
            <a:endParaRPr lang="en-US"/>
          </a:p>
        </p:txBody>
      </p:sp>
    </p:spTree>
    <p:extLst>
      <p:ext uri="{BB962C8B-B14F-4D97-AF65-F5344CB8AC3E}">
        <p14:creationId xmlns:p14="http://schemas.microsoft.com/office/powerpoint/2010/main" val="44723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the resulting training samples. Figure a shows a slam map paired with the command int-</a:t>
            </a:r>
            <a:r>
              <a:rPr lang="en-US" dirty="0" err="1"/>
              <a:t>L_left</a:t>
            </a:r>
            <a:r>
              <a:rPr lang="en-US" dirty="0"/>
              <a:t>. Since the robot, illustrated by the blue arrow, is in fact in an Int-L, the corresponding</a:t>
            </a:r>
          </a:p>
          <a:p>
            <a:r>
              <a:rPr lang="en-US" dirty="0"/>
              <a:t>Output status is transition, and the network would output coordinates corresponding to the yellow circle to result in the left turn. In Figure b, the robot is still in a hallway, so with the command of</a:t>
            </a:r>
          </a:p>
          <a:p>
            <a:r>
              <a:rPr lang="en-US" dirty="0" err="1"/>
              <a:t>Elbow_either</a:t>
            </a:r>
            <a:r>
              <a:rPr lang="en-US" dirty="0"/>
              <a:t>, it would drive forward to that yellow circle and the status is forward. In Figure c, the robot cannot execute  </a:t>
            </a:r>
            <a:r>
              <a:rPr lang="en-US" dirty="0" err="1"/>
              <a:t>end_right</a:t>
            </a:r>
            <a:r>
              <a:rPr lang="en-US" dirty="0"/>
              <a:t> as only a left is available and it cannot drive forward. Therefore, </a:t>
            </a:r>
          </a:p>
          <a:p>
            <a:r>
              <a:rPr lang="en-US" dirty="0"/>
              <a:t>The status is failure and the coordinates correspond to the robot’s current location.</a:t>
            </a:r>
          </a:p>
        </p:txBody>
      </p:sp>
      <p:sp>
        <p:nvSpPr>
          <p:cNvPr id="4" name="Slide Number Placeholder 3"/>
          <p:cNvSpPr>
            <a:spLocks noGrp="1"/>
          </p:cNvSpPr>
          <p:nvPr>
            <p:ph type="sldNum" sz="quarter" idx="5"/>
          </p:nvPr>
        </p:nvSpPr>
        <p:spPr/>
        <p:txBody>
          <a:bodyPr/>
          <a:lstStyle/>
          <a:p>
            <a:fld id="{B1C3ED1D-BE9B-724E-BC34-ADA4270D765E}" type="slidenum">
              <a:rPr lang="en-US" smtClean="0"/>
              <a:t>18</a:t>
            </a:fld>
            <a:endParaRPr lang="en-US"/>
          </a:p>
        </p:txBody>
      </p:sp>
    </p:spTree>
    <p:extLst>
      <p:ext uri="{BB962C8B-B14F-4D97-AF65-F5344CB8AC3E}">
        <p14:creationId xmlns:p14="http://schemas.microsoft.com/office/powerpoint/2010/main" val="197462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how the training data is generated. During the actual training, we apply crucial augmentation so that the robot learns to produce the correct coordinates</a:t>
            </a:r>
          </a:p>
          <a:p>
            <a:r>
              <a:rPr lang="en-US" dirty="0"/>
              <a:t>Despite a potentially suboptimal position in the hallway. </a:t>
            </a:r>
          </a:p>
        </p:txBody>
      </p:sp>
      <p:sp>
        <p:nvSpPr>
          <p:cNvPr id="4" name="Slide Number Placeholder 3"/>
          <p:cNvSpPr>
            <a:spLocks noGrp="1"/>
          </p:cNvSpPr>
          <p:nvPr>
            <p:ph type="sldNum" sz="quarter" idx="5"/>
          </p:nvPr>
        </p:nvSpPr>
        <p:spPr/>
        <p:txBody>
          <a:bodyPr/>
          <a:lstStyle/>
          <a:p>
            <a:fld id="{B1C3ED1D-BE9B-724E-BC34-ADA4270D765E}" type="slidenum">
              <a:rPr lang="en-US" smtClean="0"/>
              <a:t>19</a:t>
            </a:fld>
            <a:endParaRPr lang="en-US"/>
          </a:p>
        </p:txBody>
      </p:sp>
    </p:spTree>
    <p:extLst>
      <p:ext uri="{BB962C8B-B14F-4D97-AF65-F5344CB8AC3E}">
        <p14:creationId xmlns:p14="http://schemas.microsoft.com/office/powerpoint/2010/main" val="214185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existing body of work in the field of of vision-and-language navigation that focuses on developing methods that allow an agent to navigate a virtual environment such as the one shown here. They learn to follow natural language instructions by traversing nodes in a known discrete graph. Although the image information presented to these agents is real, the ability to perform this virtual navigation does not translate to the real world. Novel methods are required to allow a real robot to follow spoken natural language in a real unknown environment. In this talk, I will present such a method. </a:t>
            </a:r>
          </a:p>
        </p:txBody>
      </p:sp>
      <p:sp>
        <p:nvSpPr>
          <p:cNvPr id="4" name="Slide Number Placeholder 3"/>
          <p:cNvSpPr>
            <a:spLocks noGrp="1"/>
          </p:cNvSpPr>
          <p:nvPr>
            <p:ph type="sldNum" sz="quarter" idx="5"/>
          </p:nvPr>
        </p:nvSpPr>
        <p:spPr/>
        <p:txBody>
          <a:bodyPr/>
          <a:lstStyle/>
          <a:p>
            <a:fld id="{B1C3ED1D-BE9B-724E-BC34-ADA4270D765E}" type="slidenum">
              <a:rPr lang="en-US" smtClean="0"/>
              <a:t>2</a:t>
            </a:fld>
            <a:endParaRPr lang="en-US"/>
          </a:p>
        </p:txBody>
      </p:sp>
    </p:spTree>
    <p:extLst>
      <p:ext uri="{BB962C8B-B14F-4D97-AF65-F5344CB8AC3E}">
        <p14:creationId xmlns:p14="http://schemas.microsoft.com/office/powerpoint/2010/main" val="3476773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apply random rotation and vertical shifting to represent such scenarios during training so that the network allows the robot to drive forward down</a:t>
            </a:r>
          </a:p>
          <a:p>
            <a:r>
              <a:rPr lang="en-US" dirty="0"/>
              <a:t>A hallway and not crash into any walls. </a:t>
            </a:r>
          </a:p>
        </p:txBody>
      </p:sp>
      <p:sp>
        <p:nvSpPr>
          <p:cNvPr id="4" name="Slide Number Placeholder 3"/>
          <p:cNvSpPr>
            <a:spLocks noGrp="1"/>
          </p:cNvSpPr>
          <p:nvPr>
            <p:ph type="sldNum" sz="quarter" idx="5"/>
          </p:nvPr>
        </p:nvSpPr>
        <p:spPr/>
        <p:txBody>
          <a:bodyPr/>
          <a:lstStyle/>
          <a:p>
            <a:fld id="{B1C3ED1D-BE9B-724E-BC34-ADA4270D765E}" type="slidenum">
              <a:rPr lang="en-US" smtClean="0"/>
              <a:t>20</a:t>
            </a:fld>
            <a:endParaRPr lang="en-US"/>
          </a:p>
        </p:txBody>
      </p:sp>
    </p:spTree>
    <p:extLst>
      <p:ext uri="{BB962C8B-B14F-4D97-AF65-F5344CB8AC3E}">
        <p14:creationId xmlns:p14="http://schemas.microsoft.com/office/powerpoint/2010/main" val="1143574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network trained, the final step is to apply it continuously during navigation. This is important for two reasons, one, to obtain accurate coordinates, and two, to turn at the correct intersections. Let’s say we have the robot here</a:t>
            </a:r>
          </a:p>
          <a:p>
            <a:r>
              <a:rPr lang="en-US" dirty="0"/>
              <a:t>In a hallway and it has two commands to execute. It starts with the first one, indicated by the blue arrow, and the dashed box represents the SLAM map that would get passed in. </a:t>
            </a:r>
          </a:p>
        </p:txBody>
      </p:sp>
      <p:sp>
        <p:nvSpPr>
          <p:cNvPr id="4" name="Slide Number Placeholder 3"/>
          <p:cNvSpPr>
            <a:spLocks noGrp="1"/>
          </p:cNvSpPr>
          <p:nvPr>
            <p:ph type="sldNum" sz="quarter" idx="5"/>
          </p:nvPr>
        </p:nvSpPr>
        <p:spPr/>
        <p:txBody>
          <a:bodyPr/>
          <a:lstStyle/>
          <a:p>
            <a:fld id="{B1C3ED1D-BE9B-724E-BC34-ADA4270D765E}" type="slidenum">
              <a:rPr lang="en-US" smtClean="0"/>
              <a:t>21</a:t>
            </a:fld>
            <a:endParaRPr lang="en-US"/>
          </a:p>
        </p:txBody>
      </p:sp>
    </p:spTree>
    <p:extLst>
      <p:ext uri="{BB962C8B-B14F-4D97-AF65-F5344CB8AC3E}">
        <p14:creationId xmlns:p14="http://schemas.microsoft.com/office/powerpoint/2010/main" val="264913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network would produce a status of forward and the yellow circle as coordinates. </a:t>
            </a:r>
          </a:p>
        </p:txBody>
      </p:sp>
      <p:sp>
        <p:nvSpPr>
          <p:cNvPr id="4" name="Slide Number Placeholder 3"/>
          <p:cNvSpPr>
            <a:spLocks noGrp="1"/>
          </p:cNvSpPr>
          <p:nvPr>
            <p:ph type="sldNum" sz="quarter" idx="5"/>
          </p:nvPr>
        </p:nvSpPr>
        <p:spPr/>
        <p:txBody>
          <a:bodyPr/>
          <a:lstStyle/>
          <a:p>
            <a:fld id="{B1C3ED1D-BE9B-724E-BC34-ADA4270D765E}" type="slidenum">
              <a:rPr lang="en-US" smtClean="0"/>
              <a:t>22</a:t>
            </a:fld>
            <a:endParaRPr lang="en-US"/>
          </a:p>
        </p:txBody>
      </p:sp>
    </p:spTree>
    <p:extLst>
      <p:ext uri="{BB962C8B-B14F-4D97-AF65-F5344CB8AC3E}">
        <p14:creationId xmlns:p14="http://schemas.microsoft.com/office/powerpoint/2010/main" val="286361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robot drives there and repeats the process. But it is passing in the SLAM map and command continuously to make sure it catches the desired Int-R intersection. </a:t>
            </a:r>
          </a:p>
        </p:txBody>
      </p:sp>
      <p:sp>
        <p:nvSpPr>
          <p:cNvPr id="4" name="Slide Number Placeholder 3"/>
          <p:cNvSpPr>
            <a:spLocks noGrp="1"/>
          </p:cNvSpPr>
          <p:nvPr>
            <p:ph type="sldNum" sz="quarter" idx="5"/>
          </p:nvPr>
        </p:nvSpPr>
        <p:spPr/>
        <p:txBody>
          <a:bodyPr/>
          <a:lstStyle/>
          <a:p>
            <a:fld id="{B1C3ED1D-BE9B-724E-BC34-ADA4270D765E}" type="slidenum">
              <a:rPr lang="en-US" smtClean="0"/>
              <a:t>23</a:t>
            </a:fld>
            <a:endParaRPr lang="en-US"/>
          </a:p>
        </p:txBody>
      </p:sp>
    </p:spTree>
    <p:extLst>
      <p:ext uri="{BB962C8B-B14F-4D97-AF65-F5344CB8AC3E}">
        <p14:creationId xmlns:p14="http://schemas.microsoft.com/office/powerpoint/2010/main" val="266398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location, the robot would produce the yellow circle as output and a status of forward. If the robot were allowed to reach that point, it would miss the intersection.  </a:t>
            </a:r>
          </a:p>
        </p:txBody>
      </p:sp>
      <p:sp>
        <p:nvSpPr>
          <p:cNvPr id="4" name="Slide Number Placeholder 3"/>
          <p:cNvSpPr>
            <a:spLocks noGrp="1"/>
          </p:cNvSpPr>
          <p:nvPr>
            <p:ph type="sldNum" sz="quarter" idx="5"/>
          </p:nvPr>
        </p:nvSpPr>
        <p:spPr/>
        <p:txBody>
          <a:bodyPr/>
          <a:lstStyle/>
          <a:p>
            <a:fld id="{B1C3ED1D-BE9B-724E-BC34-ADA4270D765E}" type="slidenum">
              <a:rPr lang="en-US" smtClean="0"/>
              <a:t>24</a:t>
            </a:fld>
            <a:endParaRPr lang="en-US"/>
          </a:p>
        </p:txBody>
      </p:sp>
    </p:spTree>
    <p:extLst>
      <p:ext uri="{BB962C8B-B14F-4D97-AF65-F5344CB8AC3E}">
        <p14:creationId xmlns:p14="http://schemas.microsoft.com/office/powerpoint/2010/main" val="233830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our framework, when the robot reaches this location, the network will start producing a different output. </a:t>
            </a:r>
          </a:p>
        </p:txBody>
      </p:sp>
      <p:sp>
        <p:nvSpPr>
          <p:cNvPr id="4" name="Slide Number Placeholder 3"/>
          <p:cNvSpPr>
            <a:spLocks noGrp="1"/>
          </p:cNvSpPr>
          <p:nvPr>
            <p:ph type="sldNum" sz="quarter" idx="5"/>
          </p:nvPr>
        </p:nvSpPr>
        <p:spPr/>
        <p:txBody>
          <a:bodyPr/>
          <a:lstStyle/>
          <a:p>
            <a:fld id="{B1C3ED1D-BE9B-724E-BC34-ADA4270D765E}" type="slidenum">
              <a:rPr lang="en-US" smtClean="0"/>
              <a:t>25</a:t>
            </a:fld>
            <a:endParaRPr lang="en-US"/>
          </a:p>
        </p:txBody>
      </p:sp>
    </p:spTree>
    <p:extLst>
      <p:ext uri="{BB962C8B-B14F-4D97-AF65-F5344CB8AC3E}">
        <p14:creationId xmlns:p14="http://schemas.microsoft.com/office/powerpoint/2010/main" val="800134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output a status of transition and the yellow circle represents the right turn. </a:t>
            </a:r>
          </a:p>
        </p:txBody>
      </p:sp>
      <p:sp>
        <p:nvSpPr>
          <p:cNvPr id="4" name="Slide Number Placeholder 3"/>
          <p:cNvSpPr>
            <a:spLocks noGrp="1"/>
          </p:cNvSpPr>
          <p:nvPr>
            <p:ph type="sldNum" sz="quarter" idx="5"/>
          </p:nvPr>
        </p:nvSpPr>
        <p:spPr/>
        <p:txBody>
          <a:bodyPr/>
          <a:lstStyle/>
          <a:p>
            <a:fld id="{B1C3ED1D-BE9B-724E-BC34-ADA4270D765E}" type="slidenum">
              <a:rPr lang="en-US" smtClean="0"/>
              <a:t>26</a:t>
            </a:fld>
            <a:endParaRPr lang="en-US"/>
          </a:p>
        </p:txBody>
      </p:sp>
    </p:spTree>
    <p:extLst>
      <p:ext uri="{BB962C8B-B14F-4D97-AF65-F5344CB8AC3E}">
        <p14:creationId xmlns:p14="http://schemas.microsoft.com/office/powerpoint/2010/main" val="832042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it reaches that location, it knows to start trying to execute the second command as indicated by the shifted blue arrow. </a:t>
            </a:r>
          </a:p>
        </p:txBody>
      </p:sp>
      <p:sp>
        <p:nvSpPr>
          <p:cNvPr id="4" name="Slide Number Placeholder 3"/>
          <p:cNvSpPr>
            <a:spLocks noGrp="1"/>
          </p:cNvSpPr>
          <p:nvPr>
            <p:ph type="sldNum" sz="quarter" idx="5"/>
          </p:nvPr>
        </p:nvSpPr>
        <p:spPr/>
        <p:txBody>
          <a:bodyPr/>
          <a:lstStyle/>
          <a:p>
            <a:fld id="{B1C3ED1D-BE9B-724E-BC34-ADA4270D765E}" type="slidenum">
              <a:rPr lang="en-US" smtClean="0"/>
              <a:t>27</a:t>
            </a:fld>
            <a:endParaRPr lang="en-US"/>
          </a:p>
        </p:txBody>
      </p:sp>
    </p:spTree>
    <p:extLst>
      <p:ext uri="{BB962C8B-B14F-4D97-AF65-F5344CB8AC3E}">
        <p14:creationId xmlns:p14="http://schemas.microsoft.com/office/powerpoint/2010/main" val="1337584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evaluate our system consisting of the dialogue and navigation components, we ran a set of live trials. We recruited 3 volunteers to provide spoken navigational instructions to a real physical robot on multiple floors of 3 buildings. These buildings and volunteers were not </a:t>
            </a:r>
          </a:p>
          <a:p>
            <a:r>
              <a:rPr lang="en-US" dirty="0"/>
              <a:t>Part of our training set. Dialogue was successful if the produced plan was correct and navigation was successful if the robot’s movement correctly corresponded to the plan it was given. Overall, our system was completely successful in 21/39 trials, approximately, 54%. Each</a:t>
            </a:r>
          </a:p>
          <a:p>
            <a:r>
              <a:rPr lang="en-US" dirty="0"/>
              <a:t>The dialogue component was successful about 79% of the time and the navigation component was successful 74% of the time. </a:t>
            </a:r>
          </a:p>
        </p:txBody>
      </p:sp>
      <p:sp>
        <p:nvSpPr>
          <p:cNvPr id="4" name="Slide Number Placeholder 3"/>
          <p:cNvSpPr>
            <a:spLocks noGrp="1"/>
          </p:cNvSpPr>
          <p:nvPr>
            <p:ph type="sldNum" sz="quarter" idx="5"/>
          </p:nvPr>
        </p:nvSpPr>
        <p:spPr/>
        <p:txBody>
          <a:bodyPr/>
          <a:lstStyle/>
          <a:p>
            <a:fld id="{B1C3ED1D-BE9B-724E-BC34-ADA4270D765E}" type="slidenum">
              <a:rPr lang="en-US" smtClean="0"/>
              <a:t>28</a:t>
            </a:fld>
            <a:endParaRPr lang="en-US"/>
          </a:p>
        </p:txBody>
      </p:sp>
    </p:spTree>
    <p:extLst>
      <p:ext uri="{BB962C8B-B14F-4D97-AF65-F5344CB8AC3E}">
        <p14:creationId xmlns:p14="http://schemas.microsoft.com/office/powerpoint/2010/main" val="3967772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compare our system against prior VLN methods, we ran a set of comparison experiments. These methods are trained on a dataset called room-to-room. We collected a dataset of 3 of our buildings in the same style and structure as room-to-room with pairs of paths and natural language</a:t>
            </a:r>
          </a:p>
          <a:p>
            <a:r>
              <a:rPr lang="en-US" dirty="0"/>
              <a:t>Utterances. We trained each of these 3 methods first on room-to-room and then finetuned on our dataset. Then we deployed them on our robot and ran 8 trials with each method in one of our buildings. All three methods failed to succeed in any of the trials, whereas our method succeeded</a:t>
            </a:r>
          </a:p>
          <a:p>
            <a:r>
              <a:rPr lang="en-US" dirty="0"/>
              <a:t>In 10 of the 14 trials that were run in the same building. </a:t>
            </a:r>
          </a:p>
        </p:txBody>
      </p:sp>
      <p:sp>
        <p:nvSpPr>
          <p:cNvPr id="4" name="Slide Number Placeholder 3"/>
          <p:cNvSpPr>
            <a:spLocks noGrp="1"/>
          </p:cNvSpPr>
          <p:nvPr>
            <p:ph type="sldNum" sz="quarter" idx="5"/>
          </p:nvPr>
        </p:nvSpPr>
        <p:spPr/>
        <p:txBody>
          <a:bodyPr/>
          <a:lstStyle/>
          <a:p>
            <a:fld id="{B1C3ED1D-BE9B-724E-BC34-ADA4270D765E}" type="slidenum">
              <a:rPr lang="en-US" smtClean="0"/>
              <a:t>29</a:t>
            </a:fld>
            <a:endParaRPr lang="en-US"/>
          </a:p>
        </p:txBody>
      </p:sp>
    </p:spTree>
    <p:extLst>
      <p:ext uri="{BB962C8B-B14F-4D97-AF65-F5344CB8AC3E}">
        <p14:creationId xmlns:p14="http://schemas.microsoft.com/office/powerpoint/2010/main" val="210050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will be organized as follows: first I will discuss the novel framework we developed that allows a physical robot to follow directions in an unknown environment. Then I will talk about the live trial experiments we conducted to evaluate our method on a real robot. Then, I will discuss the comparison experiments we conducted to show that prior VLN methods are not successful in achieving real navigation on a real robot. </a:t>
            </a:r>
          </a:p>
        </p:txBody>
      </p:sp>
      <p:sp>
        <p:nvSpPr>
          <p:cNvPr id="4" name="Slide Number Placeholder 3"/>
          <p:cNvSpPr>
            <a:spLocks noGrp="1"/>
          </p:cNvSpPr>
          <p:nvPr>
            <p:ph type="sldNum" sz="quarter" idx="5"/>
          </p:nvPr>
        </p:nvSpPr>
        <p:spPr/>
        <p:txBody>
          <a:bodyPr/>
          <a:lstStyle/>
          <a:p>
            <a:fld id="{B1C3ED1D-BE9B-724E-BC34-ADA4270D765E}" type="slidenum">
              <a:rPr lang="en-US" smtClean="0"/>
              <a:t>3</a:t>
            </a:fld>
            <a:endParaRPr lang="en-US"/>
          </a:p>
        </p:txBody>
      </p:sp>
    </p:spTree>
    <p:extLst>
      <p:ext uri="{BB962C8B-B14F-4D97-AF65-F5344CB8AC3E}">
        <p14:creationId xmlns:p14="http://schemas.microsoft.com/office/powerpoint/2010/main" val="1133870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we recorded the correct number of waypoints, which is the waypoints in which the robot was driving in the correct direction, the total number of waypoints until the method declared the that it was done, and the navigation error. This navigation error is the distance from the </a:t>
            </a:r>
          </a:p>
          <a:p>
            <a:r>
              <a:rPr lang="en-US" dirty="0"/>
              <a:t>Robot’s final location to the beginning of the hallway it was supposed to reach. As you can see, our system was far more successful in real unknown indoor environments than prior VLN methods. </a:t>
            </a:r>
          </a:p>
        </p:txBody>
      </p:sp>
      <p:sp>
        <p:nvSpPr>
          <p:cNvPr id="4" name="Slide Number Placeholder 3"/>
          <p:cNvSpPr>
            <a:spLocks noGrp="1"/>
          </p:cNvSpPr>
          <p:nvPr>
            <p:ph type="sldNum" sz="quarter" idx="5"/>
          </p:nvPr>
        </p:nvSpPr>
        <p:spPr/>
        <p:txBody>
          <a:bodyPr/>
          <a:lstStyle/>
          <a:p>
            <a:fld id="{B1C3ED1D-BE9B-724E-BC34-ADA4270D765E}" type="slidenum">
              <a:rPr lang="en-US" smtClean="0"/>
              <a:t>30</a:t>
            </a:fld>
            <a:endParaRPr lang="en-US"/>
          </a:p>
        </p:txBody>
      </p:sp>
    </p:spTree>
    <p:extLst>
      <p:ext uri="{BB962C8B-B14F-4D97-AF65-F5344CB8AC3E}">
        <p14:creationId xmlns:p14="http://schemas.microsoft.com/office/powerpoint/2010/main" val="155098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novel framework, shown here, consists of two main components to achieve direction following. The first, on the left, is the dialogue component whose purpose is to produce a sequence of navigational commands to execute. Because humans are imperfect and may provide incomplete or unclear instructions, it is capable of engaging in engaging in multiple turns of conversation with a person for clarification to produce a complete plan. The second component is the navigation component which uses real occupancy grids produced by a SLAM algorithm to execute each of the navigational commands one by one. It both produces goal coordinates for the robot to drive to as output as well as a status to indicate whether the command is being executed, the robot is simply driving forward, following the hallway, or the robot is unable to execute the command. First, I will talk about the dialogue component and then the navigation component</a:t>
            </a:r>
          </a:p>
        </p:txBody>
      </p:sp>
      <p:sp>
        <p:nvSpPr>
          <p:cNvPr id="4" name="Slide Number Placeholder 3"/>
          <p:cNvSpPr>
            <a:spLocks noGrp="1"/>
          </p:cNvSpPr>
          <p:nvPr>
            <p:ph type="sldNum" sz="quarter" idx="5"/>
          </p:nvPr>
        </p:nvSpPr>
        <p:spPr/>
        <p:txBody>
          <a:bodyPr/>
          <a:lstStyle/>
          <a:p>
            <a:fld id="{B1C3ED1D-BE9B-724E-BC34-ADA4270D765E}" type="slidenum">
              <a:rPr lang="en-US" smtClean="0"/>
              <a:t>4</a:t>
            </a:fld>
            <a:endParaRPr lang="en-US"/>
          </a:p>
        </p:txBody>
      </p:sp>
    </p:spTree>
    <p:extLst>
      <p:ext uri="{BB962C8B-B14F-4D97-AF65-F5344CB8AC3E}">
        <p14:creationId xmlns:p14="http://schemas.microsoft.com/office/powerpoint/2010/main" val="287732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goal of this framework is to allow a robot to ask a real person to directions to some location such as an elevator or someone’s office. Then the robot potentially engages in multiple turns of dialogue to ask follow up questions and update its plan accordingly. Therefore, we trained a BERT transformer to take a string utterance and the current plan as input and produce an updated plan and follow up question as output. This slide shows the first turn in a conversation where the robot initially has an empty plan, P, indicated by the box and receives an utterance from a person “Go back the way you came and then make a right.” The network updates the plan with a sequence of plan concepts, which I will explain later, to represent the directions from the person. It also produces a follow-up question to clarify what it should do after turning right. </a:t>
            </a:r>
          </a:p>
        </p:txBody>
      </p:sp>
      <p:sp>
        <p:nvSpPr>
          <p:cNvPr id="4" name="Slide Number Placeholder 3"/>
          <p:cNvSpPr>
            <a:spLocks noGrp="1"/>
          </p:cNvSpPr>
          <p:nvPr>
            <p:ph type="sldNum" sz="quarter" idx="5"/>
          </p:nvPr>
        </p:nvSpPr>
        <p:spPr/>
        <p:txBody>
          <a:bodyPr/>
          <a:lstStyle/>
          <a:p>
            <a:fld id="{4B725628-3A68-42F4-BA86-981817953149}" type="slidenum">
              <a:rPr lang="en-US" smtClean="0"/>
              <a:t>5</a:t>
            </a:fld>
            <a:endParaRPr lang="en-US" dirty="0"/>
          </a:p>
        </p:txBody>
      </p:sp>
    </p:spTree>
    <p:extLst>
      <p:ext uri="{BB962C8B-B14F-4D97-AF65-F5344CB8AC3E}">
        <p14:creationId xmlns:p14="http://schemas.microsoft.com/office/powerpoint/2010/main" val="121858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it engages in a subsequent turn of conversation where the person answers the follow up question. The network takes the current plan and their second response as input</a:t>
            </a:r>
          </a:p>
          <a:p>
            <a:r>
              <a:rPr lang="en-US" dirty="0"/>
              <a:t>and produces a complete plan, without a box, as output. </a:t>
            </a:r>
          </a:p>
        </p:txBody>
      </p:sp>
      <p:sp>
        <p:nvSpPr>
          <p:cNvPr id="4" name="Slide Number Placeholder 3"/>
          <p:cNvSpPr>
            <a:spLocks noGrp="1"/>
          </p:cNvSpPr>
          <p:nvPr>
            <p:ph type="sldNum" sz="quarter" idx="5"/>
          </p:nvPr>
        </p:nvSpPr>
        <p:spPr/>
        <p:txBody>
          <a:bodyPr/>
          <a:lstStyle/>
          <a:p>
            <a:fld id="{4B725628-3A68-42F4-BA86-981817953149}" type="slidenum">
              <a:rPr lang="en-US" smtClean="0"/>
              <a:t>6</a:t>
            </a:fld>
            <a:endParaRPr lang="en-US" dirty="0"/>
          </a:p>
        </p:txBody>
      </p:sp>
    </p:spTree>
    <p:extLst>
      <p:ext uri="{BB962C8B-B14F-4D97-AF65-F5344CB8AC3E}">
        <p14:creationId xmlns:p14="http://schemas.microsoft.com/office/powerpoint/2010/main" val="95223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train this network, we gathered a dataset of navigational instructions.</a:t>
            </a:r>
          </a:p>
          <a:p>
            <a:endParaRPr lang="en-US" dirty="0"/>
          </a:p>
          <a:p>
            <a:r>
              <a:rPr lang="en-US" dirty="0"/>
              <a:t>Participants were told a starting location and asked to give directions to some destination.</a:t>
            </a:r>
          </a:p>
          <a:p>
            <a:endParaRPr lang="en-US" dirty="0"/>
          </a:p>
          <a:p>
            <a:r>
              <a:rPr lang="en-US" dirty="0"/>
              <a:t>Destinations were within the same floor of the same building…or on different floors of the same building.</a:t>
            </a:r>
          </a:p>
        </p:txBody>
      </p:sp>
      <p:sp>
        <p:nvSpPr>
          <p:cNvPr id="4" name="Slide Number Placeholder 3"/>
          <p:cNvSpPr>
            <a:spLocks noGrp="1"/>
          </p:cNvSpPr>
          <p:nvPr>
            <p:ph type="sldNum" sz="quarter" idx="5"/>
          </p:nvPr>
        </p:nvSpPr>
        <p:spPr/>
        <p:txBody>
          <a:bodyPr/>
          <a:lstStyle/>
          <a:p>
            <a:fld id="{4B725628-3A68-42F4-BA86-981817953149}" type="slidenum">
              <a:rPr lang="en-US" smtClean="0"/>
              <a:t>7</a:t>
            </a:fld>
            <a:endParaRPr lang="en-US" dirty="0"/>
          </a:p>
        </p:txBody>
      </p:sp>
    </p:spTree>
    <p:extLst>
      <p:ext uri="{BB962C8B-B14F-4D97-AF65-F5344CB8AC3E}">
        <p14:creationId xmlns:p14="http://schemas.microsoft.com/office/powerpoint/2010/main" val="277250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analyzed the data and established a set of primitives that would allow us to represent all of the utterances with sequences of these primitives. Participants mostly referred to intersections and turning directions. </a:t>
            </a:r>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8</a:t>
            </a:fld>
            <a:endParaRPr lang="en-US" dirty="0"/>
          </a:p>
        </p:txBody>
      </p:sp>
    </p:spTree>
    <p:extLst>
      <p:ext uri="{BB962C8B-B14F-4D97-AF65-F5344CB8AC3E}">
        <p14:creationId xmlns:p14="http://schemas.microsoft.com/office/powerpoint/2010/main" val="35124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AMT to annotate the utterances with robot plans. AMT workers were asked to provide a sequence of plan primitives that corresponded to the passerby instructions. They were also asked to provide a follow up question if the instructions were unclear or incomplete. </a:t>
            </a:r>
          </a:p>
        </p:txBody>
      </p:sp>
      <p:sp>
        <p:nvSpPr>
          <p:cNvPr id="4" name="Slide Number Placeholder 3"/>
          <p:cNvSpPr>
            <a:spLocks noGrp="1"/>
          </p:cNvSpPr>
          <p:nvPr>
            <p:ph type="sldNum" sz="quarter" idx="5"/>
          </p:nvPr>
        </p:nvSpPr>
        <p:spPr/>
        <p:txBody>
          <a:bodyPr/>
          <a:lstStyle/>
          <a:p>
            <a:fld id="{4B725628-3A68-42F4-BA86-981817953149}" type="slidenum">
              <a:rPr lang="en-US" smtClean="0"/>
              <a:t>9</a:t>
            </a:fld>
            <a:endParaRPr lang="en-US" dirty="0"/>
          </a:p>
        </p:txBody>
      </p:sp>
    </p:spTree>
    <p:extLst>
      <p:ext uri="{BB962C8B-B14F-4D97-AF65-F5344CB8AC3E}">
        <p14:creationId xmlns:p14="http://schemas.microsoft.com/office/powerpoint/2010/main" val="360449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9E83-2B8C-8D4F-9300-53991191E8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1368D7-945C-474F-849C-1141818FE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E1871-786E-8C45-A414-FA8C609BC40A}"/>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5" name="Footer Placeholder 4">
            <a:extLst>
              <a:ext uri="{FF2B5EF4-FFF2-40B4-BE49-F238E27FC236}">
                <a16:creationId xmlns:a16="http://schemas.microsoft.com/office/drawing/2014/main" id="{40E45224-C749-0648-9B94-6FA4509B5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9C3D8-2936-264B-9F94-C7D731BF8AC8}"/>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87519164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BB5F-B837-0247-8720-A5356EB52F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90E9DF-FC6F-0240-96AD-6A188485BC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2A649-E402-BD4C-B3F8-54F8B60D3872}"/>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5" name="Footer Placeholder 4">
            <a:extLst>
              <a:ext uri="{FF2B5EF4-FFF2-40B4-BE49-F238E27FC236}">
                <a16:creationId xmlns:a16="http://schemas.microsoft.com/office/drawing/2014/main" id="{E1454441-0DCC-7B45-89B6-F46CCA09D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4EC19-434F-F344-A023-860ABC7F0918}"/>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38836727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6EC85-2636-EF49-9F28-FB1993F543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43C8C-F743-1B45-877C-AE2F8A18D7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94804-9796-6846-A7F3-F0BBA49DE0ED}"/>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5" name="Footer Placeholder 4">
            <a:extLst>
              <a:ext uri="{FF2B5EF4-FFF2-40B4-BE49-F238E27FC236}">
                <a16:creationId xmlns:a16="http://schemas.microsoft.com/office/drawing/2014/main" id="{4C9B64DC-1ED4-294F-BC3B-F2DF896FE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01054-F81F-914C-9B90-00CE3C352DB2}"/>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267146767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3017-0D1C-A840-B023-EBD3A423B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5F8ED2-B1F2-764E-BD68-D6239D421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E11F4-A08E-EB45-8304-0528C5159281}"/>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5" name="Footer Placeholder 4">
            <a:extLst>
              <a:ext uri="{FF2B5EF4-FFF2-40B4-BE49-F238E27FC236}">
                <a16:creationId xmlns:a16="http://schemas.microsoft.com/office/drawing/2014/main" id="{4AA29862-437E-D64C-8905-5310595F5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4CE21-87A0-B547-9F2B-4B27E8E832D4}"/>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36236119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B5EF-5295-B14A-94C0-9DB8FD123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1920D3-E735-F349-8072-2BC745B35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724A64-82C6-6446-927E-39A99BF8DA4A}"/>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5" name="Footer Placeholder 4">
            <a:extLst>
              <a:ext uri="{FF2B5EF4-FFF2-40B4-BE49-F238E27FC236}">
                <a16:creationId xmlns:a16="http://schemas.microsoft.com/office/drawing/2014/main" id="{CA4B9C98-5EEA-B547-95C6-9DC7E0084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9D5B9-5E6B-1A4A-AB18-3D3AE7C92FBD}"/>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1905704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2E67-5865-754F-9CD0-99ECE50461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E330EF-0B3D-8A4F-962D-AE269DBD1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54E06A-46D8-454B-9ED4-AB7FC2739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9E68A7-05A3-7E42-B2F5-7C0627265D70}"/>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6" name="Footer Placeholder 5">
            <a:extLst>
              <a:ext uri="{FF2B5EF4-FFF2-40B4-BE49-F238E27FC236}">
                <a16:creationId xmlns:a16="http://schemas.microsoft.com/office/drawing/2014/main" id="{786A7318-4C6F-464C-ADC2-70E50F1CC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74AA0-3D26-7D41-BD47-1E93ED987903}"/>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36150376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8FF7-7083-6C45-9503-379F20530E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7FB805-B538-2A4E-9476-86BE52F92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9DC61-44AB-714B-81E6-B731C74217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D8713-1BF2-4E42-AC09-05BA160A8A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B33BF9-EB8A-C04A-8EFA-DA36DADBC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710A7-529A-1641-8E06-CBC5A6E3388C}"/>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8" name="Footer Placeholder 7">
            <a:extLst>
              <a:ext uri="{FF2B5EF4-FFF2-40B4-BE49-F238E27FC236}">
                <a16:creationId xmlns:a16="http://schemas.microsoft.com/office/drawing/2014/main" id="{6F0AD515-4080-074D-987B-6B3AAB4FC8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FA676-D928-F942-8A95-171FAADAB851}"/>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18150282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D76B-1A7C-754A-A70B-2F99A3B1D0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51E1B-E48E-8641-9BBA-7AB76E4207DA}"/>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4" name="Footer Placeholder 3">
            <a:extLst>
              <a:ext uri="{FF2B5EF4-FFF2-40B4-BE49-F238E27FC236}">
                <a16:creationId xmlns:a16="http://schemas.microsoft.com/office/drawing/2014/main" id="{05D17917-5BB1-6146-84C0-19FFCDFD7C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85D44-C246-CA4E-85B2-F3C4C2A5DB46}"/>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33951848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1A877-8D7F-6549-A9A4-F27637987C9E}"/>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3" name="Footer Placeholder 2">
            <a:extLst>
              <a:ext uri="{FF2B5EF4-FFF2-40B4-BE49-F238E27FC236}">
                <a16:creationId xmlns:a16="http://schemas.microsoft.com/office/drawing/2014/main" id="{F49EEB46-C798-D54D-86E5-C4E55DC5E5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6CE6AE-D00A-7749-B0DB-EF76BE866BC0}"/>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36274050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61AD-441A-DF44-95BB-1F8DA8321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E1490-8ADA-B64B-B9FD-E05C5D4E4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4CBED-DDD4-5F47-9EB8-F9117FF5D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47209-019A-9B4D-A021-248EC0F01429}"/>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6" name="Footer Placeholder 5">
            <a:extLst>
              <a:ext uri="{FF2B5EF4-FFF2-40B4-BE49-F238E27FC236}">
                <a16:creationId xmlns:a16="http://schemas.microsoft.com/office/drawing/2014/main" id="{249713CB-C472-FA42-873D-327796A9C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C2847-13E7-444A-ABC8-50967E4D1126}"/>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1855754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486D-AA3F-7440-8559-5C5D129B4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B9711E-A345-9348-A9BC-7F96740FE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526406-A2C7-404A-B287-95477FCE8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71386-FA68-294D-9304-747D8F339F09}"/>
              </a:ext>
            </a:extLst>
          </p:cNvPr>
          <p:cNvSpPr>
            <a:spLocks noGrp="1"/>
          </p:cNvSpPr>
          <p:nvPr>
            <p:ph type="dt" sz="half" idx="10"/>
          </p:nvPr>
        </p:nvSpPr>
        <p:spPr/>
        <p:txBody>
          <a:bodyPr/>
          <a:lstStyle/>
          <a:p>
            <a:fld id="{251242AF-D505-F748-9F4B-88747C0969D7}" type="datetimeFigureOut">
              <a:rPr lang="en-US" smtClean="0"/>
              <a:t>8/10/2021</a:t>
            </a:fld>
            <a:endParaRPr lang="en-US"/>
          </a:p>
        </p:txBody>
      </p:sp>
      <p:sp>
        <p:nvSpPr>
          <p:cNvPr id="6" name="Footer Placeholder 5">
            <a:extLst>
              <a:ext uri="{FF2B5EF4-FFF2-40B4-BE49-F238E27FC236}">
                <a16:creationId xmlns:a16="http://schemas.microsoft.com/office/drawing/2014/main" id="{47176BC9-08FD-4F40-B1C9-486BFDFD5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96BF11-BB6A-E143-A18F-FC81B8AF6F36}"/>
              </a:ext>
            </a:extLst>
          </p:cNvPr>
          <p:cNvSpPr>
            <a:spLocks noGrp="1"/>
          </p:cNvSpPr>
          <p:nvPr>
            <p:ph type="sldNum" sz="quarter" idx="12"/>
          </p:nvPr>
        </p:nvSpPr>
        <p:spPr/>
        <p:txBody>
          <a:bodyPr/>
          <a:lstStyle/>
          <a:p>
            <a:fld id="{7A5C5746-A920-0049-8E51-8B2CE407C7B9}" type="slidenum">
              <a:rPr lang="en-US" smtClean="0"/>
              <a:t>‹#›</a:t>
            </a:fld>
            <a:endParaRPr lang="en-US"/>
          </a:p>
        </p:txBody>
      </p:sp>
    </p:spTree>
    <p:extLst>
      <p:ext uri="{BB962C8B-B14F-4D97-AF65-F5344CB8AC3E}">
        <p14:creationId xmlns:p14="http://schemas.microsoft.com/office/powerpoint/2010/main" val="10084398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DBCAD-E425-3840-8AA0-97481BAD7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425779-6589-6244-9911-EDB2D6309F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8984C-9088-0540-8144-37F1661AB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242AF-D505-F748-9F4B-88747C0969D7}" type="datetimeFigureOut">
              <a:rPr lang="en-US" smtClean="0"/>
              <a:t>8/10/2021</a:t>
            </a:fld>
            <a:endParaRPr lang="en-US"/>
          </a:p>
        </p:txBody>
      </p:sp>
      <p:sp>
        <p:nvSpPr>
          <p:cNvPr id="5" name="Footer Placeholder 4">
            <a:extLst>
              <a:ext uri="{FF2B5EF4-FFF2-40B4-BE49-F238E27FC236}">
                <a16:creationId xmlns:a16="http://schemas.microsoft.com/office/drawing/2014/main" id="{E05BC734-84F6-3643-B8AA-CC38C12C4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BE170E-655B-C746-9C13-3FF70253D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C5746-A920-0049-8E51-8B2CE407C7B9}" type="slidenum">
              <a:rPr lang="en-US" smtClean="0"/>
              <a:t>‹#›</a:t>
            </a:fld>
            <a:endParaRPr lang="en-US"/>
          </a:p>
        </p:txBody>
      </p:sp>
    </p:spTree>
    <p:extLst>
      <p:ext uri="{BB962C8B-B14F-4D97-AF65-F5344CB8AC3E}">
        <p14:creationId xmlns:p14="http://schemas.microsoft.com/office/powerpoint/2010/main" val="1650198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0458-5CE5-4840-A893-A88DBB99E70D}"/>
              </a:ext>
            </a:extLst>
          </p:cNvPr>
          <p:cNvSpPr>
            <a:spLocks noGrp="1"/>
          </p:cNvSpPr>
          <p:nvPr>
            <p:ph type="ctrTitle"/>
          </p:nvPr>
        </p:nvSpPr>
        <p:spPr>
          <a:xfrm>
            <a:off x="296122" y="1041400"/>
            <a:ext cx="11599756" cy="2387600"/>
          </a:xfrm>
        </p:spPr>
        <p:txBody>
          <a:bodyPr>
            <a:normAutofit fontScale="90000"/>
          </a:bodyPr>
          <a:lstStyle/>
          <a:p>
            <a:r>
              <a:rPr lang="en-US" dirty="0"/>
              <a:t>Talk the talk and walk the walk:</a:t>
            </a:r>
            <a:br>
              <a:rPr lang="en-US" dirty="0"/>
            </a:br>
            <a:r>
              <a:rPr lang="en-US" dirty="0"/>
              <a:t>Dialogue-driven navigation in unknown indoor environments</a:t>
            </a:r>
            <a:endParaRPr lang="en-US" sz="4800" dirty="0"/>
          </a:p>
        </p:txBody>
      </p:sp>
      <p:sp>
        <p:nvSpPr>
          <p:cNvPr id="3" name="Subtitle 2">
            <a:extLst>
              <a:ext uri="{FF2B5EF4-FFF2-40B4-BE49-F238E27FC236}">
                <a16:creationId xmlns:a16="http://schemas.microsoft.com/office/drawing/2014/main" id="{417E533F-8305-2B4B-9F1B-3BF271EC79FD}"/>
              </a:ext>
            </a:extLst>
          </p:cNvPr>
          <p:cNvSpPr>
            <a:spLocks noGrp="1"/>
          </p:cNvSpPr>
          <p:nvPr>
            <p:ph type="subTitle" idx="1"/>
          </p:nvPr>
        </p:nvSpPr>
        <p:spPr>
          <a:xfrm>
            <a:off x="1524000" y="4160838"/>
            <a:ext cx="9144000" cy="1655762"/>
          </a:xfrm>
        </p:spPr>
        <p:txBody>
          <a:bodyPr/>
          <a:lstStyle/>
          <a:p>
            <a:r>
              <a:rPr lang="en-US" dirty="0"/>
              <a:t>Thomas Victor Ilyevsky, Jared Sigurd Johansen, and Jeffrey Mark </a:t>
            </a:r>
            <a:r>
              <a:rPr lang="en-US" dirty="0" err="1"/>
              <a:t>Siskind</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7F69772-8966-4269-8C8F-CC98382CEE23}"/>
              </a:ext>
            </a:extLst>
          </p:cNvPr>
          <p:cNvSpPr>
            <a:spLocks noGrp="1"/>
          </p:cNvSpPr>
          <p:nvPr>
            <p:ph type="sldNum" sz="quarter" idx="12"/>
          </p:nvPr>
        </p:nvSpPr>
        <p:spPr/>
        <p:txBody>
          <a:bodyPr/>
          <a:lstStyle/>
          <a:p>
            <a:fld id="{7A5C5746-A920-0049-8E51-8B2CE407C7B9}" type="slidenum">
              <a:rPr lang="en-US" smtClean="0"/>
              <a:t>1</a:t>
            </a:fld>
            <a:endParaRPr lang="en-US"/>
          </a:p>
        </p:txBody>
      </p:sp>
      <p:sp>
        <p:nvSpPr>
          <p:cNvPr id="6" name="Subtitle 2">
            <a:extLst>
              <a:ext uri="{FF2B5EF4-FFF2-40B4-BE49-F238E27FC236}">
                <a16:creationId xmlns:a16="http://schemas.microsoft.com/office/drawing/2014/main" id="{4D74BC97-18C3-6246-89EA-BF2E8F03FA69}"/>
              </a:ext>
            </a:extLst>
          </p:cNvPr>
          <p:cNvSpPr txBox="1">
            <a:spLocks/>
          </p:cNvSpPr>
          <p:nvPr/>
        </p:nvSpPr>
        <p:spPr>
          <a:xfrm>
            <a:off x="1676400" y="4883150"/>
            <a:ext cx="9144000" cy="1655762"/>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This work was supported, in part, by the US National Science Foundation under Grants 1522954-IIS and 1734938-IIS, and by the Intelligence Advanced Research Projects Activity (IARPA) via Department of Interior/Interior Business Center (DOI/IBC) contract number D17PC00341. Any opinions, findings, views, and conclusions or recommendations expressed in this material are those of the authors and do not necessarily reflect the views, official policies, or endorsements, either expressed or implied, of the sponsors. The U.S. Government is authorized to reproduce and distribute reprints for Government purposes, notwithstanding any copyright notation herein. (Corresponding author: Jeffrey Mark </a:t>
            </a:r>
            <a:r>
              <a:rPr lang="en-US" dirty="0" err="1"/>
              <a:t>Siskind</a:t>
            </a:r>
            <a:r>
              <a:rPr lang="en-US" dirty="0"/>
              <a:t>.)</a:t>
            </a:r>
          </a:p>
          <a:p>
            <a:pPr algn="l"/>
            <a:r>
              <a:rPr lang="en-US" dirty="0"/>
              <a:t>All authors were with the School of Electrical and Computer Engineering, 465 Northwestern Avenue, Purdue University, West Lafayette, IN, 47907USA e-mail:{</a:t>
            </a:r>
            <a:r>
              <a:rPr lang="en-US" dirty="0" err="1"/>
              <a:t>tilyevsk,jjohanse,qobi</a:t>
            </a:r>
            <a:r>
              <a:rPr lang="en-US" dirty="0"/>
              <a:t>}@</a:t>
            </a:r>
            <a:r>
              <a:rPr lang="en-US" dirty="0" err="1"/>
              <a:t>purdue.edu</a:t>
            </a:r>
            <a:r>
              <a:rPr lang="en-US" dirty="0"/>
              <a:t>.</a:t>
            </a:r>
          </a:p>
          <a:p>
            <a:pPr algn="l"/>
            <a:endParaRPr lang="en-US" dirty="0"/>
          </a:p>
        </p:txBody>
      </p:sp>
    </p:spTree>
    <p:extLst>
      <p:ext uri="{BB962C8B-B14F-4D97-AF65-F5344CB8AC3E}">
        <p14:creationId xmlns:p14="http://schemas.microsoft.com/office/powerpoint/2010/main" val="56221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69D8-AF23-41AD-B4BC-636B48D026A8}"/>
              </a:ext>
            </a:extLst>
          </p:cNvPr>
          <p:cNvSpPr>
            <a:spLocks noGrp="1"/>
          </p:cNvSpPr>
          <p:nvPr>
            <p:ph type="title"/>
          </p:nvPr>
        </p:nvSpPr>
        <p:spPr/>
        <p:txBody>
          <a:bodyPr/>
          <a:lstStyle/>
          <a:p>
            <a:r>
              <a:rPr lang="en-US" dirty="0"/>
              <a:t>Augmentation is performed to balance the dataset</a:t>
            </a:r>
          </a:p>
        </p:txBody>
      </p:sp>
      <p:graphicFrame>
        <p:nvGraphicFramePr>
          <p:cNvPr id="4" name="Table 4">
            <a:extLst>
              <a:ext uri="{FF2B5EF4-FFF2-40B4-BE49-F238E27FC236}">
                <a16:creationId xmlns:a16="http://schemas.microsoft.com/office/drawing/2014/main" id="{C07A1B5D-5198-446D-AD5E-E4ECB53A65AF}"/>
              </a:ext>
            </a:extLst>
          </p:cNvPr>
          <p:cNvGraphicFramePr>
            <a:graphicFrameLocks noGrp="1"/>
          </p:cNvGraphicFramePr>
          <p:nvPr>
            <p:extLst>
              <p:ext uri="{D42A27DB-BD31-4B8C-83A1-F6EECF244321}">
                <p14:modId xmlns:p14="http://schemas.microsoft.com/office/powerpoint/2010/main" val="3227792816"/>
              </p:ext>
            </p:extLst>
          </p:nvPr>
        </p:nvGraphicFramePr>
        <p:xfrm>
          <a:off x="1168456" y="3284447"/>
          <a:ext cx="9431416" cy="2225040"/>
        </p:xfrm>
        <a:graphic>
          <a:graphicData uri="http://schemas.openxmlformats.org/drawingml/2006/table">
            <a:tbl>
              <a:tblPr firstRow="1" bandRow="1">
                <a:tableStyleId>{5C22544A-7EE6-4342-B048-85BDC9FD1C3A}</a:tableStyleId>
              </a:tblPr>
              <a:tblGrid>
                <a:gridCol w="2357854">
                  <a:extLst>
                    <a:ext uri="{9D8B030D-6E8A-4147-A177-3AD203B41FA5}">
                      <a16:colId xmlns:a16="http://schemas.microsoft.com/office/drawing/2014/main" val="383275507"/>
                    </a:ext>
                  </a:extLst>
                </a:gridCol>
                <a:gridCol w="2992216">
                  <a:extLst>
                    <a:ext uri="{9D8B030D-6E8A-4147-A177-3AD203B41FA5}">
                      <a16:colId xmlns:a16="http://schemas.microsoft.com/office/drawing/2014/main" val="1201451390"/>
                    </a:ext>
                  </a:extLst>
                </a:gridCol>
                <a:gridCol w="2029522">
                  <a:extLst>
                    <a:ext uri="{9D8B030D-6E8A-4147-A177-3AD203B41FA5}">
                      <a16:colId xmlns:a16="http://schemas.microsoft.com/office/drawing/2014/main" val="1639005905"/>
                    </a:ext>
                  </a:extLst>
                </a:gridCol>
                <a:gridCol w="2051824">
                  <a:extLst>
                    <a:ext uri="{9D8B030D-6E8A-4147-A177-3AD203B41FA5}">
                      <a16:colId xmlns:a16="http://schemas.microsoft.com/office/drawing/2014/main" val="1939350423"/>
                    </a:ext>
                  </a:extLst>
                </a:gridCol>
              </a:tblGrid>
              <a:tr h="370840">
                <a:tc>
                  <a:txBody>
                    <a:bodyPr/>
                    <a:lstStyle/>
                    <a:p>
                      <a:r>
                        <a:rPr lang="en-US" dirty="0"/>
                        <a:t>Category</a:t>
                      </a:r>
                    </a:p>
                  </a:txBody>
                  <a:tcPr/>
                </a:tc>
                <a:tc>
                  <a:txBody>
                    <a:bodyPr/>
                    <a:lstStyle/>
                    <a:p>
                      <a:r>
                        <a:rPr lang="en-US" dirty="0"/>
                        <a:t>Plan Pattern</a:t>
                      </a:r>
                    </a:p>
                  </a:txBody>
                  <a:tcPr/>
                </a:tc>
                <a:tc>
                  <a:txBody>
                    <a:bodyPr/>
                    <a:lstStyle/>
                    <a:p>
                      <a:r>
                        <a:rPr lang="en-US" dirty="0"/>
                        <a:t>Original Count</a:t>
                      </a:r>
                    </a:p>
                  </a:txBody>
                  <a:tcPr/>
                </a:tc>
                <a:tc>
                  <a:txBody>
                    <a:bodyPr/>
                    <a:lstStyle/>
                    <a:p>
                      <a:r>
                        <a:rPr lang="en-US" dirty="0"/>
                        <a:t>Augmented Count</a:t>
                      </a:r>
                    </a:p>
                  </a:txBody>
                  <a:tcPr/>
                </a:tc>
                <a:extLst>
                  <a:ext uri="{0D108BD9-81ED-4DB2-BD59-A6C34878D82A}">
                    <a16:rowId xmlns:a16="http://schemas.microsoft.com/office/drawing/2014/main" val="2469962866"/>
                  </a:ext>
                </a:extLst>
              </a:tr>
              <a:tr h="370840">
                <a:tc>
                  <a:txBody>
                    <a:bodyPr/>
                    <a:lstStyle/>
                    <a:p>
                      <a:r>
                        <a:rPr lang="en-US" sz="1800" b="0" i="0" u="none" strike="noStrike" kern="1200" baseline="0" dirty="0">
                          <a:solidFill>
                            <a:schemeClr val="dk1"/>
                          </a:solidFill>
                          <a:latin typeface="+mn-lt"/>
                          <a:ea typeface="+mn-ea"/>
                          <a:cs typeface="+mn-cs"/>
                        </a:rPr>
                        <a:t>empty</a:t>
                      </a:r>
                      <a:endParaRPr lang="en-US" dirty="0"/>
                    </a:p>
                  </a:txBody>
                  <a:tcPr/>
                </a:tc>
                <a:tc>
                  <a:txBody>
                    <a:bodyPr/>
                    <a:lstStyle/>
                    <a:p>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a:t>
                      </a:r>
                      <a:endParaRPr lang="en-US" b="0" dirty="0">
                        <a:latin typeface="Consolas" panose="020B0609020204030204" pitchFamily="49" charset="0"/>
                      </a:endParaRPr>
                    </a:p>
                  </a:txBody>
                  <a:tcPr/>
                </a:tc>
                <a:tc>
                  <a:txBody>
                    <a:bodyPr/>
                    <a:lstStyle/>
                    <a:p>
                      <a:r>
                        <a:rPr lang="en-US" dirty="0"/>
                        <a:t>125</a:t>
                      </a:r>
                    </a:p>
                  </a:txBody>
                  <a:tcPr/>
                </a:tc>
                <a:tc>
                  <a:txBody>
                    <a:bodyPr/>
                    <a:lstStyle/>
                    <a:p>
                      <a:r>
                        <a:rPr lang="en-US" dirty="0"/>
                        <a:t>2125</a:t>
                      </a:r>
                    </a:p>
                  </a:txBody>
                  <a:tcPr/>
                </a:tc>
                <a:extLst>
                  <a:ext uri="{0D108BD9-81ED-4DB2-BD59-A6C34878D82A}">
                    <a16:rowId xmlns:a16="http://schemas.microsoft.com/office/drawing/2014/main" val="3491381209"/>
                  </a:ext>
                </a:extLst>
              </a:tr>
              <a:tr h="370840">
                <a:tc>
                  <a:txBody>
                    <a:bodyPr/>
                    <a:lstStyle/>
                    <a:p>
                      <a:r>
                        <a:rPr lang="en-US" dirty="0"/>
                        <a:t>need-elevator</a:t>
                      </a:r>
                    </a:p>
                  </a:txBody>
                  <a:tcPr/>
                </a:tc>
                <a:tc>
                  <a:txBody>
                    <a:bodyPr/>
                    <a:lstStyle/>
                    <a:p>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 change-floor, …]</a:t>
                      </a:r>
                      <a:endParaRPr lang="en-US" b="0" dirty="0">
                        <a:latin typeface="Consolas" panose="020B0609020204030204" pitchFamily="49" charset="0"/>
                      </a:endParaRPr>
                    </a:p>
                  </a:txBody>
                  <a:tcPr/>
                </a:tc>
                <a:tc>
                  <a:txBody>
                    <a:bodyPr/>
                    <a:lstStyle/>
                    <a:p>
                      <a:r>
                        <a:rPr lang="en-US" dirty="0"/>
                        <a:t>2100</a:t>
                      </a:r>
                    </a:p>
                  </a:txBody>
                  <a:tcPr/>
                </a:tc>
                <a:tc>
                  <a:txBody>
                    <a:bodyPr/>
                    <a:lstStyle/>
                    <a:p>
                      <a:r>
                        <a:rPr lang="en-US" dirty="0"/>
                        <a:t>2100</a:t>
                      </a:r>
                    </a:p>
                  </a:txBody>
                  <a:tcPr/>
                </a:tc>
                <a:extLst>
                  <a:ext uri="{0D108BD9-81ED-4DB2-BD59-A6C34878D82A}">
                    <a16:rowId xmlns:a16="http://schemas.microsoft.com/office/drawing/2014/main" val="3659913340"/>
                  </a:ext>
                </a:extLst>
              </a:tr>
              <a:tr h="370840">
                <a:tc>
                  <a:txBody>
                    <a:bodyPr/>
                    <a:lstStyle/>
                    <a:p>
                      <a:r>
                        <a:rPr lang="en-US" dirty="0"/>
                        <a:t>need-first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 …]</a:t>
                      </a:r>
                      <a:endParaRPr lang="en-US" b="0" dirty="0">
                        <a:latin typeface="Consolas" panose="020B0609020204030204" pitchFamily="49" charset="0"/>
                      </a:endParaRPr>
                    </a:p>
                  </a:txBody>
                  <a:tcPr/>
                </a:tc>
                <a:tc>
                  <a:txBody>
                    <a:bodyPr/>
                    <a:lstStyle/>
                    <a:p>
                      <a:r>
                        <a:rPr lang="en-US" dirty="0"/>
                        <a:t>68</a:t>
                      </a:r>
                    </a:p>
                  </a:txBody>
                  <a:tcPr/>
                </a:tc>
                <a:tc>
                  <a:txBody>
                    <a:bodyPr/>
                    <a:lstStyle/>
                    <a:p>
                      <a:r>
                        <a:rPr lang="en-US" dirty="0"/>
                        <a:t>2200</a:t>
                      </a:r>
                    </a:p>
                  </a:txBody>
                  <a:tcPr/>
                </a:tc>
                <a:extLst>
                  <a:ext uri="{0D108BD9-81ED-4DB2-BD59-A6C34878D82A}">
                    <a16:rowId xmlns:a16="http://schemas.microsoft.com/office/drawing/2014/main" val="434239686"/>
                  </a:ext>
                </a:extLst>
              </a:tr>
              <a:tr h="370840">
                <a:tc>
                  <a:txBody>
                    <a:bodyPr/>
                    <a:lstStyle/>
                    <a:p>
                      <a:r>
                        <a:rPr lang="en-US" dirty="0"/>
                        <a:t>need-last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 </a:t>
                      </a:r>
                      <a:r>
                        <a:rPr lang="en-US" b="0" dirty="0">
                          <a:latin typeface="Consolas" panose="020B0609020204030204" pitchFamily="49" charset="0"/>
                          <a:sym typeface="Symbol" panose="05050102010706020507" pitchFamily="18" charset="2"/>
                        </a:rPr>
                        <a:t>□]</a:t>
                      </a:r>
                      <a:endParaRPr lang="en-US" b="0" dirty="0">
                        <a:latin typeface="Consolas" panose="020B0609020204030204" pitchFamily="49" charset="0"/>
                      </a:endParaRPr>
                    </a:p>
                  </a:txBody>
                  <a:tcPr/>
                </a:tc>
                <a:tc>
                  <a:txBody>
                    <a:bodyPr/>
                    <a:lstStyle/>
                    <a:p>
                      <a:r>
                        <a:rPr lang="en-US" dirty="0"/>
                        <a:t>58</a:t>
                      </a:r>
                    </a:p>
                  </a:txBody>
                  <a:tcPr/>
                </a:tc>
                <a:tc>
                  <a:txBody>
                    <a:bodyPr/>
                    <a:lstStyle/>
                    <a:p>
                      <a:r>
                        <a:rPr lang="en-US" dirty="0"/>
                        <a:t>1818</a:t>
                      </a:r>
                    </a:p>
                  </a:txBody>
                  <a:tcPr/>
                </a:tc>
                <a:extLst>
                  <a:ext uri="{0D108BD9-81ED-4DB2-BD59-A6C34878D82A}">
                    <a16:rowId xmlns:a16="http://schemas.microsoft.com/office/drawing/2014/main" val="3123724714"/>
                  </a:ext>
                </a:extLst>
              </a:tr>
              <a:tr h="370840">
                <a:tc>
                  <a:txBody>
                    <a:bodyPr/>
                    <a:lstStyle/>
                    <a:p>
                      <a:r>
                        <a:rPr lang="en-US" dirty="0"/>
                        <a:t>complete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a:t>
                      </a:r>
                      <a:r>
                        <a:rPr lang="en-US" b="0" dirty="0">
                          <a:latin typeface="Consolas" panose="020B0609020204030204" pitchFamily="49" charset="0"/>
                        </a:rPr>
                        <a:t>]</a:t>
                      </a:r>
                    </a:p>
                  </a:txBody>
                  <a:tcPr/>
                </a:tc>
                <a:tc>
                  <a:txBody>
                    <a:bodyPr/>
                    <a:lstStyle/>
                    <a:p>
                      <a:r>
                        <a:rPr lang="en-US" dirty="0"/>
                        <a:t>7467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7467</a:t>
                      </a:r>
                    </a:p>
                  </a:txBody>
                  <a:tcPr/>
                </a:tc>
                <a:extLst>
                  <a:ext uri="{0D108BD9-81ED-4DB2-BD59-A6C34878D82A}">
                    <a16:rowId xmlns:a16="http://schemas.microsoft.com/office/drawing/2014/main" val="1976184980"/>
                  </a:ext>
                </a:extLst>
              </a:tr>
            </a:tbl>
          </a:graphicData>
        </a:graphic>
      </p:graphicFrame>
      <p:sp>
        <p:nvSpPr>
          <p:cNvPr id="5" name="Slide Number Placeholder 4">
            <a:extLst>
              <a:ext uri="{FF2B5EF4-FFF2-40B4-BE49-F238E27FC236}">
                <a16:creationId xmlns:a16="http://schemas.microsoft.com/office/drawing/2014/main" id="{1130F596-1BC7-4C3A-9B0E-AFF165791AA9}"/>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28174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7808-2C4F-48A6-B380-A7C08D356568}"/>
              </a:ext>
            </a:extLst>
          </p:cNvPr>
          <p:cNvSpPr>
            <a:spLocks noGrp="1"/>
          </p:cNvSpPr>
          <p:nvPr>
            <p:ph type="title"/>
          </p:nvPr>
        </p:nvSpPr>
        <p:spPr/>
        <p:txBody>
          <a:bodyPr/>
          <a:lstStyle/>
          <a:p>
            <a:r>
              <a:rPr lang="en-US" dirty="0"/>
              <a:t>Further augmentation is performed to facilitate multi-turn dialogue</a:t>
            </a:r>
          </a:p>
        </p:txBody>
      </p:sp>
      <p:graphicFrame>
        <p:nvGraphicFramePr>
          <p:cNvPr id="4" name="Table 4">
            <a:extLst>
              <a:ext uri="{FF2B5EF4-FFF2-40B4-BE49-F238E27FC236}">
                <a16:creationId xmlns:a16="http://schemas.microsoft.com/office/drawing/2014/main" id="{C455C825-AF85-48C0-A592-50E9A1EC1B3F}"/>
              </a:ext>
            </a:extLst>
          </p:cNvPr>
          <p:cNvGraphicFramePr>
            <a:graphicFrameLocks noGrp="1"/>
          </p:cNvGraphicFramePr>
          <p:nvPr/>
        </p:nvGraphicFramePr>
        <p:xfrm>
          <a:off x="1168456" y="3284447"/>
          <a:ext cx="9464870" cy="2123440"/>
        </p:xfrm>
        <a:graphic>
          <a:graphicData uri="http://schemas.openxmlformats.org/drawingml/2006/table">
            <a:tbl>
              <a:tblPr firstRow="1" bandRow="1">
                <a:tableStyleId>{5C22544A-7EE6-4342-B048-85BDC9FD1C3A}</a:tableStyleId>
              </a:tblPr>
              <a:tblGrid>
                <a:gridCol w="2357854">
                  <a:extLst>
                    <a:ext uri="{9D8B030D-6E8A-4147-A177-3AD203B41FA5}">
                      <a16:colId xmlns:a16="http://schemas.microsoft.com/office/drawing/2014/main" val="383275507"/>
                    </a:ext>
                  </a:extLst>
                </a:gridCol>
                <a:gridCol w="2992216">
                  <a:extLst>
                    <a:ext uri="{9D8B030D-6E8A-4147-A177-3AD203B41FA5}">
                      <a16:colId xmlns:a16="http://schemas.microsoft.com/office/drawing/2014/main" val="1201451390"/>
                    </a:ext>
                  </a:extLst>
                </a:gridCol>
                <a:gridCol w="4114800">
                  <a:extLst>
                    <a:ext uri="{9D8B030D-6E8A-4147-A177-3AD203B41FA5}">
                      <a16:colId xmlns:a16="http://schemas.microsoft.com/office/drawing/2014/main" val="1639005905"/>
                    </a:ext>
                  </a:extLst>
                </a:gridCol>
              </a:tblGrid>
              <a:tr h="370840">
                <a:tc>
                  <a:txBody>
                    <a:bodyPr/>
                    <a:lstStyle/>
                    <a:p>
                      <a:r>
                        <a:rPr lang="en-US" dirty="0"/>
                        <a:t>Category</a:t>
                      </a:r>
                    </a:p>
                  </a:txBody>
                  <a:tcPr/>
                </a:tc>
                <a:tc>
                  <a:txBody>
                    <a:bodyPr/>
                    <a:lstStyle/>
                    <a:p>
                      <a:r>
                        <a:rPr lang="en-US" dirty="0"/>
                        <a:t>Plan Pattern</a:t>
                      </a:r>
                    </a:p>
                  </a:txBody>
                  <a:tcPr/>
                </a:tc>
                <a:tc>
                  <a:txBody>
                    <a:bodyPr/>
                    <a:lstStyle/>
                    <a:p>
                      <a:r>
                        <a:rPr lang="en-US" dirty="0"/>
                        <a:t>Follow-up Question</a:t>
                      </a:r>
                    </a:p>
                  </a:txBody>
                  <a:tcPr/>
                </a:tc>
                <a:extLst>
                  <a:ext uri="{0D108BD9-81ED-4DB2-BD59-A6C34878D82A}">
                    <a16:rowId xmlns:a16="http://schemas.microsoft.com/office/drawing/2014/main" val="2469962866"/>
                  </a:ext>
                </a:extLst>
              </a:tr>
              <a:tr h="370840">
                <a:tc>
                  <a:txBody>
                    <a:bodyPr/>
                    <a:lstStyle/>
                    <a:p>
                      <a:r>
                        <a:rPr lang="en-US" sz="1800" b="0" i="0" u="none" strike="noStrike" kern="1200" baseline="0" dirty="0">
                          <a:solidFill>
                            <a:schemeClr val="dk1"/>
                          </a:solidFill>
                          <a:latin typeface="+mn-lt"/>
                          <a:ea typeface="+mn-ea"/>
                          <a:cs typeface="+mn-cs"/>
                        </a:rPr>
                        <a:t>empty</a:t>
                      </a:r>
                      <a:endParaRPr lang="en-US" dirty="0"/>
                    </a:p>
                  </a:txBody>
                  <a:tcPr/>
                </a:tc>
                <a:tc>
                  <a:txBody>
                    <a:bodyPr/>
                    <a:lstStyle/>
                    <a:p>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a:t>
                      </a:r>
                      <a:endParaRPr lang="en-US" b="0" dirty="0">
                        <a:latin typeface="Consolas" panose="020B0609020204030204" pitchFamily="49" charset="0"/>
                      </a:endParaRPr>
                    </a:p>
                  </a:txBody>
                  <a:tcPr/>
                </a:tc>
                <a:tc>
                  <a:txBody>
                    <a:bodyPr/>
                    <a:lstStyle/>
                    <a:p>
                      <a:r>
                        <a:rPr lang="en-US" dirty="0"/>
                        <a:t>Repeat original question</a:t>
                      </a:r>
                    </a:p>
                  </a:txBody>
                  <a:tcPr/>
                </a:tc>
                <a:extLst>
                  <a:ext uri="{0D108BD9-81ED-4DB2-BD59-A6C34878D82A}">
                    <a16:rowId xmlns:a16="http://schemas.microsoft.com/office/drawing/2014/main" val="3491381209"/>
                  </a:ext>
                </a:extLst>
              </a:tr>
              <a:tr h="370840">
                <a:tc>
                  <a:txBody>
                    <a:bodyPr/>
                    <a:lstStyle/>
                    <a:p>
                      <a:r>
                        <a:rPr lang="en-US" dirty="0"/>
                        <a:t>need-elevator</a:t>
                      </a:r>
                    </a:p>
                  </a:txBody>
                  <a:tcPr/>
                </a:tc>
                <a:tc>
                  <a:txBody>
                    <a:bodyPr/>
                    <a:lstStyle/>
                    <a:p>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 change-floor, …]</a:t>
                      </a:r>
                      <a:endParaRPr lang="en-US" b="0" dirty="0">
                        <a:latin typeface="Consolas" panose="020B0609020204030204" pitchFamily="49" charset="0"/>
                      </a:endParaRPr>
                    </a:p>
                  </a:txBody>
                  <a:tcPr/>
                </a:tc>
                <a:tc>
                  <a:txBody>
                    <a:bodyPr/>
                    <a:lstStyle/>
                    <a:p>
                      <a:r>
                        <a:rPr lang="en-US" dirty="0"/>
                        <a:t>Ask for navigational instructions to elevator</a:t>
                      </a:r>
                    </a:p>
                  </a:txBody>
                  <a:tcPr/>
                </a:tc>
                <a:extLst>
                  <a:ext uri="{0D108BD9-81ED-4DB2-BD59-A6C34878D82A}">
                    <a16:rowId xmlns:a16="http://schemas.microsoft.com/office/drawing/2014/main" val="3659913340"/>
                  </a:ext>
                </a:extLst>
              </a:tr>
              <a:tr h="370840">
                <a:tc>
                  <a:txBody>
                    <a:bodyPr/>
                    <a:lstStyle/>
                    <a:p>
                      <a:r>
                        <a:rPr lang="en-US" dirty="0"/>
                        <a:t>need-first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 …]</a:t>
                      </a:r>
                      <a:endParaRPr lang="en-US" b="0" dirty="0">
                        <a:latin typeface="Consolas" panose="020B0609020204030204" pitchFamily="49" charset="0"/>
                      </a:endParaRPr>
                    </a:p>
                  </a:txBody>
                  <a:tcPr/>
                </a:tc>
                <a:tc>
                  <a:txBody>
                    <a:bodyPr/>
                    <a:lstStyle/>
                    <a:p>
                      <a:r>
                        <a:rPr lang="en-US" dirty="0"/>
                        <a:t>Ask which direction to start out going </a:t>
                      </a:r>
                    </a:p>
                  </a:txBody>
                  <a:tcPr/>
                </a:tc>
                <a:extLst>
                  <a:ext uri="{0D108BD9-81ED-4DB2-BD59-A6C34878D82A}">
                    <a16:rowId xmlns:a16="http://schemas.microsoft.com/office/drawing/2014/main" val="434239686"/>
                  </a:ext>
                </a:extLst>
              </a:tr>
              <a:tr h="370840">
                <a:tc>
                  <a:txBody>
                    <a:bodyPr/>
                    <a:lstStyle/>
                    <a:p>
                      <a:r>
                        <a:rPr lang="en-US" dirty="0"/>
                        <a:t>need-last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 </a:t>
                      </a:r>
                      <a:r>
                        <a:rPr lang="en-US" b="0" dirty="0">
                          <a:latin typeface="Consolas" panose="020B0609020204030204" pitchFamily="49" charset="0"/>
                          <a:sym typeface="Symbol" panose="05050102010706020507" pitchFamily="18" charset="2"/>
                        </a:rPr>
                        <a:t>□]</a:t>
                      </a:r>
                      <a:endParaRPr lang="en-US" b="0" dirty="0">
                        <a:latin typeface="Consolas" panose="020B0609020204030204" pitchFamily="49" charset="0"/>
                      </a:endParaRPr>
                    </a:p>
                  </a:txBody>
                  <a:tcPr/>
                </a:tc>
                <a:tc>
                  <a:txBody>
                    <a:bodyPr/>
                    <a:lstStyle/>
                    <a:p>
                      <a:r>
                        <a:rPr lang="en-US" dirty="0"/>
                        <a:t>Ask what to do after last instruction</a:t>
                      </a:r>
                    </a:p>
                  </a:txBody>
                  <a:tcPr/>
                </a:tc>
                <a:extLst>
                  <a:ext uri="{0D108BD9-81ED-4DB2-BD59-A6C34878D82A}">
                    <a16:rowId xmlns:a16="http://schemas.microsoft.com/office/drawing/2014/main" val="3123724714"/>
                  </a:ext>
                </a:extLst>
              </a:tr>
            </a:tbl>
          </a:graphicData>
        </a:graphic>
      </p:graphicFrame>
      <p:sp>
        <p:nvSpPr>
          <p:cNvPr id="5" name="Slide Number Placeholder 4">
            <a:extLst>
              <a:ext uri="{FF2B5EF4-FFF2-40B4-BE49-F238E27FC236}">
                <a16:creationId xmlns:a16="http://schemas.microsoft.com/office/drawing/2014/main" id="{335E5EFA-2C18-4E37-BD04-EFF807751C80}"/>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65428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6A31-9948-4E7E-932A-A2D42354B083}"/>
              </a:ext>
            </a:extLst>
          </p:cNvPr>
          <p:cNvSpPr>
            <a:spLocks noGrp="1"/>
          </p:cNvSpPr>
          <p:nvPr>
            <p:ph type="title"/>
          </p:nvPr>
        </p:nvSpPr>
        <p:spPr/>
        <p:txBody>
          <a:bodyPr/>
          <a:lstStyle/>
          <a:p>
            <a:r>
              <a:rPr lang="en-US" dirty="0"/>
              <a:t>Examples of final training samples for network</a:t>
            </a:r>
          </a:p>
        </p:txBody>
      </p:sp>
      <p:graphicFrame>
        <p:nvGraphicFramePr>
          <p:cNvPr id="4" name="Table 4">
            <a:extLst>
              <a:ext uri="{FF2B5EF4-FFF2-40B4-BE49-F238E27FC236}">
                <a16:creationId xmlns:a16="http://schemas.microsoft.com/office/drawing/2014/main" id="{0C49A598-D7F6-4C67-9429-E6A50BE42CD4}"/>
              </a:ext>
            </a:extLst>
          </p:cNvPr>
          <p:cNvGraphicFramePr>
            <a:graphicFrameLocks noGrp="1"/>
          </p:cNvGraphicFramePr>
          <p:nvPr/>
        </p:nvGraphicFramePr>
        <p:xfrm>
          <a:off x="2032000" y="2916457"/>
          <a:ext cx="8128000" cy="1483360"/>
        </p:xfrm>
        <a:graphic>
          <a:graphicData uri="http://schemas.openxmlformats.org/drawingml/2006/table">
            <a:tbl>
              <a:tblPr bandCol="1">
                <a:tableStyleId>{5C22544A-7EE6-4342-B048-85BDC9FD1C3A}</a:tableStyleId>
              </a:tblPr>
              <a:tblGrid>
                <a:gridCol w="2060497">
                  <a:extLst>
                    <a:ext uri="{9D8B030D-6E8A-4147-A177-3AD203B41FA5}">
                      <a16:colId xmlns:a16="http://schemas.microsoft.com/office/drawing/2014/main" val="2218729873"/>
                    </a:ext>
                  </a:extLst>
                </a:gridCol>
                <a:gridCol w="6067503">
                  <a:extLst>
                    <a:ext uri="{9D8B030D-6E8A-4147-A177-3AD203B41FA5}">
                      <a16:colId xmlns:a16="http://schemas.microsoft.com/office/drawing/2014/main" val="3189330301"/>
                    </a:ext>
                  </a:extLst>
                </a:gridCol>
              </a:tblGrid>
              <a:tr h="370840">
                <a:tc>
                  <a:txBody>
                    <a:bodyPr/>
                    <a:lstStyle/>
                    <a:p>
                      <a:r>
                        <a:rPr lang="en-US" dirty="0"/>
                        <a:t>Current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a:t>
                      </a:r>
                      <a:endParaRPr lang="en-US" b="0" dirty="0">
                        <a:latin typeface="Consolas" panose="020B0609020204030204" pitchFamily="49" charset="0"/>
                      </a:endParaRPr>
                    </a:p>
                  </a:txBody>
                  <a:tcPr/>
                </a:tc>
                <a:extLst>
                  <a:ext uri="{0D108BD9-81ED-4DB2-BD59-A6C34878D82A}">
                    <a16:rowId xmlns:a16="http://schemas.microsoft.com/office/drawing/2014/main" val="1095714114"/>
                  </a:ext>
                </a:extLst>
              </a:tr>
              <a:tr h="370840">
                <a:tc>
                  <a:txBody>
                    <a:bodyPr/>
                    <a:lstStyle/>
                    <a:p>
                      <a:r>
                        <a:rPr lang="en-US" dirty="0"/>
                        <a:t>Input Transcript</a:t>
                      </a:r>
                    </a:p>
                  </a:txBody>
                  <a:tcPr/>
                </a:tc>
                <a:tc>
                  <a:txBody>
                    <a:bodyPr/>
                    <a:lstStyle/>
                    <a:p>
                      <a:r>
                        <a:rPr lang="en-US" dirty="0"/>
                        <a:t>Yeah, go straight then make a right</a:t>
                      </a:r>
                    </a:p>
                  </a:txBody>
                  <a:tcPr/>
                </a:tc>
                <a:extLst>
                  <a:ext uri="{0D108BD9-81ED-4DB2-BD59-A6C34878D82A}">
                    <a16:rowId xmlns:a16="http://schemas.microsoft.com/office/drawing/2014/main" val="3455252004"/>
                  </a:ext>
                </a:extLst>
              </a:tr>
              <a:tr h="370840">
                <a:tc>
                  <a:txBody>
                    <a:bodyPr/>
                    <a:lstStyle/>
                    <a:p>
                      <a:r>
                        <a:rPr lang="en-US" dirty="0"/>
                        <a:t>Updated Plan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forward, int-R, right, □]</a:t>
                      </a:r>
                      <a:endParaRPr lang="en-US" b="0" dirty="0">
                        <a:latin typeface="Consolas" panose="020B0609020204030204" pitchFamily="49" charset="0"/>
                      </a:endParaRPr>
                    </a:p>
                  </a:txBody>
                  <a:tcPr/>
                </a:tc>
                <a:extLst>
                  <a:ext uri="{0D108BD9-81ED-4DB2-BD59-A6C34878D82A}">
                    <a16:rowId xmlns:a16="http://schemas.microsoft.com/office/drawing/2014/main" val="2876573422"/>
                  </a:ext>
                </a:extLst>
              </a:tr>
              <a:tr h="370840">
                <a:tc>
                  <a:txBody>
                    <a:bodyPr/>
                    <a:lstStyle/>
                    <a:p>
                      <a:r>
                        <a:rPr lang="en-US" dirty="0"/>
                        <a:t>Follow-up Question</a:t>
                      </a:r>
                    </a:p>
                  </a:txBody>
                  <a:tcPr/>
                </a:tc>
                <a:tc>
                  <a:txBody>
                    <a:bodyPr/>
                    <a:lstStyle/>
                    <a:p>
                      <a:r>
                        <a:rPr lang="en-US" dirty="0"/>
                        <a:t>What do I do after turning right?</a:t>
                      </a:r>
                    </a:p>
                  </a:txBody>
                  <a:tcPr/>
                </a:tc>
                <a:extLst>
                  <a:ext uri="{0D108BD9-81ED-4DB2-BD59-A6C34878D82A}">
                    <a16:rowId xmlns:a16="http://schemas.microsoft.com/office/drawing/2014/main" val="2048024096"/>
                  </a:ext>
                </a:extLst>
              </a:tr>
            </a:tbl>
          </a:graphicData>
        </a:graphic>
      </p:graphicFrame>
      <p:graphicFrame>
        <p:nvGraphicFramePr>
          <p:cNvPr id="6" name="Table 4">
            <a:extLst>
              <a:ext uri="{FF2B5EF4-FFF2-40B4-BE49-F238E27FC236}">
                <a16:creationId xmlns:a16="http://schemas.microsoft.com/office/drawing/2014/main" id="{5108E2B3-A14F-4AE2-ABD7-1F40C0F93CA9}"/>
              </a:ext>
            </a:extLst>
          </p:cNvPr>
          <p:cNvGraphicFramePr>
            <a:graphicFrameLocks noGrp="1"/>
          </p:cNvGraphicFramePr>
          <p:nvPr/>
        </p:nvGraphicFramePr>
        <p:xfrm>
          <a:off x="2032000" y="4826000"/>
          <a:ext cx="8128000" cy="1483360"/>
        </p:xfrm>
        <a:graphic>
          <a:graphicData uri="http://schemas.openxmlformats.org/drawingml/2006/table">
            <a:tbl>
              <a:tblPr bandCol="1">
                <a:tableStyleId>{5C22544A-7EE6-4342-B048-85BDC9FD1C3A}</a:tableStyleId>
              </a:tblPr>
              <a:tblGrid>
                <a:gridCol w="2060497">
                  <a:extLst>
                    <a:ext uri="{9D8B030D-6E8A-4147-A177-3AD203B41FA5}">
                      <a16:colId xmlns:a16="http://schemas.microsoft.com/office/drawing/2014/main" val="2218729873"/>
                    </a:ext>
                  </a:extLst>
                </a:gridCol>
                <a:gridCol w="6067503">
                  <a:extLst>
                    <a:ext uri="{9D8B030D-6E8A-4147-A177-3AD203B41FA5}">
                      <a16:colId xmlns:a16="http://schemas.microsoft.com/office/drawing/2014/main" val="3189330301"/>
                    </a:ext>
                  </a:extLst>
                </a:gridCol>
              </a:tblGrid>
              <a:tr h="370840">
                <a:tc>
                  <a:txBody>
                    <a:bodyPr/>
                    <a:lstStyle/>
                    <a:p>
                      <a:r>
                        <a:rPr lang="en-US" dirty="0"/>
                        <a:t>Current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 end, left, goal-R]</a:t>
                      </a:r>
                      <a:endParaRPr lang="en-US" b="0" dirty="0">
                        <a:latin typeface="Consolas" panose="020B0609020204030204" pitchFamily="49" charset="0"/>
                      </a:endParaRPr>
                    </a:p>
                  </a:txBody>
                  <a:tcPr/>
                </a:tc>
                <a:extLst>
                  <a:ext uri="{0D108BD9-81ED-4DB2-BD59-A6C34878D82A}">
                    <a16:rowId xmlns:a16="http://schemas.microsoft.com/office/drawing/2014/main" val="1095714114"/>
                  </a:ext>
                </a:extLst>
              </a:tr>
              <a:tr h="370840">
                <a:tc>
                  <a:txBody>
                    <a:bodyPr/>
                    <a:lstStyle/>
                    <a:p>
                      <a:r>
                        <a:rPr lang="en-US" dirty="0"/>
                        <a:t>Input Transcript</a:t>
                      </a:r>
                    </a:p>
                  </a:txBody>
                  <a:tcPr/>
                </a:tc>
                <a:tc>
                  <a:txBody>
                    <a:bodyPr/>
                    <a:lstStyle/>
                    <a:p>
                      <a:r>
                        <a:rPr lang="en-US" dirty="0"/>
                        <a:t>Think you might have to turn around</a:t>
                      </a:r>
                    </a:p>
                  </a:txBody>
                  <a:tcPr/>
                </a:tc>
                <a:extLst>
                  <a:ext uri="{0D108BD9-81ED-4DB2-BD59-A6C34878D82A}">
                    <a16:rowId xmlns:a16="http://schemas.microsoft.com/office/drawing/2014/main" val="3455252004"/>
                  </a:ext>
                </a:extLst>
              </a:tr>
              <a:tr h="370840">
                <a:tc>
                  <a:txBody>
                    <a:bodyPr/>
                    <a:lstStyle/>
                    <a:p>
                      <a:r>
                        <a:rPr lang="en-US" dirty="0"/>
                        <a:t>Updated Plan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onsolas" panose="020B0609020204030204" pitchFamily="49" charset="0"/>
                        </a:rPr>
                        <a:t>[</a:t>
                      </a:r>
                      <a:r>
                        <a:rPr lang="en-US" b="0" dirty="0">
                          <a:latin typeface="Consolas" panose="020B0609020204030204" pitchFamily="49" charset="0"/>
                          <a:sym typeface="Symbol" panose="05050102010706020507" pitchFamily="18" charset="2"/>
                        </a:rPr>
                        <a:t>turn-around, end, left, goal-R]</a:t>
                      </a:r>
                      <a:endParaRPr lang="en-US" b="0" dirty="0">
                        <a:latin typeface="Consolas" panose="020B0609020204030204" pitchFamily="49" charset="0"/>
                      </a:endParaRPr>
                    </a:p>
                  </a:txBody>
                  <a:tcPr/>
                </a:tc>
                <a:extLst>
                  <a:ext uri="{0D108BD9-81ED-4DB2-BD59-A6C34878D82A}">
                    <a16:rowId xmlns:a16="http://schemas.microsoft.com/office/drawing/2014/main" val="2876573422"/>
                  </a:ext>
                </a:extLst>
              </a:tr>
              <a:tr h="370840">
                <a:tc>
                  <a:txBody>
                    <a:bodyPr/>
                    <a:lstStyle/>
                    <a:p>
                      <a:r>
                        <a:rPr lang="en-US" dirty="0"/>
                        <a:t>Follow-up Question</a:t>
                      </a:r>
                    </a:p>
                  </a:txBody>
                  <a:tcPr/>
                </a:tc>
                <a:tc>
                  <a:txBody>
                    <a:bodyPr/>
                    <a:lstStyle/>
                    <a:p>
                      <a:r>
                        <a:rPr lang="en-US" dirty="0"/>
                        <a:t>Got it.  Thanks!</a:t>
                      </a:r>
                    </a:p>
                  </a:txBody>
                  <a:tcPr/>
                </a:tc>
                <a:extLst>
                  <a:ext uri="{0D108BD9-81ED-4DB2-BD59-A6C34878D82A}">
                    <a16:rowId xmlns:a16="http://schemas.microsoft.com/office/drawing/2014/main" val="2048024096"/>
                  </a:ext>
                </a:extLst>
              </a:tr>
            </a:tbl>
          </a:graphicData>
        </a:graphic>
      </p:graphicFrame>
      <p:sp>
        <p:nvSpPr>
          <p:cNvPr id="5" name="Slide Number Placeholder 4">
            <a:extLst>
              <a:ext uri="{FF2B5EF4-FFF2-40B4-BE49-F238E27FC236}">
                <a16:creationId xmlns:a16="http://schemas.microsoft.com/office/drawing/2014/main" id="{818C4DDE-A031-41B3-9CF8-8AB07EA1512B}"/>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426884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2D6F-B3C6-489E-85F2-6E06565ECDC4}"/>
              </a:ext>
            </a:extLst>
          </p:cNvPr>
          <p:cNvSpPr>
            <a:spLocks noGrp="1"/>
          </p:cNvSpPr>
          <p:nvPr>
            <p:ph type="title"/>
          </p:nvPr>
        </p:nvSpPr>
        <p:spPr/>
        <p:txBody>
          <a:bodyPr/>
          <a:lstStyle/>
          <a:p>
            <a:r>
              <a:rPr lang="en-US" dirty="0">
                <a:cs typeface="Calibri Light"/>
              </a:rPr>
              <a:t>Train 2D CNN to generate goal points and status</a:t>
            </a:r>
            <a:endParaRPr lang="en-US" dirty="0"/>
          </a:p>
        </p:txBody>
      </p:sp>
      <p:sp>
        <p:nvSpPr>
          <p:cNvPr id="12" name="Cube 11">
            <a:extLst>
              <a:ext uri="{FF2B5EF4-FFF2-40B4-BE49-F238E27FC236}">
                <a16:creationId xmlns:a16="http://schemas.microsoft.com/office/drawing/2014/main" id="{515032CE-85D6-8B4A-9364-16FF8A6B155C}"/>
              </a:ext>
            </a:extLst>
          </p:cNvPr>
          <p:cNvSpPr/>
          <p:nvPr/>
        </p:nvSpPr>
        <p:spPr>
          <a:xfrm>
            <a:off x="4864722" y="3198700"/>
            <a:ext cx="18288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id="{A16120D5-8BE2-884A-980F-6F23044EDDE3}"/>
              </a:ext>
            </a:extLst>
          </p:cNvPr>
          <p:cNvSpPr/>
          <p:nvPr/>
        </p:nvSpPr>
        <p:spPr>
          <a:xfrm>
            <a:off x="3690512" y="2971800"/>
            <a:ext cx="914400" cy="914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a:extLst>
              <a:ext uri="{FF2B5EF4-FFF2-40B4-BE49-F238E27FC236}">
                <a16:creationId xmlns:a16="http://schemas.microsoft.com/office/drawing/2014/main" id="{BA924D00-7840-A744-B93A-57C7B24DE3D8}"/>
              </a:ext>
            </a:extLst>
          </p:cNvPr>
          <p:cNvSpPr/>
          <p:nvPr/>
        </p:nvSpPr>
        <p:spPr>
          <a:xfrm>
            <a:off x="2920299" y="2514600"/>
            <a:ext cx="4572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a:extLst>
              <a:ext uri="{FF2B5EF4-FFF2-40B4-BE49-F238E27FC236}">
                <a16:creationId xmlns:a16="http://schemas.microsoft.com/office/drawing/2014/main" id="{C6B523D3-067E-524C-8254-91E90D015C26}"/>
              </a:ext>
            </a:extLst>
          </p:cNvPr>
          <p:cNvSpPr/>
          <p:nvPr/>
        </p:nvSpPr>
        <p:spPr>
          <a:xfrm>
            <a:off x="2305078" y="1690688"/>
            <a:ext cx="228600" cy="3657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9CC28DB-D420-E34D-B6EC-39A9E990F752}"/>
              </a:ext>
            </a:extLst>
          </p:cNvPr>
          <p:cNvSpPr/>
          <p:nvPr/>
        </p:nvSpPr>
        <p:spPr>
          <a:xfrm>
            <a:off x="7157648" y="1960959"/>
            <a:ext cx="157163" cy="29360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E1F2A4-795E-8E4B-8E01-AC6CA41626CD}"/>
              </a:ext>
            </a:extLst>
          </p:cNvPr>
          <p:cNvSpPr/>
          <p:nvPr/>
        </p:nvSpPr>
        <p:spPr>
          <a:xfrm>
            <a:off x="7616725" y="1960959"/>
            <a:ext cx="157163" cy="29360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E6CD1F-2F93-F449-A054-E20F655FC187}"/>
              </a:ext>
            </a:extLst>
          </p:cNvPr>
          <p:cNvSpPr/>
          <p:nvPr/>
        </p:nvSpPr>
        <p:spPr>
          <a:xfrm>
            <a:off x="8059453" y="1960959"/>
            <a:ext cx="157163" cy="29360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41F6E5C-D7C6-734F-AF58-3C472673B32E}"/>
              </a:ext>
            </a:extLst>
          </p:cNvPr>
          <p:cNvSpPr txBox="1"/>
          <p:nvPr/>
        </p:nvSpPr>
        <p:spPr>
          <a:xfrm>
            <a:off x="456876" y="5908100"/>
            <a:ext cx="442833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 [</a:t>
            </a:r>
            <a:r>
              <a:rPr lang="en-US" sz="3200" dirty="0" err="1"/>
              <a:t>end_left</a:t>
            </a:r>
            <a:r>
              <a:rPr lang="en-US" sz="3200" dirty="0"/>
              <a:t>, Int-</a:t>
            </a:r>
            <a:r>
              <a:rPr lang="en-US" sz="3200" dirty="0" err="1"/>
              <a:t>R_right</a:t>
            </a:r>
            <a:r>
              <a:rPr lang="en-US" sz="3200" dirty="0"/>
              <a:t>]</a:t>
            </a:r>
          </a:p>
        </p:txBody>
      </p:sp>
      <p:sp>
        <p:nvSpPr>
          <p:cNvPr id="29" name="Rectangle 28">
            <a:extLst>
              <a:ext uri="{FF2B5EF4-FFF2-40B4-BE49-F238E27FC236}">
                <a16:creationId xmlns:a16="http://schemas.microsoft.com/office/drawing/2014/main" id="{7EF88FF1-03F9-894E-B225-B34643938E8D}"/>
              </a:ext>
            </a:extLst>
          </p:cNvPr>
          <p:cNvSpPr/>
          <p:nvPr/>
        </p:nvSpPr>
        <p:spPr>
          <a:xfrm>
            <a:off x="7157647" y="4897040"/>
            <a:ext cx="157163" cy="5405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8A6C3FB-B11A-4240-82CC-E1BF12267423}"/>
              </a:ext>
            </a:extLst>
          </p:cNvPr>
          <p:cNvSpPr txBox="1"/>
          <p:nvPr/>
        </p:nvSpPr>
        <p:spPr>
          <a:xfrm>
            <a:off x="9463110" y="2514600"/>
            <a:ext cx="994183" cy="584775"/>
          </a:xfrm>
          <a:prstGeom prst="rect">
            <a:avLst/>
          </a:prstGeom>
          <a:noFill/>
        </p:spPr>
        <p:txBody>
          <a:bodyPr wrap="none" rtlCol="0">
            <a:spAutoFit/>
          </a:bodyPr>
          <a:lstStyle/>
          <a:p>
            <a:r>
              <a:rPr lang="en-US" sz="3200"/>
              <a:t>(x, y)</a:t>
            </a:r>
          </a:p>
        </p:txBody>
      </p:sp>
      <p:cxnSp>
        <p:nvCxnSpPr>
          <p:cNvPr id="40" name="Straight Arrow Connector 39">
            <a:extLst>
              <a:ext uri="{FF2B5EF4-FFF2-40B4-BE49-F238E27FC236}">
                <a16:creationId xmlns:a16="http://schemas.microsoft.com/office/drawing/2014/main" id="{05B49789-4D77-F84F-962B-5A889AD331F8}"/>
              </a:ext>
            </a:extLst>
          </p:cNvPr>
          <p:cNvCxnSpPr>
            <a:cxnSpLocks/>
          </p:cNvCxnSpPr>
          <p:nvPr/>
        </p:nvCxnSpPr>
        <p:spPr>
          <a:xfrm>
            <a:off x="1814960" y="3414712"/>
            <a:ext cx="4901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737CB3E-B45D-EC45-930C-F525F8465787}"/>
              </a:ext>
            </a:extLst>
          </p:cNvPr>
          <p:cNvCxnSpPr>
            <a:cxnSpLocks/>
          </p:cNvCxnSpPr>
          <p:nvPr/>
        </p:nvCxnSpPr>
        <p:spPr>
          <a:xfrm flipV="1">
            <a:off x="2559010" y="3433763"/>
            <a:ext cx="342897"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CBC8244-A1AC-7D45-BC5E-B29C88C2957E}"/>
              </a:ext>
            </a:extLst>
          </p:cNvPr>
          <p:cNvCxnSpPr>
            <a:cxnSpLocks/>
          </p:cNvCxnSpPr>
          <p:nvPr/>
        </p:nvCxnSpPr>
        <p:spPr>
          <a:xfrm flipV="1">
            <a:off x="3361900" y="3414712"/>
            <a:ext cx="342897"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7140374-1F2D-464A-9D2B-1BA0708F6A07}"/>
              </a:ext>
            </a:extLst>
          </p:cNvPr>
          <p:cNvCxnSpPr>
            <a:cxnSpLocks/>
          </p:cNvCxnSpPr>
          <p:nvPr/>
        </p:nvCxnSpPr>
        <p:spPr>
          <a:xfrm flipV="1">
            <a:off x="4542317" y="3394812"/>
            <a:ext cx="342897"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C13275C-C9FF-8441-8B34-7502681765DB}"/>
              </a:ext>
            </a:extLst>
          </p:cNvPr>
          <p:cNvCxnSpPr>
            <a:cxnSpLocks/>
            <a:stCxn id="12" idx="5"/>
            <a:endCxn id="23" idx="1"/>
          </p:cNvCxnSpPr>
          <p:nvPr/>
        </p:nvCxnSpPr>
        <p:spPr>
          <a:xfrm>
            <a:off x="6693522" y="3370150"/>
            <a:ext cx="464126" cy="5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27D5E95-62B1-2C47-A795-38D221B8C0DD}"/>
              </a:ext>
            </a:extLst>
          </p:cNvPr>
          <p:cNvCxnSpPr>
            <a:cxnSpLocks/>
          </p:cNvCxnSpPr>
          <p:nvPr/>
        </p:nvCxnSpPr>
        <p:spPr>
          <a:xfrm flipV="1">
            <a:off x="7351370" y="3496868"/>
            <a:ext cx="242880" cy="4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0FA0D29-D0E9-0C4B-8D76-F6C221D4991E}"/>
              </a:ext>
            </a:extLst>
          </p:cNvPr>
          <p:cNvCxnSpPr>
            <a:cxnSpLocks/>
          </p:cNvCxnSpPr>
          <p:nvPr/>
        </p:nvCxnSpPr>
        <p:spPr>
          <a:xfrm flipV="1">
            <a:off x="7788883" y="3502823"/>
            <a:ext cx="242880" cy="4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19D4EB0-53D7-9341-BF50-EA57D6440602}"/>
              </a:ext>
            </a:extLst>
          </p:cNvPr>
          <p:cNvCxnSpPr>
            <a:cxnSpLocks/>
          </p:cNvCxnSpPr>
          <p:nvPr/>
        </p:nvCxnSpPr>
        <p:spPr>
          <a:xfrm flipV="1">
            <a:off x="8323066" y="2837765"/>
            <a:ext cx="1033592" cy="576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B3F40F3-4B2D-432E-9A28-9B267DC8F36C}"/>
              </a:ext>
            </a:extLst>
          </p:cNvPr>
          <p:cNvSpPr>
            <a:spLocks noGrp="1"/>
          </p:cNvSpPr>
          <p:nvPr>
            <p:ph type="sldNum" sz="quarter" idx="12"/>
          </p:nvPr>
        </p:nvSpPr>
        <p:spPr/>
        <p:txBody>
          <a:bodyPr/>
          <a:lstStyle/>
          <a:p>
            <a:fld id="{7A5C5746-A920-0049-8E51-8B2CE407C7B9}" type="slidenum">
              <a:rPr lang="en-US" smtClean="0"/>
              <a:t>13</a:t>
            </a:fld>
            <a:endParaRPr lang="en-US"/>
          </a:p>
        </p:txBody>
      </p:sp>
      <p:pic>
        <p:nvPicPr>
          <p:cNvPr id="5" name="Picture 4">
            <a:extLst>
              <a:ext uri="{FF2B5EF4-FFF2-40B4-BE49-F238E27FC236}">
                <a16:creationId xmlns:a16="http://schemas.microsoft.com/office/drawing/2014/main" id="{73666267-C5F6-4DBE-A70D-1D526D839EC6}"/>
              </a:ext>
            </a:extLst>
          </p:cNvPr>
          <p:cNvPicPr>
            <a:picLocks noChangeAspect="1"/>
          </p:cNvPicPr>
          <p:nvPr/>
        </p:nvPicPr>
        <p:blipFill>
          <a:blip r:embed="rId3"/>
          <a:stretch>
            <a:fillRect/>
          </a:stretch>
        </p:blipFill>
        <p:spPr>
          <a:xfrm>
            <a:off x="442122" y="2324100"/>
            <a:ext cx="2371725" cy="2390775"/>
          </a:xfrm>
          <a:prstGeom prst="rect">
            <a:avLst/>
          </a:prstGeom>
          <a:scene3d>
            <a:camera prst="orthographicFront">
              <a:rot lat="900000" lon="16800000" rev="0"/>
            </a:camera>
            <a:lightRig rig="threePt" dir="t"/>
          </a:scene3d>
        </p:spPr>
      </p:pic>
      <p:cxnSp>
        <p:nvCxnSpPr>
          <p:cNvPr id="26" name="Straight Arrow Connector 25">
            <a:extLst>
              <a:ext uri="{FF2B5EF4-FFF2-40B4-BE49-F238E27FC236}">
                <a16:creationId xmlns:a16="http://schemas.microsoft.com/office/drawing/2014/main" id="{14745D91-059B-42AD-BEB2-8866B03B5111}"/>
              </a:ext>
            </a:extLst>
          </p:cNvPr>
          <p:cNvCxnSpPr>
            <a:cxnSpLocks/>
          </p:cNvCxnSpPr>
          <p:nvPr/>
        </p:nvCxnSpPr>
        <p:spPr>
          <a:xfrm>
            <a:off x="8323066" y="3519489"/>
            <a:ext cx="1033592" cy="500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6278E20-A416-4D1A-A3F9-BA3D659F3FCB}"/>
              </a:ext>
            </a:extLst>
          </p:cNvPr>
          <p:cNvSpPr txBox="1"/>
          <p:nvPr/>
        </p:nvSpPr>
        <p:spPr>
          <a:xfrm>
            <a:off x="9463108" y="3698762"/>
            <a:ext cx="2264979" cy="2554545"/>
          </a:xfrm>
          <a:prstGeom prst="rect">
            <a:avLst/>
          </a:prstGeom>
          <a:noFill/>
        </p:spPr>
        <p:txBody>
          <a:bodyPr wrap="none" rtlCol="0">
            <a:spAutoFit/>
          </a:bodyPr>
          <a:lstStyle/>
          <a:p>
            <a:r>
              <a:rPr lang="en-US" sz="3200" dirty="0"/>
              <a:t>Status</a:t>
            </a:r>
          </a:p>
          <a:p>
            <a:endParaRPr lang="en-US" sz="3200" dirty="0"/>
          </a:p>
          <a:p>
            <a:r>
              <a:rPr lang="en-US" sz="3200" i="1" dirty="0"/>
              <a:t>1) Transition</a:t>
            </a:r>
          </a:p>
          <a:p>
            <a:r>
              <a:rPr lang="en-US" sz="3200" i="1" dirty="0"/>
              <a:t>2) Forward</a:t>
            </a:r>
          </a:p>
          <a:p>
            <a:r>
              <a:rPr lang="en-US" sz="3200" i="1" dirty="0"/>
              <a:t>3) Failure</a:t>
            </a:r>
          </a:p>
        </p:txBody>
      </p:sp>
      <p:sp>
        <p:nvSpPr>
          <p:cNvPr id="4" name="Rectangle 3">
            <a:extLst>
              <a:ext uri="{FF2B5EF4-FFF2-40B4-BE49-F238E27FC236}">
                <a16:creationId xmlns:a16="http://schemas.microsoft.com/office/drawing/2014/main" id="{E01DFA6F-0DC2-014E-BABD-76E4B3456D66}"/>
              </a:ext>
            </a:extLst>
          </p:cNvPr>
          <p:cNvSpPr/>
          <p:nvPr/>
        </p:nvSpPr>
        <p:spPr>
          <a:xfrm>
            <a:off x="9463107" y="4714875"/>
            <a:ext cx="2195503" cy="153843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7049BEAB-C671-A045-99D4-ED3F6E4263C2}"/>
              </a:ext>
            </a:extLst>
          </p:cNvPr>
          <p:cNvSpPr/>
          <p:nvPr/>
        </p:nvSpPr>
        <p:spPr>
          <a:xfrm>
            <a:off x="10258097" y="4240357"/>
            <a:ext cx="199196" cy="371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Brace 16">
            <a:extLst>
              <a:ext uri="{FF2B5EF4-FFF2-40B4-BE49-F238E27FC236}">
                <a16:creationId xmlns:a16="http://schemas.microsoft.com/office/drawing/2014/main" id="{97A5A242-CCC8-1645-8422-4110EA783710}"/>
              </a:ext>
            </a:extLst>
          </p:cNvPr>
          <p:cNvSpPr/>
          <p:nvPr/>
        </p:nvSpPr>
        <p:spPr>
          <a:xfrm rot="16200000">
            <a:off x="1259093" y="5072991"/>
            <a:ext cx="415835" cy="14649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Curved Connector 18">
            <a:extLst>
              <a:ext uri="{FF2B5EF4-FFF2-40B4-BE49-F238E27FC236}">
                <a16:creationId xmlns:a16="http://schemas.microsoft.com/office/drawing/2014/main" id="{8F872299-BD2C-A94E-8F9B-04EAAC564EE7}"/>
              </a:ext>
            </a:extLst>
          </p:cNvPr>
          <p:cNvCxnSpPr>
            <a:endCxn id="29" idx="1"/>
          </p:cNvCxnSpPr>
          <p:nvPr/>
        </p:nvCxnSpPr>
        <p:spPr>
          <a:xfrm flipV="1">
            <a:off x="1482811" y="5167312"/>
            <a:ext cx="5674836" cy="43025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B860FD-3F40-4A04-B88C-6BB0BAE1C681}"/>
              </a:ext>
            </a:extLst>
          </p:cNvPr>
          <p:cNvSpPr txBox="1"/>
          <p:nvPr/>
        </p:nvSpPr>
        <p:spPr>
          <a:xfrm>
            <a:off x="3674570" y="1511907"/>
            <a:ext cx="2078389" cy="369332"/>
          </a:xfrm>
          <a:prstGeom prst="rect">
            <a:avLst/>
          </a:prstGeom>
          <a:noFill/>
        </p:spPr>
        <p:txBody>
          <a:bodyPr wrap="none" rtlCol="0">
            <a:spAutoFit/>
          </a:bodyPr>
          <a:lstStyle/>
          <a:p>
            <a:r>
              <a:rPr lang="en-US" dirty="0"/>
              <a:t>Convolutional layers</a:t>
            </a:r>
          </a:p>
        </p:txBody>
      </p:sp>
      <p:sp>
        <p:nvSpPr>
          <p:cNvPr id="30" name="TextBox 29">
            <a:extLst>
              <a:ext uri="{FF2B5EF4-FFF2-40B4-BE49-F238E27FC236}">
                <a16:creationId xmlns:a16="http://schemas.microsoft.com/office/drawing/2014/main" id="{41F4BEC7-7B12-488B-BFBF-D4BF31BD3419}"/>
              </a:ext>
            </a:extLst>
          </p:cNvPr>
          <p:cNvSpPr txBox="1"/>
          <p:nvPr/>
        </p:nvSpPr>
        <p:spPr>
          <a:xfrm>
            <a:off x="6656111" y="1505308"/>
            <a:ext cx="2273892" cy="369332"/>
          </a:xfrm>
          <a:prstGeom prst="rect">
            <a:avLst/>
          </a:prstGeom>
          <a:noFill/>
        </p:spPr>
        <p:txBody>
          <a:bodyPr wrap="none" rtlCol="0">
            <a:spAutoFit/>
          </a:bodyPr>
          <a:lstStyle/>
          <a:p>
            <a:r>
              <a:rPr lang="en-US"/>
              <a:t>Fully-connected layers</a:t>
            </a:r>
          </a:p>
        </p:txBody>
      </p:sp>
      <p:sp>
        <p:nvSpPr>
          <p:cNvPr id="8" name="TextBox 7">
            <a:extLst>
              <a:ext uri="{FF2B5EF4-FFF2-40B4-BE49-F238E27FC236}">
                <a16:creationId xmlns:a16="http://schemas.microsoft.com/office/drawing/2014/main" id="{930C686F-41EA-4CB2-82F1-A5E166191B8C}"/>
              </a:ext>
            </a:extLst>
          </p:cNvPr>
          <p:cNvSpPr txBox="1"/>
          <p:nvPr/>
        </p:nvSpPr>
        <p:spPr>
          <a:xfrm>
            <a:off x="887487" y="4933430"/>
            <a:ext cx="1202573" cy="369332"/>
          </a:xfrm>
          <a:prstGeom prst="rect">
            <a:avLst/>
          </a:prstGeom>
          <a:noFill/>
        </p:spPr>
        <p:txBody>
          <a:bodyPr wrap="none" rtlCol="0">
            <a:spAutoFit/>
          </a:bodyPr>
          <a:lstStyle/>
          <a:p>
            <a:r>
              <a:rPr lang="en-US"/>
              <a:t>224x224x3</a:t>
            </a:r>
          </a:p>
        </p:txBody>
      </p:sp>
      <p:sp>
        <p:nvSpPr>
          <p:cNvPr id="32" name="TextBox 31">
            <a:extLst>
              <a:ext uri="{FF2B5EF4-FFF2-40B4-BE49-F238E27FC236}">
                <a16:creationId xmlns:a16="http://schemas.microsoft.com/office/drawing/2014/main" id="{C3EB17E7-5EB7-4190-8A73-B7A556615CFC}"/>
              </a:ext>
            </a:extLst>
          </p:cNvPr>
          <p:cNvSpPr txBox="1"/>
          <p:nvPr/>
        </p:nvSpPr>
        <p:spPr>
          <a:xfrm>
            <a:off x="6634942" y="5520689"/>
            <a:ext cx="1606209" cy="369332"/>
          </a:xfrm>
          <a:prstGeom prst="rect">
            <a:avLst/>
          </a:prstGeom>
          <a:noFill/>
        </p:spPr>
        <p:txBody>
          <a:bodyPr wrap="none" rtlCol="0">
            <a:spAutoFit/>
          </a:bodyPr>
          <a:lstStyle/>
          <a:p>
            <a:r>
              <a:rPr lang="en-US"/>
              <a:t>1-hot encoding</a:t>
            </a:r>
          </a:p>
        </p:txBody>
      </p:sp>
    </p:spTree>
    <p:extLst>
      <p:ext uri="{BB962C8B-B14F-4D97-AF65-F5344CB8AC3E}">
        <p14:creationId xmlns:p14="http://schemas.microsoft.com/office/powerpoint/2010/main" val="155683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1845-F536-054C-95C2-60475073ED03}"/>
              </a:ext>
            </a:extLst>
          </p:cNvPr>
          <p:cNvSpPr>
            <a:spLocks noGrp="1"/>
          </p:cNvSpPr>
          <p:nvPr>
            <p:ph type="title"/>
          </p:nvPr>
        </p:nvSpPr>
        <p:spPr/>
        <p:txBody>
          <a:bodyPr/>
          <a:lstStyle/>
          <a:p>
            <a:r>
              <a:rPr lang="en-US" dirty="0"/>
              <a:t>Possible commands are an intersection and direction pair</a:t>
            </a:r>
          </a:p>
        </p:txBody>
      </p:sp>
      <p:sp>
        <p:nvSpPr>
          <p:cNvPr id="4" name="Slide Number Placeholder 3">
            <a:extLst>
              <a:ext uri="{FF2B5EF4-FFF2-40B4-BE49-F238E27FC236}">
                <a16:creationId xmlns:a16="http://schemas.microsoft.com/office/drawing/2014/main" id="{5536D35D-1A89-4C29-9F9D-31D22CE56E5E}"/>
              </a:ext>
            </a:extLst>
          </p:cNvPr>
          <p:cNvSpPr>
            <a:spLocks noGrp="1"/>
          </p:cNvSpPr>
          <p:nvPr>
            <p:ph type="sldNum" sz="quarter" idx="12"/>
          </p:nvPr>
        </p:nvSpPr>
        <p:spPr/>
        <p:txBody>
          <a:bodyPr/>
          <a:lstStyle/>
          <a:p>
            <a:fld id="{7A5C5746-A920-0049-8E51-8B2CE407C7B9}" type="slidenum">
              <a:rPr lang="en-US" smtClean="0"/>
              <a:t>14</a:t>
            </a:fld>
            <a:endParaRPr lang="en-US"/>
          </a:p>
        </p:txBody>
      </p:sp>
      <p:pic>
        <p:nvPicPr>
          <p:cNvPr id="5" name="Picture 4" descr="Table&#10;&#10;Description automatically generated">
            <a:extLst>
              <a:ext uri="{FF2B5EF4-FFF2-40B4-BE49-F238E27FC236}">
                <a16:creationId xmlns:a16="http://schemas.microsoft.com/office/drawing/2014/main" id="{5EB7F9D9-1D50-6343-A90D-80E2FE2645A6}"/>
              </a:ext>
            </a:extLst>
          </p:cNvPr>
          <p:cNvPicPr>
            <a:picLocks noChangeAspect="1"/>
          </p:cNvPicPr>
          <p:nvPr/>
        </p:nvPicPr>
        <p:blipFill rotWithShape="1">
          <a:blip r:embed="rId3"/>
          <a:srcRect t="1805"/>
          <a:stretch/>
        </p:blipFill>
        <p:spPr>
          <a:xfrm>
            <a:off x="1866900" y="1779372"/>
            <a:ext cx="8458200" cy="4826215"/>
          </a:xfrm>
          <a:prstGeom prst="rect">
            <a:avLst/>
          </a:prstGeom>
        </p:spPr>
      </p:pic>
    </p:spTree>
    <p:extLst>
      <p:ext uri="{BB962C8B-B14F-4D97-AF65-F5344CB8AC3E}">
        <p14:creationId xmlns:p14="http://schemas.microsoft.com/office/powerpoint/2010/main" val="80320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1845-F536-054C-95C2-60475073ED03}"/>
              </a:ext>
            </a:extLst>
          </p:cNvPr>
          <p:cNvSpPr>
            <a:spLocks noGrp="1"/>
          </p:cNvSpPr>
          <p:nvPr>
            <p:ph type="title"/>
          </p:nvPr>
        </p:nvSpPr>
        <p:spPr/>
        <p:txBody>
          <a:bodyPr/>
          <a:lstStyle/>
          <a:p>
            <a:r>
              <a:rPr lang="en-US"/>
              <a:t>Training data obtained from robot navigation</a:t>
            </a:r>
          </a:p>
        </p:txBody>
      </p:sp>
      <p:sp>
        <p:nvSpPr>
          <p:cNvPr id="4" name="Slide Number Placeholder 3">
            <a:extLst>
              <a:ext uri="{FF2B5EF4-FFF2-40B4-BE49-F238E27FC236}">
                <a16:creationId xmlns:a16="http://schemas.microsoft.com/office/drawing/2014/main" id="{5536D35D-1A89-4C29-9F9D-31D22CE56E5E}"/>
              </a:ext>
            </a:extLst>
          </p:cNvPr>
          <p:cNvSpPr>
            <a:spLocks noGrp="1"/>
          </p:cNvSpPr>
          <p:nvPr>
            <p:ph type="sldNum" sz="quarter" idx="12"/>
          </p:nvPr>
        </p:nvSpPr>
        <p:spPr/>
        <p:txBody>
          <a:bodyPr/>
          <a:lstStyle/>
          <a:p>
            <a:fld id="{7A5C5746-A920-0049-8E51-8B2CE407C7B9}" type="slidenum">
              <a:rPr lang="en-US" smtClean="0"/>
              <a:t>15</a:t>
            </a:fld>
            <a:endParaRPr lang="en-US"/>
          </a:p>
        </p:txBody>
      </p:sp>
      <p:pic>
        <p:nvPicPr>
          <p:cNvPr id="5" name="Picture 4" descr="A picture containing icon&#10;&#10;Description automatically generated">
            <a:extLst>
              <a:ext uri="{FF2B5EF4-FFF2-40B4-BE49-F238E27FC236}">
                <a16:creationId xmlns:a16="http://schemas.microsoft.com/office/drawing/2014/main" id="{4954045F-F3FD-5542-924D-BE80FA3A37F7}"/>
              </a:ext>
            </a:extLst>
          </p:cNvPr>
          <p:cNvPicPr>
            <a:picLocks noChangeAspect="1"/>
          </p:cNvPicPr>
          <p:nvPr/>
        </p:nvPicPr>
        <p:blipFill>
          <a:blip r:embed="rId3"/>
          <a:stretch>
            <a:fillRect/>
          </a:stretch>
        </p:blipFill>
        <p:spPr>
          <a:xfrm>
            <a:off x="673100" y="2258209"/>
            <a:ext cx="10845800" cy="2959100"/>
          </a:xfrm>
          <a:prstGeom prst="rect">
            <a:avLst/>
          </a:prstGeom>
        </p:spPr>
      </p:pic>
      <p:sp>
        <p:nvSpPr>
          <p:cNvPr id="3" name="Rectangle 2">
            <a:extLst>
              <a:ext uri="{FF2B5EF4-FFF2-40B4-BE49-F238E27FC236}">
                <a16:creationId xmlns:a16="http://schemas.microsoft.com/office/drawing/2014/main" id="{A1CA38BC-7B00-4D30-9C12-350F1047E7BD}"/>
              </a:ext>
            </a:extLst>
          </p:cNvPr>
          <p:cNvSpPr/>
          <p:nvPr/>
        </p:nvSpPr>
        <p:spPr>
          <a:xfrm>
            <a:off x="3657600" y="2189584"/>
            <a:ext cx="8018106" cy="311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14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1845-F536-054C-95C2-60475073ED03}"/>
              </a:ext>
            </a:extLst>
          </p:cNvPr>
          <p:cNvSpPr>
            <a:spLocks noGrp="1"/>
          </p:cNvSpPr>
          <p:nvPr>
            <p:ph type="title"/>
          </p:nvPr>
        </p:nvSpPr>
        <p:spPr/>
        <p:txBody>
          <a:bodyPr/>
          <a:lstStyle/>
          <a:p>
            <a:r>
              <a:rPr lang="en-US"/>
              <a:t>Training data obtained from robot navigation</a:t>
            </a:r>
          </a:p>
        </p:txBody>
      </p:sp>
      <p:sp>
        <p:nvSpPr>
          <p:cNvPr id="4" name="Slide Number Placeholder 3">
            <a:extLst>
              <a:ext uri="{FF2B5EF4-FFF2-40B4-BE49-F238E27FC236}">
                <a16:creationId xmlns:a16="http://schemas.microsoft.com/office/drawing/2014/main" id="{5536D35D-1A89-4C29-9F9D-31D22CE56E5E}"/>
              </a:ext>
            </a:extLst>
          </p:cNvPr>
          <p:cNvSpPr>
            <a:spLocks noGrp="1"/>
          </p:cNvSpPr>
          <p:nvPr>
            <p:ph type="sldNum" sz="quarter" idx="12"/>
          </p:nvPr>
        </p:nvSpPr>
        <p:spPr/>
        <p:txBody>
          <a:bodyPr/>
          <a:lstStyle/>
          <a:p>
            <a:fld id="{7A5C5746-A920-0049-8E51-8B2CE407C7B9}" type="slidenum">
              <a:rPr lang="en-US" smtClean="0"/>
              <a:t>16</a:t>
            </a:fld>
            <a:endParaRPr lang="en-US"/>
          </a:p>
        </p:txBody>
      </p:sp>
      <p:pic>
        <p:nvPicPr>
          <p:cNvPr id="5" name="Picture 4" descr="A picture containing icon&#10;&#10;Description automatically generated">
            <a:extLst>
              <a:ext uri="{FF2B5EF4-FFF2-40B4-BE49-F238E27FC236}">
                <a16:creationId xmlns:a16="http://schemas.microsoft.com/office/drawing/2014/main" id="{4954045F-F3FD-5542-924D-BE80FA3A37F7}"/>
              </a:ext>
            </a:extLst>
          </p:cNvPr>
          <p:cNvPicPr>
            <a:picLocks noChangeAspect="1"/>
          </p:cNvPicPr>
          <p:nvPr/>
        </p:nvPicPr>
        <p:blipFill>
          <a:blip r:embed="rId3"/>
          <a:stretch>
            <a:fillRect/>
          </a:stretch>
        </p:blipFill>
        <p:spPr>
          <a:xfrm>
            <a:off x="673100" y="2258209"/>
            <a:ext cx="10845800" cy="2959100"/>
          </a:xfrm>
          <a:prstGeom prst="rect">
            <a:avLst/>
          </a:prstGeom>
        </p:spPr>
      </p:pic>
      <p:sp>
        <p:nvSpPr>
          <p:cNvPr id="6" name="Rectangle 5">
            <a:extLst>
              <a:ext uri="{FF2B5EF4-FFF2-40B4-BE49-F238E27FC236}">
                <a16:creationId xmlns:a16="http://schemas.microsoft.com/office/drawing/2014/main" id="{6E99E29B-4DA8-4C6A-BBB1-A4D914F3DA12}"/>
              </a:ext>
            </a:extLst>
          </p:cNvPr>
          <p:cNvSpPr/>
          <p:nvPr/>
        </p:nvSpPr>
        <p:spPr>
          <a:xfrm>
            <a:off x="7626220" y="2189584"/>
            <a:ext cx="4049485" cy="311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9107957-24F2-4A60-A8FE-8AB5F12B09A2}"/>
              </a:ext>
            </a:extLst>
          </p:cNvPr>
          <p:cNvSpPr txBox="1"/>
          <p:nvPr/>
        </p:nvSpPr>
        <p:spPr>
          <a:xfrm>
            <a:off x="4157225" y="5462277"/>
            <a:ext cx="5584862" cy="954107"/>
          </a:xfrm>
          <a:prstGeom prst="rect">
            <a:avLst/>
          </a:prstGeom>
          <a:noFill/>
        </p:spPr>
        <p:txBody>
          <a:bodyPr wrap="none" rtlCol="0">
            <a:spAutoFit/>
          </a:bodyPr>
          <a:lstStyle/>
          <a:p>
            <a:r>
              <a:rPr lang="en-US" sz="2800" dirty="0"/>
              <a:t>Intersections: Int-R, Int-B, end, elbow</a:t>
            </a:r>
          </a:p>
          <a:p>
            <a:r>
              <a:rPr lang="en-US" sz="2800" dirty="0"/>
              <a:t>Directions: right, backward</a:t>
            </a:r>
          </a:p>
        </p:txBody>
      </p:sp>
    </p:spTree>
    <p:extLst>
      <p:ext uri="{BB962C8B-B14F-4D97-AF65-F5344CB8AC3E}">
        <p14:creationId xmlns:p14="http://schemas.microsoft.com/office/powerpoint/2010/main" val="32557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1845-F536-054C-95C2-60475073ED03}"/>
              </a:ext>
            </a:extLst>
          </p:cNvPr>
          <p:cNvSpPr>
            <a:spLocks noGrp="1"/>
          </p:cNvSpPr>
          <p:nvPr>
            <p:ph type="title"/>
          </p:nvPr>
        </p:nvSpPr>
        <p:spPr/>
        <p:txBody>
          <a:bodyPr/>
          <a:lstStyle/>
          <a:p>
            <a:r>
              <a:rPr lang="en-US"/>
              <a:t>Training data obtained from robot navigation</a:t>
            </a:r>
          </a:p>
        </p:txBody>
      </p:sp>
      <p:sp>
        <p:nvSpPr>
          <p:cNvPr id="4" name="Slide Number Placeholder 3">
            <a:extLst>
              <a:ext uri="{FF2B5EF4-FFF2-40B4-BE49-F238E27FC236}">
                <a16:creationId xmlns:a16="http://schemas.microsoft.com/office/drawing/2014/main" id="{5536D35D-1A89-4C29-9F9D-31D22CE56E5E}"/>
              </a:ext>
            </a:extLst>
          </p:cNvPr>
          <p:cNvSpPr>
            <a:spLocks noGrp="1"/>
          </p:cNvSpPr>
          <p:nvPr>
            <p:ph type="sldNum" sz="quarter" idx="12"/>
          </p:nvPr>
        </p:nvSpPr>
        <p:spPr/>
        <p:txBody>
          <a:bodyPr/>
          <a:lstStyle/>
          <a:p>
            <a:fld id="{7A5C5746-A920-0049-8E51-8B2CE407C7B9}" type="slidenum">
              <a:rPr lang="en-US" smtClean="0"/>
              <a:t>17</a:t>
            </a:fld>
            <a:endParaRPr lang="en-US"/>
          </a:p>
        </p:txBody>
      </p:sp>
      <p:pic>
        <p:nvPicPr>
          <p:cNvPr id="5" name="Picture 4" descr="A picture containing icon&#10;&#10;Description automatically generated">
            <a:extLst>
              <a:ext uri="{FF2B5EF4-FFF2-40B4-BE49-F238E27FC236}">
                <a16:creationId xmlns:a16="http://schemas.microsoft.com/office/drawing/2014/main" id="{4954045F-F3FD-5542-924D-BE80FA3A37F7}"/>
              </a:ext>
            </a:extLst>
          </p:cNvPr>
          <p:cNvPicPr>
            <a:picLocks noChangeAspect="1"/>
          </p:cNvPicPr>
          <p:nvPr/>
        </p:nvPicPr>
        <p:blipFill>
          <a:blip r:embed="rId3"/>
          <a:stretch>
            <a:fillRect/>
          </a:stretch>
        </p:blipFill>
        <p:spPr>
          <a:xfrm>
            <a:off x="673100" y="2258209"/>
            <a:ext cx="10845800" cy="2959100"/>
          </a:xfrm>
          <a:prstGeom prst="rect">
            <a:avLst/>
          </a:prstGeom>
        </p:spPr>
      </p:pic>
      <p:sp>
        <p:nvSpPr>
          <p:cNvPr id="3" name="TextBox 2">
            <a:extLst>
              <a:ext uri="{FF2B5EF4-FFF2-40B4-BE49-F238E27FC236}">
                <a16:creationId xmlns:a16="http://schemas.microsoft.com/office/drawing/2014/main" id="{761C096F-8E70-404A-9973-ADD335BE94B5}"/>
              </a:ext>
            </a:extLst>
          </p:cNvPr>
          <p:cNvSpPr txBox="1"/>
          <p:nvPr/>
        </p:nvSpPr>
        <p:spPr>
          <a:xfrm>
            <a:off x="9479902" y="1735494"/>
            <a:ext cx="915635" cy="369332"/>
          </a:xfrm>
          <a:prstGeom prst="rect">
            <a:avLst/>
          </a:prstGeom>
          <a:noFill/>
        </p:spPr>
        <p:txBody>
          <a:bodyPr wrap="none" rtlCol="0">
            <a:spAutoFit/>
          </a:bodyPr>
          <a:lstStyle/>
          <a:p>
            <a:r>
              <a:rPr lang="en-US"/>
              <a:t>(-1.0, 0)</a:t>
            </a:r>
          </a:p>
        </p:txBody>
      </p:sp>
      <p:sp>
        <p:nvSpPr>
          <p:cNvPr id="6" name="TextBox 5">
            <a:extLst>
              <a:ext uri="{FF2B5EF4-FFF2-40B4-BE49-F238E27FC236}">
                <a16:creationId xmlns:a16="http://schemas.microsoft.com/office/drawing/2014/main" id="{F22CE7B6-5DE2-405E-A795-E2A22EAC863E}"/>
              </a:ext>
            </a:extLst>
          </p:cNvPr>
          <p:cNvSpPr txBox="1"/>
          <p:nvPr/>
        </p:nvSpPr>
        <p:spPr>
          <a:xfrm>
            <a:off x="10438165" y="5417497"/>
            <a:ext cx="1090363" cy="369332"/>
          </a:xfrm>
          <a:prstGeom prst="rect">
            <a:avLst/>
          </a:prstGeom>
          <a:noFill/>
        </p:spPr>
        <p:txBody>
          <a:bodyPr wrap="none" rtlCol="0">
            <a:spAutoFit/>
          </a:bodyPr>
          <a:lstStyle/>
          <a:p>
            <a:r>
              <a:rPr lang="en-US"/>
              <a:t>(0.0, -5.0)</a:t>
            </a:r>
          </a:p>
        </p:txBody>
      </p:sp>
      <p:cxnSp>
        <p:nvCxnSpPr>
          <p:cNvPr id="8" name="Straight Arrow Connector 7">
            <a:extLst>
              <a:ext uri="{FF2B5EF4-FFF2-40B4-BE49-F238E27FC236}">
                <a16:creationId xmlns:a16="http://schemas.microsoft.com/office/drawing/2014/main" id="{DF350182-3A35-4070-A6D7-6BC21FB2B8F8}"/>
              </a:ext>
            </a:extLst>
          </p:cNvPr>
          <p:cNvCxnSpPr>
            <a:stCxn id="3" idx="2"/>
          </p:cNvCxnSpPr>
          <p:nvPr/>
        </p:nvCxnSpPr>
        <p:spPr>
          <a:xfrm>
            <a:off x="9937720" y="2104826"/>
            <a:ext cx="263749" cy="775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A4936E-3877-46F9-A32C-C44E72A08509}"/>
              </a:ext>
            </a:extLst>
          </p:cNvPr>
          <p:cNvCxnSpPr>
            <a:stCxn id="6" idx="0"/>
          </p:cNvCxnSpPr>
          <p:nvPr/>
        </p:nvCxnSpPr>
        <p:spPr>
          <a:xfrm flipH="1" flipV="1">
            <a:off x="10885714" y="5001208"/>
            <a:ext cx="97633" cy="416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FAF6C68-399E-450A-AD84-C71CE1386037}"/>
              </a:ext>
            </a:extLst>
          </p:cNvPr>
          <p:cNvSpPr txBox="1"/>
          <p:nvPr/>
        </p:nvSpPr>
        <p:spPr>
          <a:xfrm>
            <a:off x="4157225" y="5462277"/>
            <a:ext cx="4738348" cy="954107"/>
          </a:xfrm>
          <a:prstGeom prst="rect">
            <a:avLst/>
          </a:prstGeom>
          <a:noFill/>
        </p:spPr>
        <p:txBody>
          <a:bodyPr wrap="none" rtlCol="0">
            <a:spAutoFit/>
          </a:bodyPr>
          <a:lstStyle/>
          <a:p>
            <a:r>
              <a:rPr lang="en-US" sz="2800"/>
              <a:t>Intersections: Int-R, end, elbow</a:t>
            </a:r>
          </a:p>
          <a:p>
            <a:r>
              <a:rPr lang="en-US" sz="2800"/>
              <a:t>Directions: right, backward</a:t>
            </a:r>
          </a:p>
        </p:txBody>
      </p:sp>
    </p:spTree>
    <p:extLst>
      <p:ext uri="{BB962C8B-B14F-4D97-AF65-F5344CB8AC3E}">
        <p14:creationId xmlns:p14="http://schemas.microsoft.com/office/powerpoint/2010/main" val="202941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1845-F536-054C-95C2-60475073ED03}"/>
              </a:ext>
            </a:extLst>
          </p:cNvPr>
          <p:cNvSpPr>
            <a:spLocks noGrp="1"/>
          </p:cNvSpPr>
          <p:nvPr>
            <p:ph type="title"/>
          </p:nvPr>
        </p:nvSpPr>
        <p:spPr/>
        <p:txBody>
          <a:bodyPr/>
          <a:lstStyle/>
          <a:p>
            <a:r>
              <a:rPr lang="en-US"/>
              <a:t>Examples of Training Samples</a:t>
            </a:r>
          </a:p>
        </p:txBody>
      </p:sp>
      <p:sp>
        <p:nvSpPr>
          <p:cNvPr id="4" name="Slide Number Placeholder 3">
            <a:extLst>
              <a:ext uri="{FF2B5EF4-FFF2-40B4-BE49-F238E27FC236}">
                <a16:creationId xmlns:a16="http://schemas.microsoft.com/office/drawing/2014/main" id="{5536D35D-1A89-4C29-9F9D-31D22CE56E5E}"/>
              </a:ext>
            </a:extLst>
          </p:cNvPr>
          <p:cNvSpPr>
            <a:spLocks noGrp="1"/>
          </p:cNvSpPr>
          <p:nvPr>
            <p:ph type="sldNum" sz="quarter" idx="12"/>
          </p:nvPr>
        </p:nvSpPr>
        <p:spPr/>
        <p:txBody>
          <a:bodyPr/>
          <a:lstStyle/>
          <a:p>
            <a:fld id="{7A5C5746-A920-0049-8E51-8B2CE407C7B9}" type="slidenum">
              <a:rPr lang="en-US" smtClean="0"/>
              <a:t>18</a:t>
            </a:fld>
            <a:endParaRPr lang="en-US"/>
          </a:p>
        </p:txBody>
      </p:sp>
      <p:pic>
        <p:nvPicPr>
          <p:cNvPr id="6" name="Picture 5" descr="A picture containing text, screenshot&#10;&#10;Description automatically generated">
            <a:extLst>
              <a:ext uri="{FF2B5EF4-FFF2-40B4-BE49-F238E27FC236}">
                <a16:creationId xmlns:a16="http://schemas.microsoft.com/office/drawing/2014/main" id="{960BA3D5-DB3E-D544-B046-16FF418E664D}"/>
              </a:ext>
            </a:extLst>
          </p:cNvPr>
          <p:cNvPicPr>
            <a:picLocks noChangeAspect="1"/>
          </p:cNvPicPr>
          <p:nvPr/>
        </p:nvPicPr>
        <p:blipFill>
          <a:blip r:embed="rId3"/>
          <a:stretch>
            <a:fillRect/>
          </a:stretch>
        </p:blipFill>
        <p:spPr>
          <a:xfrm>
            <a:off x="234950" y="1790700"/>
            <a:ext cx="11722100" cy="3276600"/>
          </a:xfrm>
          <a:prstGeom prst="rect">
            <a:avLst/>
          </a:prstGeom>
        </p:spPr>
      </p:pic>
      <p:pic>
        <p:nvPicPr>
          <p:cNvPr id="8" name="Picture 7">
            <a:extLst>
              <a:ext uri="{FF2B5EF4-FFF2-40B4-BE49-F238E27FC236}">
                <a16:creationId xmlns:a16="http://schemas.microsoft.com/office/drawing/2014/main" id="{68A28B00-9332-DB42-8C3B-28EEE4B38C5A}"/>
              </a:ext>
            </a:extLst>
          </p:cNvPr>
          <p:cNvPicPr>
            <a:picLocks noChangeAspect="1"/>
          </p:cNvPicPr>
          <p:nvPr/>
        </p:nvPicPr>
        <p:blipFill>
          <a:blip r:embed="rId4"/>
          <a:stretch>
            <a:fillRect/>
          </a:stretch>
        </p:blipFill>
        <p:spPr>
          <a:xfrm>
            <a:off x="736600" y="5267325"/>
            <a:ext cx="10718800" cy="444500"/>
          </a:xfrm>
          <a:prstGeom prst="rect">
            <a:avLst/>
          </a:prstGeom>
        </p:spPr>
      </p:pic>
      <p:sp>
        <p:nvSpPr>
          <p:cNvPr id="9" name="TextBox 8">
            <a:extLst>
              <a:ext uri="{FF2B5EF4-FFF2-40B4-BE49-F238E27FC236}">
                <a16:creationId xmlns:a16="http://schemas.microsoft.com/office/drawing/2014/main" id="{71E3CD37-4A63-8547-BA0C-FF253A846A72}"/>
              </a:ext>
            </a:extLst>
          </p:cNvPr>
          <p:cNvSpPr txBox="1"/>
          <p:nvPr/>
        </p:nvSpPr>
        <p:spPr>
          <a:xfrm>
            <a:off x="403543" y="5969655"/>
            <a:ext cx="2741135" cy="523220"/>
          </a:xfrm>
          <a:prstGeom prst="rect">
            <a:avLst/>
          </a:prstGeom>
          <a:noFill/>
        </p:spPr>
        <p:txBody>
          <a:bodyPr wrap="none" rtlCol="0">
            <a:spAutoFit/>
          </a:bodyPr>
          <a:lstStyle/>
          <a:p>
            <a:r>
              <a:rPr lang="en-US" sz="2800"/>
              <a:t>Status: </a:t>
            </a:r>
            <a:r>
              <a:rPr lang="en-US" sz="2800" b="1"/>
              <a:t>Transition</a:t>
            </a:r>
          </a:p>
        </p:txBody>
      </p:sp>
      <p:sp>
        <p:nvSpPr>
          <p:cNvPr id="10" name="TextBox 9">
            <a:extLst>
              <a:ext uri="{FF2B5EF4-FFF2-40B4-BE49-F238E27FC236}">
                <a16:creationId xmlns:a16="http://schemas.microsoft.com/office/drawing/2014/main" id="{0D1E288D-B00A-3146-9855-A9B46C0101B4}"/>
              </a:ext>
            </a:extLst>
          </p:cNvPr>
          <p:cNvSpPr txBox="1"/>
          <p:nvPr/>
        </p:nvSpPr>
        <p:spPr>
          <a:xfrm>
            <a:off x="4507071" y="5969655"/>
            <a:ext cx="2503699" cy="523220"/>
          </a:xfrm>
          <a:prstGeom prst="rect">
            <a:avLst/>
          </a:prstGeom>
          <a:noFill/>
        </p:spPr>
        <p:txBody>
          <a:bodyPr wrap="none" rtlCol="0">
            <a:spAutoFit/>
          </a:bodyPr>
          <a:lstStyle/>
          <a:p>
            <a:r>
              <a:rPr lang="en-US" sz="2800"/>
              <a:t>Status: </a:t>
            </a:r>
            <a:r>
              <a:rPr lang="en-US" sz="2800" b="1"/>
              <a:t>Forward</a:t>
            </a:r>
          </a:p>
        </p:txBody>
      </p:sp>
      <p:sp>
        <p:nvSpPr>
          <p:cNvPr id="11" name="TextBox 10">
            <a:extLst>
              <a:ext uri="{FF2B5EF4-FFF2-40B4-BE49-F238E27FC236}">
                <a16:creationId xmlns:a16="http://schemas.microsoft.com/office/drawing/2014/main" id="{FE9758E2-898C-3E45-A1CE-A73D9B0F458A}"/>
              </a:ext>
            </a:extLst>
          </p:cNvPr>
          <p:cNvSpPr txBox="1"/>
          <p:nvPr/>
        </p:nvSpPr>
        <p:spPr>
          <a:xfrm>
            <a:off x="8946930" y="5911850"/>
            <a:ext cx="2269467" cy="523220"/>
          </a:xfrm>
          <a:prstGeom prst="rect">
            <a:avLst/>
          </a:prstGeom>
          <a:noFill/>
        </p:spPr>
        <p:txBody>
          <a:bodyPr wrap="none" rtlCol="0">
            <a:spAutoFit/>
          </a:bodyPr>
          <a:lstStyle/>
          <a:p>
            <a:r>
              <a:rPr lang="en-US" sz="2800"/>
              <a:t>Status: </a:t>
            </a:r>
            <a:r>
              <a:rPr lang="en-US" sz="2800" b="1"/>
              <a:t>Failure</a:t>
            </a:r>
          </a:p>
        </p:txBody>
      </p:sp>
    </p:spTree>
    <p:extLst>
      <p:ext uri="{BB962C8B-B14F-4D97-AF65-F5344CB8AC3E}">
        <p14:creationId xmlns:p14="http://schemas.microsoft.com/office/powerpoint/2010/main" val="424433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1845-F536-054C-95C2-60475073ED03}"/>
              </a:ext>
            </a:extLst>
          </p:cNvPr>
          <p:cNvSpPr>
            <a:spLocks noGrp="1"/>
          </p:cNvSpPr>
          <p:nvPr>
            <p:ph type="title"/>
          </p:nvPr>
        </p:nvSpPr>
        <p:spPr/>
        <p:txBody>
          <a:bodyPr/>
          <a:lstStyle/>
          <a:p>
            <a:r>
              <a:rPr lang="en-US"/>
              <a:t>Augmentation during training</a:t>
            </a:r>
          </a:p>
        </p:txBody>
      </p:sp>
      <p:sp>
        <p:nvSpPr>
          <p:cNvPr id="4" name="Slide Number Placeholder 3">
            <a:extLst>
              <a:ext uri="{FF2B5EF4-FFF2-40B4-BE49-F238E27FC236}">
                <a16:creationId xmlns:a16="http://schemas.microsoft.com/office/drawing/2014/main" id="{5536D35D-1A89-4C29-9F9D-31D22CE56E5E}"/>
              </a:ext>
            </a:extLst>
          </p:cNvPr>
          <p:cNvSpPr>
            <a:spLocks noGrp="1"/>
          </p:cNvSpPr>
          <p:nvPr>
            <p:ph type="sldNum" sz="quarter" idx="12"/>
          </p:nvPr>
        </p:nvSpPr>
        <p:spPr/>
        <p:txBody>
          <a:bodyPr/>
          <a:lstStyle/>
          <a:p>
            <a:fld id="{7A5C5746-A920-0049-8E51-8B2CE407C7B9}" type="slidenum">
              <a:rPr lang="en-US" smtClean="0"/>
              <a:t>19</a:t>
            </a:fld>
            <a:endParaRPr lang="en-US"/>
          </a:p>
        </p:txBody>
      </p:sp>
      <p:grpSp>
        <p:nvGrpSpPr>
          <p:cNvPr id="15" name="Group 14">
            <a:extLst>
              <a:ext uri="{FF2B5EF4-FFF2-40B4-BE49-F238E27FC236}">
                <a16:creationId xmlns:a16="http://schemas.microsoft.com/office/drawing/2014/main" id="{2BC30410-9BF1-9741-BE9B-4AE282934496}"/>
              </a:ext>
            </a:extLst>
          </p:cNvPr>
          <p:cNvGrpSpPr/>
          <p:nvPr/>
        </p:nvGrpSpPr>
        <p:grpSpPr>
          <a:xfrm>
            <a:off x="3814162" y="1849065"/>
            <a:ext cx="4563675" cy="4348911"/>
            <a:chOff x="3625850" y="1028700"/>
            <a:chExt cx="4940300" cy="4800600"/>
          </a:xfrm>
        </p:grpSpPr>
        <p:pic>
          <p:nvPicPr>
            <p:cNvPr id="5" name="Picture 4" descr="Rectangle&#10;&#10;Description automatically generated with medium confidence">
              <a:extLst>
                <a:ext uri="{FF2B5EF4-FFF2-40B4-BE49-F238E27FC236}">
                  <a16:creationId xmlns:a16="http://schemas.microsoft.com/office/drawing/2014/main" id="{060BE640-A0FC-F140-8CFE-E04B938BCD3E}"/>
                </a:ext>
              </a:extLst>
            </p:cNvPr>
            <p:cNvPicPr>
              <a:picLocks noChangeAspect="1"/>
            </p:cNvPicPr>
            <p:nvPr/>
          </p:nvPicPr>
          <p:blipFill>
            <a:blip r:embed="rId3"/>
            <a:stretch>
              <a:fillRect/>
            </a:stretch>
          </p:blipFill>
          <p:spPr>
            <a:xfrm>
              <a:off x="3625850" y="1028700"/>
              <a:ext cx="4940300" cy="4800600"/>
            </a:xfrm>
            <a:prstGeom prst="rect">
              <a:avLst/>
            </a:prstGeom>
          </p:spPr>
        </p:pic>
        <p:pic>
          <p:nvPicPr>
            <p:cNvPr id="14" name="Picture 13" descr="Shape&#10;&#10;Description automatically generated">
              <a:extLst>
                <a:ext uri="{FF2B5EF4-FFF2-40B4-BE49-F238E27FC236}">
                  <a16:creationId xmlns:a16="http://schemas.microsoft.com/office/drawing/2014/main" id="{76C1C198-F7EC-4447-BC8D-59ECF10985FD}"/>
                </a:ext>
              </a:extLst>
            </p:cNvPr>
            <p:cNvPicPr>
              <a:picLocks noChangeAspect="1"/>
            </p:cNvPicPr>
            <p:nvPr/>
          </p:nvPicPr>
          <p:blipFill>
            <a:blip r:embed="rId4"/>
            <a:stretch>
              <a:fillRect/>
            </a:stretch>
          </p:blipFill>
          <p:spPr>
            <a:xfrm>
              <a:off x="5543550" y="3060700"/>
              <a:ext cx="1104900" cy="736600"/>
            </a:xfrm>
            <a:prstGeom prst="rect">
              <a:avLst/>
            </a:prstGeom>
          </p:spPr>
        </p:pic>
      </p:grpSp>
      <p:pic>
        <p:nvPicPr>
          <p:cNvPr id="12" name="Picture 11" descr="Icon&#10;&#10;Description automatically generated">
            <a:extLst>
              <a:ext uri="{FF2B5EF4-FFF2-40B4-BE49-F238E27FC236}">
                <a16:creationId xmlns:a16="http://schemas.microsoft.com/office/drawing/2014/main" id="{51021764-78B2-D344-B7B6-8B5CEA8C0284}"/>
              </a:ext>
            </a:extLst>
          </p:cNvPr>
          <p:cNvPicPr>
            <a:picLocks noChangeAspect="1"/>
          </p:cNvPicPr>
          <p:nvPr/>
        </p:nvPicPr>
        <p:blipFill>
          <a:blip r:embed="rId5"/>
          <a:stretch>
            <a:fillRect/>
          </a:stretch>
        </p:blipFill>
        <p:spPr>
          <a:xfrm>
            <a:off x="5702299" y="3726284"/>
            <a:ext cx="787400" cy="635000"/>
          </a:xfrm>
          <a:prstGeom prst="rect">
            <a:avLst/>
          </a:prstGeom>
        </p:spPr>
      </p:pic>
    </p:spTree>
    <p:extLst>
      <p:ext uri="{BB962C8B-B14F-4D97-AF65-F5344CB8AC3E}">
        <p14:creationId xmlns:p14="http://schemas.microsoft.com/office/powerpoint/2010/main" val="409721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FEA8-F548-4A8A-8125-8DE08D062AF9}"/>
              </a:ext>
            </a:extLst>
          </p:cNvPr>
          <p:cNvSpPr>
            <a:spLocks noGrp="1"/>
          </p:cNvSpPr>
          <p:nvPr>
            <p:ph type="title"/>
          </p:nvPr>
        </p:nvSpPr>
        <p:spPr>
          <a:xfrm>
            <a:off x="838200" y="365125"/>
            <a:ext cx="11246708" cy="1325563"/>
          </a:xfrm>
        </p:spPr>
        <p:txBody>
          <a:bodyPr>
            <a:normAutofit fontScale="90000"/>
          </a:bodyPr>
          <a:lstStyle/>
          <a:p>
            <a:r>
              <a:rPr lang="en-US" dirty="0"/>
              <a:t>Existing vision-and-language navigation (VLN) work does not solve real navigation in real environments</a:t>
            </a:r>
          </a:p>
        </p:txBody>
      </p:sp>
      <p:sp>
        <p:nvSpPr>
          <p:cNvPr id="4" name="Slide Number Placeholder 3">
            <a:extLst>
              <a:ext uri="{FF2B5EF4-FFF2-40B4-BE49-F238E27FC236}">
                <a16:creationId xmlns:a16="http://schemas.microsoft.com/office/drawing/2014/main" id="{D153B287-548A-4A8F-9D60-8840A9EA43DE}"/>
              </a:ext>
            </a:extLst>
          </p:cNvPr>
          <p:cNvSpPr>
            <a:spLocks noGrp="1"/>
          </p:cNvSpPr>
          <p:nvPr>
            <p:ph type="sldNum" sz="quarter" idx="12"/>
          </p:nvPr>
        </p:nvSpPr>
        <p:spPr/>
        <p:txBody>
          <a:bodyPr/>
          <a:lstStyle/>
          <a:p>
            <a:fld id="{7A5C5746-A920-0049-8E51-8B2CE407C7B9}" type="slidenum">
              <a:rPr lang="en-US" smtClean="0"/>
              <a:t>2</a:t>
            </a:fld>
            <a:endParaRPr lang="en-US"/>
          </a:p>
        </p:txBody>
      </p:sp>
      <p:pic>
        <p:nvPicPr>
          <p:cNvPr id="6" name="Picture 5">
            <a:extLst>
              <a:ext uri="{FF2B5EF4-FFF2-40B4-BE49-F238E27FC236}">
                <a16:creationId xmlns:a16="http://schemas.microsoft.com/office/drawing/2014/main" id="{651A2957-49AE-42AD-8B0E-89F11F725CA8}"/>
              </a:ext>
            </a:extLst>
          </p:cNvPr>
          <p:cNvPicPr>
            <a:picLocks noChangeAspect="1"/>
          </p:cNvPicPr>
          <p:nvPr/>
        </p:nvPicPr>
        <p:blipFill>
          <a:blip r:embed="rId3"/>
          <a:stretch>
            <a:fillRect/>
          </a:stretch>
        </p:blipFill>
        <p:spPr>
          <a:xfrm>
            <a:off x="2887118" y="1889760"/>
            <a:ext cx="6417763" cy="4123372"/>
          </a:xfrm>
          <a:prstGeom prst="rect">
            <a:avLst/>
          </a:prstGeom>
        </p:spPr>
      </p:pic>
      <p:sp>
        <p:nvSpPr>
          <p:cNvPr id="7" name="TextBox 6">
            <a:extLst>
              <a:ext uri="{FF2B5EF4-FFF2-40B4-BE49-F238E27FC236}">
                <a16:creationId xmlns:a16="http://schemas.microsoft.com/office/drawing/2014/main" id="{4894BBC3-7CB0-424B-9C89-C278C176C934}"/>
              </a:ext>
            </a:extLst>
          </p:cNvPr>
          <p:cNvSpPr txBox="1"/>
          <p:nvPr/>
        </p:nvSpPr>
        <p:spPr>
          <a:xfrm>
            <a:off x="2186939" y="6079351"/>
            <a:ext cx="7818120" cy="553998"/>
          </a:xfrm>
          <a:prstGeom prst="rect">
            <a:avLst/>
          </a:prstGeom>
          <a:noFill/>
        </p:spPr>
        <p:txBody>
          <a:bodyPr wrap="square" rtlCol="0">
            <a:spAutoFit/>
          </a:bodyPr>
          <a:lstStyle/>
          <a:p>
            <a:r>
              <a:rPr lang="en-US" sz="1000" b="0" i="0">
                <a:solidFill>
                  <a:srgbClr val="222222"/>
                </a:solidFill>
                <a:effectLst/>
                <a:latin typeface="Arial" panose="020B0604020202020204" pitchFamily="34" charset="0"/>
              </a:rPr>
              <a:t>Anderson, P., Wu, Q., </a:t>
            </a:r>
            <a:r>
              <a:rPr lang="en-US" sz="1000" b="0" i="0" err="1">
                <a:solidFill>
                  <a:srgbClr val="222222"/>
                </a:solidFill>
                <a:effectLst/>
                <a:latin typeface="Arial" panose="020B0604020202020204" pitchFamily="34" charset="0"/>
              </a:rPr>
              <a:t>Teney</a:t>
            </a:r>
            <a:r>
              <a:rPr lang="en-US" sz="1000" b="0" i="0">
                <a:solidFill>
                  <a:srgbClr val="222222"/>
                </a:solidFill>
                <a:effectLst/>
                <a:latin typeface="Arial" panose="020B0604020202020204" pitchFamily="34" charset="0"/>
              </a:rPr>
              <a:t>, D., Bruce, J., Johnson, M., </a:t>
            </a:r>
            <a:r>
              <a:rPr lang="en-US" sz="1000" b="0" i="0" err="1">
                <a:solidFill>
                  <a:srgbClr val="222222"/>
                </a:solidFill>
                <a:effectLst/>
                <a:latin typeface="Arial" panose="020B0604020202020204" pitchFamily="34" charset="0"/>
              </a:rPr>
              <a:t>Sünderhauf</a:t>
            </a:r>
            <a:r>
              <a:rPr lang="en-US" sz="1000" b="0" i="0">
                <a:solidFill>
                  <a:srgbClr val="222222"/>
                </a:solidFill>
                <a:effectLst/>
                <a:latin typeface="Arial" panose="020B0604020202020204" pitchFamily="34" charset="0"/>
              </a:rPr>
              <a:t>, N., ... &amp; Van Den </a:t>
            </a:r>
            <a:r>
              <a:rPr lang="en-US" sz="1000" b="0" i="0" err="1">
                <a:solidFill>
                  <a:srgbClr val="222222"/>
                </a:solidFill>
                <a:effectLst/>
                <a:latin typeface="Arial" panose="020B0604020202020204" pitchFamily="34" charset="0"/>
              </a:rPr>
              <a:t>Hengel</a:t>
            </a:r>
            <a:r>
              <a:rPr lang="en-US" sz="1000" b="0" i="0">
                <a:solidFill>
                  <a:srgbClr val="222222"/>
                </a:solidFill>
                <a:effectLst/>
                <a:latin typeface="Arial" panose="020B0604020202020204" pitchFamily="34" charset="0"/>
              </a:rPr>
              <a:t>, A. (2018). Vision-and-language navigation: Interpreting visually-grounded navigation instructions in real environments. In </a:t>
            </a:r>
            <a:r>
              <a:rPr lang="en-US" sz="1000" b="0" i="1">
                <a:solidFill>
                  <a:srgbClr val="222222"/>
                </a:solidFill>
                <a:effectLst/>
                <a:latin typeface="Arial" panose="020B0604020202020204" pitchFamily="34" charset="0"/>
              </a:rPr>
              <a:t>Proceedings of the IEEE Conference on Computer Vision and Pattern Recognition</a:t>
            </a:r>
            <a:r>
              <a:rPr lang="en-US" sz="1000" b="0" i="0">
                <a:solidFill>
                  <a:srgbClr val="222222"/>
                </a:solidFill>
                <a:effectLst/>
                <a:latin typeface="Arial" panose="020B0604020202020204" pitchFamily="34" charset="0"/>
              </a:rPr>
              <a:t> (pp. 3674-3683).</a:t>
            </a:r>
            <a:endParaRPr lang="en-US" sz="1000"/>
          </a:p>
        </p:txBody>
      </p:sp>
    </p:spTree>
    <p:extLst>
      <p:ext uri="{BB962C8B-B14F-4D97-AF65-F5344CB8AC3E}">
        <p14:creationId xmlns:p14="http://schemas.microsoft.com/office/powerpoint/2010/main" val="311083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1845-F536-054C-95C2-60475073ED03}"/>
              </a:ext>
            </a:extLst>
          </p:cNvPr>
          <p:cNvSpPr>
            <a:spLocks noGrp="1"/>
          </p:cNvSpPr>
          <p:nvPr>
            <p:ph type="title"/>
          </p:nvPr>
        </p:nvSpPr>
        <p:spPr/>
        <p:txBody>
          <a:bodyPr/>
          <a:lstStyle/>
          <a:p>
            <a:r>
              <a:rPr lang="en-US"/>
              <a:t>Augmentation during training</a:t>
            </a:r>
          </a:p>
        </p:txBody>
      </p:sp>
      <p:sp>
        <p:nvSpPr>
          <p:cNvPr id="4" name="Slide Number Placeholder 3">
            <a:extLst>
              <a:ext uri="{FF2B5EF4-FFF2-40B4-BE49-F238E27FC236}">
                <a16:creationId xmlns:a16="http://schemas.microsoft.com/office/drawing/2014/main" id="{5536D35D-1A89-4C29-9F9D-31D22CE56E5E}"/>
              </a:ext>
            </a:extLst>
          </p:cNvPr>
          <p:cNvSpPr>
            <a:spLocks noGrp="1"/>
          </p:cNvSpPr>
          <p:nvPr>
            <p:ph type="sldNum" sz="quarter" idx="12"/>
          </p:nvPr>
        </p:nvSpPr>
        <p:spPr/>
        <p:txBody>
          <a:bodyPr/>
          <a:lstStyle/>
          <a:p>
            <a:fld id="{7A5C5746-A920-0049-8E51-8B2CE407C7B9}" type="slidenum">
              <a:rPr lang="en-US" smtClean="0"/>
              <a:t>20</a:t>
            </a:fld>
            <a:endParaRPr lang="en-US"/>
          </a:p>
        </p:txBody>
      </p:sp>
      <p:grpSp>
        <p:nvGrpSpPr>
          <p:cNvPr id="15" name="Group 14">
            <a:extLst>
              <a:ext uri="{FF2B5EF4-FFF2-40B4-BE49-F238E27FC236}">
                <a16:creationId xmlns:a16="http://schemas.microsoft.com/office/drawing/2014/main" id="{2BC30410-9BF1-9741-BE9B-4AE282934496}"/>
              </a:ext>
            </a:extLst>
          </p:cNvPr>
          <p:cNvGrpSpPr/>
          <p:nvPr/>
        </p:nvGrpSpPr>
        <p:grpSpPr>
          <a:xfrm rot="20627828">
            <a:off x="3814162" y="1849065"/>
            <a:ext cx="4563675" cy="4348911"/>
            <a:chOff x="3625850" y="1028700"/>
            <a:chExt cx="4940300" cy="4800600"/>
          </a:xfrm>
        </p:grpSpPr>
        <p:pic>
          <p:nvPicPr>
            <p:cNvPr id="5" name="Picture 4" descr="Rectangle&#10;&#10;Description automatically generated with medium confidence">
              <a:extLst>
                <a:ext uri="{FF2B5EF4-FFF2-40B4-BE49-F238E27FC236}">
                  <a16:creationId xmlns:a16="http://schemas.microsoft.com/office/drawing/2014/main" id="{060BE640-A0FC-F140-8CFE-E04B938BCD3E}"/>
                </a:ext>
              </a:extLst>
            </p:cNvPr>
            <p:cNvPicPr>
              <a:picLocks noChangeAspect="1"/>
            </p:cNvPicPr>
            <p:nvPr/>
          </p:nvPicPr>
          <p:blipFill>
            <a:blip r:embed="rId3"/>
            <a:stretch>
              <a:fillRect/>
            </a:stretch>
          </p:blipFill>
          <p:spPr>
            <a:xfrm>
              <a:off x="3625850" y="1028700"/>
              <a:ext cx="4940300" cy="4800600"/>
            </a:xfrm>
            <a:prstGeom prst="rect">
              <a:avLst/>
            </a:prstGeom>
          </p:spPr>
        </p:pic>
        <p:pic>
          <p:nvPicPr>
            <p:cNvPr id="14" name="Picture 13" descr="Shape&#10;&#10;Description automatically generated">
              <a:extLst>
                <a:ext uri="{FF2B5EF4-FFF2-40B4-BE49-F238E27FC236}">
                  <a16:creationId xmlns:a16="http://schemas.microsoft.com/office/drawing/2014/main" id="{76C1C198-F7EC-4447-BC8D-59ECF10985FD}"/>
                </a:ext>
              </a:extLst>
            </p:cNvPr>
            <p:cNvPicPr>
              <a:picLocks noChangeAspect="1"/>
            </p:cNvPicPr>
            <p:nvPr/>
          </p:nvPicPr>
          <p:blipFill>
            <a:blip r:embed="rId4"/>
            <a:stretch>
              <a:fillRect/>
            </a:stretch>
          </p:blipFill>
          <p:spPr>
            <a:xfrm>
              <a:off x="5543550" y="3060700"/>
              <a:ext cx="1104900" cy="736600"/>
            </a:xfrm>
            <a:prstGeom prst="rect">
              <a:avLst/>
            </a:prstGeom>
          </p:spPr>
        </p:pic>
      </p:grpSp>
      <p:pic>
        <p:nvPicPr>
          <p:cNvPr id="12" name="Picture 11" descr="Icon&#10;&#10;Description automatically generated">
            <a:extLst>
              <a:ext uri="{FF2B5EF4-FFF2-40B4-BE49-F238E27FC236}">
                <a16:creationId xmlns:a16="http://schemas.microsoft.com/office/drawing/2014/main" id="{51021764-78B2-D344-B7B6-8B5CEA8C0284}"/>
              </a:ext>
            </a:extLst>
          </p:cNvPr>
          <p:cNvPicPr>
            <a:picLocks noChangeAspect="1"/>
          </p:cNvPicPr>
          <p:nvPr/>
        </p:nvPicPr>
        <p:blipFill>
          <a:blip r:embed="rId5"/>
          <a:stretch>
            <a:fillRect/>
          </a:stretch>
        </p:blipFill>
        <p:spPr>
          <a:xfrm>
            <a:off x="5702299" y="3792068"/>
            <a:ext cx="787400" cy="635000"/>
          </a:xfrm>
          <a:prstGeom prst="rect">
            <a:avLst/>
          </a:prstGeom>
        </p:spPr>
      </p:pic>
    </p:spTree>
    <p:extLst>
      <p:ext uri="{BB962C8B-B14F-4D97-AF65-F5344CB8AC3E}">
        <p14:creationId xmlns:p14="http://schemas.microsoft.com/office/powerpoint/2010/main" val="43669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BEA-DAD3-EC4B-9337-6B76015540BA}"/>
              </a:ext>
            </a:extLst>
          </p:cNvPr>
          <p:cNvSpPr>
            <a:spLocks noGrp="1"/>
          </p:cNvSpPr>
          <p:nvPr>
            <p:ph type="title"/>
          </p:nvPr>
        </p:nvSpPr>
        <p:spPr/>
        <p:txBody>
          <a:bodyPr/>
          <a:lstStyle/>
          <a:p>
            <a:r>
              <a:rPr lang="en-US"/>
              <a:t>Navigation process</a:t>
            </a:r>
          </a:p>
        </p:txBody>
      </p:sp>
      <p:sp>
        <p:nvSpPr>
          <p:cNvPr id="4" name="Slide Number Placeholder 3">
            <a:extLst>
              <a:ext uri="{FF2B5EF4-FFF2-40B4-BE49-F238E27FC236}">
                <a16:creationId xmlns:a16="http://schemas.microsoft.com/office/drawing/2014/main" id="{677F5E80-9AB0-E64B-84E5-DBFC6CDA4E7F}"/>
              </a:ext>
            </a:extLst>
          </p:cNvPr>
          <p:cNvSpPr>
            <a:spLocks noGrp="1"/>
          </p:cNvSpPr>
          <p:nvPr>
            <p:ph type="sldNum" sz="quarter" idx="12"/>
          </p:nvPr>
        </p:nvSpPr>
        <p:spPr/>
        <p:txBody>
          <a:bodyPr/>
          <a:lstStyle/>
          <a:p>
            <a:fld id="{7A5C5746-A920-0049-8E51-8B2CE407C7B9}" type="slidenum">
              <a:rPr lang="en-US" smtClean="0"/>
              <a:t>21</a:t>
            </a:fld>
            <a:endParaRPr lang="en-US"/>
          </a:p>
        </p:txBody>
      </p:sp>
      <p:cxnSp>
        <p:nvCxnSpPr>
          <p:cNvPr id="5" name="Straight Connector 4">
            <a:extLst>
              <a:ext uri="{FF2B5EF4-FFF2-40B4-BE49-F238E27FC236}">
                <a16:creationId xmlns:a16="http://schemas.microsoft.com/office/drawing/2014/main" id="{1837A34B-AC99-47F7-85EB-259409B95D29}"/>
              </a:ext>
            </a:extLst>
          </p:cNvPr>
          <p:cNvCxnSpPr>
            <a:cxnSpLocks/>
          </p:cNvCxnSpPr>
          <p:nvPr/>
        </p:nvCxnSpPr>
        <p:spPr>
          <a:xfrm>
            <a:off x="2947131" y="3016251"/>
            <a:ext cx="508169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DA2F60C-7D98-429A-9401-1FE293589E7C}"/>
              </a:ext>
            </a:extLst>
          </p:cNvPr>
          <p:cNvCxnSpPr>
            <a:cxnSpLocks/>
          </p:cNvCxnSpPr>
          <p:nvPr/>
        </p:nvCxnSpPr>
        <p:spPr>
          <a:xfrm>
            <a:off x="2947131" y="3790692"/>
            <a:ext cx="2811250" cy="1"/>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291EB-1772-4F70-9A75-071112436361}"/>
              </a:ext>
            </a:extLst>
          </p:cNvPr>
          <p:cNvCxnSpPr>
            <a:cxnSpLocks/>
          </p:cNvCxnSpPr>
          <p:nvPr/>
        </p:nvCxnSpPr>
        <p:spPr>
          <a:xfrm>
            <a:off x="6507941" y="3790692"/>
            <a:ext cx="152088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9ACDA35-0DE4-41E3-9577-DCB6ADE80551}"/>
              </a:ext>
            </a:extLst>
          </p:cNvPr>
          <p:cNvCxnSpPr>
            <a:cxnSpLocks/>
          </p:cNvCxnSpPr>
          <p:nvPr/>
        </p:nvCxnSpPr>
        <p:spPr>
          <a:xfrm>
            <a:off x="5749050" y="3790692"/>
            <a:ext cx="0" cy="1602855"/>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C958B8A-556C-43A2-9B02-510584DC298E}"/>
              </a:ext>
            </a:extLst>
          </p:cNvPr>
          <p:cNvCxnSpPr>
            <a:cxnSpLocks/>
          </p:cNvCxnSpPr>
          <p:nvPr/>
        </p:nvCxnSpPr>
        <p:spPr>
          <a:xfrm>
            <a:off x="6507941" y="3790692"/>
            <a:ext cx="0" cy="1602855"/>
          </a:xfrm>
          <a:prstGeom prst="line">
            <a:avLst/>
          </a:prstGeom>
          <a:ln w="762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2F19C2F-A20F-4E1A-9358-C2C23F472FF5}"/>
              </a:ext>
            </a:extLst>
          </p:cNvPr>
          <p:cNvSpPr txBox="1"/>
          <p:nvPr/>
        </p:nvSpPr>
        <p:spPr>
          <a:xfrm>
            <a:off x="3074678" y="1822097"/>
            <a:ext cx="2228623" cy="369332"/>
          </a:xfrm>
          <a:prstGeom prst="rect">
            <a:avLst/>
          </a:prstGeom>
          <a:noFill/>
        </p:spPr>
        <p:txBody>
          <a:bodyPr wrap="none" rtlCol="0">
            <a:spAutoFit/>
          </a:bodyPr>
          <a:lstStyle/>
          <a:p>
            <a:r>
              <a:rPr lang="en-US"/>
              <a:t>[Int-</a:t>
            </a:r>
            <a:r>
              <a:rPr lang="en-US" err="1"/>
              <a:t>R_right</a:t>
            </a:r>
            <a:r>
              <a:rPr lang="en-US"/>
              <a:t>, </a:t>
            </a:r>
            <a:r>
              <a:rPr lang="en-US" err="1"/>
              <a:t>end_left</a:t>
            </a:r>
            <a:r>
              <a:rPr lang="en-US"/>
              <a:t>]</a:t>
            </a:r>
          </a:p>
        </p:txBody>
      </p:sp>
      <p:sp>
        <p:nvSpPr>
          <p:cNvPr id="25" name="Arrow: Down 24">
            <a:extLst>
              <a:ext uri="{FF2B5EF4-FFF2-40B4-BE49-F238E27FC236}">
                <a16:creationId xmlns:a16="http://schemas.microsoft.com/office/drawing/2014/main" id="{C1DBF4CE-6A1F-4E77-B25A-8A12F59FB0EB}"/>
              </a:ext>
            </a:extLst>
          </p:cNvPr>
          <p:cNvSpPr/>
          <p:nvPr/>
        </p:nvSpPr>
        <p:spPr>
          <a:xfrm>
            <a:off x="3640332" y="1587472"/>
            <a:ext cx="180392" cy="255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DBD46B-8CAD-43BD-8746-CC1543B27E63}"/>
              </a:ext>
            </a:extLst>
          </p:cNvPr>
          <p:cNvGrpSpPr/>
          <p:nvPr/>
        </p:nvGrpSpPr>
        <p:grpSpPr>
          <a:xfrm>
            <a:off x="2952665" y="2240842"/>
            <a:ext cx="2377440" cy="2376315"/>
            <a:chOff x="3219210" y="2240842"/>
            <a:chExt cx="2377440" cy="2376315"/>
          </a:xfrm>
        </p:grpSpPr>
        <p:sp>
          <p:nvSpPr>
            <p:cNvPr id="21" name="Rectangle: Top Corners Snipped 20">
              <a:extLst>
                <a:ext uri="{FF2B5EF4-FFF2-40B4-BE49-F238E27FC236}">
                  <a16:creationId xmlns:a16="http://schemas.microsoft.com/office/drawing/2014/main" id="{C1BE0E77-9DAD-4CF8-A1AB-C58471859811}"/>
                </a:ext>
              </a:extLst>
            </p:cNvPr>
            <p:cNvSpPr/>
            <p:nvPr/>
          </p:nvSpPr>
          <p:spPr>
            <a:xfrm rot="5400000">
              <a:off x="4270900" y="3159321"/>
              <a:ext cx="324480" cy="48830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C481EC5-9F7A-411B-B1FE-62B6F003D468}"/>
                </a:ext>
              </a:extLst>
            </p:cNvPr>
            <p:cNvSpPr/>
            <p:nvPr/>
          </p:nvSpPr>
          <p:spPr>
            <a:xfrm>
              <a:off x="3219210" y="2240842"/>
              <a:ext cx="2377440" cy="23763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772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BEA-DAD3-EC4B-9337-6B76015540BA}"/>
              </a:ext>
            </a:extLst>
          </p:cNvPr>
          <p:cNvSpPr>
            <a:spLocks noGrp="1"/>
          </p:cNvSpPr>
          <p:nvPr>
            <p:ph type="title"/>
          </p:nvPr>
        </p:nvSpPr>
        <p:spPr/>
        <p:txBody>
          <a:bodyPr/>
          <a:lstStyle/>
          <a:p>
            <a:r>
              <a:rPr lang="en-US"/>
              <a:t>Navigation process</a:t>
            </a:r>
          </a:p>
        </p:txBody>
      </p:sp>
      <p:sp>
        <p:nvSpPr>
          <p:cNvPr id="4" name="Slide Number Placeholder 3">
            <a:extLst>
              <a:ext uri="{FF2B5EF4-FFF2-40B4-BE49-F238E27FC236}">
                <a16:creationId xmlns:a16="http://schemas.microsoft.com/office/drawing/2014/main" id="{677F5E80-9AB0-E64B-84E5-DBFC6CDA4E7F}"/>
              </a:ext>
            </a:extLst>
          </p:cNvPr>
          <p:cNvSpPr>
            <a:spLocks noGrp="1"/>
          </p:cNvSpPr>
          <p:nvPr>
            <p:ph type="sldNum" sz="quarter" idx="12"/>
          </p:nvPr>
        </p:nvSpPr>
        <p:spPr/>
        <p:txBody>
          <a:bodyPr/>
          <a:lstStyle/>
          <a:p>
            <a:fld id="{7A5C5746-A920-0049-8E51-8B2CE407C7B9}" type="slidenum">
              <a:rPr lang="en-US" smtClean="0"/>
              <a:t>22</a:t>
            </a:fld>
            <a:endParaRPr lang="en-US"/>
          </a:p>
        </p:txBody>
      </p:sp>
      <p:cxnSp>
        <p:nvCxnSpPr>
          <p:cNvPr id="5" name="Straight Connector 4">
            <a:extLst>
              <a:ext uri="{FF2B5EF4-FFF2-40B4-BE49-F238E27FC236}">
                <a16:creationId xmlns:a16="http://schemas.microsoft.com/office/drawing/2014/main" id="{1837A34B-AC99-47F7-85EB-259409B95D29}"/>
              </a:ext>
            </a:extLst>
          </p:cNvPr>
          <p:cNvCxnSpPr>
            <a:cxnSpLocks/>
          </p:cNvCxnSpPr>
          <p:nvPr/>
        </p:nvCxnSpPr>
        <p:spPr>
          <a:xfrm>
            <a:off x="2947131" y="3016251"/>
            <a:ext cx="508169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DA2F60C-7D98-429A-9401-1FE293589E7C}"/>
              </a:ext>
            </a:extLst>
          </p:cNvPr>
          <p:cNvCxnSpPr>
            <a:cxnSpLocks/>
          </p:cNvCxnSpPr>
          <p:nvPr/>
        </p:nvCxnSpPr>
        <p:spPr>
          <a:xfrm>
            <a:off x="2947131" y="3790692"/>
            <a:ext cx="2811250" cy="1"/>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291EB-1772-4F70-9A75-071112436361}"/>
              </a:ext>
            </a:extLst>
          </p:cNvPr>
          <p:cNvCxnSpPr>
            <a:cxnSpLocks/>
          </p:cNvCxnSpPr>
          <p:nvPr/>
        </p:nvCxnSpPr>
        <p:spPr>
          <a:xfrm>
            <a:off x="6507941" y="3790692"/>
            <a:ext cx="152088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9ACDA35-0DE4-41E3-9577-DCB6ADE80551}"/>
              </a:ext>
            </a:extLst>
          </p:cNvPr>
          <p:cNvCxnSpPr>
            <a:cxnSpLocks/>
          </p:cNvCxnSpPr>
          <p:nvPr/>
        </p:nvCxnSpPr>
        <p:spPr>
          <a:xfrm>
            <a:off x="5749050" y="3790692"/>
            <a:ext cx="0" cy="1602855"/>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C958B8A-556C-43A2-9B02-510584DC298E}"/>
              </a:ext>
            </a:extLst>
          </p:cNvPr>
          <p:cNvCxnSpPr>
            <a:cxnSpLocks/>
          </p:cNvCxnSpPr>
          <p:nvPr/>
        </p:nvCxnSpPr>
        <p:spPr>
          <a:xfrm>
            <a:off x="6507941" y="3790692"/>
            <a:ext cx="0" cy="1602855"/>
          </a:xfrm>
          <a:prstGeom prst="line">
            <a:avLst/>
          </a:prstGeom>
          <a:ln w="762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2F19C2F-A20F-4E1A-9358-C2C23F472FF5}"/>
              </a:ext>
            </a:extLst>
          </p:cNvPr>
          <p:cNvSpPr txBox="1"/>
          <p:nvPr/>
        </p:nvSpPr>
        <p:spPr>
          <a:xfrm>
            <a:off x="3074678" y="1822097"/>
            <a:ext cx="2228623" cy="369332"/>
          </a:xfrm>
          <a:prstGeom prst="rect">
            <a:avLst/>
          </a:prstGeom>
          <a:noFill/>
        </p:spPr>
        <p:txBody>
          <a:bodyPr wrap="none" rtlCol="0">
            <a:spAutoFit/>
          </a:bodyPr>
          <a:lstStyle/>
          <a:p>
            <a:r>
              <a:rPr lang="en-US"/>
              <a:t>[Int-</a:t>
            </a:r>
            <a:r>
              <a:rPr lang="en-US" err="1"/>
              <a:t>R_right</a:t>
            </a:r>
            <a:r>
              <a:rPr lang="en-US"/>
              <a:t>, </a:t>
            </a:r>
            <a:r>
              <a:rPr lang="en-US" err="1"/>
              <a:t>end_left</a:t>
            </a:r>
            <a:r>
              <a:rPr lang="en-US"/>
              <a:t>]</a:t>
            </a:r>
          </a:p>
        </p:txBody>
      </p:sp>
      <p:sp>
        <p:nvSpPr>
          <p:cNvPr id="25" name="Arrow: Down 24">
            <a:extLst>
              <a:ext uri="{FF2B5EF4-FFF2-40B4-BE49-F238E27FC236}">
                <a16:creationId xmlns:a16="http://schemas.microsoft.com/office/drawing/2014/main" id="{C1DBF4CE-6A1F-4E77-B25A-8A12F59FB0EB}"/>
              </a:ext>
            </a:extLst>
          </p:cNvPr>
          <p:cNvSpPr/>
          <p:nvPr/>
        </p:nvSpPr>
        <p:spPr>
          <a:xfrm>
            <a:off x="3640332" y="1587472"/>
            <a:ext cx="180392" cy="255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DBD46B-8CAD-43BD-8746-CC1543B27E63}"/>
              </a:ext>
            </a:extLst>
          </p:cNvPr>
          <p:cNvGrpSpPr/>
          <p:nvPr/>
        </p:nvGrpSpPr>
        <p:grpSpPr>
          <a:xfrm>
            <a:off x="2952665" y="2240842"/>
            <a:ext cx="2377440" cy="2376315"/>
            <a:chOff x="3219210" y="2240842"/>
            <a:chExt cx="2377440" cy="2376315"/>
          </a:xfrm>
        </p:grpSpPr>
        <p:sp>
          <p:nvSpPr>
            <p:cNvPr id="21" name="Rectangle: Top Corners Snipped 20">
              <a:extLst>
                <a:ext uri="{FF2B5EF4-FFF2-40B4-BE49-F238E27FC236}">
                  <a16:creationId xmlns:a16="http://schemas.microsoft.com/office/drawing/2014/main" id="{C1BE0E77-9DAD-4CF8-A1AB-C58471859811}"/>
                </a:ext>
              </a:extLst>
            </p:cNvPr>
            <p:cNvSpPr/>
            <p:nvPr/>
          </p:nvSpPr>
          <p:spPr>
            <a:xfrm rot="5400000">
              <a:off x="4270900" y="3159321"/>
              <a:ext cx="324480" cy="48830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C481EC5-9F7A-411B-B1FE-62B6F003D468}"/>
                </a:ext>
              </a:extLst>
            </p:cNvPr>
            <p:cNvSpPr/>
            <p:nvPr/>
          </p:nvSpPr>
          <p:spPr>
            <a:xfrm>
              <a:off x="3219210" y="2240842"/>
              <a:ext cx="2377440" cy="23763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C61D6D5F-EB4C-472C-ABD2-5355A44A39D2}"/>
              </a:ext>
            </a:extLst>
          </p:cNvPr>
          <p:cNvSpPr/>
          <p:nvPr/>
        </p:nvSpPr>
        <p:spPr>
          <a:xfrm>
            <a:off x="5247384" y="3347866"/>
            <a:ext cx="111833" cy="1118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EE4F793-563E-4A3A-BB13-B23BF58DC3D2}"/>
              </a:ext>
            </a:extLst>
          </p:cNvPr>
          <p:cNvSpPr txBox="1"/>
          <p:nvPr/>
        </p:nvSpPr>
        <p:spPr>
          <a:xfrm>
            <a:off x="4507071" y="5969655"/>
            <a:ext cx="2503699" cy="523220"/>
          </a:xfrm>
          <a:prstGeom prst="rect">
            <a:avLst/>
          </a:prstGeom>
          <a:noFill/>
        </p:spPr>
        <p:txBody>
          <a:bodyPr wrap="none" rtlCol="0">
            <a:spAutoFit/>
          </a:bodyPr>
          <a:lstStyle/>
          <a:p>
            <a:r>
              <a:rPr lang="en-US" sz="2800"/>
              <a:t>Status: </a:t>
            </a:r>
            <a:r>
              <a:rPr lang="en-US" sz="2800" b="1"/>
              <a:t>Forward</a:t>
            </a:r>
          </a:p>
        </p:txBody>
      </p:sp>
    </p:spTree>
    <p:extLst>
      <p:ext uri="{BB962C8B-B14F-4D97-AF65-F5344CB8AC3E}">
        <p14:creationId xmlns:p14="http://schemas.microsoft.com/office/powerpoint/2010/main" val="192224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BEA-DAD3-EC4B-9337-6B76015540BA}"/>
              </a:ext>
            </a:extLst>
          </p:cNvPr>
          <p:cNvSpPr>
            <a:spLocks noGrp="1"/>
          </p:cNvSpPr>
          <p:nvPr>
            <p:ph type="title"/>
          </p:nvPr>
        </p:nvSpPr>
        <p:spPr/>
        <p:txBody>
          <a:bodyPr/>
          <a:lstStyle/>
          <a:p>
            <a:r>
              <a:rPr lang="en-US"/>
              <a:t>Navigation process</a:t>
            </a:r>
          </a:p>
        </p:txBody>
      </p:sp>
      <p:sp>
        <p:nvSpPr>
          <p:cNvPr id="4" name="Slide Number Placeholder 3">
            <a:extLst>
              <a:ext uri="{FF2B5EF4-FFF2-40B4-BE49-F238E27FC236}">
                <a16:creationId xmlns:a16="http://schemas.microsoft.com/office/drawing/2014/main" id="{677F5E80-9AB0-E64B-84E5-DBFC6CDA4E7F}"/>
              </a:ext>
            </a:extLst>
          </p:cNvPr>
          <p:cNvSpPr>
            <a:spLocks noGrp="1"/>
          </p:cNvSpPr>
          <p:nvPr>
            <p:ph type="sldNum" sz="quarter" idx="12"/>
          </p:nvPr>
        </p:nvSpPr>
        <p:spPr/>
        <p:txBody>
          <a:bodyPr/>
          <a:lstStyle/>
          <a:p>
            <a:fld id="{7A5C5746-A920-0049-8E51-8B2CE407C7B9}" type="slidenum">
              <a:rPr lang="en-US" smtClean="0"/>
              <a:t>23</a:t>
            </a:fld>
            <a:endParaRPr lang="en-US"/>
          </a:p>
        </p:txBody>
      </p:sp>
      <p:cxnSp>
        <p:nvCxnSpPr>
          <p:cNvPr id="5" name="Straight Connector 4">
            <a:extLst>
              <a:ext uri="{FF2B5EF4-FFF2-40B4-BE49-F238E27FC236}">
                <a16:creationId xmlns:a16="http://schemas.microsoft.com/office/drawing/2014/main" id="{1837A34B-AC99-47F7-85EB-259409B95D29}"/>
              </a:ext>
            </a:extLst>
          </p:cNvPr>
          <p:cNvCxnSpPr>
            <a:cxnSpLocks/>
          </p:cNvCxnSpPr>
          <p:nvPr/>
        </p:nvCxnSpPr>
        <p:spPr>
          <a:xfrm>
            <a:off x="2947131" y="3016251"/>
            <a:ext cx="508169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DA2F60C-7D98-429A-9401-1FE293589E7C}"/>
              </a:ext>
            </a:extLst>
          </p:cNvPr>
          <p:cNvCxnSpPr>
            <a:cxnSpLocks/>
          </p:cNvCxnSpPr>
          <p:nvPr/>
        </p:nvCxnSpPr>
        <p:spPr>
          <a:xfrm>
            <a:off x="2947131" y="3790692"/>
            <a:ext cx="2811250" cy="1"/>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291EB-1772-4F70-9A75-071112436361}"/>
              </a:ext>
            </a:extLst>
          </p:cNvPr>
          <p:cNvCxnSpPr>
            <a:cxnSpLocks/>
          </p:cNvCxnSpPr>
          <p:nvPr/>
        </p:nvCxnSpPr>
        <p:spPr>
          <a:xfrm>
            <a:off x="6507941" y="3790692"/>
            <a:ext cx="152088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9ACDA35-0DE4-41E3-9577-DCB6ADE80551}"/>
              </a:ext>
            </a:extLst>
          </p:cNvPr>
          <p:cNvCxnSpPr>
            <a:cxnSpLocks/>
          </p:cNvCxnSpPr>
          <p:nvPr/>
        </p:nvCxnSpPr>
        <p:spPr>
          <a:xfrm>
            <a:off x="5749050" y="3790692"/>
            <a:ext cx="0" cy="1602855"/>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C958B8A-556C-43A2-9B02-510584DC298E}"/>
              </a:ext>
            </a:extLst>
          </p:cNvPr>
          <p:cNvCxnSpPr>
            <a:cxnSpLocks/>
          </p:cNvCxnSpPr>
          <p:nvPr/>
        </p:nvCxnSpPr>
        <p:spPr>
          <a:xfrm>
            <a:off x="6507941" y="3790692"/>
            <a:ext cx="0" cy="1602855"/>
          </a:xfrm>
          <a:prstGeom prst="line">
            <a:avLst/>
          </a:prstGeom>
          <a:ln w="762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2F19C2F-A20F-4E1A-9358-C2C23F472FF5}"/>
              </a:ext>
            </a:extLst>
          </p:cNvPr>
          <p:cNvSpPr txBox="1"/>
          <p:nvPr/>
        </p:nvSpPr>
        <p:spPr>
          <a:xfrm>
            <a:off x="3074678" y="1822097"/>
            <a:ext cx="2228623" cy="369332"/>
          </a:xfrm>
          <a:prstGeom prst="rect">
            <a:avLst/>
          </a:prstGeom>
          <a:noFill/>
        </p:spPr>
        <p:txBody>
          <a:bodyPr wrap="none" rtlCol="0">
            <a:spAutoFit/>
          </a:bodyPr>
          <a:lstStyle/>
          <a:p>
            <a:r>
              <a:rPr lang="en-US"/>
              <a:t>[Int-</a:t>
            </a:r>
            <a:r>
              <a:rPr lang="en-US" err="1"/>
              <a:t>R_right</a:t>
            </a:r>
            <a:r>
              <a:rPr lang="en-US"/>
              <a:t>, </a:t>
            </a:r>
            <a:r>
              <a:rPr lang="en-US" err="1"/>
              <a:t>end_left</a:t>
            </a:r>
            <a:r>
              <a:rPr lang="en-US"/>
              <a:t>]</a:t>
            </a:r>
          </a:p>
        </p:txBody>
      </p:sp>
      <p:sp>
        <p:nvSpPr>
          <p:cNvPr id="25" name="Arrow: Down 24">
            <a:extLst>
              <a:ext uri="{FF2B5EF4-FFF2-40B4-BE49-F238E27FC236}">
                <a16:creationId xmlns:a16="http://schemas.microsoft.com/office/drawing/2014/main" id="{C1DBF4CE-6A1F-4E77-B25A-8A12F59FB0EB}"/>
              </a:ext>
            </a:extLst>
          </p:cNvPr>
          <p:cNvSpPr/>
          <p:nvPr/>
        </p:nvSpPr>
        <p:spPr>
          <a:xfrm>
            <a:off x="3640332" y="1587472"/>
            <a:ext cx="180392" cy="255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DBD46B-8CAD-43BD-8746-CC1543B27E63}"/>
              </a:ext>
            </a:extLst>
          </p:cNvPr>
          <p:cNvGrpSpPr/>
          <p:nvPr/>
        </p:nvGrpSpPr>
        <p:grpSpPr>
          <a:xfrm>
            <a:off x="4299260" y="2240842"/>
            <a:ext cx="2377440" cy="2376315"/>
            <a:chOff x="3219210" y="2240842"/>
            <a:chExt cx="2377440" cy="2376315"/>
          </a:xfrm>
        </p:grpSpPr>
        <p:sp>
          <p:nvSpPr>
            <p:cNvPr id="21" name="Rectangle: Top Corners Snipped 20">
              <a:extLst>
                <a:ext uri="{FF2B5EF4-FFF2-40B4-BE49-F238E27FC236}">
                  <a16:creationId xmlns:a16="http://schemas.microsoft.com/office/drawing/2014/main" id="{C1BE0E77-9DAD-4CF8-A1AB-C58471859811}"/>
                </a:ext>
              </a:extLst>
            </p:cNvPr>
            <p:cNvSpPr/>
            <p:nvPr/>
          </p:nvSpPr>
          <p:spPr>
            <a:xfrm rot="5400000">
              <a:off x="4270900" y="3159321"/>
              <a:ext cx="324480" cy="48830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C481EC5-9F7A-411B-B1FE-62B6F003D468}"/>
                </a:ext>
              </a:extLst>
            </p:cNvPr>
            <p:cNvSpPr/>
            <p:nvPr/>
          </p:nvSpPr>
          <p:spPr>
            <a:xfrm>
              <a:off x="3219210" y="2240842"/>
              <a:ext cx="2377440" cy="23763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10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BEA-DAD3-EC4B-9337-6B76015540BA}"/>
              </a:ext>
            </a:extLst>
          </p:cNvPr>
          <p:cNvSpPr>
            <a:spLocks noGrp="1"/>
          </p:cNvSpPr>
          <p:nvPr>
            <p:ph type="title"/>
          </p:nvPr>
        </p:nvSpPr>
        <p:spPr/>
        <p:txBody>
          <a:bodyPr/>
          <a:lstStyle/>
          <a:p>
            <a:r>
              <a:rPr lang="en-US"/>
              <a:t>Navigation process</a:t>
            </a:r>
          </a:p>
        </p:txBody>
      </p:sp>
      <p:sp>
        <p:nvSpPr>
          <p:cNvPr id="4" name="Slide Number Placeholder 3">
            <a:extLst>
              <a:ext uri="{FF2B5EF4-FFF2-40B4-BE49-F238E27FC236}">
                <a16:creationId xmlns:a16="http://schemas.microsoft.com/office/drawing/2014/main" id="{677F5E80-9AB0-E64B-84E5-DBFC6CDA4E7F}"/>
              </a:ext>
            </a:extLst>
          </p:cNvPr>
          <p:cNvSpPr>
            <a:spLocks noGrp="1"/>
          </p:cNvSpPr>
          <p:nvPr>
            <p:ph type="sldNum" sz="quarter" idx="12"/>
          </p:nvPr>
        </p:nvSpPr>
        <p:spPr/>
        <p:txBody>
          <a:bodyPr/>
          <a:lstStyle/>
          <a:p>
            <a:fld id="{7A5C5746-A920-0049-8E51-8B2CE407C7B9}" type="slidenum">
              <a:rPr lang="en-US" smtClean="0"/>
              <a:t>24</a:t>
            </a:fld>
            <a:endParaRPr lang="en-US"/>
          </a:p>
        </p:txBody>
      </p:sp>
      <p:cxnSp>
        <p:nvCxnSpPr>
          <p:cNvPr id="5" name="Straight Connector 4">
            <a:extLst>
              <a:ext uri="{FF2B5EF4-FFF2-40B4-BE49-F238E27FC236}">
                <a16:creationId xmlns:a16="http://schemas.microsoft.com/office/drawing/2014/main" id="{1837A34B-AC99-47F7-85EB-259409B95D29}"/>
              </a:ext>
            </a:extLst>
          </p:cNvPr>
          <p:cNvCxnSpPr>
            <a:cxnSpLocks/>
          </p:cNvCxnSpPr>
          <p:nvPr/>
        </p:nvCxnSpPr>
        <p:spPr>
          <a:xfrm>
            <a:off x="2947131" y="3016251"/>
            <a:ext cx="508169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DA2F60C-7D98-429A-9401-1FE293589E7C}"/>
              </a:ext>
            </a:extLst>
          </p:cNvPr>
          <p:cNvCxnSpPr>
            <a:cxnSpLocks/>
          </p:cNvCxnSpPr>
          <p:nvPr/>
        </p:nvCxnSpPr>
        <p:spPr>
          <a:xfrm>
            <a:off x="2947131" y="3790692"/>
            <a:ext cx="2811250" cy="1"/>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291EB-1772-4F70-9A75-071112436361}"/>
              </a:ext>
            </a:extLst>
          </p:cNvPr>
          <p:cNvCxnSpPr>
            <a:cxnSpLocks/>
          </p:cNvCxnSpPr>
          <p:nvPr/>
        </p:nvCxnSpPr>
        <p:spPr>
          <a:xfrm>
            <a:off x="6507941" y="3790692"/>
            <a:ext cx="152088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9ACDA35-0DE4-41E3-9577-DCB6ADE80551}"/>
              </a:ext>
            </a:extLst>
          </p:cNvPr>
          <p:cNvCxnSpPr>
            <a:cxnSpLocks/>
          </p:cNvCxnSpPr>
          <p:nvPr/>
        </p:nvCxnSpPr>
        <p:spPr>
          <a:xfrm>
            <a:off x="5749050" y="3790692"/>
            <a:ext cx="0" cy="1602855"/>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C958B8A-556C-43A2-9B02-510584DC298E}"/>
              </a:ext>
            </a:extLst>
          </p:cNvPr>
          <p:cNvCxnSpPr>
            <a:cxnSpLocks/>
          </p:cNvCxnSpPr>
          <p:nvPr/>
        </p:nvCxnSpPr>
        <p:spPr>
          <a:xfrm>
            <a:off x="6507941" y="3790692"/>
            <a:ext cx="0" cy="1602855"/>
          </a:xfrm>
          <a:prstGeom prst="line">
            <a:avLst/>
          </a:prstGeom>
          <a:ln w="762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2F19C2F-A20F-4E1A-9358-C2C23F472FF5}"/>
              </a:ext>
            </a:extLst>
          </p:cNvPr>
          <p:cNvSpPr txBox="1"/>
          <p:nvPr/>
        </p:nvSpPr>
        <p:spPr>
          <a:xfrm>
            <a:off x="3074678" y="1822097"/>
            <a:ext cx="2228623" cy="369332"/>
          </a:xfrm>
          <a:prstGeom prst="rect">
            <a:avLst/>
          </a:prstGeom>
          <a:noFill/>
        </p:spPr>
        <p:txBody>
          <a:bodyPr wrap="none" rtlCol="0">
            <a:spAutoFit/>
          </a:bodyPr>
          <a:lstStyle/>
          <a:p>
            <a:r>
              <a:rPr lang="en-US"/>
              <a:t>[Int-</a:t>
            </a:r>
            <a:r>
              <a:rPr lang="en-US" err="1"/>
              <a:t>R_right</a:t>
            </a:r>
            <a:r>
              <a:rPr lang="en-US"/>
              <a:t>, </a:t>
            </a:r>
            <a:r>
              <a:rPr lang="en-US" err="1"/>
              <a:t>end_left</a:t>
            </a:r>
            <a:r>
              <a:rPr lang="en-US"/>
              <a:t>]</a:t>
            </a:r>
          </a:p>
        </p:txBody>
      </p:sp>
      <p:sp>
        <p:nvSpPr>
          <p:cNvPr id="25" name="Arrow: Down 24">
            <a:extLst>
              <a:ext uri="{FF2B5EF4-FFF2-40B4-BE49-F238E27FC236}">
                <a16:creationId xmlns:a16="http://schemas.microsoft.com/office/drawing/2014/main" id="{C1DBF4CE-6A1F-4E77-B25A-8A12F59FB0EB}"/>
              </a:ext>
            </a:extLst>
          </p:cNvPr>
          <p:cNvSpPr/>
          <p:nvPr/>
        </p:nvSpPr>
        <p:spPr>
          <a:xfrm>
            <a:off x="3640332" y="1587472"/>
            <a:ext cx="180392" cy="255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DBD46B-8CAD-43BD-8746-CC1543B27E63}"/>
              </a:ext>
            </a:extLst>
          </p:cNvPr>
          <p:cNvGrpSpPr/>
          <p:nvPr/>
        </p:nvGrpSpPr>
        <p:grpSpPr>
          <a:xfrm>
            <a:off x="4299260" y="2240842"/>
            <a:ext cx="2377440" cy="2376315"/>
            <a:chOff x="3219210" y="2240842"/>
            <a:chExt cx="2377440" cy="2376315"/>
          </a:xfrm>
        </p:grpSpPr>
        <p:sp>
          <p:nvSpPr>
            <p:cNvPr id="21" name="Rectangle: Top Corners Snipped 20">
              <a:extLst>
                <a:ext uri="{FF2B5EF4-FFF2-40B4-BE49-F238E27FC236}">
                  <a16:creationId xmlns:a16="http://schemas.microsoft.com/office/drawing/2014/main" id="{C1BE0E77-9DAD-4CF8-A1AB-C58471859811}"/>
                </a:ext>
              </a:extLst>
            </p:cNvPr>
            <p:cNvSpPr/>
            <p:nvPr/>
          </p:nvSpPr>
          <p:spPr>
            <a:xfrm rot="5400000">
              <a:off x="4270900" y="3159321"/>
              <a:ext cx="324480" cy="48830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C481EC5-9F7A-411B-B1FE-62B6F003D468}"/>
                </a:ext>
              </a:extLst>
            </p:cNvPr>
            <p:cNvSpPr/>
            <p:nvPr/>
          </p:nvSpPr>
          <p:spPr>
            <a:xfrm>
              <a:off x="3219210" y="2240842"/>
              <a:ext cx="2377440" cy="23763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58715883-8715-4D46-9BAF-C377870A25F1}"/>
              </a:ext>
            </a:extLst>
          </p:cNvPr>
          <p:cNvSpPr txBox="1"/>
          <p:nvPr/>
        </p:nvSpPr>
        <p:spPr>
          <a:xfrm>
            <a:off x="4507071" y="5969655"/>
            <a:ext cx="2503699" cy="523220"/>
          </a:xfrm>
          <a:prstGeom prst="rect">
            <a:avLst/>
          </a:prstGeom>
          <a:noFill/>
        </p:spPr>
        <p:txBody>
          <a:bodyPr wrap="none" rtlCol="0">
            <a:spAutoFit/>
          </a:bodyPr>
          <a:lstStyle/>
          <a:p>
            <a:r>
              <a:rPr lang="en-US" sz="2800"/>
              <a:t>Status: </a:t>
            </a:r>
            <a:r>
              <a:rPr lang="en-US" sz="2800" b="1"/>
              <a:t>Forward</a:t>
            </a:r>
          </a:p>
        </p:txBody>
      </p:sp>
      <p:sp>
        <p:nvSpPr>
          <p:cNvPr id="16" name="Oval 15">
            <a:extLst>
              <a:ext uri="{FF2B5EF4-FFF2-40B4-BE49-F238E27FC236}">
                <a16:creationId xmlns:a16="http://schemas.microsoft.com/office/drawing/2014/main" id="{E9B595E7-E949-46B0-8469-3C40B8918F64}"/>
              </a:ext>
            </a:extLst>
          </p:cNvPr>
          <p:cNvSpPr/>
          <p:nvPr/>
        </p:nvSpPr>
        <p:spPr>
          <a:xfrm>
            <a:off x="6579121" y="3351703"/>
            <a:ext cx="111833" cy="1118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03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BEA-DAD3-EC4B-9337-6B76015540BA}"/>
              </a:ext>
            </a:extLst>
          </p:cNvPr>
          <p:cNvSpPr>
            <a:spLocks noGrp="1"/>
          </p:cNvSpPr>
          <p:nvPr>
            <p:ph type="title"/>
          </p:nvPr>
        </p:nvSpPr>
        <p:spPr/>
        <p:txBody>
          <a:bodyPr/>
          <a:lstStyle/>
          <a:p>
            <a:r>
              <a:rPr lang="en-US"/>
              <a:t>Navigation process</a:t>
            </a:r>
          </a:p>
        </p:txBody>
      </p:sp>
      <p:sp>
        <p:nvSpPr>
          <p:cNvPr id="4" name="Slide Number Placeholder 3">
            <a:extLst>
              <a:ext uri="{FF2B5EF4-FFF2-40B4-BE49-F238E27FC236}">
                <a16:creationId xmlns:a16="http://schemas.microsoft.com/office/drawing/2014/main" id="{677F5E80-9AB0-E64B-84E5-DBFC6CDA4E7F}"/>
              </a:ext>
            </a:extLst>
          </p:cNvPr>
          <p:cNvSpPr>
            <a:spLocks noGrp="1"/>
          </p:cNvSpPr>
          <p:nvPr>
            <p:ph type="sldNum" sz="quarter" idx="12"/>
          </p:nvPr>
        </p:nvSpPr>
        <p:spPr/>
        <p:txBody>
          <a:bodyPr/>
          <a:lstStyle/>
          <a:p>
            <a:fld id="{7A5C5746-A920-0049-8E51-8B2CE407C7B9}" type="slidenum">
              <a:rPr lang="en-US" smtClean="0"/>
              <a:t>25</a:t>
            </a:fld>
            <a:endParaRPr lang="en-US"/>
          </a:p>
        </p:txBody>
      </p:sp>
      <p:cxnSp>
        <p:nvCxnSpPr>
          <p:cNvPr id="5" name="Straight Connector 4">
            <a:extLst>
              <a:ext uri="{FF2B5EF4-FFF2-40B4-BE49-F238E27FC236}">
                <a16:creationId xmlns:a16="http://schemas.microsoft.com/office/drawing/2014/main" id="{1837A34B-AC99-47F7-85EB-259409B95D29}"/>
              </a:ext>
            </a:extLst>
          </p:cNvPr>
          <p:cNvCxnSpPr>
            <a:cxnSpLocks/>
          </p:cNvCxnSpPr>
          <p:nvPr/>
        </p:nvCxnSpPr>
        <p:spPr>
          <a:xfrm>
            <a:off x="2947131" y="3016251"/>
            <a:ext cx="508169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DA2F60C-7D98-429A-9401-1FE293589E7C}"/>
              </a:ext>
            </a:extLst>
          </p:cNvPr>
          <p:cNvCxnSpPr>
            <a:cxnSpLocks/>
          </p:cNvCxnSpPr>
          <p:nvPr/>
        </p:nvCxnSpPr>
        <p:spPr>
          <a:xfrm>
            <a:off x="2947131" y="3790692"/>
            <a:ext cx="2811250" cy="1"/>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291EB-1772-4F70-9A75-071112436361}"/>
              </a:ext>
            </a:extLst>
          </p:cNvPr>
          <p:cNvCxnSpPr>
            <a:cxnSpLocks/>
          </p:cNvCxnSpPr>
          <p:nvPr/>
        </p:nvCxnSpPr>
        <p:spPr>
          <a:xfrm>
            <a:off x="6507941" y="3790692"/>
            <a:ext cx="152088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9ACDA35-0DE4-41E3-9577-DCB6ADE80551}"/>
              </a:ext>
            </a:extLst>
          </p:cNvPr>
          <p:cNvCxnSpPr>
            <a:cxnSpLocks/>
          </p:cNvCxnSpPr>
          <p:nvPr/>
        </p:nvCxnSpPr>
        <p:spPr>
          <a:xfrm>
            <a:off x="5749050" y="3790692"/>
            <a:ext cx="0" cy="1602855"/>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C958B8A-556C-43A2-9B02-510584DC298E}"/>
              </a:ext>
            </a:extLst>
          </p:cNvPr>
          <p:cNvCxnSpPr>
            <a:cxnSpLocks/>
          </p:cNvCxnSpPr>
          <p:nvPr/>
        </p:nvCxnSpPr>
        <p:spPr>
          <a:xfrm>
            <a:off x="6507941" y="3790692"/>
            <a:ext cx="0" cy="1602855"/>
          </a:xfrm>
          <a:prstGeom prst="line">
            <a:avLst/>
          </a:prstGeom>
          <a:ln w="762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2F19C2F-A20F-4E1A-9358-C2C23F472FF5}"/>
              </a:ext>
            </a:extLst>
          </p:cNvPr>
          <p:cNvSpPr txBox="1"/>
          <p:nvPr/>
        </p:nvSpPr>
        <p:spPr>
          <a:xfrm>
            <a:off x="3074678" y="1822097"/>
            <a:ext cx="2228623" cy="369332"/>
          </a:xfrm>
          <a:prstGeom prst="rect">
            <a:avLst/>
          </a:prstGeom>
          <a:noFill/>
        </p:spPr>
        <p:txBody>
          <a:bodyPr wrap="none" rtlCol="0">
            <a:spAutoFit/>
          </a:bodyPr>
          <a:lstStyle/>
          <a:p>
            <a:r>
              <a:rPr lang="en-US"/>
              <a:t>[Int-</a:t>
            </a:r>
            <a:r>
              <a:rPr lang="en-US" err="1"/>
              <a:t>R_right</a:t>
            </a:r>
            <a:r>
              <a:rPr lang="en-US"/>
              <a:t>, </a:t>
            </a:r>
            <a:r>
              <a:rPr lang="en-US" err="1"/>
              <a:t>end_left</a:t>
            </a:r>
            <a:r>
              <a:rPr lang="en-US"/>
              <a:t>]</a:t>
            </a:r>
          </a:p>
        </p:txBody>
      </p:sp>
      <p:sp>
        <p:nvSpPr>
          <p:cNvPr id="25" name="Arrow: Down 24">
            <a:extLst>
              <a:ext uri="{FF2B5EF4-FFF2-40B4-BE49-F238E27FC236}">
                <a16:creationId xmlns:a16="http://schemas.microsoft.com/office/drawing/2014/main" id="{C1DBF4CE-6A1F-4E77-B25A-8A12F59FB0EB}"/>
              </a:ext>
            </a:extLst>
          </p:cNvPr>
          <p:cNvSpPr/>
          <p:nvPr/>
        </p:nvSpPr>
        <p:spPr>
          <a:xfrm>
            <a:off x="3640332" y="1587472"/>
            <a:ext cx="180392" cy="255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DBD46B-8CAD-43BD-8746-CC1543B27E63}"/>
              </a:ext>
            </a:extLst>
          </p:cNvPr>
          <p:cNvGrpSpPr/>
          <p:nvPr/>
        </p:nvGrpSpPr>
        <p:grpSpPr>
          <a:xfrm>
            <a:off x="4944441" y="2240842"/>
            <a:ext cx="2377440" cy="2376315"/>
            <a:chOff x="3219210" y="2240842"/>
            <a:chExt cx="2377440" cy="2376315"/>
          </a:xfrm>
        </p:grpSpPr>
        <p:sp>
          <p:nvSpPr>
            <p:cNvPr id="21" name="Rectangle: Top Corners Snipped 20">
              <a:extLst>
                <a:ext uri="{FF2B5EF4-FFF2-40B4-BE49-F238E27FC236}">
                  <a16:creationId xmlns:a16="http://schemas.microsoft.com/office/drawing/2014/main" id="{C1BE0E77-9DAD-4CF8-A1AB-C58471859811}"/>
                </a:ext>
              </a:extLst>
            </p:cNvPr>
            <p:cNvSpPr/>
            <p:nvPr/>
          </p:nvSpPr>
          <p:spPr>
            <a:xfrm rot="5400000">
              <a:off x="4270900" y="3159321"/>
              <a:ext cx="324480" cy="48830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C481EC5-9F7A-411B-B1FE-62B6F003D468}"/>
                </a:ext>
              </a:extLst>
            </p:cNvPr>
            <p:cNvSpPr/>
            <p:nvPr/>
          </p:nvSpPr>
          <p:spPr>
            <a:xfrm>
              <a:off x="3219210" y="2240842"/>
              <a:ext cx="2377440" cy="23763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E9B595E7-E949-46B0-8469-3C40B8918F64}"/>
              </a:ext>
            </a:extLst>
          </p:cNvPr>
          <p:cNvSpPr/>
          <p:nvPr/>
        </p:nvSpPr>
        <p:spPr>
          <a:xfrm>
            <a:off x="6579121" y="3351703"/>
            <a:ext cx="111833" cy="1118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32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BEA-DAD3-EC4B-9337-6B76015540BA}"/>
              </a:ext>
            </a:extLst>
          </p:cNvPr>
          <p:cNvSpPr>
            <a:spLocks noGrp="1"/>
          </p:cNvSpPr>
          <p:nvPr>
            <p:ph type="title"/>
          </p:nvPr>
        </p:nvSpPr>
        <p:spPr/>
        <p:txBody>
          <a:bodyPr/>
          <a:lstStyle/>
          <a:p>
            <a:r>
              <a:rPr lang="en-US"/>
              <a:t>Navigation process</a:t>
            </a:r>
          </a:p>
        </p:txBody>
      </p:sp>
      <p:sp>
        <p:nvSpPr>
          <p:cNvPr id="4" name="Slide Number Placeholder 3">
            <a:extLst>
              <a:ext uri="{FF2B5EF4-FFF2-40B4-BE49-F238E27FC236}">
                <a16:creationId xmlns:a16="http://schemas.microsoft.com/office/drawing/2014/main" id="{677F5E80-9AB0-E64B-84E5-DBFC6CDA4E7F}"/>
              </a:ext>
            </a:extLst>
          </p:cNvPr>
          <p:cNvSpPr>
            <a:spLocks noGrp="1"/>
          </p:cNvSpPr>
          <p:nvPr>
            <p:ph type="sldNum" sz="quarter" idx="12"/>
          </p:nvPr>
        </p:nvSpPr>
        <p:spPr/>
        <p:txBody>
          <a:bodyPr/>
          <a:lstStyle/>
          <a:p>
            <a:fld id="{7A5C5746-A920-0049-8E51-8B2CE407C7B9}" type="slidenum">
              <a:rPr lang="en-US" smtClean="0"/>
              <a:t>26</a:t>
            </a:fld>
            <a:endParaRPr lang="en-US"/>
          </a:p>
        </p:txBody>
      </p:sp>
      <p:cxnSp>
        <p:nvCxnSpPr>
          <p:cNvPr id="5" name="Straight Connector 4">
            <a:extLst>
              <a:ext uri="{FF2B5EF4-FFF2-40B4-BE49-F238E27FC236}">
                <a16:creationId xmlns:a16="http://schemas.microsoft.com/office/drawing/2014/main" id="{1837A34B-AC99-47F7-85EB-259409B95D29}"/>
              </a:ext>
            </a:extLst>
          </p:cNvPr>
          <p:cNvCxnSpPr>
            <a:cxnSpLocks/>
          </p:cNvCxnSpPr>
          <p:nvPr/>
        </p:nvCxnSpPr>
        <p:spPr>
          <a:xfrm>
            <a:off x="2947131" y="3016251"/>
            <a:ext cx="508169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DA2F60C-7D98-429A-9401-1FE293589E7C}"/>
              </a:ext>
            </a:extLst>
          </p:cNvPr>
          <p:cNvCxnSpPr>
            <a:cxnSpLocks/>
          </p:cNvCxnSpPr>
          <p:nvPr/>
        </p:nvCxnSpPr>
        <p:spPr>
          <a:xfrm>
            <a:off x="2947131" y="3790692"/>
            <a:ext cx="2811250" cy="1"/>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291EB-1772-4F70-9A75-071112436361}"/>
              </a:ext>
            </a:extLst>
          </p:cNvPr>
          <p:cNvCxnSpPr>
            <a:cxnSpLocks/>
          </p:cNvCxnSpPr>
          <p:nvPr/>
        </p:nvCxnSpPr>
        <p:spPr>
          <a:xfrm>
            <a:off x="6507941" y="3790692"/>
            <a:ext cx="152088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9ACDA35-0DE4-41E3-9577-DCB6ADE80551}"/>
              </a:ext>
            </a:extLst>
          </p:cNvPr>
          <p:cNvCxnSpPr>
            <a:cxnSpLocks/>
          </p:cNvCxnSpPr>
          <p:nvPr/>
        </p:nvCxnSpPr>
        <p:spPr>
          <a:xfrm>
            <a:off x="5749050" y="3790692"/>
            <a:ext cx="0" cy="1602855"/>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C958B8A-556C-43A2-9B02-510584DC298E}"/>
              </a:ext>
            </a:extLst>
          </p:cNvPr>
          <p:cNvCxnSpPr>
            <a:cxnSpLocks/>
          </p:cNvCxnSpPr>
          <p:nvPr/>
        </p:nvCxnSpPr>
        <p:spPr>
          <a:xfrm>
            <a:off x="6507941" y="3790692"/>
            <a:ext cx="0" cy="1602855"/>
          </a:xfrm>
          <a:prstGeom prst="line">
            <a:avLst/>
          </a:prstGeom>
          <a:ln w="762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2F19C2F-A20F-4E1A-9358-C2C23F472FF5}"/>
              </a:ext>
            </a:extLst>
          </p:cNvPr>
          <p:cNvSpPr txBox="1"/>
          <p:nvPr/>
        </p:nvSpPr>
        <p:spPr>
          <a:xfrm>
            <a:off x="3074678" y="1822097"/>
            <a:ext cx="2228623" cy="369332"/>
          </a:xfrm>
          <a:prstGeom prst="rect">
            <a:avLst/>
          </a:prstGeom>
          <a:noFill/>
        </p:spPr>
        <p:txBody>
          <a:bodyPr wrap="none" rtlCol="0">
            <a:spAutoFit/>
          </a:bodyPr>
          <a:lstStyle/>
          <a:p>
            <a:r>
              <a:rPr lang="en-US"/>
              <a:t>[Int-</a:t>
            </a:r>
            <a:r>
              <a:rPr lang="en-US" err="1"/>
              <a:t>R_right</a:t>
            </a:r>
            <a:r>
              <a:rPr lang="en-US"/>
              <a:t>, </a:t>
            </a:r>
            <a:r>
              <a:rPr lang="en-US" err="1"/>
              <a:t>end_left</a:t>
            </a:r>
            <a:r>
              <a:rPr lang="en-US"/>
              <a:t>]</a:t>
            </a:r>
          </a:p>
        </p:txBody>
      </p:sp>
      <p:sp>
        <p:nvSpPr>
          <p:cNvPr id="25" name="Arrow: Down 24">
            <a:extLst>
              <a:ext uri="{FF2B5EF4-FFF2-40B4-BE49-F238E27FC236}">
                <a16:creationId xmlns:a16="http://schemas.microsoft.com/office/drawing/2014/main" id="{C1DBF4CE-6A1F-4E77-B25A-8A12F59FB0EB}"/>
              </a:ext>
            </a:extLst>
          </p:cNvPr>
          <p:cNvSpPr/>
          <p:nvPr/>
        </p:nvSpPr>
        <p:spPr>
          <a:xfrm>
            <a:off x="3640332" y="1587472"/>
            <a:ext cx="180392" cy="255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DBD46B-8CAD-43BD-8746-CC1543B27E63}"/>
              </a:ext>
            </a:extLst>
          </p:cNvPr>
          <p:cNvGrpSpPr/>
          <p:nvPr/>
        </p:nvGrpSpPr>
        <p:grpSpPr>
          <a:xfrm>
            <a:off x="4944441" y="2240842"/>
            <a:ext cx="2377440" cy="2376315"/>
            <a:chOff x="3219210" y="2240842"/>
            <a:chExt cx="2377440" cy="2376315"/>
          </a:xfrm>
        </p:grpSpPr>
        <p:sp>
          <p:nvSpPr>
            <p:cNvPr id="21" name="Rectangle: Top Corners Snipped 20">
              <a:extLst>
                <a:ext uri="{FF2B5EF4-FFF2-40B4-BE49-F238E27FC236}">
                  <a16:creationId xmlns:a16="http://schemas.microsoft.com/office/drawing/2014/main" id="{C1BE0E77-9DAD-4CF8-A1AB-C58471859811}"/>
                </a:ext>
              </a:extLst>
            </p:cNvPr>
            <p:cNvSpPr/>
            <p:nvPr/>
          </p:nvSpPr>
          <p:spPr>
            <a:xfrm rot="5400000">
              <a:off x="4270900" y="3159321"/>
              <a:ext cx="324480" cy="48830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C481EC5-9F7A-411B-B1FE-62B6F003D468}"/>
                </a:ext>
              </a:extLst>
            </p:cNvPr>
            <p:cNvSpPr/>
            <p:nvPr/>
          </p:nvSpPr>
          <p:spPr>
            <a:xfrm>
              <a:off x="3219210" y="2240842"/>
              <a:ext cx="2377440" cy="23763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EB7A0103-7BDF-40E5-8DA4-BB9C8C4ACAEB}"/>
              </a:ext>
            </a:extLst>
          </p:cNvPr>
          <p:cNvSpPr txBox="1"/>
          <p:nvPr/>
        </p:nvSpPr>
        <p:spPr>
          <a:xfrm>
            <a:off x="4507071" y="5969655"/>
            <a:ext cx="2741135" cy="523220"/>
          </a:xfrm>
          <a:prstGeom prst="rect">
            <a:avLst/>
          </a:prstGeom>
          <a:noFill/>
        </p:spPr>
        <p:txBody>
          <a:bodyPr wrap="none" rtlCol="0">
            <a:spAutoFit/>
          </a:bodyPr>
          <a:lstStyle/>
          <a:p>
            <a:r>
              <a:rPr lang="en-US" sz="2800"/>
              <a:t>Status: </a:t>
            </a:r>
            <a:r>
              <a:rPr lang="en-US" sz="2800" b="1"/>
              <a:t>Transition</a:t>
            </a:r>
          </a:p>
        </p:txBody>
      </p:sp>
      <p:sp>
        <p:nvSpPr>
          <p:cNvPr id="18" name="Oval 17">
            <a:extLst>
              <a:ext uri="{FF2B5EF4-FFF2-40B4-BE49-F238E27FC236}">
                <a16:creationId xmlns:a16="http://schemas.microsoft.com/office/drawing/2014/main" id="{93097C98-C83F-419C-A6D0-0D32009C89B0}"/>
              </a:ext>
            </a:extLst>
          </p:cNvPr>
          <p:cNvSpPr/>
          <p:nvPr/>
        </p:nvSpPr>
        <p:spPr>
          <a:xfrm>
            <a:off x="6077244" y="4503312"/>
            <a:ext cx="111833" cy="1118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793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BEA-DAD3-EC4B-9337-6B76015540BA}"/>
              </a:ext>
            </a:extLst>
          </p:cNvPr>
          <p:cNvSpPr>
            <a:spLocks noGrp="1"/>
          </p:cNvSpPr>
          <p:nvPr>
            <p:ph type="title"/>
          </p:nvPr>
        </p:nvSpPr>
        <p:spPr/>
        <p:txBody>
          <a:bodyPr/>
          <a:lstStyle/>
          <a:p>
            <a:r>
              <a:rPr lang="en-US"/>
              <a:t>Navigation process</a:t>
            </a:r>
          </a:p>
        </p:txBody>
      </p:sp>
      <p:sp>
        <p:nvSpPr>
          <p:cNvPr id="4" name="Slide Number Placeholder 3">
            <a:extLst>
              <a:ext uri="{FF2B5EF4-FFF2-40B4-BE49-F238E27FC236}">
                <a16:creationId xmlns:a16="http://schemas.microsoft.com/office/drawing/2014/main" id="{677F5E80-9AB0-E64B-84E5-DBFC6CDA4E7F}"/>
              </a:ext>
            </a:extLst>
          </p:cNvPr>
          <p:cNvSpPr>
            <a:spLocks noGrp="1"/>
          </p:cNvSpPr>
          <p:nvPr>
            <p:ph type="sldNum" sz="quarter" idx="12"/>
          </p:nvPr>
        </p:nvSpPr>
        <p:spPr/>
        <p:txBody>
          <a:bodyPr/>
          <a:lstStyle/>
          <a:p>
            <a:fld id="{7A5C5746-A920-0049-8E51-8B2CE407C7B9}" type="slidenum">
              <a:rPr lang="en-US" smtClean="0"/>
              <a:t>27</a:t>
            </a:fld>
            <a:endParaRPr lang="en-US"/>
          </a:p>
        </p:txBody>
      </p:sp>
      <p:cxnSp>
        <p:nvCxnSpPr>
          <p:cNvPr id="5" name="Straight Connector 4">
            <a:extLst>
              <a:ext uri="{FF2B5EF4-FFF2-40B4-BE49-F238E27FC236}">
                <a16:creationId xmlns:a16="http://schemas.microsoft.com/office/drawing/2014/main" id="{1837A34B-AC99-47F7-85EB-259409B95D29}"/>
              </a:ext>
            </a:extLst>
          </p:cNvPr>
          <p:cNvCxnSpPr>
            <a:cxnSpLocks/>
          </p:cNvCxnSpPr>
          <p:nvPr/>
        </p:nvCxnSpPr>
        <p:spPr>
          <a:xfrm>
            <a:off x="2947131" y="3016251"/>
            <a:ext cx="508169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DA2F60C-7D98-429A-9401-1FE293589E7C}"/>
              </a:ext>
            </a:extLst>
          </p:cNvPr>
          <p:cNvCxnSpPr>
            <a:cxnSpLocks/>
          </p:cNvCxnSpPr>
          <p:nvPr/>
        </p:nvCxnSpPr>
        <p:spPr>
          <a:xfrm>
            <a:off x="2947131" y="3790692"/>
            <a:ext cx="2811250" cy="1"/>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291EB-1772-4F70-9A75-071112436361}"/>
              </a:ext>
            </a:extLst>
          </p:cNvPr>
          <p:cNvCxnSpPr>
            <a:cxnSpLocks/>
          </p:cNvCxnSpPr>
          <p:nvPr/>
        </p:nvCxnSpPr>
        <p:spPr>
          <a:xfrm>
            <a:off x="6507941" y="3790692"/>
            <a:ext cx="1520889"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9ACDA35-0DE4-41E3-9577-DCB6ADE80551}"/>
              </a:ext>
            </a:extLst>
          </p:cNvPr>
          <p:cNvCxnSpPr>
            <a:cxnSpLocks/>
          </p:cNvCxnSpPr>
          <p:nvPr/>
        </p:nvCxnSpPr>
        <p:spPr>
          <a:xfrm>
            <a:off x="5749050" y="3790692"/>
            <a:ext cx="0" cy="1602855"/>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C958B8A-556C-43A2-9B02-510584DC298E}"/>
              </a:ext>
            </a:extLst>
          </p:cNvPr>
          <p:cNvCxnSpPr>
            <a:cxnSpLocks/>
          </p:cNvCxnSpPr>
          <p:nvPr/>
        </p:nvCxnSpPr>
        <p:spPr>
          <a:xfrm>
            <a:off x="6507941" y="3790692"/>
            <a:ext cx="0" cy="1602855"/>
          </a:xfrm>
          <a:prstGeom prst="line">
            <a:avLst/>
          </a:prstGeom>
          <a:ln w="762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2F19C2F-A20F-4E1A-9358-C2C23F472FF5}"/>
              </a:ext>
            </a:extLst>
          </p:cNvPr>
          <p:cNvSpPr txBox="1"/>
          <p:nvPr/>
        </p:nvSpPr>
        <p:spPr>
          <a:xfrm>
            <a:off x="3074678" y="1822097"/>
            <a:ext cx="2228623" cy="369332"/>
          </a:xfrm>
          <a:prstGeom prst="rect">
            <a:avLst/>
          </a:prstGeom>
          <a:noFill/>
        </p:spPr>
        <p:txBody>
          <a:bodyPr wrap="none" rtlCol="0">
            <a:spAutoFit/>
          </a:bodyPr>
          <a:lstStyle/>
          <a:p>
            <a:r>
              <a:rPr lang="en-US"/>
              <a:t>[Int-</a:t>
            </a:r>
            <a:r>
              <a:rPr lang="en-US" err="1"/>
              <a:t>R_right</a:t>
            </a:r>
            <a:r>
              <a:rPr lang="en-US"/>
              <a:t>, </a:t>
            </a:r>
            <a:r>
              <a:rPr lang="en-US" err="1"/>
              <a:t>end_left</a:t>
            </a:r>
            <a:r>
              <a:rPr lang="en-US"/>
              <a:t>]</a:t>
            </a:r>
          </a:p>
        </p:txBody>
      </p:sp>
      <p:sp>
        <p:nvSpPr>
          <p:cNvPr id="25" name="Arrow: Down 24">
            <a:extLst>
              <a:ext uri="{FF2B5EF4-FFF2-40B4-BE49-F238E27FC236}">
                <a16:creationId xmlns:a16="http://schemas.microsoft.com/office/drawing/2014/main" id="{C1DBF4CE-6A1F-4E77-B25A-8A12F59FB0EB}"/>
              </a:ext>
            </a:extLst>
          </p:cNvPr>
          <p:cNvSpPr/>
          <p:nvPr/>
        </p:nvSpPr>
        <p:spPr>
          <a:xfrm>
            <a:off x="4653408" y="1628875"/>
            <a:ext cx="180392" cy="255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DBD46B-8CAD-43BD-8746-CC1543B27E63}"/>
              </a:ext>
            </a:extLst>
          </p:cNvPr>
          <p:cNvGrpSpPr/>
          <p:nvPr/>
        </p:nvGrpSpPr>
        <p:grpSpPr>
          <a:xfrm rot="5400000">
            <a:off x="4907279" y="3517555"/>
            <a:ext cx="2377440" cy="2376315"/>
            <a:chOff x="3219210" y="2240842"/>
            <a:chExt cx="2377440" cy="2376315"/>
          </a:xfrm>
        </p:grpSpPr>
        <p:sp>
          <p:nvSpPr>
            <p:cNvPr id="21" name="Rectangle: Top Corners Snipped 20">
              <a:extLst>
                <a:ext uri="{FF2B5EF4-FFF2-40B4-BE49-F238E27FC236}">
                  <a16:creationId xmlns:a16="http://schemas.microsoft.com/office/drawing/2014/main" id="{C1BE0E77-9DAD-4CF8-A1AB-C58471859811}"/>
                </a:ext>
              </a:extLst>
            </p:cNvPr>
            <p:cNvSpPr/>
            <p:nvPr/>
          </p:nvSpPr>
          <p:spPr>
            <a:xfrm rot="5400000">
              <a:off x="4270900" y="3159321"/>
              <a:ext cx="324480" cy="48830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C481EC5-9F7A-411B-B1FE-62B6F003D468}"/>
                </a:ext>
              </a:extLst>
            </p:cNvPr>
            <p:cNvSpPr/>
            <p:nvPr/>
          </p:nvSpPr>
          <p:spPr>
            <a:xfrm>
              <a:off x="3219210" y="2240842"/>
              <a:ext cx="2377440" cy="23763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783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63A8-F403-BD4E-8ECB-09B661A703D7}"/>
              </a:ext>
            </a:extLst>
          </p:cNvPr>
          <p:cNvSpPr>
            <a:spLocks noGrp="1"/>
          </p:cNvSpPr>
          <p:nvPr>
            <p:ph type="title"/>
          </p:nvPr>
        </p:nvSpPr>
        <p:spPr>
          <a:xfrm>
            <a:off x="838200" y="365125"/>
            <a:ext cx="11010900" cy="1325563"/>
          </a:xfrm>
        </p:spPr>
        <p:txBody>
          <a:bodyPr/>
          <a:lstStyle/>
          <a:p>
            <a:r>
              <a:rPr lang="en-US" dirty="0"/>
              <a:t>Experimental results of live trials</a:t>
            </a:r>
          </a:p>
        </p:txBody>
      </p:sp>
      <p:sp>
        <p:nvSpPr>
          <p:cNvPr id="4" name="Slide Number Placeholder 3">
            <a:extLst>
              <a:ext uri="{FF2B5EF4-FFF2-40B4-BE49-F238E27FC236}">
                <a16:creationId xmlns:a16="http://schemas.microsoft.com/office/drawing/2014/main" id="{C5A3053F-FDFB-C145-A1D4-3167F38888CA}"/>
              </a:ext>
            </a:extLst>
          </p:cNvPr>
          <p:cNvSpPr>
            <a:spLocks noGrp="1"/>
          </p:cNvSpPr>
          <p:nvPr>
            <p:ph type="sldNum" sz="quarter" idx="12"/>
          </p:nvPr>
        </p:nvSpPr>
        <p:spPr/>
        <p:txBody>
          <a:bodyPr/>
          <a:lstStyle/>
          <a:p>
            <a:fld id="{7A5C5746-A920-0049-8E51-8B2CE407C7B9}" type="slidenum">
              <a:rPr lang="en-US" smtClean="0"/>
              <a:t>28</a:t>
            </a:fld>
            <a:endParaRPr lang="en-US"/>
          </a:p>
        </p:txBody>
      </p:sp>
      <p:pic>
        <p:nvPicPr>
          <p:cNvPr id="6" name="Picture 5" descr="Table&#10;&#10;Description automatically generated">
            <a:extLst>
              <a:ext uri="{FF2B5EF4-FFF2-40B4-BE49-F238E27FC236}">
                <a16:creationId xmlns:a16="http://schemas.microsoft.com/office/drawing/2014/main" id="{B6DA8C35-B047-C14C-906E-A5E2EFEAA216}"/>
              </a:ext>
            </a:extLst>
          </p:cNvPr>
          <p:cNvPicPr>
            <a:picLocks noChangeAspect="1"/>
          </p:cNvPicPr>
          <p:nvPr/>
        </p:nvPicPr>
        <p:blipFill rotWithShape="1">
          <a:blip r:embed="rId3"/>
          <a:srcRect t="3165"/>
          <a:stretch/>
        </p:blipFill>
        <p:spPr>
          <a:xfrm>
            <a:off x="222250" y="2247900"/>
            <a:ext cx="11747500" cy="2766113"/>
          </a:xfrm>
          <a:prstGeom prst="rect">
            <a:avLst/>
          </a:prstGeom>
        </p:spPr>
      </p:pic>
    </p:spTree>
    <p:extLst>
      <p:ext uri="{BB962C8B-B14F-4D97-AF65-F5344CB8AC3E}">
        <p14:creationId xmlns:p14="http://schemas.microsoft.com/office/powerpoint/2010/main" val="485706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FE85-0D99-47DA-ACE6-72E018F84295}"/>
              </a:ext>
            </a:extLst>
          </p:cNvPr>
          <p:cNvSpPr>
            <a:spLocks noGrp="1"/>
          </p:cNvSpPr>
          <p:nvPr>
            <p:ph type="title"/>
          </p:nvPr>
        </p:nvSpPr>
        <p:spPr/>
        <p:txBody>
          <a:bodyPr/>
          <a:lstStyle/>
          <a:p>
            <a:r>
              <a:rPr lang="en-US" dirty="0"/>
              <a:t>Comparison to VLN approaches</a:t>
            </a:r>
          </a:p>
        </p:txBody>
      </p:sp>
      <p:sp>
        <p:nvSpPr>
          <p:cNvPr id="4" name="Slide Number Placeholder 3">
            <a:extLst>
              <a:ext uri="{FF2B5EF4-FFF2-40B4-BE49-F238E27FC236}">
                <a16:creationId xmlns:a16="http://schemas.microsoft.com/office/drawing/2014/main" id="{E185F7FB-2565-4112-AA41-24C270A1A585}"/>
              </a:ext>
            </a:extLst>
          </p:cNvPr>
          <p:cNvSpPr>
            <a:spLocks noGrp="1"/>
          </p:cNvSpPr>
          <p:nvPr>
            <p:ph type="sldNum" sz="quarter" idx="12"/>
          </p:nvPr>
        </p:nvSpPr>
        <p:spPr/>
        <p:txBody>
          <a:bodyPr/>
          <a:lstStyle/>
          <a:p>
            <a:fld id="{7A5C5746-A920-0049-8E51-8B2CE407C7B9}" type="slidenum">
              <a:rPr lang="en-US" smtClean="0"/>
              <a:t>29</a:t>
            </a:fld>
            <a:endParaRPr lang="en-US"/>
          </a:p>
        </p:txBody>
      </p:sp>
      <p:sp>
        <p:nvSpPr>
          <p:cNvPr id="19" name="TextBox 18">
            <a:extLst>
              <a:ext uri="{FF2B5EF4-FFF2-40B4-BE49-F238E27FC236}">
                <a16:creationId xmlns:a16="http://schemas.microsoft.com/office/drawing/2014/main" id="{AFCFFFCF-F645-F244-B020-AEE6EC924077}"/>
              </a:ext>
            </a:extLst>
          </p:cNvPr>
          <p:cNvSpPr txBox="1"/>
          <p:nvPr/>
        </p:nvSpPr>
        <p:spPr>
          <a:xfrm>
            <a:off x="133350" y="5105648"/>
            <a:ext cx="11925300" cy="1107996"/>
          </a:xfrm>
          <a:prstGeom prst="rect">
            <a:avLst/>
          </a:prstGeom>
          <a:noFill/>
        </p:spPr>
        <p:txBody>
          <a:bodyPr wrap="square" rtlCol="0">
            <a:spAutoFit/>
          </a:bodyPr>
          <a:lstStyle/>
          <a:p>
            <a:r>
              <a:rPr lang="en-US" sz="1100" dirty="0"/>
              <a:t>[1] D. Fried, R. Hu, V. </a:t>
            </a:r>
            <a:r>
              <a:rPr lang="en-US" sz="1100" dirty="0" err="1"/>
              <a:t>Cirik</a:t>
            </a:r>
            <a:r>
              <a:rPr lang="en-US" sz="1100" dirty="0"/>
              <a:t>, A. Rohrbach, J. Andreas, L.-P. </a:t>
            </a:r>
            <a:r>
              <a:rPr lang="en-US" sz="1100" dirty="0" err="1"/>
              <a:t>Morency</a:t>
            </a:r>
            <a:r>
              <a:rPr lang="en-US" sz="1100" dirty="0"/>
              <a:t>, T. Berg-Kirkpatrick, K. </a:t>
            </a:r>
            <a:r>
              <a:rPr lang="en-US" sz="1100" dirty="0" err="1"/>
              <a:t>Saenko</a:t>
            </a:r>
            <a:r>
              <a:rPr lang="en-US" sz="1100" dirty="0"/>
              <a:t>, D. Klein, and T. Darrell, “Speaker-follower models for vision-and-language navigation,” in </a:t>
            </a:r>
            <a:r>
              <a:rPr lang="en-US" sz="1100" i="1" dirty="0"/>
              <a:t>Conference on Neural Information Processing Systems</a:t>
            </a:r>
            <a:r>
              <a:rPr lang="en-US" sz="1100" dirty="0"/>
              <a:t>, 2018, pp. 3318–3329.</a:t>
            </a:r>
          </a:p>
          <a:p>
            <a:r>
              <a:rPr lang="en-US" sz="1100" dirty="0"/>
              <a:t>[2] X. Wang, Q. Huang, A. </a:t>
            </a:r>
            <a:r>
              <a:rPr lang="en-US" sz="1100" dirty="0" err="1"/>
              <a:t>Celikyilmaz</a:t>
            </a:r>
            <a:r>
              <a:rPr lang="en-US" sz="1100" dirty="0"/>
              <a:t>, J. Gao, D. Shen, Y.-F. Wang, W. Y. Wang, and L. Zhang, “Reinforced cross-modal matching and self-supervised imitation learning for vision-language navigation,” in </a:t>
            </a:r>
            <a:r>
              <a:rPr lang="en-US" sz="1100" i="1" dirty="0"/>
              <a:t>Computer Vision and Pattern Recognition</a:t>
            </a:r>
            <a:r>
              <a:rPr lang="en-US" sz="1100" dirty="0"/>
              <a:t>, 2019, pp. 6629–6638.</a:t>
            </a:r>
          </a:p>
          <a:p>
            <a:r>
              <a:rPr lang="en-US" sz="1100" dirty="0"/>
              <a:t>[3] H. Zhu Wang and- Hu, J. Chen, Z. Deng, V. Jain, E. </a:t>
            </a:r>
            <a:r>
              <a:rPr lang="en-US" sz="1100" dirty="0" err="1"/>
              <a:t>Ie</a:t>
            </a:r>
            <a:r>
              <a:rPr lang="en-US" sz="1100" dirty="0"/>
              <a:t>, and F. Sha, “</a:t>
            </a:r>
            <a:r>
              <a:rPr lang="en-US" sz="1100" dirty="0" err="1"/>
              <a:t>Babywalk</a:t>
            </a:r>
            <a:r>
              <a:rPr lang="en-US" sz="1100" dirty="0"/>
              <a:t>: Going farther in vision-and-language navigation by taking baby steps,” in </a:t>
            </a:r>
            <a:r>
              <a:rPr lang="en-US" sz="1100" i="1" dirty="0"/>
              <a:t>Annual Meeting of the Association for Computational Linguistics</a:t>
            </a:r>
            <a:r>
              <a:rPr lang="en-US" sz="1100" dirty="0"/>
              <a:t>, 2020, pp. 2539–2556.</a:t>
            </a:r>
          </a:p>
        </p:txBody>
      </p:sp>
      <p:sp>
        <p:nvSpPr>
          <p:cNvPr id="27" name="Rectangle 26">
            <a:extLst>
              <a:ext uri="{FF2B5EF4-FFF2-40B4-BE49-F238E27FC236}">
                <a16:creationId xmlns:a16="http://schemas.microsoft.com/office/drawing/2014/main" id="{246A3F69-2832-CE43-937A-9E505913D411}"/>
              </a:ext>
            </a:extLst>
          </p:cNvPr>
          <p:cNvSpPr/>
          <p:nvPr/>
        </p:nvSpPr>
        <p:spPr>
          <a:xfrm>
            <a:off x="1906640" y="3925491"/>
            <a:ext cx="606319" cy="469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77FF0D-7F15-F94B-9A8D-1C86295165A0}"/>
              </a:ext>
            </a:extLst>
          </p:cNvPr>
          <p:cNvSpPr/>
          <p:nvPr/>
        </p:nvSpPr>
        <p:spPr>
          <a:xfrm>
            <a:off x="884976" y="4514932"/>
            <a:ext cx="710931" cy="31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C29FD56-03D1-A147-8B89-EA202E052DF1}"/>
              </a:ext>
            </a:extLst>
          </p:cNvPr>
          <p:cNvSpPr/>
          <p:nvPr/>
        </p:nvSpPr>
        <p:spPr>
          <a:xfrm>
            <a:off x="3171967" y="4421879"/>
            <a:ext cx="710931" cy="31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DBB4EB8-2207-1C49-B6AC-BBA5B0AFC22A}"/>
              </a:ext>
            </a:extLst>
          </p:cNvPr>
          <p:cNvGrpSpPr/>
          <p:nvPr/>
        </p:nvGrpSpPr>
        <p:grpSpPr>
          <a:xfrm>
            <a:off x="599143" y="1671582"/>
            <a:ext cx="10667675" cy="2544173"/>
            <a:chOff x="599143" y="1498031"/>
            <a:chExt cx="10667675" cy="2544173"/>
          </a:xfrm>
        </p:grpSpPr>
        <p:sp>
          <p:nvSpPr>
            <p:cNvPr id="21" name="Rectangle 20">
              <a:extLst>
                <a:ext uri="{FF2B5EF4-FFF2-40B4-BE49-F238E27FC236}">
                  <a16:creationId xmlns:a16="http://schemas.microsoft.com/office/drawing/2014/main" id="{594406AF-8BCB-8A4C-8830-7914563C730A}"/>
                </a:ext>
              </a:extLst>
            </p:cNvPr>
            <p:cNvSpPr/>
            <p:nvPr/>
          </p:nvSpPr>
          <p:spPr>
            <a:xfrm>
              <a:off x="1649206" y="2590648"/>
              <a:ext cx="710933" cy="469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descr="Table&#10;&#10;Description automatically generated">
              <a:extLst>
                <a:ext uri="{FF2B5EF4-FFF2-40B4-BE49-F238E27FC236}">
                  <a16:creationId xmlns:a16="http://schemas.microsoft.com/office/drawing/2014/main" id="{8E2DB603-1A20-8A4D-88E1-1CD3E706C2DE}"/>
                </a:ext>
              </a:extLst>
            </p:cNvPr>
            <p:cNvPicPr>
              <a:picLocks noChangeAspect="1"/>
            </p:cNvPicPr>
            <p:nvPr/>
          </p:nvPicPr>
          <p:blipFill>
            <a:blip r:embed="rId3"/>
            <a:stretch>
              <a:fillRect/>
            </a:stretch>
          </p:blipFill>
          <p:spPr>
            <a:xfrm>
              <a:off x="599143" y="1498031"/>
              <a:ext cx="10667675" cy="2544173"/>
            </a:xfrm>
            <a:prstGeom prst="rect">
              <a:avLst/>
            </a:prstGeom>
          </p:spPr>
        </p:pic>
        <p:sp>
          <p:nvSpPr>
            <p:cNvPr id="24" name="Rectangle 23">
              <a:extLst>
                <a:ext uri="{FF2B5EF4-FFF2-40B4-BE49-F238E27FC236}">
                  <a16:creationId xmlns:a16="http://schemas.microsoft.com/office/drawing/2014/main" id="{CF5B0A23-209D-8746-B992-B85D8C350F19}"/>
                </a:ext>
              </a:extLst>
            </p:cNvPr>
            <p:cNvSpPr/>
            <p:nvPr/>
          </p:nvSpPr>
          <p:spPr>
            <a:xfrm>
              <a:off x="1358747" y="2237804"/>
              <a:ext cx="547894" cy="334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48224DA-3EC6-0543-A23C-09F0EAB82758}"/>
                </a:ext>
              </a:extLst>
            </p:cNvPr>
            <p:cNvSpPr txBox="1"/>
            <p:nvPr/>
          </p:nvSpPr>
          <p:spPr>
            <a:xfrm>
              <a:off x="1305746" y="2172860"/>
              <a:ext cx="1012997" cy="523220"/>
            </a:xfrm>
            <a:prstGeom prst="rect">
              <a:avLst/>
            </a:prstGeom>
            <a:noFill/>
          </p:spPr>
          <p:txBody>
            <a:bodyPr wrap="square" rtlCol="0">
              <a:spAutoFit/>
            </a:bodyPr>
            <a:lstStyle/>
            <a:p>
              <a:r>
                <a:rPr lang="en-US" sz="1400" dirty="0"/>
                <a:t>1</a:t>
              </a:r>
            </a:p>
            <a:p>
              <a:endParaRPr lang="en-US" sz="1400" dirty="0"/>
            </a:p>
          </p:txBody>
        </p:sp>
        <p:sp>
          <p:nvSpPr>
            <p:cNvPr id="36" name="Rectangle 35">
              <a:extLst>
                <a:ext uri="{FF2B5EF4-FFF2-40B4-BE49-F238E27FC236}">
                  <a16:creationId xmlns:a16="http://schemas.microsoft.com/office/drawing/2014/main" id="{3FA8D350-65AB-0C43-832C-649D1823F7FC}"/>
                </a:ext>
              </a:extLst>
            </p:cNvPr>
            <p:cNvSpPr/>
            <p:nvPr/>
          </p:nvSpPr>
          <p:spPr>
            <a:xfrm>
              <a:off x="1812245" y="2626396"/>
              <a:ext cx="547894" cy="334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5EA53B9-4C21-E340-9833-19F69B75CA55}"/>
                </a:ext>
              </a:extLst>
            </p:cNvPr>
            <p:cNvSpPr/>
            <p:nvPr/>
          </p:nvSpPr>
          <p:spPr>
            <a:xfrm>
              <a:off x="2360139" y="3008382"/>
              <a:ext cx="547894" cy="334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BD1E2C-43F6-0F4C-8423-F2097FC2CAA1}"/>
                </a:ext>
              </a:extLst>
            </p:cNvPr>
            <p:cNvSpPr txBox="1"/>
            <p:nvPr/>
          </p:nvSpPr>
          <p:spPr>
            <a:xfrm>
              <a:off x="1674090" y="2533252"/>
              <a:ext cx="1012997" cy="523220"/>
            </a:xfrm>
            <a:prstGeom prst="rect">
              <a:avLst/>
            </a:prstGeom>
            <a:noFill/>
          </p:spPr>
          <p:txBody>
            <a:bodyPr wrap="square" rtlCol="0">
              <a:spAutoFit/>
            </a:bodyPr>
            <a:lstStyle/>
            <a:p>
              <a:r>
                <a:rPr lang="en-US" sz="1400" dirty="0"/>
                <a:t>2</a:t>
              </a:r>
            </a:p>
            <a:p>
              <a:endParaRPr lang="en-US" sz="1400" dirty="0"/>
            </a:p>
          </p:txBody>
        </p:sp>
        <p:sp>
          <p:nvSpPr>
            <p:cNvPr id="33" name="TextBox 32">
              <a:extLst>
                <a:ext uri="{FF2B5EF4-FFF2-40B4-BE49-F238E27FC236}">
                  <a16:creationId xmlns:a16="http://schemas.microsoft.com/office/drawing/2014/main" id="{39FB2336-62E3-ED47-8647-C7D67D6AA31E}"/>
                </a:ext>
              </a:extLst>
            </p:cNvPr>
            <p:cNvSpPr txBox="1"/>
            <p:nvPr/>
          </p:nvSpPr>
          <p:spPr>
            <a:xfrm>
              <a:off x="2308483" y="2958460"/>
              <a:ext cx="1012997" cy="523220"/>
            </a:xfrm>
            <a:prstGeom prst="rect">
              <a:avLst/>
            </a:prstGeom>
            <a:noFill/>
          </p:spPr>
          <p:txBody>
            <a:bodyPr wrap="square" rtlCol="0">
              <a:spAutoFit/>
            </a:bodyPr>
            <a:lstStyle/>
            <a:p>
              <a:r>
                <a:rPr lang="en-US" sz="1400" dirty="0"/>
                <a:t>3</a:t>
              </a:r>
            </a:p>
            <a:p>
              <a:endParaRPr lang="en-US" sz="1400" dirty="0"/>
            </a:p>
          </p:txBody>
        </p:sp>
      </p:grpSp>
    </p:spTree>
    <p:extLst>
      <p:ext uri="{BB962C8B-B14F-4D97-AF65-F5344CB8AC3E}">
        <p14:creationId xmlns:p14="http://schemas.microsoft.com/office/powerpoint/2010/main" val="73418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112E-3476-8E4D-A5EE-34D192765E9D}"/>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706A9B07-A19F-B44F-A6C9-C70F8550FC77}"/>
              </a:ext>
            </a:extLst>
          </p:cNvPr>
          <p:cNvSpPr>
            <a:spLocks noGrp="1"/>
          </p:cNvSpPr>
          <p:nvPr>
            <p:ph idx="1"/>
          </p:nvPr>
        </p:nvSpPr>
        <p:spPr/>
        <p:txBody>
          <a:bodyPr/>
          <a:lstStyle/>
          <a:p>
            <a:r>
              <a:rPr lang="en-US" dirty="0"/>
              <a:t>Novel framework for following directions in an unknown environment</a:t>
            </a:r>
          </a:p>
          <a:p>
            <a:r>
              <a:rPr lang="en-US" dirty="0"/>
              <a:t>Live trial experiments on a real robot in real unknown office environments</a:t>
            </a:r>
          </a:p>
          <a:p>
            <a:r>
              <a:rPr lang="en-US" dirty="0"/>
              <a:t>Comparison experiments with VLN methods deployed on a real robot</a:t>
            </a:r>
          </a:p>
        </p:txBody>
      </p:sp>
      <p:sp>
        <p:nvSpPr>
          <p:cNvPr id="4" name="Slide Number Placeholder 3">
            <a:extLst>
              <a:ext uri="{FF2B5EF4-FFF2-40B4-BE49-F238E27FC236}">
                <a16:creationId xmlns:a16="http://schemas.microsoft.com/office/drawing/2014/main" id="{EFF210AA-C7C5-CC44-B8C6-DEE3EFF5F873}"/>
              </a:ext>
            </a:extLst>
          </p:cNvPr>
          <p:cNvSpPr>
            <a:spLocks noGrp="1"/>
          </p:cNvSpPr>
          <p:nvPr>
            <p:ph type="sldNum" sz="quarter" idx="12"/>
          </p:nvPr>
        </p:nvSpPr>
        <p:spPr/>
        <p:txBody>
          <a:bodyPr/>
          <a:lstStyle/>
          <a:p>
            <a:fld id="{7A5C5746-A920-0049-8E51-8B2CE407C7B9}" type="slidenum">
              <a:rPr lang="en-US" smtClean="0"/>
              <a:t>3</a:t>
            </a:fld>
            <a:endParaRPr lang="en-US"/>
          </a:p>
        </p:txBody>
      </p:sp>
    </p:spTree>
    <p:extLst>
      <p:ext uri="{BB962C8B-B14F-4D97-AF65-F5344CB8AC3E}">
        <p14:creationId xmlns:p14="http://schemas.microsoft.com/office/powerpoint/2010/main" val="155488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FE85-0D99-47DA-ACE6-72E018F84295}"/>
              </a:ext>
            </a:extLst>
          </p:cNvPr>
          <p:cNvSpPr>
            <a:spLocks noGrp="1"/>
          </p:cNvSpPr>
          <p:nvPr>
            <p:ph type="title"/>
          </p:nvPr>
        </p:nvSpPr>
        <p:spPr/>
        <p:txBody>
          <a:bodyPr/>
          <a:lstStyle/>
          <a:p>
            <a:r>
              <a:rPr lang="en-US" dirty="0"/>
              <a:t>Comparison to VLN approaches</a:t>
            </a:r>
          </a:p>
        </p:txBody>
      </p:sp>
      <p:sp>
        <p:nvSpPr>
          <p:cNvPr id="4" name="Slide Number Placeholder 3">
            <a:extLst>
              <a:ext uri="{FF2B5EF4-FFF2-40B4-BE49-F238E27FC236}">
                <a16:creationId xmlns:a16="http://schemas.microsoft.com/office/drawing/2014/main" id="{E185F7FB-2565-4112-AA41-24C270A1A585}"/>
              </a:ext>
            </a:extLst>
          </p:cNvPr>
          <p:cNvSpPr>
            <a:spLocks noGrp="1"/>
          </p:cNvSpPr>
          <p:nvPr>
            <p:ph type="sldNum" sz="quarter" idx="12"/>
          </p:nvPr>
        </p:nvSpPr>
        <p:spPr/>
        <p:txBody>
          <a:bodyPr/>
          <a:lstStyle/>
          <a:p>
            <a:fld id="{7A5C5746-A920-0049-8E51-8B2CE407C7B9}" type="slidenum">
              <a:rPr lang="en-US" smtClean="0"/>
              <a:t>30</a:t>
            </a:fld>
            <a:endParaRPr lang="en-US"/>
          </a:p>
        </p:txBody>
      </p:sp>
      <p:sp>
        <p:nvSpPr>
          <p:cNvPr id="19" name="TextBox 18">
            <a:extLst>
              <a:ext uri="{FF2B5EF4-FFF2-40B4-BE49-F238E27FC236}">
                <a16:creationId xmlns:a16="http://schemas.microsoft.com/office/drawing/2014/main" id="{AFCFFFCF-F645-F244-B020-AEE6EC924077}"/>
              </a:ext>
            </a:extLst>
          </p:cNvPr>
          <p:cNvSpPr txBox="1"/>
          <p:nvPr/>
        </p:nvSpPr>
        <p:spPr>
          <a:xfrm>
            <a:off x="133350" y="5105648"/>
            <a:ext cx="11925300" cy="1107996"/>
          </a:xfrm>
          <a:prstGeom prst="rect">
            <a:avLst/>
          </a:prstGeom>
          <a:noFill/>
        </p:spPr>
        <p:txBody>
          <a:bodyPr wrap="square" rtlCol="0">
            <a:spAutoFit/>
          </a:bodyPr>
          <a:lstStyle/>
          <a:p>
            <a:r>
              <a:rPr lang="en-US" sz="1100" dirty="0"/>
              <a:t>[1] D. Fried, R. Hu, V. </a:t>
            </a:r>
            <a:r>
              <a:rPr lang="en-US" sz="1100" dirty="0" err="1"/>
              <a:t>Cirik</a:t>
            </a:r>
            <a:r>
              <a:rPr lang="en-US" sz="1100" dirty="0"/>
              <a:t>, A. Rohrbach, J. Andreas, L.-P. </a:t>
            </a:r>
            <a:r>
              <a:rPr lang="en-US" sz="1100" dirty="0" err="1"/>
              <a:t>Morency</a:t>
            </a:r>
            <a:r>
              <a:rPr lang="en-US" sz="1100" dirty="0"/>
              <a:t>, T. Berg-Kirkpatrick, K. </a:t>
            </a:r>
            <a:r>
              <a:rPr lang="en-US" sz="1100" dirty="0" err="1"/>
              <a:t>Saenko</a:t>
            </a:r>
            <a:r>
              <a:rPr lang="en-US" sz="1100" dirty="0"/>
              <a:t>, D. Klein, and T. Darrell, “Speaker-follower models for vision-and-language navigation,” in </a:t>
            </a:r>
            <a:r>
              <a:rPr lang="en-US" sz="1100" i="1" dirty="0"/>
              <a:t>Conference on Neural Information Processing Systems</a:t>
            </a:r>
            <a:r>
              <a:rPr lang="en-US" sz="1100" dirty="0"/>
              <a:t>, 2018, pp. 3318–3329.</a:t>
            </a:r>
          </a:p>
          <a:p>
            <a:r>
              <a:rPr lang="en-US" sz="1100" dirty="0"/>
              <a:t>[2] X. Wang, Q. Huang, A. </a:t>
            </a:r>
            <a:r>
              <a:rPr lang="en-US" sz="1100" dirty="0" err="1"/>
              <a:t>Celikyilmaz</a:t>
            </a:r>
            <a:r>
              <a:rPr lang="en-US" sz="1100" dirty="0"/>
              <a:t>, J. Gao, D. Shen, Y.-F. Wang, W. Y. Wang, and L. Zhang, “Reinforced cross-modal matching and self-supervised imitation learning for vision-language navigation,” in </a:t>
            </a:r>
            <a:r>
              <a:rPr lang="en-US" sz="1100" i="1" dirty="0"/>
              <a:t>Computer Vision and Pattern Recognition</a:t>
            </a:r>
            <a:r>
              <a:rPr lang="en-US" sz="1100" dirty="0"/>
              <a:t>, 2019, pp. 6629–6638.</a:t>
            </a:r>
          </a:p>
          <a:p>
            <a:r>
              <a:rPr lang="en-US" sz="1100" dirty="0"/>
              <a:t>[3] H. Zhu Wang and- Hu, J. Chen, Z. Deng, V. Jain, E. </a:t>
            </a:r>
            <a:r>
              <a:rPr lang="en-US" sz="1100" dirty="0" err="1"/>
              <a:t>Ie</a:t>
            </a:r>
            <a:r>
              <a:rPr lang="en-US" sz="1100" dirty="0"/>
              <a:t>, and F. Sha, “</a:t>
            </a:r>
            <a:r>
              <a:rPr lang="en-US" sz="1100" dirty="0" err="1"/>
              <a:t>Babywalk</a:t>
            </a:r>
            <a:r>
              <a:rPr lang="en-US" sz="1100" dirty="0"/>
              <a:t>: Going farther in vision-and-language navigation by taking baby steps,” in </a:t>
            </a:r>
            <a:r>
              <a:rPr lang="en-US" sz="1100" i="1" dirty="0"/>
              <a:t>Annual Meeting of the Association for Computational Linguistics</a:t>
            </a:r>
            <a:r>
              <a:rPr lang="en-US" sz="1100" dirty="0"/>
              <a:t>, 2020, pp. 2539–2556.</a:t>
            </a:r>
          </a:p>
        </p:txBody>
      </p:sp>
      <p:sp>
        <p:nvSpPr>
          <p:cNvPr id="26" name="Rectangle 25">
            <a:extLst>
              <a:ext uri="{FF2B5EF4-FFF2-40B4-BE49-F238E27FC236}">
                <a16:creationId xmlns:a16="http://schemas.microsoft.com/office/drawing/2014/main" id="{8C77FF0D-7F15-F94B-9A8D-1C86295165A0}"/>
              </a:ext>
            </a:extLst>
          </p:cNvPr>
          <p:cNvSpPr/>
          <p:nvPr/>
        </p:nvSpPr>
        <p:spPr>
          <a:xfrm>
            <a:off x="884976" y="4514932"/>
            <a:ext cx="710931" cy="31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C29FD56-03D1-A147-8B89-EA202E052DF1}"/>
              </a:ext>
            </a:extLst>
          </p:cNvPr>
          <p:cNvSpPr/>
          <p:nvPr/>
        </p:nvSpPr>
        <p:spPr>
          <a:xfrm>
            <a:off x="3171967" y="4421879"/>
            <a:ext cx="710931" cy="31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A9ECEFD-58CB-0446-BDC3-82BC08E681CE}"/>
              </a:ext>
            </a:extLst>
          </p:cNvPr>
          <p:cNvGrpSpPr/>
          <p:nvPr/>
        </p:nvGrpSpPr>
        <p:grpSpPr>
          <a:xfrm>
            <a:off x="535459" y="1833394"/>
            <a:ext cx="11121081" cy="2561654"/>
            <a:chOff x="535459" y="1833394"/>
            <a:chExt cx="11121081" cy="2561654"/>
          </a:xfrm>
        </p:grpSpPr>
        <p:pic>
          <p:nvPicPr>
            <p:cNvPr id="5" name="Picture 4" descr="Table&#10;&#10;Description automatically generated">
              <a:extLst>
                <a:ext uri="{FF2B5EF4-FFF2-40B4-BE49-F238E27FC236}">
                  <a16:creationId xmlns:a16="http://schemas.microsoft.com/office/drawing/2014/main" id="{BE333B2A-81BF-F945-9EC6-0A3AB63F7AB3}"/>
                </a:ext>
              </a:extLst>
            </p:cNvPr>
            <p:cNvPicPr>
              <a:picLocks noChangeAspect="1"/>
            </p:cNvPicPr>
            <p:nvPr/>
          </p:nvPicPr>
          <p:blipFill>
            <a:blip r:embed="rId3"/>
            <a:stretch>
              <a:fillRect/>
            </a:stretch>
          </p:blipFill>
          <p:spPr>
            <a:xfrm>
              <a:off x="535459" y="1833394"/>
              <a:ext cx="11121081" cy="2292367"/>
            </a:xfrm>
            <a:prstGeom prst="rect">
              <a:avLst/>
            </a:prstGeom>
          </p:spPr>
        </p:pic>
        <p:sp>
          <p:nvSpPr>
            <p:cNvPr id="27" name="Rectangle 26">
              <a:extLst>
                <a:ext uri="{FF2B5EF4-FFF2-40B4-BE49-F238E27FC236}">
                  <a16:creationId xmlns:a16="http://schemas.microsoft.com/office/drawing/2014/main" id="{246A3F69-2832-CE43-937A-9E505913D411}"/>
                </a:ext>
              </a:extLst>
            </p:cNvPr>
            <p:cNvSpPr/>
            <p:nvPr/>
          </p:nvSpPr>
          <p:spPr>
            <a:xfrm>
              <a:off x="1906640" y="3925491"/>
              <a:ext cx="606319" cy="469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4406AF-8BCB-8A4C-8830-7914563C730A}"/>
                </a:ext>
              </a:extLst>
            </p:cNvPr>
            <p:cNvSpPr/>
            <p:nvPr/>
          </p:nvSpPr>
          <p:spPr>
            <a:xfrm>
              <a:off x="1649206" y="2764200"/>
              <a:ext cx="710933" cy="354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CF5B0A23-209D-8746-B992-B85D8C350F19}"/>
                </a:ext>
              </a:extLst>
            </p:cNvPr>
            <p:cNvSpPr/>
            <p:nvPr/>
          </p:nvSpPr>
          <p:spPr>
            <a:xfrm>
              <a:off x="1358747" y="2411355"/>
              <a:ext cx="547894" cy="334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48224DA-3EC6-0543-A23C-09F0EAB82758}"/>
                </a:ext>
              </a:extLst>
            </p:cNvPr>
            <p:cNvSpPr txBox="1"/>
            <p:nvPr/>
          </p:nvSpPr>
          <p:spPr>
            <a:xfrm>
              <a:off x="1305746" y="2346411"/>
              <a:ext cx="1012997" cy="523220"/>
            </a:xfrm>
            <a:prstGeom prst="rect">
              <a:avLst/>
            </a:prstGeom>
            <a:noFill/>
          </p:spPr>
          <p:txBody>
            <a:bodyPr wrap="square" rtlCol="0">
              <a:spAutoFit/>
            </a:bodyPr>
            <a:lstStyle/>
            <a:p>
              <a:r>
                <a:rPr lang="en-US" sz="1400" dirty="0"/>
                <a:t>1</a:t>
              </a:r>
            </a:p>
            <a:p>
              <a:endParaRPr lang="en-US" sz="1400" dirty="0"/>
            </a:p>
          </p:txBody>
        </p:sp>
        <p:sp>
          <p:nvSpPr>
            <p:cNvPr id="36" name="Rectangle 35">
              <a:extLst>
                <a:ext uri="{FF2B5EF4-FFF2-40B4-BE49-F238E27FC236}">
                  <a16:creationId xmlns:a16="http://schemas.microsoft.com/office/drawing/2014/main" id="{3FA8D350-65AB-0C43-832C-649D1823F7FC}"/>
                </a:ext>
              </a:extLst>
            </p:cNvPr>
            <p:cNvSpPr/>
            <p:nvPr/>
          </p:nvSpPr>
          <p:spPr>
            <a:xfrm>
              <a:off x="1812245" y="2799947"/>
              <a:ext cx="547894" cy="334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5EA53B9-4C21-E340-9833-19F69B75CA55}"/>
                </a:ext>
              </a:extLst>
            </p:cNvPr>
            <p:cNvSpPr/>
            <p:nvPr/>
          </p:nvSpPr>
          <p:spPr>
            <a:xfrm>
              <a:off x="2360139" y="3181933"/>
              <a:ext cx="547894" cy="334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BD1E2C-43F6-0F4C-8423-F2097FC2CAA1}"/>
                </a:ext>
              </a:extLst>
            </p:cNvPr>
            <p:cNvSpPr txBox="1"/>
            <p:nvPr/>
          </p:nvSpPr>
          <p:spPr>
            <a:xfrm>
              <a:off x="1595907" y="2705911"/>
              <a:ext cx="1012997" cy="523220"/>
            </a:xfrm>
            <a:prstGeom prst="rect">
              <a:avLst/>
            </a:prstGeom>
            <a:noFill/>
          </p:spPr>
          <p:txBody>
            <a:bodyPr wrap="square" rtlCol="0">
              <a:spAutoFit/>
            </a:bodyPr>
            <a:lstStyle/>
            <a:p>
              <a:r>
                <a:rPr lang="en-US" sz="1400" dirty="0"/>
                <a:t>2</a:t>
              </a:r>
            </a:p>
            <a:p>
              <a:endParaRPr lang="en-US" sz="1400" dirty="0"/>
            </a:p>
          </p:txBody>
        </p:sp>
        <p:sp>
          <p:nvSpPr>
            <p:cNvPr id="33" name="TextBox 32">
              <a:extLst>
                <a:ext uri="{FF2B5EF4-FFF2-40B4-BE49-F238E27FC236}">
                  <a16:creationId xmlns:a16="http://schemas.microsoft.com/office/drawing/2014/main" id="{39FB2336-62E3-ED47-8647-C7D67D6AA31E}"/>
                </a:ext>
              </a:extLst>
            </p:cNvPr>
            <p:cNvSpPr txBox="1"/>
            <p:nvPr/>
          </p:nvSpPr>
          <p:spPr>
            <a:xfrm>
              <a:off x="2185780" y="3106790"/>
              <a:ext cx="1012997" cy="523220"/>
            </a:xfrm>
            <a:prstGeom prst="rect">
              <a:avLst/>
            </a:prstGeom>
            <a:noFill/>
          </p:spPr>
          <p:txBody>
            <a:bodyPr wrap="square" rtlCol="0">
              <a:spAutoFit/>
            </a:bodyPr>
            <a:lstStyle/>
            <a:p>
              <a:r>
                <a:rPr lang="en-US" sz="1400" dirty="0"/>
                <a:t>3</a:t>
              </a:r>
            </a:p>
            <a:p>
              <a:endParaRPr lang="en-US" sz="1400" dirty="0"/>
            </a:p>
          </p:txBody>
        </p:sp>
      </p:grpSp>
      <p:pic>
        <p:nvPicPr>
          <p:cNvPr id="10" name="Picture 9" descr="A picture containing logo&#10;&#10;Description automatically generated">
            <a:extLst>
              <a:ext uri="{FF2B5EF4-FFF2-40B4-BE49-F238E27FC236}">
                <a16:creationId xmlns:a16="http://schemas.microsoft.com/office/drawing/2014/main" id="{D5EEB099-4979-42D3-B4A1-45751D3CD744}"/>
              </a:ext>
            </a:extLst>
          </p:cNvPr>
          <p:cNvPicPr>
            <a:picLocks noChangeAspect="1"/>
          </p:cNvPicPr>
          <p:nvPr/>
        </p:nvPicPr>
        <p:blipFill>
          <a:blip r:embed="rId4"/>
          <a:stretch>
            <a:fillRect/>
          </a:stretch>
        </p:blipFill>
        <p:spPr>
          <a:xfrm>
            <a:off x="10886254" y="2471957"/>
            <a:ext cx="371476" cy="272128"/>
          </a:xfrm>
          <a:prstGeom prst="rect">
            <a:avLst/>
          </a:prstGeom>
        </p:spPr>
      </p:pic>
      <p:pic>
        <p:nvPicPr>
          <p:cNvPr id="22" name="Picture 21" descr="A picture containing logo&#10;&#10;Description automatically generated">
            <a:extLst>
              <a:ext uri="{FF2B5EF4-FFF2-40B4-BE49-F238E27FC236}">
                <a16:creationId xmlns:a16="http://schemas.microsoft.com/office/drawing/2014/main" id="{1AF70047-6639-4A1E-840E-423596D54BA3}"/>
              </a:ext>
            </a:extLst>
          </p:cNvPr>
          <p:cNvPicPr>
            <a:picLocks noChangeAspect="1"/>
          </p:cNvPicPr>
          <p:nvPr/>
        </p:nvPicPr>
        <p:blipFill>
          <a:blip r:embed="rId4"/>
          <a:stretch>
            <a:fillRect/>
          </a:stretch>
        </p:blipFill>
        <p:spPr>
          <a:xfrm>
            <a:off x="10886254" y="2841187"/>
            <a:ext cx="371476" cy="272128"/>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C06E2815-BD36-4C4F-9B6E-6F7A009249A5}"/>
              </a:ext>
            </a:extLst>
          </p:cNvPr>
          <p:cNvPicPr>
            <a:picLocks noChangeAspect="1"/>
          </p:cNvPicPr>
          <p:nvPr/>
        </p:nvPicPr>
        <p:blipFill>
          <a:blip r:embed="rId4"/>
          <a:stretch>
            <a:fillRect/>
          </a:stretch>
        </p:blipFill>
        <p:spPr>
          <a:xfrm>
            <a:off x="10886254" y="3215371"/>
            <a:ext cx="371476" cy="272128"/>
          </a:xfrm>
          <a:prstGeom prst="rect">
            <a:avLst/>
          </a:prstGeom>
        </p:spPr>
      </p:pic>
      <p:sp>
        <p:nvSpPr>
          <p:cNvPr id="13" name="Rectangle 12">
            <a:extLst>
              <a:ext uri="{FF2B5EF4-FFF2-40B4-BE49-F238E27FC236}">
                <a16:creationId xmlns:a16="http://schemas.microsoft.com/office/drawing/2014/main" id="{1526E184-574D-4FE0-A1C3-0DD823960D2B}"/>
              </a:ext>
            </a:extLst>
          </p:cNvPr>
          <p:cNvSpPr/>
          <p:nvPr/>
        </p:nvSpPr>
        <p:spPr>
          <a:xfrm>
            <a:off x="10420350" y="3508629"/>
            <a:ext cx="841322" cy="31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4C51790E-EC12-4096-BBDA-A47417C5CFB5}"/>
              </a:ext>
            </a:extLst>
          </p:cNvPr>
          <p:cNvPicPr>
            <a:picLocks noChangeAspect="1"/>
          </p:cNvPicPr>
          <p:nvPr/>
        </p:nvPicPr>
        <p:blipFill>
          <a:blip r:embed="rId5"/>
          <a:stretch>
            <a:fillRect/>
          </a:stretch>
        </p:blipFill>
        <p:spPr>
          <a:xfrm>
            <a:off x="10364147" y="3516803"/>
            <a:ext cx="526049" cy="365311"/>
          </a:xfrm>
          <a:prstGeom prst="rect">
            <a:avLst/>
          </a:prstGeom>
        </p:spPr>
      </p:pic>
      <p:pic>
        <p:nvPicPr>
          <p:cNvPr id="25" name="Picture 24" descr="A picture containing logo&#10;&#10;Description automatically generated">
            <a:extLst>
              <a:ext uri="{FF2B5EF4-FFF2-40B4-BE49-F238E27FC236}">
                <a16:creationId xmlns:a16="http://schemas.microsoft.com/office/drawing/2014/main" id="{748B2A1B-B7E9-472D-B293-5E3FEEC3E4CB}"/>
              </a:ext>
            </a:extLst>
          </p:cNvPr>
          <p:cNvPicPr>
            <a:picLocks noChangeAspect="1"/>
          </p:cNvPicPr>
          <p:nvPr/>
        </p:nvPicPr>
        <p:blipFill>
          <a:blip r:embed="rId4"/>
          <a:stretch>
            <a:fillRect/>
          </a:stretch>
        </p:blipFill>
        <p:spPr>
          <a:xfrm>
            <a:off x="10886254" y="3620120"/>
            <a:ext cx="371476" cy="272128"/>
          </a:xfrm>
          <a:prstGeom prst="rect">
            <a:avLst/>
          </a:prstGeom>
        </p:spPr>
      </p:pic>
    </p:spTree>
    <p:extLst>
      <p:ext uri="{BB962C8B-B14F-4D97-AF65-F5344CB8AC3E}">
        <p14:creationId xmlns:p14="http://schemas.microsoft.com/office/powerpoint/2010/main" val="224723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511D-3701-4697-84A7-2ADBD4E702FC}"/>
              </a:ext>
            </a:extLst>
          </p:cNvPr>
          <p:cNvSpPr>
            <a:spLocks noGrp="1"/>
          </p:cNvSpPr>
          <p:nvPr>
            <p:ph type="title"/>
          </p:nvPr>
        </p:nvSpPr>
        <p:spPr/>
        <p:txBody>
          <a:bodyPr/>
          <a:lstStyle/>
          <a:p>
            <a:r>
              <a:rPr lang="en-US" dirty="0"/>
              <a:t>Novel framework for following directions in an unknown environment</a:t>
            </a:r>
          </a:p>
        </p:txBody>
      </p:sp>
      <p:sp>
        <p:nvSpPr>
          <p:cNvPr id="4" name="Slide Number Placeholder 3">
            <a:extLst>
              <a:ext uri="{FF2B5EF4-FFF2-40B4-BE49-F238E27FC236}">
                <a16:creationId xmlns:a16="http://schemas.microsoft.com/office/drawing/2014/main" id="{B4BE7CB3-A538-4085-9ABB-CA1F88853C15}"/>
              </a:ext>
            </a:extLst>
          </p:cNvPr>
          <p:cNvSpPr>
            <a:spLocks noGrp="1"/>
          </p:cNvSpPr>
          <p:nvPr>
            <p:ph type="sldNum" sz="quarter" idx="12"/>
          </p:nvPr>
        </p:nvSpPr>
        <p:spPr/>
        <p:txBody>
          <a:bodyPr/>
          <a:lstStyle/>
          <a:p>
            <a:fld id="{7A5C5746-A920-0049-8E51-8B2CE407C7B9}" type="slidenum">
              <a:rPr lang="en-US" smtClean="0"/>
              <a:t>4</a:t>
            </a:fld>
            <a:endParaRPr lang="en-US"/>
          </a:p>
        </p:txBody>
      </p:sp>
      <p:pic>
        <p:nvPicPr>
          <p:cNvPr id="6" name="Picture 5">
            <a:extLst>
              <a:ext uri="{FF2B5EF4-FFF2-40B4-BE49-F238E27FC236}">
                <a16:creationId xmlns:a16="http://schemas.microsoft.com/office/drawing/2014/main" id="{EF8ADDF8-3835-4EE9-B109-E0E287EE9972}"/>
              </a:ext>
            </a:extLst>
          </p:cNvPr>
          <p:cNvPicPr>
            <a:picLocks noChangeAspect="1"/>
          </p:cNvPicPr>
          <p:nvPr/>
        </p:nvPicPr>
        <p:blipFill>
          <a:blip r:embed="rId3"/>
          <a:stretch>
            <a:fillRect/>
          </a:stretch>
        </p:blipFill>
        <p:spPr>
          <a:xfrm>
            <a:off x="558685" y="1837026"/>
            <a:ext cx="10683829" cy="3040390"/>
          </a:xfrm>
          <a:prstGeom prst="rect">
            <a:avLst/>
          </a:prstGeom>
        </p:spPr>
      </p:pic>
      <p:sp>
        <p:nvSpPr>
          <p:cNvPr id="3" name="Rectangle 2">
            <a:extLst>
              <a:ext uri="{FF2B5EF4-FFF2-40B4-BE49-F238E27FC236}">
                <a16:creationId xmlns:a16="http://schemas.microsoft.com/office/drawing/2014/main" id="{BBF0FE8F-A680-E042-83EC-9D40E64932D6}"/>
              </a:ext>
            </a:extLst>
          </p:cNvPr>
          <p:cNvSpPr/>
          <p:nvPr/>
        </p:nvSpPr>
        <p:spPr>
          <a:xfrm>
            <a:off x="9588843" y="4053016"/>
            <a:ext cx="370703" cy="345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ysClr val="windowText" lastClr="000000"/>
                  </a:solidFill>
                </a:ln>
                <a:solidFill>
                  <a:schemeClr val="tx1"/>
                </a:solidFill>
                <a:latin typeface="+mj-lt"/>
                <a:cs typeface="Arial" panose="020B0604020202020204" pitchFamily="34" charset="0"/>
              </a:rPr>
              <a:t>s</a:t>
            </a:r>
          </a:p>
        </p:txBody>
      </p:sp>
      <p:sp>
        <p:nvSpPr>
          <p:cNvPr id="7" name="Rectangle 6">
            <a:extLst>
              <a:ext uri="{FF2B5EF4-FFF2-40B4-BE49-F238E27FC236}">
                <a16:creationId xmlns:a16="http://schemas.microsoft.com/office/drawing/2014/main" id="{F9FD2BB4-EDDE-9743-8F19-350880511343}"/>
              </a:ext>
            </a:extLst>
          </p:cNvPr>
          <p:cNvSpPr/>
          <p:nvPr/>
        </p:nvSpPr>
        <p:spPr>
          <a:xfrm>
            <a:off x="10871811" y="3083011"/>
            <a:ext cx="370703" cy="345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ysClr val="windowText" lastClr="000000"/>
                  </a:solidFill>
                </a:ln>
                <a:solidFill>
                  <a:schemeClr val="tx1"/>
                </a:solidFill>
                <a:latin typeface="+mj-lt"/>
                <a:cs typeface="Arial" panose="020B0604020202020204" pitchFamily="34" charset="0"/>
              </a:rPr>
              <a:t>g</a:t>
            </a:r>
          </a:p>
        </p:txBody>
      </p:sp>
      <p:sp>
        <p:nvSpPr>
          <p:cNvPr id="8" name="Rectangle 7">
            <a:extLst>
              <a:ext uri="{FF2B5EF4-FFF2-40B4-BE49-F238E27FC236}">
                <a16:creationId xmlns:a16="http://schemas.microsoft.com/office/drawing/2014/main" id="{BC08F5E0-BE5E-2143-8B48-1698BB768099}"/>
              </a:ext>
            </a:extLst>
          </p:cNvPr>
          <p:cNvSpPr/>
          <p:nvPr/>
        </p:nvSpPr>
        <p:spPr>
          <a:xfrm>
            <a:off x="1165654" y="2257160"/>
            <a:ext cx="370703" cy="345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ysClr val="windowText" lastClr="000000"/>
                  </a:solidFill>
                </a:ln>
                <a:solidFill>
                  <a:schemeClr val="tx1"/>
                </a:solidFill>
                <a:latin typeface="+mj-lt"/>
                <a:cs typeface="Arial" panose="020B0604020202020204" pitchFamily="34" charset="0"/>
              </a:rPr>
              <a:t>q</a:t>
            </a:r>
          </a:p>
        </p:txBody>
      </p:sp>
      <p:sp>
        <p:nvSpPr>
          <p:cNvPr id="9" name="Rectangle 8">
            <a:extLst>
              <a:ext uri="{FF2B5EF4-FFF2-40B4-BE49-F238E27FC236}">
                <a16:creationId xmlns:a16="http://schemas.microsoft.com/office/drawing/2014/main" id="{E3B7C77C-E8DB-0C42-8C0A-8A9408FD992F}"/>
              </a:ext>
            </a:extLst>
          </p:cNvPr>
          <p:cNvSpPr/>
          <p:nvPr/>
        </p:nvSpPr>
        <p:spPr>
          <a:xfrm>
            <a:off x="2426043" y="3429000"/>
            <a:ext cx="370703" cy="345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ysClr val="windowText" lastClr="000000"/>
                  </a:solidFill>
                </a:ln>
                <a:solidFill>
                  <a:schemeClr val="tx1"/>
                </a:solidFill>
                <a:latin typeface="+mj-lt"/>
                <a:cs typeface="Arial" panose="020B0604020202020204" pitchFamily="34" charset="0"/>
              </a:rPr>
              <a:t>p</a:t>
            </a:r>
          </a:p>
        </p:txBody>
      </p:sp>
      <p:sp>
        <p:nvSpPr>
          <p:cNvPr id="10" name="Rectangle 9">
            <a:extLst>
              <a:ext uri="{FF2B5EF4-FFF2-40B4-BE49-F238E27FC236}">
                <a16:creationId xmlns:a16="http://schemas.microsoft.com/office/drawing/2014/main" id="{E6BF3684-2581-844E-B8A6-7F58CD63D5FA}"/>
              </a:ext>
            </a:extLst>
          </p:cNvPr>
          <p:cNvSpPr/>
          <p:nvPr/>
        </p:nvSpPr>
        <p:spPr>
          <a:xfrm>
            <a:off x="2426043" y="3880021"/>
            <a:ext cx="370703" cy="345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ysClr val="windowText" lastClr="000000"/>
                  </a:solidFill>
                </a:ln>
                <a:solidFill>
                  <a:schemeClr val="tx1"/>
                </a:solidFill>
                <a:latin typeface="+mj-lt"/>
                <a:cs typeface="Arial" panose="020B0604020202020204" pitchFamily="34" charset="0"/>
              </a:rPr>
              <a:t>u</a:t>
            </a:r>
          </a:p>
        </p:txBody>
      </p:sp>
    </p:spTree>
    <p:extLst>
      <p:ext uri="{BB962C8B-B14F-4D97-AF65-F5344CB8AC3E}">
        <p14:creationId xmlns:p14="http://schemas.microsoft.com/office/powerpoint/2010/main" val="216428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B813-C116-419C-A791-D96F1EA2548D}"/>
              </a:ext>
            </a:extLst>
          </p:cNvPr>
          <p:cNvSpPr>
            <a:spLocks noGrp="1"/>
          </p:cNvSpPr>
          <p:nvPr>
            <p:ph type="title"/>
          </p:nvPr>
        </p:nvSpPr>
        <p:spPr/>
        <p:txBody>
          <a:bodyPr/>
          <a:lstStyle/>
          <a:p>
            <a:r>
              <a:rPr lang="en-US" dirty="0"/>
              <a:t>Dialogue inputs and outputs</a:t>
            </a:r>
          </a:p>
        </p:txBody>
      </p:sp>
      <p:cxnSp>
        <p:nvCxnSpPr>
          <p:cNvPr id="7" name="Straight Arrow Connector 6">
            <a:extLst>
              <a:ext uri="{FF2B5EF4-FFF2-40B4-BE49-F238E27FC236}">
                <a16:creationId xmlns:a16="http://schemas.microsoft.com/office/drawing/2014/main" id="{303B3D27-5972-4F74-908D-20FB7F241687}"/>
              </a:ext>
            </a:extLst>
          </p:cNvPr>
          <p:cNvCxnSpPr>
            <a:cxnSpLocks/>
          </p:cNvCxnSpPr>
          <p:nvPr/>
        </p:nvCxnSpPr>
        <p:spPr>
          <a:xfrm>
            <a:off x="6245991" y="4775296"/>
            <a:ext cx="749901" cy="558"/>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D3854D-D176-4738-BB1E-DE73FD75755D}"/>
              </a:ext>
            </a:extLst>
          </p:cNvPr>
          <p:cNvCxnSpPr>
            <a:cxnSpLocks/>
          </p:cNvCxnSpPr>
          <p:nvPr/>
        </p:nvCxnSpPr>
        <p:spPr>
          <a:xfrm>
            <a:off x="3932761" y="5222545"/>
            <a:ext cx="3099552"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1FD229-3C51-447E-8554-271DF11DFD92}"/>
              </a:ext>
            </a:extLst>
          </p:cNvPr>
          <p:cNvCxnSpPr>
            <a:cxnSpLocks/>
          </p:cNvCxnSpPr>
          <p:nvPr/>
        </p:nvCxnSpPr>
        <p:spPr>
          <a:xfrm>
            <a:off x="2070242" y="5227261"/>
            <a:ext cx="890463"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643FF0-1FA8-4E43-AF56-4DCB596A36E8}"/>
              </a:ext>
            </a:extLst>
          </p:cNvPr>
          <p:cNvCxnSpPr>
            <a:cxnSpLocks/>
          </p:cNvCxnSpPr>
          <p:nvPr/>
        </p:nvCxnSpPr>
        <p:spPr>
          <a:xfrm>
            <a:off x="1225722" y="3380089"/>
            <a:ext cx="0" cy="633379"/>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BD109E-AEAB-4B23-9744-86B9654AA229}"/>
              </a:ext>
            </a:extLst>
          </p:cNvPr>
          <p:cNvSpPr txBox="1"/>
          <p:nvPr/>
        </p:nvSpPr>
        <p:spPr>
          <a:xfrm>
            <a:off x="785871" y="2461275"/>
            <a:ext cx="918983" cy="769441"/>
          </a:xfrm>
          <a:prstGeom prst="rect">
            <a:avLst/>
          </a:prstGeom>
          <a:noFill/>
        </p:spPr>
        <p:txBody>
          <a:bodyPr wrap="square" rtlCol="0">
            <a:spAutoFit/>
          </a:bodyPr>
          <a:lstStyle/>
          <a:p>
            <a:pPr algn="ctr"/>
            <a:r>
              <a:rPr lang="en-US" sz="4400" dirty="0">
                <a:latin typeface="Consolas" panose="020B0609020204030204" pitchFamily="49" charset="0"/>
              </a:rPr>
              <a:t>q</a:t>
            </a:r>
          </a:p>
        </p:txBody>
      </p:sp>
      <p:sp>
        <p:nvSpPr>
          <p:cNvPr id="16" name="TextBox 15">
            <a:extLst>
              <a:ext uri="{FF2B5EF4-FFF2-40B4-BE49-F238E27FC236}">
                <a16:creationId xmlns:a16="http://schemas.microsoft.com/office/drawing/2014/main" id="{85D3D24C-3D02-40D8-9770-EEC841FD269C}"/>
              </a:ext>
            </a:extLst>
          </p:cNvPr>
          <p:cNvSpPr txBox="1"/>
          <p:nvPr/>
        </p:nvSpPr>
        <p:spPr>
          <a:xfrm>
            <a:off x="371506" y="1927953"/>
            <a:ext cx="4287934" cy="830997"/>
          </a:xfrm>
          <a:prstGeom prst="rect">
            <a:avLst/>
          </a:prstGeom>
          <a:noFill/>
        </p:spPr>
        <p:txBody>
          <a:bodyPr wrap="square" rtlCol="0">
            <a:spAutoFit/>
          </a:bodyPr>
          <a:lstStyle/>
          <a:p>
            <a:r>
              <a:rPr lang="en-US" sz="2400" dirty="0">
                <a:solidFill>
                  <a:srgbClr val="0070C0"/>
                </a:solidFill>
                <a:latin typeface="Calibri" panose="020F0502020204030204" pitchFamily="34" charset="0"/>
                <a:cs typeface="Calibri" panose="020F0502020204030204" pitchFamily="34" charset="0"/>
              </a:rPr>
              <a:t>“How do I get </a:t>
            </a:r>
          </a:p>
          <a:p>
            <a:r>
              <a:rPr lang="en-US" sz="2400" dirty="0">
                <a:solidFill>
                  <a:srgbClr val="0070C0"/>
                </a:solidFill>
                <a:latin typeface="Calibri" panose="020F0502020204030204" pitchFamily="34" charset="0"/>
                <a:cs typeface="Calibri" panose="020F0502020204030204" pitchFamily="34" charset="0"/>
              </a:rPr>
              <a:t>to the elevator?”</a:t>
            </a:r>
          </a:p>
        </p:txBody>
      </p:sp>
      <p:pic>
        <p:nvPicPr>
          <p:cNvPr id="17" name="Graphic 16" descr="User">
            <a:extLst>
              <a:ext uri="{FF2B5EF4-FFF2-40B4-BE49-F238E27FC236}">
                <a16:creationId xmlns:a16="http://schemas.microsoft.com/office/drawing/2014/main" id="{20E3BD24-018C-4873-A9D5-29509410DF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630" y="4074355"/>
            <a:ext cx="1563381" cy="1563381"/>
          </a:xfrm>
          <a:prstGeom prst="rect">
            <a:avLst/>
          </a:prstGeom>
        </p:spPr>
      </p:pic>
      <p:sp>
        <p:nvSpPr>
          <p:cNvPr id="19" name="TextBox 18">
            <a:extLst>
              <a:ext uri="{FF2B5EF4-FFF2-40B4-BE49-F238E27FC236}">
                <a16:creationId xmlns:a16="http://schemas.microsoft.com/office/drawing/2014/main" id="{4D3932E1-9FB1-45B9-9CD2-72551A9C02DA}"/>
              </a:ext>
            </a:extLst>
          </p:cNvPr>
          <p:cNvSpPr txBox="1"/>
          <p:nvPr/>
        </p:nvSpPr>
        <p:spPr>
          <a:xfrm>
            <a:off x="3201230" y="4768309"/>
            <a:ext cx="395880" cy="769441"/>
          </a:xfrm>
          <a:prstGeom prst="rect">
            <a:avLst/>
          </a:prstGeom>
          <a:noFill/>
        </p:spPr>
        <p:txBody>
          <a:bodyPr wrap="square" rtlCol="0">
            <a:spAutoFit/>
          </a:bodyPr>
          <a:lstStyle/>
          <a:p>
            <a:pPr algn="ctr"/>
            <a:r>
              <a:rPr lang="en-US" sz="4400" dirty="0">
                <a:latin typeface="Consolas" panose="020B0609020204030204" pitchFamily="49" charset="0"/>
              </a:rPr>
              <a:t>u</a:t>
            </a:r>
          </a:p>
        </p:txBody>
      </p:sp>
      <p:cxnSp>
        <p:nvCxnSpPr>
          <p:cNvPr id="25" name="Straight Connector 24">
            <a:extLst>
              <a:ext uri="{FF2B5EF4-FFF2-40B4-BE49-F238E27FC236}">
                <a16:creationId xmlns:a16="http://schemas.microsoft.com/office/drawing/2014/main" id="{2E39F37A-C7C9-465D-AA4C-C70F983244CC}"/>
              </a:ext>
            </a:extLst>
          </p:cNvPr>
          <p:cNvCxnSpPr>
            <a:cxnSpLocks/>
          </p:cNvCxnSpPr>
          <p:nvPr/>
        </p:nvCxnSpPr>
        <p:spPr>
          <a:xfrm flipV="1">
            <a:off x="6245991" y="3380089"/>
            <a:ext cx="0" cy="1431175"/>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40D97E-3BED-4192-8660-5CC17749E565}"/>
              </a:ext>
            </a:extLst>
          </p:cNvPr>
          <p:cNvSpPr txBox="1"/>
          <p:nvPr/>
        </p:nvSpPr>
        <p:spPr>
          <a:xfrm>
            <a:off x="6028136" y="2461275"/>
            <a:ext cx="395880" cy="769441"/>
          </a:xfrm>
          <a:prstGeom prst="rect">
            <a:avLst/>
          </a:prstGeom>
          <a:noFill/>
        </p:spPr>
        <p:txBody>
          <a:bodyPr wrap="square" rtlCol="0">
            <a:spAutoFit/>
          </a:bodyPr>
          <a:lstStyle/>
          <a:p>
            <a:pPr algn="ctr"/>
            <a:r>
              <a:rPr lang="en-US" sz="4400" dirty="0">
                <a:latin typeface="Consolas" panose="020B0609020204030204" pitchFamily="49" charset="0"/>
              </a:rPr>
              <a:t>p</a:t>
            </a:r>
          </a:p>
        </p:txBody>
      </p:sp>
      <p:sp>
        <p:nvSpPr>
          <p:cNvPr id="63" name="TextBox 62">
            <a:extLst>
              <a:ext uri="{FF2B5EF4-FFF2-40B4-BE49-F238E27FC236}">
                <a16:creationId xmlns:a16="http://schemas.microsoft.com/office/drawing/2014/main" id="{18A24A62-39F7-4272-8D06-9608ABC4C6EC}"/>
              </a:ext>
            </a:extLst>
          </p:cNvPr>
          <p:cNvSpPr txBox="1"/>
          <p:nvPr/>
        </p:nvSpPr>
        <p:spPr>
          <a:xfrm>
            <a:off x="1922937" y="3758978"/>
            <a:ext cx="3394445" cy="1200329"/>
          </a:xfrm>
          <a:prstGeom prst="rect">
            <a:avLst/>
          </a:prstGeom>
          <a:noFill/>
        </p:spPr>
        <p:txBody>
          <a:bodyPr wrap="square" rtlCol="0">
            <a:spAutoFit/>
          </a:bodyPr>
          <a:lstStyle/>
          <a:p>
            <a:pPr algn="ctr"/>
            <a:r>
              <a:rPr lang="en-US" sz="2400" dirty="0">
                <a:solidFill>
                  <a:srgbClr val="00B050"/>
                </a:solidFill>
                <a:latin typeface="Calibri" panose="020F0502020204030204" pitchFamily="34" charset="0"/>
                <a:cs typeface="Calibri" panose="020F0502020204030204" pitchFamily="34" charset="0"/>
              </a:rPr>
              <a:t>“Go back the way you came and then make a right.”</a:t>
            </a:r>
          </a:p>
        </p:txBody>
      </p:sp>
      <p:sp>
        <p:nvSpPr>
          <p:cNvPr id="20" name="Rectangle 19">
            <a:extLst>
              <a:ext uri="{FF2B5EF4-FFF2-40B4-BE49-F238E27FC236}">
                <a16:creationId xmlns:a16="http://schemas.microsoft.com/office/drawing/2014/main" id="{88402520-1E94-43F9-9A81-D0DCD6ACB565}"/>
              </a:ext>
            </a:extLst>
          </p:cNvPr>
          <p:cNvSpPr/>
          <p:nvPr/>
        </p:nvSpPr>
        <p:spPr>
          <a:xfrm>
            <a:off x="6994048" y="4167881"/>
            <a:ext cx="1887427" cy="13090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nsolas" panose="020B0609020204030204" pitchFamily="49" charset="0"/>
              </a:rPr>
              <a:t>Dialogue</a:t>
            </a:r>
          </a:p>
        </p:txBody>
      </p:sp>
      <p:sp>
        <p:nvSpPr>
          <p:cNvPr id="29" name="Rectangle 28">
            <a:extLst>
              <a:ext uri="{FF2B5EF4-FFF2-40B4-BE49-F238E27FC236}">
                <a16:creationId xmlns:a16="http://schemas.microsoft.com/office/drawing/2014/main" id="{706B8A05-1B3F-46F5-97F2-D73693878CD3}"/>
              </a:ext>
            </a:extLst>
          </p:cNvPr>
          <p:cNvSpPr/>
          <p:nvPr/>
        </p:nvSpPr>
        <p:spPr>
          <a:xfrm>
            <a:off x="5878865" y="2075084"/>
            <a:ext cx="694421" cy="461665"/>
          </a:xfrm>
          <a:prstGeom prst="rect">
            <a:avLst/>
          </a:prstGeom>
        </p:spPr>
        <p:txBody>
          <a:bodyPr wrap="none">
            <a:spAutoFit/>
          </a:bodyPr>
          <a:lstStyle/>
          <a:p>
            <a:pPr lvl="0" defTabSz="914400">
              <a:defRPr/>
            </a:pPr>
            <a:r>
              <a:rPr lang="en-US" sz="2400" dirty="0">
                <a:solidFill>
                  <a:srgbClr val="7030A0"/>
                </a:solidFill>
                <a:latin typeface="Consolas" panose="020B0609020204030204" pitchFamily="49" charset="0"/>
              </a:rPr>
              <a:t>[</a:t>
            </a:r>
            <a:r>
              <a:rPr lang="en-US" sz="2400" dirty="0">
                <a:solidFill>
                  <a:srgbClr val="7030A0"/>
                </a:solidFill>
                <a:latin typeface="Consolas" panose="020B0609020204030204" pitchFamily="49" charset="0"/>
                <a:sym typeface="Symbol" panose="05050102010706020507" pitchFamily="18" charset="2"/>
              </a:rPr>
              <a:t>□]</a:t>
            </a:r>
            <a:endParaRPr lang="en-US" sz="2400" dirty="0">
              <a:solidFill>
                <a:srgbClr val="7030A0"/>
              </a:solidFill>
              <a:latin typeface="Consolas" panose="020B0609020204030204" pitchFamily="49" charset="0"/>
            </a:endParaRPr>
          </a:p>
        </p:txBody>
      </p:sp>
      <p:sp>
        <p:nvSpPr>
          <p:cNvPr id="3" name="Slide Number Placeholder 2">
            <a:extLst>
              <a:ext uri="{FF2B5EF4-FFF2-40B4-BE49-F238E27FC236}">
                <a16:creationId xmlns:a16="http://schemas.microsoft.com/office/drawing/2014/main" id="{68C4688C-7C0E-444A-B33A-162D8B3D851A}"/>
              </a:ext>
            </a:extLst>
          </p:cNvPr>
          <p:cNvSpPr>
            <a:spLocks noGrp="1"/>
          </p:cNvSpPr>
          <p:nvPr>
            <p:ph type="sldNum" sz="quarter" idx="12"/>
          </p:nvPr>
        </p:nvSpPr>
        <p:spPr>
          <a:xfrm>
            <a:off x="8116327" y="6356350"/>
            <a:ext cx="2743200" cy="365125"/>
          </a:xfrm>
        </p:spPr>
        <p:txBody>
          <a:bodyPr/>
          <a:lstStyle/>
          <a:p>
            <a:fld id="{4FAB73BC-B049-4115-A692-8D63A059BFB8}" type="slidenum">
              <a:rPr lang="en-US" smtClean="0"/>
              <a:t>5</a:t>
            </a:fld>
            <a:endParaRPr lang="en-US" dirty="0"/>
          </a:p>
        </p:txBody>
      </p:sp>
      <p:cxnSp>
        <p:nvCxnSpPr>
          <p:cNvPr id="18" name="Straight Arrow Connector 17">
            <a:extLst>
              <a:ext uri="{FF2B5EF4-FFF2-40B4-BE49-F238E27FC236}">
                <a16:creationId xmlns:a16="http://schemas.microsoft.com/office/drawing/2014/main" id="{BBB94765-4312-824C-845A-CC5AACA5607F}"/>
              </a:ext>
            </a:extLst>
          </p:cNvPr>
          <p:cNvCxnSpPr>
            <a:cxnSpLocks/>
          </p:cNvCxnSpPr>
          <p:nvPr/>
        </p:nvCxnSpPr>
        <p:spPr>
          <a:xfrm>
            <a:off x="8866554" y="4752959"/>
            <a:ext cx="1901518"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8635E1B-3B88-0C44-9904-F227AB552E63}"/>
              </a:ext>
            </a:extLst>
          </p:cNvPr>
          <p:cNvSpPr txBox="1"/>
          <p:nvPr/>
        </p:nvSpPr>
        <p:spPr>
          <a:xfrm>
            <a:off x="9494605" y="3882915"/>
            <a:ext cx="957491" cy="769441"/>
          </a:xfrm>
          <a:prstGeom prst="rect">
            <a:avLst/>
          </a:prstGeom>
          <a:noFill/>
        </p:spPr>
        <p:txBody>
          <a:bodyPr wrap="square" rtlCol="0">
            <a:spAutoFit/>
          </a:bodyPr>
          <a:lstStyle/>
          <a:p>
            <a:pPr algn="ctr"/>
            <a:r>
              <a:rPr lang="en-US" sz="4400" dirty="0">
                <a:latin typeface="Consolas" panose="020B0609020204030204" pitchFamily="49" charset="0"/>
              </a:rPr>
              <a:t>p'</a:t>
            </a:r>
          </a:p>
        </p:txBody>
      </p:sp>
      <p:sp>
        <p:nvSpPr>
          <p:cNvPr id="22" name="Rectangle 21">
            <a:extLst>
              <a:ext uri="{FF2B5EF4-FFF2-40B4-BE49-F238E27FC236}">
                <a16:creationId xmlns:a16="http://schemas.microsoft.com/office/drawing/2014/main" id="{459F0F33-EF6D-7744-8127-BFE783A749E6}"/>
              </a:ext>
            </a:extLst>
          </p:cNvPr>
          <p:cNvSpPr/>
          <p:nvPr/>
        </p:nvSpPr>
        <p:spPr>
          <a:xfrm>
            <a:off x="7761230" y="3517422"/>
            <a:ext cx="4416594" cy="400110"/>
          </a:xfrm>
          <a:prstGeom prst="rect">
            <a:avLst/>
          </a:prstGeom>
        </p:spPr>
        <p:txBody>
          <a:bodyPr wrap="none">
            <a:spAutoFit/>
          </a:bodyPr>
          <a:lstStyle/>
          <a:p>
            <a:pPr lvl="0" defTabSz="914400">
              <a:defRPr/>
            </a:pPr>
            <a:r>
              <a:rPr lang="en-US" sz="2000" dirty="0">
                <a:solidFill>
                  <a:srgbClr val="7030A0"/>
                </a:solidFill>
                <a:latin typeface="Consolas" panose="020B0609020204030204" pitchFamily="49" charset="0"/>
              </a:rPr>
              <a:t>[turn-around, int-R, right, </a:t>
            </a:r>
            <a:r>
              <a:rPr lang="en-US" sz="2000" dirty="0">
                <a:solidFill>
                  <a:srgbClr val="7030A0"/>
                </a:solidFill>
                <a:latin typeface="Consolas" panose="020B0609020204030204" pitchFamily="49" charset="0"/>
                <a:sym typeface="Symbol" panose="05050102010706020507" pitchFamily="18" charset="2"/>
              </a:rPr>
              <a:t>□]</a:t>
            </a:r>
            <a:endParaRPr lang="en-US" sz="2000" dirty="0">
              <a:solidFill>
                <a:srgbClr val="7030A0"/>
              </a:solidFill>
              <a:latin typeface="Consolas" panose="020B0609020204030204" pitchFamily="49" charset="0"/>
            </a:endParaRPr>
          </a:p>
        </p:txBody>
      </p:sp>
      <p:sp>
        <p:nvSpPr>
          <p:cNvPr id="23" name="TextBox 22">
            <a:extLst>
              <a:ext uri="{FF2B5EF4-FFF2-40B4-BE49-F238E27FC236}">
                <a16:creationId xmlns:a16="http://schemas.microsoft.com/office/drawing/2014/main" id="{F563C13A-AA55-A740-BEDD-06B2E9FCCF8D}"/>
              </a:ext>
            </a:extLst>
          </p:cNvPr>
          <p:cNvSpPr txBox="1"/>
          <p:nvPr/>
        </p:nvSpPr>
        <p:spPr>
          <a:xfrm>
            <a:off x="9441573" y="5092225"/>
            <a:ext cx="987678" cy="769441"/>
          </a:xfrm>
          <a:prstGeom prst="rect">
            <a:avLst/>
          </a:prstGeom>
          <a:noFill/>
        </p:spPr>
        <p:txBody>
          <a:bodyPr wrap="square" rtlCol="0">
            <a:spAutoFit/>
          </a:bodyPr>
          <a:lstStyle/>
          <a:p>
            <a:pPr algn="ctr"/>
            <a:r>
              <a:rPr lang="en-US" sz="4400" dirty="0">
                <a:latin typeface="Consolas" panose="020B0609020204030204" pitchFamily="49" charset="0"/>
              </a:rPr>
              <a:t>q'</a:t>
            </a:r>
          </a:p>
        </p:txBody>
      </p:sp>
      <p:cxnSp>
        <p:nvCxnSpPr>
          <p:cNvPr id="24" name="Straight Arrow Connector 23">
            <a:extLst>
              <a:ext uri="{FF2B5EF4-FFF2-40B4-BE49-F238E27FC236}">
                <a16:creationId xmlns:a16="http://schemas.microsoft.com/office/drawing/2014/main" id="{95995DB7-C3A9-2B45-9424-C752CD863DFB}"/>
              </a:ext>
            </a:extLst>
          </p:cNvPr>
          <p:cNvCxnSpPr>
            <a:cxnSpLocks/>
          </p:cNvCxnSpPr>
          <p:nvPr/>
        </p:nvCxnSpPr>
        <p:spPr>
          <a:xfrm>
            <a:off x="8862839" y="5061195"/>
            <a:ext cx="1901518"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8A67A01-7540-0E49-9077-4CF10AA3A99E}"/>
              </a:ext>
            </a:extLst>
          </p:cNvPr>
          <p:cNvSpPr txBox="1"/>
          <p:nvPr/>
        </p:nvSpPr>
        <p:spPr>
          <a:xfrm>
            <a:off x="8337179" y="5904408"/>
            <a:ext cx="2712019" cy="830997"/>
          </a:xfrm>
          <a:prstGeom prst="rect">
            <a:avLst/>
          </a:prstGeom>
          <a:noFill/>
        </p:spPr>
        <p:txBody>
          <a:bodyPr wrap="square" rtlCol="0">
            <a:spAutoFit/>
          </a:bodyPr>
          <a:lstStyle/>
          <a:p>
            <a:pPr algn="ctr"/>
            <a:r>
              <a:rPr lang="en-US" sz="2400" dirty="0">
                <a:solidFill>
                  <a:srgbClr val="0070C0"/>
                </a:solidFill>
                <a:latin typeface="Calibri" panose="020F0502020204030204" pitchFamily="34" charset="0"/>
                <a:cs typeface="Calibri" panose="020F0502020204030204" pitchFamily="34" charset="0"/>
              </a:rPr>
              <a:t>“What do I do after turning right?”</a:t>
            </a:r>
          </a:p>
        </p:txBody>
      </p:sp>
    </p:spTree>
    <p:extLst>
      <p:ext uri="{BB962C8B-B14F-4D97-AF65-F5344CB8AC3E}">
        <p14:creationId xmlns:p14="http://schemas.microsoft.com/office/powerpoint/2010/main" val="153662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B813-C116-419C-A791-D96F1EA2548D}"/>
              </a:ext>
            </a:extLst>
          </p:cNvPr>
          <p:cNvSpPr>
            <a:spLocks noGrp="1"/>
          </p:cNvSpPr>
          <p:nvPr>
            <p:ph type="title"/>
          </p:nvPr>
        </p:nvSpPr>
        <p:spPr>
          <a:xfrm>
            <a:off x="838200" y="365125"/>
            <a:ext cx="10515600" cy="1325563"/>
          </a:xfrm>
        </p:spPr>
        <p:txBody>
          <a:bodyPr/>
          <a:lstStyle/>
          <a:p>
            <a:r>
              <a:rPr lang="en-US" dirty="0"/>
              <a:t>Engaging in dialogue to get a complete plan</a:t>
            </a:r>
          </a:p>
        </p:txBody>
      </p:sp>
      <p:cxnSp>
        <p:nvCxnSpPr>
          <p:cNvPr id="7" name="Straight Arrow Connector 6">
            <a:extLst>
              <a:ext uri="{FF2B5EF4-FFF2-40B4-BE49-F238E27FC236}">
                <a16:creationId xmlns:a16="http://schemas.microsoft.com/office/drawing/2014/main" id="{303B3D27-5972-4F74-908D-20FB7F241687}"/>
              </a:ext>
            </a:extLst>
          </p:cNvPr>
          <p:cNvCxnSpPr>
            <a:cxnSpLocks/>
          </p:cNvCxnSpPr>
          <p:nvPr/>
        </p:nvCxnSpPr>
        <p:spPr>
          <a:xfrm>
            <a:off x="5084450" y="4775296"/>
            <a:ext cx="749901" cy="558"/>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D3854D-D176-4738-BB1E-DE73FD75755D}"/>
              </a:ext>
            </a:extLst>
          </p:cNvPr>
          <p:cNvCxnSpPr>
            <a:cxnSpLocks/>
          </p:cNvCxnSpPr>
          <p:nvPr/>
        </p:nvCxnSpPr>
        <p:spPr>
          <a:xfrm>
            <a:off x="4707916" y="5222545"/>
            <a:ext cx="1162856"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1FD229-3C51-447E-8554-271DF11DFD92}"/>
              </a:ext>
            </a:extLst>
          </p:cNvPr>
          <p:cNvCxnSpPr>
            <a:cxnSpLocks/>
          </p:cNvCxnSpPr>
          <p:nvPr/>
        </p:nvCxnSpPr>
        <p:spPr>
          <a:xfrm>
            <a:off x="2070243" y="5227261"/>
            <a:ext cx="890463"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643FF0-1FA8-4E43-AF56-4DCB596A36E8}"/>
              </a:ext>
            </a:extLst>
          </p:cNvPr>
          <p:cNvCxnSpPr>
            <a:cxnSpLocks/>
          </p:cNvCxnSpPr>
          <p:nvPr/>
        </p:nvCxnSpPr>
        <p:spPr>
          <a:xfrm>
            <a:off x="1225723" y="3571875"/>
            <a:ext cx="0" cy="441593"/>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BD109E-AEAB-4B23-9744-86B9654AA229}"/>
              </a:ext>
            </a:extLst>
          </p:cNvPr>
          <p:cNvSpPr txBox="1"/>
          <p:nvPr/>
        </p:nvSpPr>
        <p:spPr>
          <a:xfrm>
            <a:off x="941986" y="2461275"/>
            <a:ext cx="918983" cy="769441"/>
          </a:xfrm>
          <a:prstGeom prst="rect">
            <a:avLst/>
          </a:prstGeom>
          <a:noFill/>
        </p:spPr>
        <p:txBody>
          <a:bodyPr wrap="square" rtlCol="0">
            <a:spAutoFit/>
          </a:bodyPr>
          <a:lstStyle/>
          <a:p>
            <a:pPr algn="ctr"/>
            <a:r>
              <a:rPr lang="en-US" sz="4400" dirty="0">
                <a:latin typeface="Consolas" panose="020B0609020204030204" pitchFamily="49" charset="0"/>
              </a:rPr>
              <a:t>q'</a:t>
            </a:r>
          </a:p>
        </p:txBody>
      </p:sp>
      <p:pic>
        <p:nvPicPr>
          <p:cNvPr id="17" name="Graphic 16" descr="User">
            <a:extLst>
              <a:ext uri="{FF2B5EF4-FFF2-40B4-BE49-F238E27FC236}">
                <a16:creationId xmlns:a16="http://schemas.microsoft.com/office/drawing/2014/main" id="{20E3BD24-018C-4873-A9D5-29509410DF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631" y="4074355"/>
            <a:ext cx="1563381" cy="1563381"/>
          </a:xfrm>
          <a:prstGeom prst="rect">
            <a:avLst/>
          </a:prstGeom>
        </p:spPr>
      </p:pic>
      <p:sp>
        <p:nvSpPr>
          <p:cNvPr id="19" name="TextBox 18">
            <a:extLst>
              <a:ext uri="{FF2B5EF4-FFF2-40B4-BE49-F238E27FC236}">
                <a16:creationId xmlns:a16="http://schemas.microsoft.com/office/drawing/2014/main" id="{4D3932E1-9FB1-45B9-9CD2-72551A9C02DA}"/>
              </a:ext>
            </a:extLst>
          </p:cNvPr>
          <p:cNvSpPr txBox="1"/>
          <p:nvPr/>
        </p:nvSpPr>
        <p:spPr>
          <a:xfrm>
            <a:off x="3201231" y="4768309"/>
            <a:ext cx="395880" cy="769441"/>
          </a:xfrm>
          <a:prstGeom prst="rect">
            <a:avLst/>
          </a:prstGeom>
          <a:noFill/>
        </p:spPr>
        <p:txBody>
          <a:bodyPr wrap="square" rtlCol="0">
            <a:spAutoFit/>
          </a:bodyPr>
          <a:lstStyle/>
          <a:p>
            <a:pPr algn="ctr"/>
            <a:r>
              <a:rPr lang="en-US" sz="4400" dirty="0">
                <a:latin typeface="Consolas" panose="020B0609020204030204" pitchFamily="49" charset="0"/>
              </a:rPr>
              <a:t>u</a:t>
            </a:r>
          </a:p>
        </p:txBody>
      </p:sp>
      <p:cxnSp>
        <p:nvCxnSpPr>
          <p:cNvPr id="25" name="Straight Connector 24">
            <a:extLst>
              <a:ext uri="{FF2B5EF4-FFF2-40B4-BE49-F238E27FC236}">
                <a16:creationId xmlns:a16="http://schemas.microsoft.com/office/drawing/2014/main" id="{2E39F37A-C7C9-465D-AA4C-C70F983244CC}"/>
              </a:ext>
            </a:extLst>
          </p:cNvPr>
          <p:cNvCxnSpPr>
            <a:cxnSpLocks/>
          </p:cNvCxnSpPr>
          <p:nvPr/>
        </p:nvCxnSpPr>
        <p:spPr>
          <a:xfrm flipV="1">
            <a:off x="5084450" y="3762375"/>
            <a:ext cx="0" cy="1048893"/>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40D97E-3BED-4192-8660-5CC17749E565}"/>
              </a:ext>
            </a:extLst>
          </p:cNvPr>
          <p:cNvSpPr txBox="1"/>
          <p:nvPr/>
        </p:nvSpPr>
        <p:spPr>
          <a:xfrm>
            <a:off x="4809988" y="2463244"/>
            <a:ext cx="816549" cy="769441"/>
          </a:xfrm>
          <a:prstGeom prst="rect">
            <a:avLst/>
          </a:prstGeom>
          <a:noFill/>
        </p:spPr>
        <p:txBody>
          <a:bodyPr wrap="square" rtlCol="0">
            <a:spAutoFit/>
          </a:bodyPr>
          <a:lstStyle/>
          <a:p>
            <a:pPr algn="ctr"/>
            <a:r>
              <a:rPr lang="en-US" sz="4400" dirty="0">
                <a:latin typeface="Consolas" panose="020B0609020204030204" pitchFamily="49" charset="0"/>
              </a:rPr>
              <a:t>p'</a:t>
            </a:r>
          </a:p>
        </p:txBody>
      </p:sp>
      <p:sp>
        <p:nvSpPr>
          <p:cNvPr id="30" name="Rectangle 29">
            <a:extLst>
              <a:ext uri="{FF2B5EF4-FFF2-40B4-BE49-F238E27FC236}">
                <a16:creationId xmlns:a16="http://schemas.microsoft.com/office/drawing/2014/main" id="{37D9A4B6-7555-4C57-A23F-01F88BF39B14}"/>
              </a:ext>
            </a:extLst>
          </p:cNvPr>
          <p:cNvSpPr/>
          <p:nvPr/>
        </p:nvSpPr>
        <p:spPr>
          <a:xfrm>
            <a:off x="8313712" y="4167881"/>
            <a:ext cx="4134465" cy="707886"/>
          </a:xfrm>
          <a:prstGeom prst="rect">
            <a:avLst/>
          </a:prstGeom>
        </p:spPr>
        <p:txBody>
          <a:bodyPr wrap="none">
            <a:spAutoFit/>
          </a:bodyPr>
          <a:lstStyle/>
          <a:p>
            <a:pPr lvl="0" defTabSz="914400">
              <a:defRPr/>
            </a:pPr>
            <a:r>
              <a:rPr lang="en-US" sz="2000" dirty="0">
                <a:solidFill>
                  <a:srgbClr val="7030A0"/>
                </a:solidFill>
                <a:latin typeface="Consolas" panose="020B0609020204030204" pitchFamily="49" charset="0"/>
              </a:rPr>
              <a:t>[turn-around, int-R, right, </a:t>
            </a:r>
          </a:p>
          <a:p>
            <a:pPr lvl="0" defTabSz="914400">
              <a:defRPr/>
            </a:pPr>
            <a:r>
              <a:rPr lang="en-US" sz="2000" dirty="0">
                <a:solidFill>
                  <a:srgbClr val="7030A0"/>
                </a:solidFill>
                <a:latin typeface="Consolas" panose="020B0609020204030204" pitchFamily="49" charset="0"/>
              </a:rPr>
              <a:t>end, left, </a:t>
            </a:r>
            <a:r>
              <a:rPr lang="en-US" sz="2000" dirty="0">
                <a:solidFill>
                  <a:srgbClr val="7030A0"/>
                </a:solidFill>
                <a:latin typeface="Consolas" panose="020B0609020204030204" pitchFamily="49" charset="0"/>
                <a:sym typeface="Symbol" panose="05050102010706020507" pitchFamily="18" charset="2"/>
              </a:rPr>
              <a:t>goal-F]</a:t>
            </a:r>
            <a:endParaRPr lang="en-US" sz="2000" dirty="0">
              <a:solidFill>
                <a:srgbClr val="7030A0"/>
              </a:solidFill>
              <a:latin typeface="Consolas" panose="020B0609020204030204" pitchFamily="49" charset="0"/>
            </a:endParaRPr>
          </a:p>
        </p:txBody>
      </p:sp>
      <p:sp>
        <p:nvSpPr>
          <p:cNvPr id="20" name="Rectangle 19">
            <a:extLst>
              <a:ext uri="{FF2B5EF4-FFF2-40B4-BE49-F238E27FC236}">
                <a16:creationId xmlns:a16="http://schemas.microsoft.com/office/drawing/2014/main" id="{88402520-1E94-43F9-9A81-D0DCD6ACB565}"/>
              </a:ext>
            </a:extLst>
          </p:cNvPr>
          <p:cNvSpPr/>
          <p:nvPr/>
        </p:nvSpPr>
        <p:spPr>
          <a:xfrm>
            <a:off x="5832507" y="4167881"/>
            <a:ext cx="1887427" cy="13090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nsolas" panose="020B0609020204030204" pitchFamily="49" charset="0"/>
              </a:rPr>
              <a:t>Dialogue</a:t>
            </a:r>
          </a:p>
        </p:txBody>
      </p:sp>
      <p:sp>
        <p:nvSpPr>
          <p:cNvPr id="27" name="TextBox 26">
            <a:extLst>
              <a:ext uri="{FF2B5EF4-FFF2-40B4-BE49-F238E27FC236}">
                <a16:creationId xmlns:a16="http://schemas.microsoft.com/office/drawing/2014/main" id="{85CE5388-EC53-407D-B740-FFE07696C79A}"/>
              </a:ext>
            </a:extLst>
          </p:cNvPr>
          <p:cNvSpPr txBox="1"/>
          <p:nvPr/>
        </p:nvSpPr>
        <p:spPr>
          <a:xfrm>
            <a:off x="1946901" y="3719785"/>
            <a:ext cx="2911556" cy="1200329"/>
          </a:xfrm>
          <a:prstGeom prst="rect">
            <a:avLst/>
          </a:prstGeom>
          <a:noFill/>
        </p:spPr>
        <p:txBody>
          <a:bodyPr wrap="square" rtlCol="0">
            <a:spAutoFit/>
          </a:bodyPr>
          <a:lstStyle/>
          <a:p>
            <a:pPr algn="ctr"/>
            <a:r>
              <a:rPr lang="en-US" sz="2400" dirty="0">
                <a:solidFill>
                  <a:srgbClr val="00B050"/>
                </a:solidFill>
                <a:latin typeface="Calibri" panose="020F0502020204030204" pitchFamily="34" charset="0"/>
                <a:cs typeface="Calibri" panose="020F0502020204030204" pitchFamily="34" charset="0"/>
              </a:rPr>
              <a:t>“Turn left at the end of the hallway and it will be right here.”</a:t>
            </a:r>
          </a:p>
        </p:txBody>
      </p:sp>
      <p:sp>
        <p:nvSpPr>
          <p:cNvPr id="3" name="Slide Number Placeholder 2">
            <a:extLst>
              <a:ext uri="{FF2B5EF4-FFF2-40B4-BE49-F238E27FC236}">
                <a16:creationId xmlns:a16="http://schemas.microsoft.com/office/drawing/2014/main" id="{81D8E66A-D274-4C0C-BA91-8DE7059EC763}"/>
              </a:ext>
            </a:extLst>
          </p:cNvPr>
          <p:cNvSpPr>
            <a:spLocks noGrp="1"/>
          </p:cNvSpPr>
          <p:nvPr>
            <p:ph type="sldNum" sz="quarter" idx="12"/>
          </p:nvPr>
        </p:nvSpPr>
        <p:spPr/>
        <p:txBody>
          <a:bodyPr/>
          <a:lstStyle/>
          <a:p>
            <a:fld id="{4FAB73BC-B049-4115-A692-8D63A059BFB8}" type="slidenum">
              <a:rPr lang="en-US" smtClean="0"/>
              <a:t>6</a:t>
            </a:fld>
            <a:endParaRPr lang="en-US" dirty="0"/>
          </a:p>
        </p:txBody>
      </p:sp>
      <p:sp>
        <p:nvSpPr>
          <p:cNvPr id="29" name="Rectangle 28">
            <a:extLst>
              <a:ext uri="{FF2B5EF4-FFF2-40B4-BE49-F238E27FC236}">
                <a16:creationId xmlns:a16="http://schemas.microsoft.com/office/drawing/2014/main" id="{75A25791-1A17-F543-BEDC-BD82EF83B145}"/>
              </a:ext>
            </a:extLst>
          </p:cNvPr>
          <p:cNvSpPr/>
          <p:nvPr/>
        </p:nvSpPr>
        <p:spPr>
          <a:xfrm>
            <a:off x="4785752" y="2123669"/>
            <a:ext cx="4416594" cy="400110"/>
          </a:xfrm>
          <a:prstGeom prst="rect">
            <a:avLst/>
          </a:prstGeom>
        </p:spPr>
        <p:txBody>
          <a:bodyPr wrap="none">
            <a:spAutoFit/>
          </a:bodyPr>
          <a:lstStyle/>
          <a:p>
            <a:pPr lvl="0" defTabSz="914400">
              <a:defRPr/>
            </a:pPr>
            <a:r>
              <a:rPr lang="en-US" sz="2000" dirty="0">
                <a:solidFill>
                  <a:srgbClr val="7030A0"/>
                </a:solidFill>
                <a:latin typeface="Consolas" panose="020B0609020204030204" pitchFamily="49" charset="0"/>
              </a:rPr>
              <a:t>[turn-around, int-R, right, </a:t>
            </a:r>
            <a:r>
              <a:rPr lang="en-US" sz="2000" dirty="0">
                <a:solidFill>
                  <a:srgbClr val="7030A0"/>
                </a:solidFill>
                <a:latin typeface="Consolas" panose="020B0609020204030204" pitchFamily="49" charset="0"/>
                <a:sym typeface="Symbol" panose="05050102010706020507" pitchFamily="18" charset="2"/>
              </a:rPr>
              <a:t>□]</a:t>
            </a:r>
            <a:endParaRPr lang="en-US" sz="2000" dirty="0">
              <a:solidFill>
                <a:srgbClr val="7030A0"/>
              </a:solidFill>
              <a:latin typeface="Consolas" panose="020B0609020204030204" pitchFamily="49" charset="0"/>
            </a:endParaRPr>
          </a:p>
        </p:txBody>
      </p:sp>
      <p:sp>
        <p:nvSpPr>
          <p:cNvPr id="37" name="TextBox 36">
            <a:extLst>
              <a:ext uri="{FF2B5EF4-FFF2-40B4-BE49-F238E27FC236}">
                <a16:creationId xmlns:a16="http://schemas.microsoft.com/office/drawing/2014/main" id="{29058E47-1C1C-E74B-8A0B-B1F69BBC7085}"/>
              </a:ext>
            </a:extLst>
          </p:cNvPr>
          <p:cNvSpPr txBox="1"/>
          <p:nvPr/>
        </p:nvSpPr>
        <p:spPr>
          <a:xfrm>
            <a:off x="-130287" y="1781130"/>
            <a:ext cx="2712019" cy="830997"/>
          </a:xfrm>
          <a:prstGeom prst="rect">
            <a:avLst/>
          </a:prstGeom>
          <a:noFill/>
        </p:spPr>
        <p:txBody>
          <a:bodyPr wrap="square" rtlCol="0">
            <a:spAutoFit/>
          </a:bodyPr>
          <a:lstStyle/>
          <a:p>
            <a:pPr algn="ctr"/>
            <a:r>
              <a:rPr lang="en-US" sz="2400" dirty="0">
                <a:solidFill>
                  <a:srgbClr val="0070C0"/>
                </a:solidFill>
                <a:latin typeface="Calibri" panose="020F0502020204030204" pitchFamily="34" charset="0"/>
                <a:cs typeface="Calibri" panose="020F0502020204030204" pitchFamily="34" charset="0"/>
              </a:rPr>
              <a:t>“What do I do after turning right?”</a:t>
            </a:r>
          </a:p>
        </p:txBody>
      </p:sp>
      <p:sp>
        <p:nvSpPr>
          <p:cNvPr id="38" name="TextBox 37">
            <a:extLst>
              <a:ext uri="{FF2B5EF4-FFF2-40B4-BE49-F238E27FC236}">
                <a16:creationId xmlns:a16="http://schemas.microsoft.com/office/drawing/2014/main" id="{F5766345-A01A-4E43-8CC6-F0086B1727AA}"/>
              </a:ext>
            </a:extLst>
          </p:cNvPr>
          <p:cNvSpPr txBox="1"/>
          <p:nvPr/>
        </p:nvSpPr>
        <p:spPr>
          <a:xfrm>
            <a:off x="8147509" y="4856045"/>
            <a:ext cx="2712019" cy="461665"/>
          </a:xfrm>
          <a:prstGeom prst="rect">
            <a:avLst/>
          </a:prstGeom>
          <a:noFill/>
        </p:spPr>
        <p:txBody>
          <a:bodyPr wrap="square" rtlCol="0">
            <a:spAutoFit/>
          </a:bodyPr>
          <a:lstStyle/>
          <a:p>
            <a:pPr algn="ctr"/>
            <a:r>
              <a:rPr lang="en-US" sz="2400" dirty="0">
                <a:solidFill>
                  <a:srgbClr val="0070C0"/>
                </a:solidFill>
                <a:latin typeface="Calibri" panose="020F0502020204030204" pitchFamily="34" charset="0"/>
                <a:cs typeface="Calibri" panose="020F0502020204030204" pitchFamily="34" charset="0"/>
              </a:rPr>
              <a:t>“Got it. Thanks!”</a:t>
            </a:r>
          </a:p>
        </p:txBody>
      </p:sp>
      <p:cxnSp>
        <p:nvCxnSpPr>
          <p:cNvPr id="39" name="Straight Arrow Connector 38">
            <a:extLst>
              <a:ext uri="{FF2B5EF4-FFF2-40B4-BE49-F238E27FC236}">
                <a16:creationId xmlns:a16="http://schemas.microsoft.com/office/drawing/2014/main" id="{D04AB7FF-BE8F-C949-85FF-74A3C5318FF2}"/>
              </a:ext>
            </a:extLst>
          </p:cNvPr>
          <p:cNvCxnSpPr>
            <a:cxnSpLocks/>
          </p:cNvCxnSpPr>
          <p:nvPr/>
        </p:nvCxnSpPr>
        <p:spPr>
          <a:xfrm>
            <a:off x="7718089" y="4521824"/>
            <a:ext cx="429420"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D92BD4F-A8C3-CA42-895D-EA0AC6776C0F}"/>
              </a:ext>
            </a:extLst>
          </p:cNvPr>
          <p:cNvCxnSpPr>
            <a:cxnSpLocks/>
            <a:endCxn id="38" idx="1"/>
          </p:cNvCxnSpPr>
          <p:nvPr/>
        </p:nvCxnSpPr>
        <p:spPr>
          <a:xfrm>
            <a:off x="7718089" y="5086319"/>
            <a:ext cx="429420" cy="559"/>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38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5C69-05C7-416A-BD3E-D0FACC932922}"/>
              </a:ext>
            </a:extLst>
          </p:cNvPr>
          <p:cNvSpPr>
            <a:spLocks noGrp="1"/>
          </p:cNvSpPr>
          <p:nvPr>
            <p:ph type="title"/>
          </p:nvPr>
        </p:nvSpPr>
        <p:spPr/>
        <p:txBody>
          <a:bodyPr/>
          <a:lstStyle/>
          <a:p>
            <a:r>
              <a:rPr lang="en-US" dirty="0"/>
              <a:t>Dataset collection</a:t>
            </a:r>
          </a:p>
        </p:txBody>
      </p:sp>
      <p:sp>
        <p:nvSpPr>
          <p:cNvPr id="5" name="Content Placeholder 4">
            <a:extLst>
              <a:ext uri="{FF2B5EF4-FFF2-40B4-BE49-F238E27FC236}">
                <a16:creationId xmlns:a16="http://schemas.microsoft.com/office/drawing/2014/main" id="{FD7BFAED-2E1A-468E-814B-65F965FB7305}"/>
              </a:ext>
            </a:extLst>
          </p:cNvPr>
          <p:cNvSpPr>
            <a:spLocks noGrp="1"/>
          </p:cNvSpPr>
          <p:nvPr>
            <p:ph idx="1"/>
          </p:nvPr>
        </p:nvSpPr>
        <p:spPr/>
        <p:txBody>
          <a:bodyPr/>
          <a:lstStyle/>
          <a:p>
            <a:r>
              <a:rPr lang="en-US" dirty="0"/>
              <a:t>27 subjects (18 male, 9 female)</a:t>
            </a:r>
          </a:p>
          <a:p>
            <a:r>
              <a:rPr lang="en-US" dirty="0"/>
              <a:t>Participants spoke fluent English </a:t>
            </a:r>
          </a:p>
          <a:p>
            <a:r>
              <a:rPr lang="en-US" dirty="0"/>
              <a:t>Participants were familiar with three buildings on our campus: (EE, MSEE, PHYS)</a:t>
            </a:r>
          </a:p>
          <a:p>
            <a:r>
              <a:rPr lang="en-US" dirty="0"/>
              <a:t>8797 navigational instruction utterances</a:t>
            </a:r>
          </a:p>
        </p:txBody>
      </p:sp>
      <p:sp>
        <p:nvSpPr>
          <p:cNvPr id="3" name="Slide Number Placeholder 2">
            <a:extLst>
              <a:ext uri="{FF2B5EF4-FFF2-40B4-BE49-F238E27FC236}">
                <a16:creationId xmlns:a16="http://schemas.microsoft.com/office/drawing/2014/main" id="{7FA01700-F890-4659-9BEE-55C8E350CDE0}"/>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80695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5C69-05C7-416A-BD3E-D0FACC932922}"/>
              </a:ext>
            </a:extLst>
          </p:cNvPr>
          <p:cNvSpPr>
            <a:spLocks noGrp="1"/>
          </p:cNvSpPr>
          <p:nvPr>
            <p:ph type="title"/>
          </p:nvPr>
        </p:nvSpPr>
        <p:spPr/>
        <p:txBody>
          <a:bodyPr/>
          <a:lstStyle/>
          <a:p>
            <a:r>
              <a:rPr lang="en-US" dirty="0"/>
              <a:t>Output plan primitives</a:t>
            </a:r>
          </a:p>
        </p:txBody>
      </p:sp>
      <p:graphicFrame>
        <p:nvGraphicFramePr>
          <p:cNvPr id="4" name="Table 4">
            <a:extLst>
              <a:ext uri="{FF2B5EF4-FFF2-40B4-BE49-F238E27FC236}">
                <a16:creationId xmlns:a16="http://schemas.microsoft.com/office/drawing/2014/main" id="{AD1D6C01-E644-4CFF-B490-2D5A6D45A907}"/>
              </a:ext>
            </a:extLst>
          </p:cNvPr>
          <p:cNvGraphicFramePr>
            <a:graphicFrameLocks noGrp="1"/>
          </p:cNvGraphicFramePr>
          <p:nvPr>
            <p:ph idx="1"/>
            <p:extLst>
              <p:ext uri="{D42A27DB-BD31-4B8C-83A1-F6EECF244321}">
                <p14:modId xmlns:p14="http://schemas.microsoft.com/office/powerpoint/2010/main" val="3369951810"/>
              </p:ext>
            </p:extLst>
          </p:nvPr>
        </p:nvGraphicFramePr>
        <p:xfrm>
          <a:off x="1023938" y="2286000"/>
          <a:ext cx="9720262" cy="1854200"/>
        </p:xfrm>
        <a:graphic>
          <a:graphicData uri="http://schemas.openxmlformats.org/drawingml/2006/table">
            <a:tbl>
              <a:tblPr firstRow="1" bandRow="1">
                <a:tableStyleId>{5C22544A-7EE6-4342-B048-85BDC9FD1C3A}</a:tableStyleId>
              </a:tblPr>
              <a:tblGrid>
                <a:gridCol w="2377184">
                  <a:extLst>
                    <a:ext uri="{9D8B030D-6E8A-4147-A177-3AD203B41FA5}">
                      <a16:colId xmlns:a16="http://schemas.microsoft.com/office/drawing/2014/main" val="3923596075"/>
                    </a:ext>
                  </a:extLst>
                </a:gridCol>
                <a:gridCol w="7343078">
                  <a:extLst>
                    <a:ext uri="{9D8B030D-6E8A-4147-A177-3AD203B41FA5}">
                      <a16:colId xmlns:a16="http://schemas.microsoft.com/office/drawing/2014/main" val="393000861"/>
                    </a:ext>
                  </a:extLst>
                </a:gridCol>
              </a:tblGrid>
              <a:tr h="370840">
                <a:tc>
                  <a:txBody>
                    <a:bodyPr/>
                    <a:lstStyle/>
                    <a:p>
                      <a:r>
                        <a:rPr lang="en-US" dirty="0"/>
                        <a:t>Type</a:t>
                      </a:r>
                    </a:p>
                  </a:txBody>
                  <a:tcPr/>
                </a:tc>
                <a:tc>
                  <a:txBody>
                    <a:bodyPr/>
                    <a:lstStyle/>
                    <a:p>
                      <a:r>
                        <a:rPr lang="en-US" dirty="0"/>
                        <a:t>Primitives</a:t>
                      </a:r>
                    </a:p>
                  </a:txBody>
                  <a:tcPr/>
                </a:tc>
                <a:extLst>
                  <a:ext uri="{0D108BD9-81ED-4DB2-BD59-A6C34878D82A}">
                    <a16:rowId xmlns:a16="http://schemas.microsoft.com/office/drawing/2014/main" val="3959420475"/>
                  </a:ext>
                </a:extLst>
              </a:tr>
              <a:tr h="370840">
                <a:tc>
                  <a:txBody>
                    <a:bodyPr/>
                    <a:lstStyle/>
                    <a:p>
                      <a:r>
                        <a:rPr lang="en-US" dirty="0"/>
                        <a:t>Intersections</a:t>
                      </a:r>
                    </a:p>
                  </a:txBody>
                  <a:tcPr/>
                </a:tc>
                <a:tc>
                  <a:txBody>
                    <a:bodyPr/>
                    <a:lstStyle/>
                    <a:p>
                      <a:r>
                        <a:rPr lang="en-US" dirty="0">
                          <a:latin typeface="Courier New" panose="02070309020205020404" pitchFamily="49" charset="0"/>
                          <a:cs typeface="Courier New" panose="02070309020205020404" pitchFamily="49" charset="0"/>
                        </a:rPr>
                        <a:t>int-L, int-R, end, elbow</a:t>
                      </a:r>
                    </a:p>
                  </a:txBody>
                  <a:tcPr/>
                </a:tc>
                <a:extLst>
                  <a:ext uri="{0D108BD9-81ED-4DB2-BD59-A6C34878D82A}">
                    <a16:rowId xmlns:a16="http://schemas.microsoft.com/office/drawing/2014/main" val="2589429496"/>
                  </a:ext>
                </a:extLst>
              </a:tr>
              <a:tr h="370840">
                <a:tc>
                  <a:txBody>
                    <a:bodyPr/>
                    <a:lstStyle/>
                    <a:p>
                      <a:r>
                        <a:rPr lang="en-US" dirty="0"/>
                        <a:t>Directions</a:t>
                      </a:r>
                    </a:p>
                  </a:txBody>
                  <a:tcPr/>
                </a:tc>
                <a:tc>
                  <a:txBody>
                    <a:bodyPr/>
                    <a:lstStyle/>
                    <a:p>
                      <a:r>
                        <a:rPr lang="en-US" dirty="0">
                          <a:latin typeface="Courier New" panose="02070309020205020404" pitchFamily="49" charset="0"/>
                          <a:cs typeface="Courier New" panose="02070309020205020404" pitchFamily="49" charset="0"/>
                        </a:rPr>
                        <a:t>turn-around, forward, left, right, either</a:t>
                      </a:r>
                    </a:p>
                  </a:txBody>
                  <a:tcPr/>
                </a:tc>
                <a:extLst>
                  <a:ext uri="{0D108BD9-81ED-4DB2-BD59-A6C34878D82A}">
                    <a16:rowId xmlns:a16="http://schemas.microsoft.com/office/drawing/2014/main" val="4238575805"/>
                  </a:ext>
                </a:extLst>
              </a:tr>
              <a:tr h="370840">
                <a:tc>
                  <a:txBody>
                    <a:bodyPr/>
                    <a:lstStyle/>
                    <a:p>
                      <a:r>
                        <a:rPr lang="en-US" dirty="0"/>
                        <a:t>Goals</a:t>
                      </a:r>
                    </a:p>
                  </a:txBody>
                  <a:tcPr/>
                </a:tc>
                <a:tc>
                  <a:txBody>
                    <a:bodyPr/>
                    <a:lstStyle/>
                    <a:p>
                      <a:r>
                        <a:rPr lang="en-US" dirty="0">
                          <a:latin typeface="Courier New" panose="02070309020205020404" pitchFamily="49" charset="0"/>
                          <a:cs typeface="Courier New" panose="02070309020205020404" pitchFamily="49" charset="0"/>
                        </a:rPr>
                        <a:t>goal-F, goal-R, goal-L</a:t>
                      </a:r>
                    </a:p>
                  </a:txBody>
                  <a:tcPr/>
                </a:tc>
                <a:extLst>
                  <a:ext uri="{0D108BD9-81ED-4DB2-BD59-A6C34878D82A}">
                    <a16:rowId xmlns:a16="http://schemas.microsoft.com/office/drawing/2014/main" val="91858516"/>
                  </a:ext>
                </a:extLst>
              </a:tr>
              <a:tr h="370840">
                <a:tc>
                  <a:txBody>
                    <a:bodyPr/>
                    <a:lstStyle/>
                    <a:p>
                      <a:r>
                        <a:rPr lang="en-US" dirty="0"/>
                        <a:t>Other</a:t>
                      </a:r>
                    </a:p>
                  </a:txBody>
                  <a:tcPr/>
                </a:tc>
                <a:tc>
                  <a:txBody>
                    <a:bodyPr/>
                    <a:lstStyle/>
                    <a:p>
                      <a:r>
                        <a:rPr lang="en-US" dirty="0">
                          <a:latin typeface="Courier New" panose="02070309020205020404" pitchFamily="49" charset="0"/>
                          <a:cs typeface="Courier New" panose="02070309020205020404" pitchFamily="49" charset="0"/>
                        </a:rPr>
                        <a:t>change-floor, </a:t>
                      </a:r>
                      <a:r>
                        <a:rPr lang="en-US" b="1" dirty="0">
                          <a:latin typeface="Courier New" panose="02070309020205020404" pitchFamily="49" charset="0"/>
                          <a:cs typeface="Courier New" panose="02070309020205020404" pitchFamily="49" charset="0"/>
                          <a:sym typeface="Symbol" panose="05050102010706020507" pitchFamily="18" charset="2"/>
                        </a:rPr>
                        <a:t>□</a:t>
                      </a:r>
                      <a:endParaRPr lang="en-US"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4168095412"/>
                  </a:ext>
                </a:extLst>
              </a:tr>
            </a:tbl>
          </a:graphicData>
        </a:graphic>
      </p:graphicFrame>
      <p:sp>
        <p:nvSpPr>
          <p:cNvPr id="3" name="Slide Number Placeholder 2">
            <a:extLst>
              <a:ext uri="{FF2B5EF4-FFF2-40B4-BE49-F238E27FC236}">
                <a16:creationId xmlns:a16="http://schemas.microsoft.com/office/drawing/2014/main" id="{2D8A9475-747F-4B45-B925-700A59DE558F}"/>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14249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B813-C116-419C-A791-D96F1EA2548D}"/>
              </a:ext>
            </a:extLst>
          </p:cNvPr>
          <p:cNvSpPr>
            <a:spLocks noGrp="1"/>
          </p:cNvSpPr>
          <p:nvPr>
            <p:ph type="title"/>
          </p:nvPr>
        </p:nvSpPr>
        <p:spPr/>
        <p:txBody>
          <a:bodyPr/>
          <a:lstStyle/>
          <a:p>
            <a:r>
              <a:rPr lang="en-US" dirty="0"/>
              <a:t>Used AMT to annotate the utterances with robot plans.</a:t>
            </a:r>
          </a:p>
        </p:txBody>
      </p:sp>
      <p:pic>
        <p:nvPicPr>
          <p:cNvPr id="8194" name="Picture 2">
            <a:extLst>
              <a:ext uri="{FF2B5EF4-FFF2-40B4-BE49-F238E27FC236}">
                <a16:creationId xmlns:a16="http://schemas.microsoft.com/office/drawing/2014/main" id="{822C2F48-725E-46D3-9901-C477C31441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98477" y="1746858"/>
            <a:ext cx="5395045" cy="455332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E024C4C-5CD3-4FBC-A988-EDD8A320B15E}"/>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998926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EEA1F80E447B418FA1D47B57B08757" ma:contentTypeVersion="7" ma:contentTypeDescription="Create a new document." ma:contentTypeScope="" ma:versionID="af6694c38bb65a03ae0f78ad8a9241e0">
  <xsd:schema xmlns:xsd="http://www.w3.org/2001/XMLSchema" xmlns:xs="http://www.w3.org/2001/XMLSchema" xmlns:p="http://schemas.microsoft.com/office/2006/metadata/properties" xmlns:ns3="0da22d03-a044-4d37-8d61-2e52f45284c7" xmlns:ns4="52b0fb0c-40f9-4728-ad06-baa70c6d2cec" targetNamespace="http://schemas.microsoft.com/office/2006/metadata/properties" ma:root="true" ma:fieldsID="14c6b61474a1dcbfff04243cd43711df" ns3:_="" ns4:_="">
    <xsd:import namespace="0da22d03-a044-4d37-8d61-2e52f45284c7"/>
    <xsd:import namespace="52b0fb0c-40f9-4728-ad06-baa70c6d2c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22d03-a044-4d37-8d61-2e52f45284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b0fb0c-40f9-4728-ad06-baa70c6d2c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8F298E-A85D-4FA1-A0E3-A5BD357D2346}">
  <ds:schemaRefs>
    <ds:schemaRef ds:uri="0da22d03-a044-4d37-8d61-2e52f45284c7"/>
    <ds:schemaRef ds:uri="52b0fb0c-40f9-4728-ad06-baa70c6d2c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764863-CFDE-46A6-B27B-E4D5CDBFBA58}">
  <ds:schemaRefs>
    <ds:schemaRef ds:uri="http://schemas.microsoft.com/sharepoint/v3/contenttype/forms"/>
  </ds:schemaRefs>
</ds:datastoreItem>
</file>

<file path=customXml/itemProps3.xml><?xml version="1.0" encoding="utf-8"?>
<ds:datastoreItem xmlns:ds="http://schemas.openxmlformats.org/officeDocument/2006/customXml" ds:itemID="{D33EF1D4-A46B-4761-965D-D36F87CAFAD4}">
  <ds:schemaRefs>
    <ds:schemaRef ds:uri="http://schemas.openxmlformats.org/package/2006/metadata/core-properties"/>
    <ds:schemaRef ds:uri="http://purl.org/dc/elements/1.1/"/>
    <ds:schemaRef ds:uri="http://schemas.microsoft.com/office/2006/documentManagement/types"/>
    <ds:schemaRef ds:uri="http://www.w3.org/XML/1998/namespace"/>
    <ds:schemaRef ds:uri="52b0fb0c-40f9-4728-ad06-baa70c6d2cec"/>
    <ds:schemaRef ds:uri="http://purl.org/dc/dcmitype/"/>
    <ds:schemaRef ds:uri="http://schemas.microsoft.com/office/infopath/2007/PartnerControls"/>
    <ds:schemaRef ds:uri="0da22d03-a044-4d37-8d61-2e52f45284c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11735</TotalTime>
  <Words>3474</Words>
  <Application>Microsoft Office PowerPoint</Application>
  <PresentationFormat>Widescreen</PresentationFormat>
  <Paragraphs>302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Consolas</vt:lpstr>
      <vt:lpstr>Courier New</vt:lpstr>
      <vt:lpstr>Office Theme</vt:lpstr>
      <vt:lpstr>Talk the talk and walk the walk: Dialogue-driven navigation in unknown indoor environments</vt:lpstr>
      <vt:lpstr>Existing vision-and-language navigation (VLN) work does not solve real navigation in real environments</vt:lpstr>
      <vt:lpstr>Organization</vt:lpstr>
      <vt:lpstr>Novel framework for following directions in an unknown environment</vt:lpstr>
      <vt:lpstr>Dialogue inputs and outputs</vt:lpstr>
      <vt:lpstr>Engaging in dialogue to get a complete plan</vt:lpstr>
      <vt:lpstr>Dataset collection</vt:lpstr>
      <vt:lpstr>Output plan primitives</vt:lpstr>
      <vt:lpstr>Used AMT to annotate the utterances with robot plans.</vt:lpstr>
      <vt:lpstr>Augmentation is performed to balance the dataset</vt:lpstr>
      <vt:lpstr>Further augmentation is performed to facilitate multi-turn dialogue</vt:lpstr>
      <vt:lpstr>Examples of final training samples for network</vt:lpstr>
      <vt:lpstr>Train 2D CNN to generate goal points and status</vt:lpstr>
      <vt:lpstr>Possible commands are an intersection and direction pair</vt:lpstr>
      <vt:lpstr>Training data obtained from robot navigation</vt:lpstr>
      <vt:lpstr>Training data obtained from robot navigation</vt:lpstr>
      <vt:lpstr>Training data obtained from robot navigation</vt:lpstr>
      <vt:lpstr>Examples of Training Samples</vt:lpstr>
      <vt:lpstr>Augmentation during training</vt:lpstr>
      <vt:lpstr>Augmentation during training</vt:lpstr>
      <vt:lpstr>Navigation process</vt:lpstr>
      <vt:lpstr>Navigation process</vt:lpstr>
      <vt:lpstr>Navigation process</vt:lpstr>
      <vt:lpstr>Navigation process</vt:lpstr>
      <vt:lpstr>Navigation process</vt:lpstr>
      <vt:lpstr>Navigation process</vt:lpstr>
      <vt:lpstr>Navigation process</vt:lpstr>
      <vt:lpstr>Experimental results of live trials</vt:lpstr>
      <vt:lpstr>Comparison to VLN approaches</vt:lpstr>
      <vt:lpstr>Comparison to VLN approaches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V Ilyevsky</dc:creator>
  <cp:lastModifiedBy>Thomas V Ilyevsky</cp:lastModifiedBy>
  <cp:revision>19</cp:revision>
  <dcterms:created xsi:type="dcterms:W3CDTF">2020-06-10T15:12:53Z</dcterms:created>
  <dcterms:modified xsi:type="dcterms:W3CDTF">2021-08-10T18:17:25Z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0x010100A2EEA1F80E447B418FA1D47B57B08757</vt:lpwstr>
  </property>
</Properties>
</file>