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367" r:id="rId3"/>
    <p:sldId id="378" r:id="rId4"/>
    <p:sldId id="371" r:id="rId5"/>
    <p:sldId id="380" r:id="rId6"/>
    <p:sldId id="369" r:id="rId7"/>
    <p:sldId id="316" r:id="rId8"/>
    <p:sldId id="315" r:id="rId9"/>
    <p:sldId id="372" r:id="rId10"/>
    <p:sldId id="356" r:id="rId11"/>
    <p:sldId id="370" r:id="rId12"/>
    <p:sldId id="383" r:id="rId13"/>
    <p:sldId id="382" r:id="rId14"/>
    <p:sldId id="374" r:id="rId15"/>
    <p:sldId id="373" r:id="rId16"/>
    <p:sldId id="376" r:id="rId17"/>
    <p:sldId id="384" r:id="rId18"/>
    <p:sldId id="38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86"/>
    <p:restoredTop sz="92365"/>
  </p:normalViewPr>
  <p:slideViewPr>
    <p:cSldViewPr snapToGrid="0" snapToObjects="1">
      <p:cViewPr varScale="1">
        <p:scale>
          <a:sx n="154" d="100"/>
          <a:sy n="154" d="100"/>
        </p:scale>
        <p:origin x="1920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4" d="100"/>
          <a:sy n="84" d="100"/>
        </p:scale>
        <p:origin x="237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E1E7A6-95C1-1A4D-AD1A-679CFEF5BC61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D16BE-44A2-5248-BF15-99ADADF2D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Prof Shalaev was trying to protect his secret connection to the MM Father  shouting: No paparazzi!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D16BE-44A2-5248-BF15-99ADADF2DA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50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As every Soviet persona going abroad Victor </a:t>
            </a:r>
            <a:r>
              <a:rPr lang="en-US" b="1" dirty="0" err="1"/>
              <a:t>Veselago</a:t>
            </a:r>
            <a:r>
              <a:rPr lang="en-US" b="1" dirty="0"/>
              <a:t> had a dossier…</a:t>
            </a:r>
            <a:endParaRPr lang="en-US" sz="12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D16BE-44A2-5248-BF15-99ADADF2DA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93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But it was not until one of the first schools on MM in 2006, when we joined forces to lure Prof </a:t>
            </a:r>
            <a:r>
              <a:rPr lang="en-US" b="1" dirty="0" err="1"/>
              <a:t>Veselago</a:t>
            </a:r>
            <a:r>
              <a:rPr lang="en-US" b="1" dirty="0"/>
              <a:t> to our team</a:t>
            </a:r>
            <a:endParaRPr lang="en-US" sz="12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D16BE-44A2-5248-BF15-99ADADF2DA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61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But it was not until one of the first schools on MM in 2006, when we joined forces to lure Prof </a:t>
            </a:r>
            <a:r>
              <a:rPr lang="en-US" b="1" dirty="0" err="1"/>
              <a:t>Veselago</a:t>
            </a:r>
            <a:r>
              <a:rPr lang="en-US" b="1" dirty="0"/>
              <a:t> to our team</a:t>
            </a:r>
            <a:endParaRPr lang="en-US" sz="12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D16BE-44A2-5248-BF15-99ADADF2DA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5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fully appreciate a true partnership and love, Prof </a:t>
            </a:r>
            <a:r>
              <a:rPr lang="en-US" dirty="0" err="1"/>
              <a:t>Veselago</a:t>
            </a:r>
            <a:r>
              <a:rPr lang="en-US" dirty="0"/>
              <a:t> was always seeking advice and feedback on any of his talks from his mathematician wife, Irina.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D16BE-44A2-5248-BF15-99ADADF2DA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68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Prof. </a:t>
            </a:r>
            <a:r>
              <a:rPr lang="en-US" b="1" dirty="0" err="1"/>
              <a:t>Veselago</a:t>
            </a:r>
            <a:r>
              <a:rPr lang="en-US" b="1" dirty="0"/>
              <a:t> was evacuated to Uzbekistan during WWII as a child where he got to eat only fruits…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D16BE-44A2-5248-BF15-99ADADF2DA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36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241E5-9C1A-E34E-BF57-30435999A616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CF4E-CCD2-DB4F-ACE9-E386EB252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80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241E5-9C1A-E34E-BF57-30435999A616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CF4E-CCD2-DB4F-ACE9-E386EB252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93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241E5-9C1A-E34E-BF57-30435999A616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CF4E-CCD2-DB4F-ACE9-E386EB252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69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241E5-9C1A-E34E-BF57-30435999A616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CF4E-CCD2-DB4F-ACE9-E386EB252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974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241E5-9C1A-E34E-BF57-30435999A616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CF4E-CCD2-DB4F-ACE9-E386EB252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04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241E5-9C1A-E34E-BF57-30435999A616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CF4E-CCD2-DB4F-ACE9-E386EB252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8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241E5-9C1A-E34E-BF57-30435999A616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CF4E-CCD2-DB4F-ACE9-E386EB252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54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241E5-9C1A-E34E-BF57-30435999A616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CF4E-CCD2-DB4F-ACE9-E386EB252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91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241E5-9C1A-E34E-BF57-30435999A616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CF4E-CCD2-DB4F-ACE9-E386EB252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9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241E5-9C1A-E34E-BF57-30435999A616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CF4E-CCD2-DB4F-ACE9-E386EB252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33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241E5-9C1A-E34E-BF57-30435999A616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CF4E-CCD2-DB4F-ACE9-E386EB252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241E5-9C1A-E34E-BF57-30435999A616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1CF4E-CCD2-DB4F-ACE9-E386EB252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9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6.tiff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3800" y="990601"/>
            <a:ext cx="6858000" cy="4876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merican Typewriter" panose="02090604020004020304" pitchFamily="18" charset="77"/>
                <a:ea typeface="Abadi MT Condensed Extra Bold" charset="0"/>
                <a:cs typeface="Abadi MT Condensed Extra Bold" charset="0"/>
              </a:rPr>
              <a:t>An Open Letter to Victor </a:t>
            </a:r>
            <a:r>
              <a:rPr lang="en-US" b="1" dirty="0" err="1">
                <a:latin typeface="American Typewriter" panose="02090604020004020304" pitchFamily="18" charset="77"/>
                <a:ea typeface="Abadi MT Condensed Extra Bold" charset="0"/>
                <a:cs typeface="Abadi MT Condensed Extra Bold" charset="0"/>
              </a:rPr>
              <a:t>Veselago</a:t>
            </a:r>
            <a:r>
              <a:rPr lang="en-US" sz="3750" b="1" dirty="0">
                <a:latin typeface="American Typewriter" panose="02090604020004020304" pitchFamily="18" charset="77"/>
                <a:ea typeface="Abadi MT Condensed Extra Bold" charset="0"/>
                <a:cs typeface="Abadi MT Condensed Extra Bold" charset="0"/>
              </a:rPr>
              <a:t> </a:t>
            </a:r>
            <a:br>
              <a:rPr lang="en-US" sz="3750" b="1" dirty="0">
                <a:latin typeface="American Typewriter" panose="02090604020004020304" pitchFamily="18" charset="77"/>
                <a:ea typeface="Abadi MT Condensed Extra Bold" charset="0"/>
                <a:cs typeface="Abadi MT Condensed Extra Bold" charset="0"/>
              </a:rPr>
            </a:br>
            <a:r>
              <a:rPr lang="en-US" sz="3750" b="1" dirty="0">
                <a:latin typeface="American Typewriter" panose="02090604020004020304" pitchFamily="18" charset="77"/>
                <a:ea typeface="Abadi MT Condensed Extra Bold" charset="0"/>
                <a:cs typeface="Abadi MT Condensed Extra Bold" charset="0"/>
              </a:rPr>
              <a:t/>
            </a:r>
            <a:br>
              <a:rPr lang="en-US" sz="3750" b="1" dirty="0">
                <a:latin typeface="American Typewriter" panose="02090604020004020304" pitchFamily="18" charset="77"/>
                <a:ea typeface="Abadi MT Condensed Extra Bold" charset="0"/>
                <a:cs typeface="Abadi MT Condensed Extra Bold" charset="0"/>
              </a:rPr>
            </a:br>
            <a:r>
              <a:rPr lang="en-US" sz="3750" b="1" i="1" dirty="0">
                <a:latin typeface="American Typewriter" panose="02090604020004020304" pitchFamily="18" charset="77"/>
                <a:ea typeface="Abadi MT Condensed Extra Bold" charset="0"/>
                <a:cs typeface="Abadi MT Condensed Extra Bold" charset="0"/>
              </a:rPr>
              <a:t>Professor </a:t>
            </a:r>
            <a:r>
              <a:rPr lang="en-US" sz="3750" b="1" i="1" dirty="0" err="1">
                <a:latin typeface="American Typewriter" panose="02090604020004020304" pitchFamily="18" charset="77"/>
                <a:ea typeface="Abadi MT Condensed Extra Bold" charset="0"/>
                <a:cs typeface="Abadi MT Condensed Extra Bold" charset="0"/>
              </a:rPr>
              <a:t>Veselago</a:t>
            </a:r>
            <a:r>
              <a:rPr lang="en-US" sz="3750" b="1" i="1" dirty="0">
                <a:latin typeface="American Typewriter" panose="02090604020004020304" pitchFamily="18" charset="77"/>
                <a:ea typeface="Abadi MT Condensed Extra Bold" charset="0"/>
                <a:cs typeface="Abadi MT Condensed Extra Bold" charset="0"/>
              </a:rPr>
              <a:t> through the (METAMATERIAL) Looking-Glass </a:t>
            </a:r>
            <a:br>
              <a:rPr lang="en-US" sz="3750" b="1" i="1" dirty="0">
                <a:latin typeface="American Typewriter" panose="02090604020004020304" pitchFamily="18" charset="77"/>
                <a:ea typeface="Abadi MT Condensed Extra Bold" charset="0"/>
                <a:cs typeface="Abadi MT Condensed Extra Bold" charset="0"/>
              </a:rPr>
            </a:br>
            <a:r>
              <a:rPr lang="en-US" sz="3750" b="1" i="1" dirty="0">
                <a:latin typeface="American Typewriter" panose="02090604020004020304" pitchFamily="18" charset="77"/>
                <a:ea typeface="Abadi MT Condensed Extra Bold" charset="0"/>
                <a:cs typeface="Abadi MT Condensed Extra Bold" charset="0"/>
              </a:rPr>
              <a:t/>
            </a:r>
            <a:br>
              <a:rPr lang="en-US" sz="3750" b="1" i="1" dirty="0">
                <a:latin typeface="American Typewriter" panose="02090604020004020304" pitchFamily="18" charset="77"/>
                <a:ea typeface="Abadi MT Condensed Extra Bold" charset="0"/>
                <a:cs typeface="Abadi MT Condensed Extra Bold" charset="0"/>
              </a:rPr>
            </a:br>
            <a:r>
              <a:rPr lang="en-US" sz="2800" i="1" dirty="0">
                <a:latin typeface="American Typewriter" panose="02090604020004020304" pitchFamily="18" charset="77"/>
                <a:ea typeface="Abadi MT Condensed Extra Bold" charset="0"/>
                <a:cs typeface="Abadi MT Condensed Extra Bold" charset="0"/>
              </a:rPr>
              <a:t>by Alexandra Boltasseva</a:t>
            </a:r>
            <a:endParaRPr lang="en-US" sz="3750" b="1" dirty="0">
              <a:latin typeface="American Typewriter" panose="02090604020004020304" pitchFamily="18" charset="77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66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769"/>
            <a:ext cx="9144000" cy="7065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223" y="0"/>
            <a:ext cx="644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Now, knowing Your passions and Your food preferences…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28467"/>
            <a:ext cx="11921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Purdue 2012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F2F6BF-A6C8-6145-93C0-78E9EB5ED9E5}"/>
              </a:ext>
            </a:extLst>
          </p:cNvPr>
          <p:cNvSpPr txBox="1"/>
          <p:nvPr/>
        </p:nvSpPr>
        <p:spPr>
          <a:xfrm>
            <a:off x="4443134" y="6043718"/>
            <a:ext cx="398966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From Victor </a:t>
            </a:r>
            <a:r>
              <a:rPr lang="en-US" dirty="0" err="1">
                <a:solidFill>
                  <a:schemeClr val="bg1"/>
                </a:solidFill>
                <a:latin typeface="American Typewriter" panose="02090604020004020304" pitchFamily="18" charset="77"/>
              </a:rPr>
              <a:t>Veselago</a:t>
            </a:r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 Dossier:</a:t>
            </a:r>
          </a:p>
          <a:p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“Hates fruits and seafood”</a:t>
            </a:r>
          </a:p>
        </p:txBody>
      </p:sp>
    </p:spTree>
    <p:extLst>
      <p:ext uri="{BB962C8B-B14F-4D97-AF65-F5344CB8AC3E}">
        <p14:creationId xmlns:p14="http://schemas.microsoft.com/office/powerpoint/2010/main" val="4282569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26B9D1-87E2-074D-8952-300F31913B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47" b="26920"/>
          <a:stretch/>
        </p:blipFill>
        <p:spPr>
          <a:xfrm>
            <a:off x="486137" y="-81138"/>
            <a:ext cx="8252749" cy="69391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451451-664C-CA4B-B2DB-EA1A8BA418B1}"/>
              </a:ext>
            </a:extLst>
          </p:cNvPr>
          <p:cNvSpPr txBox="1"/>
          <p:nvPr/>
        </p:nvSpPr>
        <p:spPr>
          <a:xfrm>
            <a:off x="7546700" y="6438512"/>
            <a:ext cx="11921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Purdue 2012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EC659A-3F33-8946-8F01-F6452A5F5C83}"/>
              </a:ext>
            </a:extLst>
          </p:cNvPr>
          <p:cNvSpPr txBox="1"/>
          <p:nvPr/>
        </p:nvSpPr>
        <p:spPr>
          <a:xfrm>
            <a:off x="587737" y="88900"/>
            <a:ext cx="2485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merican Typewriter" panose="02090604020004020304" pitchFamily="18" charset="77"/>
              </a:rPr>
              <a:t>We finally got You on our team!</a:t>
            </a:r>
          </a:p>
        </p:txBody>
      </p:sp>
    </p:spTree>
    <p:extLst>
      <p:ext uri="{BB962C8B-B14F-4D97-AF65-F5344CB8AC3E}">
        <p14:creationId xmlns:p14="http://schemas.microsoft.com/office/powerpoint/2010/main" val="2846522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1A8041-C312-EC46-B6DC-55C4CEE38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8" t="10121" r="55303" b="45274"/>
          <a:stretch/>
        </p:blipFill>
        <p:spPr>
          <a:xfrm>
            <a:off x="0" y="1634835"/>
            <a:ext cx="6293391" cy="4045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F971B8-4CD6-2E4C-A0E1-A589717EE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018" y="702965"/>
            <a:ext cx="3607982" cy="54171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B869F5-3DDE-6546-8854-CA07397D604F}"/>
              </a:ext>
            </a:extLst>
          </p:cNvPr>
          <p:cNvSpPr txBox="1"/>
          <p:nvPr/>
        </p:nvSpPr>
        <p:spPr>
          <a:xfrm>
            <a:off x="381023" y="702965"/>
            <a:ext cx="4773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All Your visits generated so much excitement and enthusiasm!</a:t>
            </a:r>
          </a:p>
        </p:txBody>
      </p:sp>
    </p:spTree>
    <p:extLst>
      <p:ext uri="{BB962C8B-B14F-4D97-AF65-F5344CB8AC3E}">
        <p14:creationId xmlns:p14="http://schemas.microsoft.com/office/powerpoint/2010/main" val="3743964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B59366-FBA8-1A4D-88DD-7EE3EDED12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2" t="29515" r="38484" b="22243"/>
          <a:stretch/>
        </p:blipFill>
        <p:spPr>
          <a:xfrm>
            <a:off x="1" y="1316181"/>
            <a:ext cx="9088580" cy="48619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B1AAF-305D-AE4A-9012-E021392E99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40" t="34148" r="35885" b="56343"/>
          <a:stretch/>
        </p:blipFill>
        <p:spPr>
          <a:xfrm>
            <a:off x="6345380" y="955964"/>
            <a:ext cx="2775475" cy="13716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0D31A9-08CF-4F4D-A154-ED2DB1C7498C}"/>
              </a:ext>
            </a:extLst>
          </p:cNvPr>
          <p:cNvSpPr txBox="1"/>
          <p:nvPr/>
        </p:nvSpPr>
        <p:spPr>
          <a:xfrm>
            <a:off x="311750" y="309633"/>
            <a:ext cx="6033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And some colleagues even got lucky to publish a paper with Professor </a:t>
            </a:r>
            <a:r>
              <a:rPr lang="en-US" dirty="0" err="1">
                <a:latin typeface="American Typewriter" panose="02090604020004020304" pitchFamily="18" charset="77"/>
              </a:rPr>
              <a:t>Veselago</a:t>
            </a:r>
            <a:r>
              <a:rPr lang="en-US" dirty="0">
                <a:latin typeface="American Typewriter" panose="02090604020004020304" pitchFamily="18" charset="7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64653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893DC4-3050-D340-97E4-607E0B29800F}"/>
              </a:ext>
            </a:extLst>
          </p:cNvPr>
          <p:cNvSpPr/>
          <p:nvPr/>
        </p:nvSpPr>
        <p:spPr>
          <a:xfrm>
            <a:off x="762000" y="1242536"/>
            <a:ext cx="3073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American Typewriter" panose="02090604020004020304" pitchFamily="18" charset="77"/>
              </a:rPr>
              <a:t>DEAR VICTOR GEORGIEVICH,</a:t>
            </a:r>
          </a:p>
          <a:p>
            <a:endParaRPr lang="en-US" i="1" dirty="0">
              <a:latin typeface="American Typewriter" panose="02090604020004020304" pitchFamily="18" charset="77"/>
            </a:endParaRPr>
          </a:p>
          <a:p>
            <a:r>
              <a:rPr lang="en-US" i="1" dirty="0">
                <a:latin typeface="American Typewriter" panose="02090604020004020304" pitchFamily="18" charset="77"/>
              </a:rPr>
              <a:t>YOU ARE A LEGEND THAT WILL ALWAYS STAY WITH US.</a:t>
            </a:r>
          </a:p>
          <a:p>
            <a:endParaRPr lang="en-US" i="1" dirty="0">
              <a:latin typeface="American Typewriter" panose="02090604020004020304" pitchFamily="18" charset="77"/>
            </a:endParaRPr>
          </a:p>
          <a:p>
            <a:r>
              <a:rPr lang="en-US" i="1" dirty="0">
                <a:latin typeface="American Typewriter" panose="02090604020004020304" pitchFamily="18" charset="77"/>
              </a:rPr>
              <a:t>THANK YOU </a:t>
            </a:r>
          </a:p>
          <a:p>
            <a:r>
              <a:rPr lang="en-US" i="1" dirty="0">
                <a:latin typeface="American Typewriter" panose="02090604020004020304" pitchFamily="18" charset="77"/>
              </a:rPr>
              <a:t>FOR BEING </a:t>
            </a:r>
          </a:p>
          <a:p>
            <a:r>
              <a:rPr lang="en-US" i="1" dirty="0">
                <a:latin typeface="American Typewriter" panose="02090604020004020304" pitchFamily="18" charset="77"/>
              </a:rPr>
              <a:t>OUR INSPRIRATION, </a:t>
            </a:r>
          </a:p>
          <a:p>
            <a:r>
              <a:rPr lang="en-US" i="1" dirty="0">
                <a:latin typeface="American Typewriter" panose="02090604020004020304" pitchFamily="18" charset="77"/>
              </a:rPr>
              <a:t>OUR VISION, </a:t>
            </a:r>
          </a:p>
          <a:p>
            <a:r>
              <a:rPr lang="en-US" i="1" dirty="0">
                <a:latin typeface="American Typewriter" panose="02090604020004020304" pitchFamily="18" charset="77"/>
              </a:rPr>
              <a:t>OUR PASSION, </a:t>
            </a:r>
          </a:p>
          <a:p>
            <a:r>
              <a:rPr lang="en-US" i="1" dirty="0">
                <a:latin typeface="American Typewriter" panose="02090604020004020304" pitchFamily="18" charset="77"/>
              </a:rPr>
              <a:t>OUR PAST AND FUTURE...</a:t>
            </a:r>
          </a:p>
          <a:p>
            <a:endParaRPr lang="en-US" i="1" dirty="0">
              <a:latin typeface="American Typewriter" panose="02090604020004020304" pitchFamily="18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290142-FEF0-D44C-B97B-8CDBDA7EF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2" b="42094"/>
          <a:stretch/>
        </p:blipFill>
        <p:spPr>
          <a:xfrm rot="16200000">
            <a:off x="2262372" y="1335272"/>
            <a:ext cx="7649728" cy="33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68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4E9CD5-EEB4-DE48-A131-AF618C2936EC}"/>
              </a:ext>
            </a:extLst>
          </p:cNvPr>
          <p:cNvSpPr/>
          <p:nvPr/>
        </p:nvSpPr>
        <p:spPr>
          <a:xfrm>
            <a:off x="279400" y="315436"/>
            <a:ext cx="7035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i="1" dirty="0">
              <a:latin typeface="American Typewriter" panose="02090604020004020304" pitchFamily="18" charset="77"/>
            </a:endParaRPr>
          </a:p>
          <a:p>
            <a:r>
              <a:rPr lang="en-US" i="1" dirty="0">
                <a:latin typeface="American Typewriter" panose="02090604020004020304" pitchFamily="18" charset="77"/>
              </a:rPr>
              <a:t>THANK YOU - </a:t>
            </a:r>
          </a:p>
          <a:p>
            <a:r>
              <a:rPr lang="en-US" i="1" dirty="0">
                <a:latin typeface="American Typewriter" panose="02090604020004020304" pitchFamily="18" charset="77"/>
              </a:rPr>
              <a:t>FOR YOUR LECTURES – FULL OF HISTORY,  INSPRINATION, DISCOVERIES AND NEW BEGINNINGS …</a:t>
            </a:r>
          </a:p>
          <a:p>
            <a:endParaRPr lang="en-US" i="1" dirty="0">
              <a:latin typeface="American Typewriter" panose="02090604020004020304" pitchFamily="18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9FD5E8-51CC-8E40-ABF4-DBAB2A0C7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33735"/>
          <a:stretch/>
        </p:blipFill>
        <p:spPr>
          <a:xfrm>
            <a:off x="0" y="2220098"/>
            <a:ext cx="9144000" cy="40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29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A2986C-34B4-934B-BE1B-64594BD28B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6" t="2565" r="42361" b="30420"/>
          <a:stretch/>
        </p:blipFill>
        <p:spPr>
          <a:xfrm>
            <a:off x="3530600" y="1143001"/>
            <a:ext cx="5029200" cy="4724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893DC4-3050-D340-97E4-607E0B29800F}"/>
              </a:ext>
            </a:extLst>
          </p:cNvPr>
          <p:cNvSpPr/>
          <p:nvPr/>
        </p:nvSpPr>
        <p:spPr>
          <a:xfrm>
            <a:off x="254000" y="747236"/>
            <a:ext cx="3073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American Typewriter" panose="02090604020004020304" pitchFamily="18" charset="77"/>
              </a:rPr>
              <a:t>DEAR VICTOR GEORGIEVICH,</a:t>
            </a:r>
          </a:p>
          <a:p>
            <a:endParaRPr lang="en-US" i="1" dirty="0">
              <a:latin typeface="American Typewriter" panose="02090604020004020304" pitchFamily="18" charset="77"/>
            </a:endParaRPr>
          </a:p>
          <a:p>
            <a:r>
              <a:rPr lang="en-US" i="1" dirty="0">
                <a:latin typeface="American Typewriter" panose="02090604020004020304" pitchFamily="18" charset="77"/>
              </a:rPr>
              <a:t>YOU ARE OUR HERO.</a:t>
            </a:r>
          </a:p>
          <a:p>
            <a:endParaRPr lang="en-US" i="1" dirty="0">
              <a:latin typeface="American Typewriter" panose="02090604020004020304" pitchFamily="18" charset="77"/>
            </a:endParaRPr>
          </a:p>
          <a:p>
            <a:r>
              <a:rPr lang="en-US" i="1" dirty="0">
                <a:latin typeface="American Typewriter" panose="02090604020004020304" pitchFamily="18" charset="77"/>
              </a:rPr>
              <a:t>THANK YOU FROM THE BOTTOM OF OUR HEARTS</a:t>
            </a:r>
          </a:p>
          <a:p>
            <a:r>
              <a:rPr lang="en-US" i="1" dirty="0">
                <a:latin typeface="American Typewriter" panose="02090604020004020304" pitchFamily="18" charset="77"/>
              </a:rPr>
              <a:t>FOR YOUR CONTAGIOUS ENTHUSIASM,</a:t>
            </a:r>
          </a:p>
          <a:p>
            <a:r>
              <a:rPr lang="en-US" i="1" dirty="0">
                <a:latin typeface="American Typewriter" panose="02090604020004020304" pitchFamily="18" charset="77"/>
              </a:rPr>
              <a:t>ENERGY,</a:t>
            </a:r>
          </a:p>
          <a:p>
            <a:r>
              <a:rPr lang="en-US" i="1" dirty="0">
                <a:latin typeface="American Typewriter" panose="02090604020004020304" pitchFamily="18" charset="77"/>
              </a:rPr>
              <a:t>RADIANCE</a:t>
            </a:r>
          </a:p>
          <a:p>
            <a:r>
              <a:rPr lang="en-US" i="1" dirty="0">
                <a:latin typeface="American Typewriter" panose="02090604020004020304" pitchFamily="18" charset="77"/>
              </a:rPr>
              <a:t>AND TRUE LOVE FOR SCIENCE;</a:t>
            </a:r>
          </a:p>
          <a:p>
            <a:r>
              <a:rPr lang="en-US" i="1" dirty="0">
                <a:latin typeface="American Typewriter" panose="02090604020004020304" pitchFamily="18" charset="77"/>
              </a:rPr>
              <a:t>FOR THOUSAND STORIES ABOUT  SCIENCE AND SCIENTISTS,</a:t>
            </a:r>
          </a:p>
          <a:p>
            <a:r>
              <a:rPr lang="en-US" i="1" dirty="0">
                <a:latin typeface="American Typewriter" panose="02090604020004020304" pitchFamily="18" charset="77"/>
              </a:rPr>
              <a:t>FOR YOUR SMILE.</a:t>
            </a:r>
          </a:p>
          <a:p>
            <a:endParaRPr lang="en-US" i="1" dirty="0">
              <a:latin typeface="American Typewriter" panose="02090604020004020304" pitchFamily="18" charset="77"/>
            </a:endParaRPr>
          </a:p>
          <a:p>
            <a:r>
              <a:rPr lang="en-US" i="1" dirty="0">
                <a:latin typeface="American Typewriter" panose="02090604020004020304" pitchFamily="18" charset="77"/>
              </a:rPr>
              <a:t>YOU ARE SO GREATLY MISSED…</a:t>
            </a:r>
          </a:p>
        </p:txBody>
      </p:sp>
    </p:spTree>
    <p:extLst>
      <p:ext uri="{BB962C8B-B14F-4D97-AF65-F5344CB8AC3E}">
        <p14:creationId xmlns:p14="http://schemas.microsoft.com/office/powerpoint/2010/main" val="460306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CC2A51-4108-B142-86AE-9854E8A20B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84" r="27533"/>
          <a:stretch/>
        </p:blipFill>
        <p:spPr>
          <a:xfrm>
            <a:off x="7386451" y="4346368"/>
            <a:ext cx="1543792" cy="2407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21D2FA-77C9-C94C-A888-A97DFD893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95" y="1646216"/>
            <a:ext cx="4089400" cy="4800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942E8C-8F81-9D4C-8DB6-3DBD3F8687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54" t="26363" r="42857" b="27506"/>
          <a:stretch/>
        </p:blipFill>
        <p:spPr>
          <a:xfrm>
            <a:off x="3301341" y="0"/>
            <a:ext cx="5842660" cy="404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53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1826A2-C65B-5C4B-A5B6-4889C2D9702C}"/>
              </a:ext>
            </a:extLst>
          </p:cNvPr>
          <p:cNvSpPr/>
          <p:nvPr/>
        </p:nvSpPr>
        <p:spPr>
          <a:xfrm>
            <a:off x="279400" y="315436"/>
            <a:ext cx="703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American Typewriter" panose="02090604020004020304" pitchFamily="18" charset="77"/>
              </a:rPr>
              <a:t>VICTOR VESELAGO ADDRESS </a:t>
            </a:r>
          </a:p>
          <a:p>
            <a:r>
              <a:rPr lang="en-US" i="1" dirty="0">
                <a:latin typeface="American Typewriter" panose="02090604020004020304" pitchFamily="18" charset="77"/>
              </a:rPr>
              <a:t>NANOPLASM CONFERENCE, JUNE 2018</a:t>
            </a:r>
          </a:p>
          <a:p>
            <a:endParaRPr lang="en-US" i="1" dirty="0">
              <a:latin typeface="American Typewriter" panose="02090604020004020304" pitchFamily="18" charset="77"/>
            </a:endParaRPr>
          </a:p>
        </p:txBody>
      </p:sp>
      <p:pic>
        <p:nvPicPr>
          <p:cNvPr id="3" name="Veselago">
            <a:hlinkClick r:id="" action="ppaction://media"/>
            <a:extLst>
              <a:ext uri="{FF2B5EF4-FFF2-40B4-BE49-F238E27FC236}">
                <a16:creationId xmlns:a16="http://schemas.microsoft.com/office/drawing/2014/main" id="{CE369085-91F4-FE41-82DB-E4A1DB5C58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5638" y="2312988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07702C-4799-F144-AB1E-DFA2B48E73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1688"/>
          <a:stretch/>
        </p:blipFill>
        <p:spPr>
          <a:xfrm>
            <a:off x="4896805" y="1922168"/>
            <a:ext cx="2418395" cy="347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9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7" b="3615"/>
          <a:stretch/>
        </p:blipFill>
        <p:spPr>
          <a:xfrm>
            <a:off x="2825685" y="0"/>
            <a:ext cx="583711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50179" y="6174601"/>
            <a:ext cx="161262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San Sebastian, 2006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AE8F9F-D4BC-9A4B-A55A-3167A5DF80F1}"/>
              </a:ext>
            </a:extLst>
          </p:cNvPr>
          <p:cNvSpPr/>
          <p:nvPr/>
        </p:nvSpPr>
        <p:spPr>
          <a:xfrm>
            <a:off x="142009" y="335845"/>
            <a:ext cx="257168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Dear Victor </a:t>
            </a:r>
            <a:r>
              <a:rPr lang="en-US" dirty="0" err="1">
                <a:latin typeface="American Typewriter" panose="02090604020004020304" pitchFamily="18" charset="77"/>
              </a:rPr>
              <a:t>Georgievich</a:t>
            </a:r>
            <a:r>
              <a:rPr lang="en-US" dirty="0">
                <a:latin typeface="American Typewriter" panose="02090604020004020304" pitchFamily="18" charset="77"/>
              </a:rPr>
              <a:t>,</a:t>
            </a:r>
          </a:p>
          <a:p>
            <a:endParaRPr lang="en-US" dirty="0">
              <a:latin typeface="American Typewriter" panose="02090604020004020304" pitchFamily="18" charset="77"/>
            </a:endParaRPr>
          </a:p>
          <a:p>
            <a:r>
              <a:rPr lang="en-US" dirty="0">
                <a:latin typeface="American Typewriter" panose="02090604020004020304" pitchFamily="18" charset="77"/>
              </a:rPr>
              <a:t>My personal “Victor </a:t>
            </a:r>
            <a:r>
              <a:rPr lang="en-US" dirty="0" err="1">
                <a:latin typeface="American Typewriter" panose="02090604020004020304" pitchFamily="18" charset="77"/>
              </a:rPr>
              <a:t>Veselago</a:t>
            </a:r>
            <a:r>
              <a:rPr lang="en-US" dirty="0">
                <a:latin typeface="American Typewriter" panose="02090604020004020304" pitchFamily="18" charset="77"/>
              </a:rPr>
              <a:t> story” begins in San Sebastian in 2006.</a:t>
            </a:r>
          </a:p>
          <a:p>
            <a:endParaRPr lang="en-US" dirty="0">
              <a:latin typeface="American Typewriter" panose="02090604020004020304" pitchFamily="18" charset="77"/>
            </a:endParaRPr>
          </a:p>
          <a:p>
            <a:r>
              <a:rPr lang="en-US" dirty="0">
                <a:latin typeface="American Typewriter" panose="02090604020004020304" pitchFamily="18" charset="77"/>
              </a:rPr>
              <a:t>I felt overwhelmed and humbled meeting a tall, charismatic and very kind Metamaterial Giant.</a:t>
            </a:r>
          </a:p>
          <a:p>
            <a:endParaRPr lang="en-US" dirty="0">
              <a:latin typeface="American Typewriter" panose="02090604020004020304" pitchFamily="18" charset="77"/>
            </a:endParaRPr>
          </a:p>
          <a:p>
            <a:r>
              <a:rPr lang="en-US" dirty="0">
                <a:latin typeface="American Typewriter" panose="02090604020004020304" pitchFamily="18" charset="77"/>
              </a:rPr>
              <a:t>That was when Prof. Vlad Shalaev  introduced me to You (and was otherwise very protective of his connection to You, the Metamaterial Father!)</a:t>
            </a:r>
          </a:p>
        </p:txBody>
      </p:sp>
    </p:spTree>
    <p:extLst>
      <p:ext uri="{BB962C8B-B14F-4D97-AF65-F5344CB8AC3E}">
        <p14:creationId xmlns:p14="http://schemas.microsoft.com/office/powerpoint/2010/main" val="3358834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8604" y="1854733"/>
            <a:ext cx="22638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r>
              <a:rPr lang="en-US" b="1" dirty="0">
                <a:latin typeface="American Typewriter" panose="02090604020004020304" pitchFamily="18" charset="77"/>
              </a:rPr>
              <a:t>From Victor </a:t>
            </a:r>
            <a:r>
              <a:rPr lang="en-US" b="1" dirty="0" err="1">
                <a:latin typeface="American Typewriter" panose="02090604020004020304" pitchFamily="18" charset="77"/>
              </a:rPr>
              <a:t>Veselago</a:t>
            </a:r>
            <a:r>
              <a:rPr lang="en-US" b="1" dirty="0">
                <a:latin typeface="American Typewriter" panose="02090604020004020304" pitchFamily="18" charset="77"/>
              </a:rPr>
              <a:t> Dossier:</a:t>
            </a:r>
          </a:p>
          <a:p>
            <a:endParaRPr lang="en-US" b="1" dirty="0">
              <a:latin typeface="American Typewriter" panose="02090604020004020304" pitchFamily="18" charset="77"/>
            </a:endParaRPr>
          </a:p>
          <a:p>
            <a:r>
              <a:rPr lang="en-US" b="1" dirty="0">
                <a:latin typeface="American Typewriter" panose="02090604020004020304" pitchFamily="18" charset="77"/>
              </a:rPr>
              <a:t>“Does not speak English very well but speaks very fast and with great confidence”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EDA6F-AA81-1F4B-BD76-9DE7202D33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50" t="26436" r="49445" b="-465"/>
          <a:stretch/>
        </p:blipFill>
        <p:spPr>
          <a:xfrm>
            <a:off x="3467100" y="0"/>
            <a:ext cx="2680272" cy="68453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4D2733-C380-424D-A6DA-ADCF83EDA25D}"/>
              </a:ext>
            </a:extLst>
          </p:cNvPr>
          <p:cNvSpPr/>
          <p:nvPr/>
        </p:nvSpPr>
        <p:spPr>
          <a:xfrm>
            <a:off x="336836" y="819835"/>
            <a:ext cx="3130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i="1" dirty="0">
                <a:latin typeface="American Typewriter" panose="02090604020004020304" pitchFamily="18" charset="77"/>
              </a:rPr>
              <a:t>As every Soviet person going abroad Victor </a:t>
            </a:r>
            <a:r>
              <a:rPr lang="en-US" i="1" dirty="0" err="1">
                <a:latin typeface="American Typewriter" panose="02090604020004020304" pitchFamily="18" charset="77"/>
              </a:rPr>
              <a:t>Veselago</a:t>
            </a:r>
            <a:r>
              <a:rPr lang="en-US" i="1" dirty="0">
                <a:latin typeface="American Typewriter" panose="02090604020004020304" pitchFamily="18" charset="77"/>
              </a:rPr>
              <a:t> had a dossier…</a:t>
            </a:r>
          </a:p>
        </p:txBody>
      </p:sp>
    </p:spTree>
    <p:extLst>
      <p:ext uri="{BB962C8B-B14F-4D97-AF65-F5344CB8AC3E}">
        <p14:creationId xmlns:p14="http://schemas.microsoft.com/office/powerpoint/2010/main" val="3570593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540D6D-21A1-E548-9209-F0A26FEBB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0"/>
            <a:ext cx="9144000" cy="68539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4A09227-0682-2E4A-91ED-08D5614AF747}"/>
              </a:ext>
            </a:extLst>
          </p:cNvPr>
          <p:cNvSpPr/>
          <p:nvPr/>
        </p:nvSpPr>
        <p:spPr>
          <a:xfrm>
            <a:off x="129281" y="7864"/>
            <a:ext cx="4340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Metamaterials school, Bonn, Germany, 2006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52560B-24C7-B745-A246-B4E28DF67129}"/>
              </a:ext>
            </a:extLst>
          </p:cNvPr>
          <p:cNvSpPr/>
          <p:nvPr/>
        </p:nvSpPr>
        <p:spPr>
          <a:xfrm>
            <a:off x="253556" y="6010499"/>
            <a:ext cx="7506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But it was not until one of the first schools on MM in 2006, when we joined forces to lure You to join Purdue MM team…</a:t>
            </a:r>
          </a:p>
        </p:txBody>
      </p:sp>
    </p:spTree>
    <p:extLst>
      <p:ext uri="{BB962C8B-B14F-4D97-AF65-F5344CB8AC3E}">
        <p14:creationId xmlns:p14="http://schemas.microsoft.com/office/powerpoint/2010/main" val="1685891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2D9967-ADF4-AD47-9F46-DD6E7762C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64"/>
            <a:ext cx="9144000" cy="68501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52560B-24C7-B745-A246-B4E28DF67129}"/>
              </a:ext>
            </a:extLst>
          </p:cNvPr>
          <p:cNvSpPr/>
          <p:nvPr/>
        </p:nvSpPr>
        <p:spPr>
          <a:xfrm>
            <a:off x="317056" y="5210399"/>
            <a:ext cx="75061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I vividly remember how attentive You were to people around; and how astonished I became when I learned that you know the small railroad town in Russia where I was born!</a:t>
            </a:r>
          </a:p>
        </p:txBody>
      </p:sp>
    </p:spTree>
    <p:extLst>
      <p:ext uri="{BB962C8B-B14F-4D97-AF65-F5344CB8AC3E}">
        <p14:creationId xmlns:p14="http://schemas.microsoft.com/office/powerpoint/2010/main" val="3831964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996200-BB2A-0549-9FA3-84C710654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900"/>
            <a:ext cx="9144000" cy="6090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74012D-B2B0-BD42-B882-657A022A4ECA}"/>
              </a:ext>
            </a:extLst>
          </p:cNvPr>
          <p:cNvSpPr txBox="1"/>
          <p:nvPr/>
        </p:nvSpPr>
        <p:spPr>
          <a:xfrm>
            <a:off x="125974" y="6044972"/>
            <a:ext cx="163538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Indiana visit, 2011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5759AA-DFD6-6E42-9A6D-C23C1EA2CA88}"/>
              </a:ext>
            </a:extLst>
          </p:cNvPr>
          <p:cNvSpPr txBox="1"/>
          <p:nvPr/>
        </p:nvSpPr>
        <p:spPr>
          <a:xfrm>
            <a:off x="6880101" y="629113"/>
            <a:ext cx="22638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From Victor </a:t>
            </a:r>
            <a:r>
              <a:rPr lang="en-US" b="1" dirty="0" err="1">
                <a:solidFill>
                  <a:schemeClr val="bg1"/>
                </a:solidFill>
                <a:latin typeface="American Typewriter" panose="02090604020004020304" pitchFamily="18" charset="77"/>
              </a:rPr>
              <a:t>Veselago</a:t>
            </a:r>
            <a:r>
              <a:rPr lang="en-US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 Dossier:</a:t>
            </a:r>
          </a:p>
          <a:p>
            <a:endParaRPr lang="en-US" b="1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  <a:p>
            <a:r>
              <a:rPr lang="en-US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“Knows everything about railroads and can talk to a professional railway engineer for an entire day without his/her figuring out that he has nothing to do with railway system”</a:t>
            </a:r>
          </a:p>
        </p:txBody>
      </p:sp>
    </p:spTree>
    <p:extLst>
      <p:ext uri="{BB962C8B-B14F-4D97-AF65-F5344CB8AC3E}">
        <p14:creationId xmlns:p14="http://schemas.microsoft.com/office/powerpoint/2010/main" val="274399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936" y="107950"/>
            <a:ext cx="6544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So, using my personal  railway connection, I was working on recruiting You into the secret Purdue META mission…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C6402E-6B2D-0E48-82A6-5980360728B9}"/>
              </a:ext>
            </a:extLst>
          </p:cNvPr>
          <p:cNvSpPr/>
          <p:nvPr/>
        </p:nvSpPr>
        <p:spPr>
          <a:xfrm>
            <a:off x="4803325" y="6393934"/>
            <a:ext cx="4340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Metamaterials school, Bonn, Germany, 2006</a:t>
            </a:r>
          </a:p>
        </p:txBody>
      </p:sp>
    </p:spTree>
    <p:extLst>
      <p:ext uri="{BB962C8B-B14F-4D97-AF65-F5344CB8AC3E}">
        <p14:creationId xmlns:p14="http://schemas.microsoft.com/office/powerpoint/2010/main" val="885425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436" y="273050"/>
            <a:ext cx="7700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While Prof Shalaev was trying to use Your charming wife Irina as an information source…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25606" y="5619877"/>
            <a:ext cx="10358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Bonn 2006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106C52-6F8F-464B-92D9-F0624EE60595}"/>
              </a:ext>
            </a:extLst>
          </p:cNvPr>
          <p:cNvSpPr/>
          <p:nvPr/>
        </p:nvSpPr>
        <p:spPr>
          <a:xfrm>
            <a:off x="161436" y="6042578"/>
            <a:ext cx="4572000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From Victor </a:t>
            </a:r>
            <a:r>
              <a:rPr lang="en-US" dirty="0" err="1">
                <a:solidFill>
                  <a:schemeClr val="bg1"/>
                </a:solidFill>
                <a:latin typeface="American Typewriter" panose="02090604020004020304" pitchFamily="18" charset="77"/>
              </a:rPr>
              <a:t>Veselago</a:t>
            </a:r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 Dossier:</a:t>
            </a:r>
          </a:p>
          <a:p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“Likes Blond women”</a:t>
            </a:r>
          </a:p>
        </p:txBody>
      </p:sp>
    </p:spTree>
    <p:extLst>
      <p:ext uri="{BB962C8B-B14F-4D97-AF65-F5344CB8AC3E}">
        <p14:creationId xmlns:p14="http://schemas.microsoft.com/office/powerpoint/2010/main" val="1713850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BF341D-978A-734F-9540-A9D7A0110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0"/>
            <a:ext cx="9144000" cy="68539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C802FF-B9A7-6946-84DE-1B9A291839EA}"/>
              </a:ext>
            </a:extLst>
          </p:cNvPr>
          <p:cNvSpPr/>
          <p:nvPr/>
        </p:nvSpPr>
        <p:spPr>
          <a:xfrm>
            <a:off x="101601" y="56634"/>
            <a:ext cx="904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I so admired the True Partnership and Love between You and Your mathematician wife, Irina </a:t>
            </a:r>
            <a:r>
              <a:rPr lang="en-US" dirty="0" err="1">
                <a:solidFill>
                  <a:schemeClr val="bg1"/>
                </a:solidFill>
                <a:latin typeface="American Typewriter" panose="02090604020004020304" pitchFamily="18" charset="77"/>
              </a:rPr>
              <a:t>Anatolievna</a:t>
            </a:r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!</a:t>
            </a:r>
          </a:p>
          <a:p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How attentive she was every time during Your talks providing her feedback and encouragement!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50391F-46CC-A143-9C6F-166F1C98612E}"/>
              </a:ext>
            </a:extLst>
          </p:cNvPr>
          <p:cNvSpPr/>
          <p:nvPr/>
        </p:nvSpPr>
        <p:spPr>
          <a:xfrm>
            <a:off x="7715209" y="3429000"/>
            <a:ext cx="11874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Victor and Irina </a:t>
            </a:r>
            <a:r>
              <a:rPr lang="en-US" dirty="0" err="1">
                <a:solidFill>
                  <a:schemeClr val="bg1"/>
                </a:solidFill>
                <a:latin typeface="American Typewriter" panose="02090604020004020304" pitchFamily="18" charset="77"/>
              </a:rPr>
              <a:t>Veselago</a:t>
            </a:r>
            <a:r>
              <a:rPr lang="en-US" dirty="0">
                <a:solidFill>
                  <a:schemeClr val="bg1"/>
                </a:solidFill>
                <a:latin typeface="American Typewriter" panose="02090604020004020304" pitchFamily="18" charset="77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23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5926</TotalTime>
  <Words>609</Words>
  <Application>Microsoft Office PowerPoint</Application>
  <PresentationFormat>On-screen Show (4:3)</PresentationFormat>
  <Paragraphs>79</Paragraphs>
  <Slides>18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Abadi MT Condensed Extra Bold</vt:lpstr>
      <vt:lpstr>American Typewriter</vt:lpstr>
      <vt:lpstr>Arial</vt:lpstr>
      <vt:lpstr>Calibri</vt:lpstr>
      <vt:lpstr>Calibri Light</vt:lpstr>
      <vt:lpstr>Office Theme</vt:lpstr>
      <vt:lpstr>An Open Letter to Victor Veselago   Professor Veselago through the (METAMATERIAL) Looking-Glass   by Alexandra Boltasseva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Vladimir Iakhnine</cp:lastModifiedBy>
  <cp:revision>153</cp:revision>
  <dcterms:created xsi:type="dcterms:W3CDTF">2017-02-15T19:07:07Z</dcterms:created>
  <dcterms:modified xsi:type="dcterms:W3CDTF">2019-09-25T07:00:22Z</dcterms:modified>
</cp:coreProperties>
</file>