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78" r:id="rId4"/>
    <p:sldId id="274" r:id="rId5"/>
    <p:sldId id="276" r:id="rId6"/>
    <p:sldId id="277" r:id="rId7"/>
    <p:sldId id="279" r:id="rId8"/>
    <p:sldId id="280" r:id="rId9"/>
    <p:sldId id="281" r:id="rId10"/>
    <p:sldId id="283" r:id="rId11"/>
    <p:sldId id="282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F65"/>
    <a:srgbClr val="FFFFFF"/>
    <a:srgbClr val="01FF56"/>
    <a:srgbClr val="FF0066"/>
    <a:srgbClr val="FDDA13"/>
    <a:srgbClr val="FD2D3C"/>
    <a:srgbClr val="FFFF00"/>
    <a:srgbClr val="FFFF29"/>
    <a:srgbClr val="C0504D"/>
    <a:srgbClr val="788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2702" autoAdjust="0"/>
  </p:normalViewPr>
  <p:slideViewPr>
    <p:cSldViewPr>
      <p:cViewPr varScale="1">
        <p:scale>
          <a:sx n="120" d="100"/>
          <a:sy n="120" d="100"/>
        </p:scale>
        <p:origin x="91" y="1901"/>
      </p:cViewPr>
      <p:guideLst>
        <p:guide orient="horz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EBBF-09F3-40A0-9714-67318874B126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9BAB1-13E8-4C7A-A1BC-B0558D524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9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A2BD5-7E67-BB4D-827F-19C3A8B19086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18C5A-ED90-6D4A-A47A-B4473B245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18C5A-ED90-6D4A-A47A-B4473B2458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18C5A-ED90-6D4A-A47A-B4473B2458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0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3F02F8-5A1D-4B55-9761-57B15B3272B6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F1A06F1-E75E-4423-8F4B-206650EE8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6564086"/>
            <a:ext cx="8915400" cy="293914"/>
          </a:xfrm>
        </p:spPr>
        <p:txBody>
          <a:bodyPr lIns="0" rIns="45720"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lIns="0" rIns="45720"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506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3F02F8-5A1D-4B55-9761-57B15B3272B6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F1A06F1-E75E-4423-8F4B-206650EE8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 lIns="0" tIns="0" rIns="0" bIns="0"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lain text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62200"/>
            <a:ext cx="8534400" cy="28956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46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 (title off 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685800"/>
            <a:ext cx="8229600" cy="609599"/>
          </a:xfrm>
        </p:spPr>
        <p:txBody>
          <a:bodyPr lIns="0" tIns="0" rIns="0" bIns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759952" cy="6702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  <a:endParaRPr lang="en-US" altLang="ja-JP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altLang="ja-JP" dirty="0" smtClean="0"/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47" r:id="rId2"/>
    <p:sldLayoutId id="2147483799" r:id="rId3"/>
    <p:sldLayoutId id="2147483844" r:id="rId4"/>
    <p:sldLayoutId id="2147483848" r:id="rId5"/>
    <p:sldLayoutId id="214748384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7475"/>
            <a:ext cx="7772400" cy="2955926"/>
          </a:xfrm>
        </p:spPr>
        <p:txBody>
          <a:bodyPr anchor="ctr">
            <a:noAutofit/>
          </a:bodyPr>
          <a:lstStyle/>
          <a:p>
            <a:pPr algn="ctr"/>
            <a:r>
              <a:rPr lang="en-US" sz="5300" smtClean="0"/>
              <a:t>Errors</a:t>
            </a:r>
            <a:endParaRPr lang="en-US" sz="53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04800" y="5181600"/>
            <a:ext cx="8839200" cy="138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 smtClean="0"/>
              <a:t>ECE 695</a:t>
            </a:r>
          </a:p>
          <a:p>
            <a:r>
              <a:rPr lang="en-US" sz="2400" kern="0" dirty="0" smtClean="0"/>
              <a:t>Alexander J. Quinn</a:t>
            </a:r>
          </a:p>
          <a:p>
            <a:r>
              <a:rPr lang="en-US" sz="2400" kern="0" smtClean="0"/>
              <a:t>3/9/2016</a:t>
            </a: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Mistakes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smtClean="0"/>
              <a:t>Action is not appropriate for the goal</a:t>
            </a:r>
          </a:p>
          <a:p>
            <a:pPr>
              <a:spcAft>
                <a:spcPts val="3000"/>
              </a:spcAft>
            </a:pPr>
            <a:r>
              <a:rPr lang="en-US" smtClean="0"/>
              <a:t>Apply action in the wrong situation</a:t>
            </a:r>
          </a:p>
          <a:p>
            <a:pPr>
              <a:spcAft>
                <a:spcPts val="3000"/>
              </a:spcAft>
            </a:pPr>
            <a:r>
              <a:rPr lang="en-US" smtClean="0"/>
              <a:t>Bad judgment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Credit: http://www.seanews.com.tr/news/75438/Fast-Ferry-Maverick-Dos-ran-aground-between-Ibiza-and-Formentera.html</a:t>
            </a:r>
          </a:p>
        </p:txBody>
      </p:sp>
      <p:pic>
        <p:nvPicPr>
          <p:cNvPr id="2050" name="Picture 2" descr="http://www.seanews.com.tr/images/article/2012_02/75438/u1_maverick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505200"/>
            <a:ext cx="4191000" cy="299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9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mtClean="0"/>
              <a:t>Understood and decided correctly</a:t>
            </a:r>
          </a:p>
          <a:p>
            <a:r>
              <a:rPr lang="en-US" smtClean="0"/>
              <a:t>Caused by difficulty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Slips and lapses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mtClean="0"/>
              <a:t>Typos</a:t>
            </a:r>
          </a:p>
          <a:p>
            <a:pPr>
              <a:spcAft>
                <a:spcPts val="2400"/>
              </a:spcAft>
            </a:pPr>
            <a:r>
              <a:rPr lang="en-US" smtClean="0"/>
              <a:t>Causes</a:t>
            </a:r>
          </a:p>
          <a:p>
            <a:pPr lvl="1">
              <a:spcAft>
                <a:spcPts val="2400"/>
              </a:spcAft>
            </a:pPr>
            <a:r>
              <a:rPr lang="en-US" smtClean="0"/>
              <a:t>working memory failure</a:t>
            </a:r>
          </a:p>
          <a:p>
            <a:pPr lvl="1">
              <a:spcAft>
                <a:spcPts val="2400"/>
              </a:spcAft>
            </a:pPr>
            <a:r>
              <a:rPr lang="en-US" smtClean="0"/>
              <a:t>distractions</a:t>
            </a:r>
          </a:p>
          <a:p>
            <a:pPr lvl="1">
              <a:spcAft>
                <a:spcPts val="2400"/>
              </a:spcAft>
            </a:pPr>
            <a:r>
              <a:rPr lang="en-US" smtClean="0"/>
              <a:t>physical motor errors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Enforce sequence of operations</a:t>
            </a:r>
          </a:p>
          <a:p>
            <a:endParaRPr lang="en-US"/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car gear shift</a:t>
            </a:r>
          </a:p>
          <a:p>
            <a:pPr lvl="1"/>
            <a:r>
              <a:rPr lang="en-US" smtClean="0"/>
              <a:t>ATM forces us to remove card before cash</a:t>
            </a:r>
          </a:p>
          <a:p>
            <a:pPr lvl="1"/>
            <a:r>
              <a:rPr lang="en-US" smtClean="0"/>
              <a:t>____________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Keep operation active, preventing it from being stopped prematurely</a:t>
            </a:r>
          </a:p>
          <a:p>
            <a:endParaRPr lang="en-US"/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suspend application on smartphone</a:t>
            </a:r>
          </a:p>
          <a:p>
            <a:pPr lvl="1"/>
            <a:r>
              <a:rPr lang="en-US" smtClean="0"/>
              <a:t>_________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Lockout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Require extra steps or special action to enable potentially dangerous actions</a:t>
            </a:r>
          </a:p>
          <a:p>
            <a:endParaRPr lang="en-US"/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Lock screen on phone</a:t>
            </a:r>
          </a:p>
          <a:p>
            <a:pPr lvl="1"/>
            <a:r>
              <a:rPr lang="en-US" smtClean="0"/>
              <a:t>_______________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7475"/>
            <a:ext cx="7772400" cy="2955926"/>
          </a:xfrm>
        </p:spPr>
        <p:txBody>
          <a:bodyPr anchor="ctr">
            <a:noAutofit/>
          </a:bodyPr>
          <a:lstStyle/>
          <a:p>
            <a:pPr algn="ctr"/>
            <a:r>
              <a:rPr lang="en-US" sz="5300" smtClean="0"/>
              <a:t>Errors</a:t>
            </a:r>
            <a:endParaRPr lang="en-US" sz="53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04800" y="5181600"/>
            <a:ext cx="8839200" cy="138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 smtClean="0"/>
              <a:t>ECE 695</a:t>
            </a:r>
          </a:p>
          <a:p>
            <a:r>
              <a:rPr lang="en-US" sz="2400" kern="0" dirty="0" smtClean="0"/>
              <a:t>Alexander J. Quinn</a:t>
            </a:r>
          </a:p>
          <a:p>
            <a:r>
              <a:rPr lang="en-US" sz="2400" kern="0" smtClean="0"/>
              <a:t>3/</a:t>
            </a:r>
            <a:r>
              <a:rPr lang="en-US" sz="2400" u="heavy" kern="0" smtClean="0">
                <a:uFill>
                  <a:solidFill>
                    <a:srgbClr val="01FF56"/>
                  </a:solidFill>
                </a:uFill>
              </a:rPr>
              <a:t>11</a:t>
            </a:r>
            <a:r>
              <a:rPr lang="en-US" sz="2400" kern="0" smtClean="0"/>
              <a:t>/2016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1860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TM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91489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Credit: http://www.publicdomainpictures.net/view-image.php?image=25030</a:t>
            </a:r>
          </a:p>
        </p:txBody>
      </p:sp>
    </p:spTree>
    <p:extLst>
      <p:ext uri="{BB962C8B-B14F-4D97-AF65-F5344CB8AC3E}">
        <p14:creationId xmlns:p14="http://schemas.microsoft.com/office/powerpoint/2010/main" val="15365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Cognitive Dimensions of Notations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Error-Proneness</a:t>
            </a:r>
          </a:p>
          <a:p>
            <a:pPr marL="0" indent="0">
              <a:buNone/>
            </a:pPr>
            <a:r>
              <a:rPr lang="en-US" smtClean="0"/>
              <a:t>The notation invites mistakes and the system gives little protection.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z="2000" smtClean="0"/>
              <a:t>Enough </a:t>
            </a:r>
            <a:r>
              <a:rPr lang="en-US" sz="2000"/>
              <a:t>is known about the cognitive psychology of slips and errors to predict that certain notations will invite them. Prevention (e.g. check digits, declarations of identifiers, etc) can redeem the problem.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Credit: Alan </a:t>
            </a:r>
            <a:r>
              <a:rPr lang="en-US"/>
              <a:t>F. Blackwell et al.  (2001)  Cognitive Dimensions of Notations: Design Tools for Cognitive Technology</a:t>
            </a:r>
          </a:p>
        </p:txBody>
      </p:sp>
    </p:spTree>
    <p:extLst>
      <p:ext uri="{BB962C8B-B14F-4D97-AF65-F5344CB8AC3E}">
        <p14:creationId xmlns:p14="http://schemas.microsoft.com/office/powerpoint/2010/main" val="206077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Cognitive Dimensions of 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72000"/>
          </a:xfrm>
        </p:spPr>
        <p:txBody>
          <a:bodyPr numCol="2"/>
          <a:lstStyle/>
          <a:p>
            <a:pPr marL="0" indent="0">
              <a:spcAft>
                <a:spcPts val="1800"/>
              </a:spcAft>
              <a:buNone/>
            </a:pPr>
            <a:r>
              <a:rPr lang="en-US" sz="2400"/>
              <a:t>Abstraction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Closeness of Mapping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Consistency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Diffuseness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Error-Proneness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Hard Mental Operations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Hidden Dependencies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Premature Commitment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Progressive Evaluation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Provisionality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Role-Expressiveness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Secondary Notation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Viscosity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/>
              <a:t>Visibility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Credit: Alan F. Blackwell et al.  (2001)  Cognitive Dimensions of Notations: Design Tools for </a:t>
            </a:r>
            <a:r>
              <a:rPr lang="en-US"/>
              <a:t>Cognitive </a:t>
            </a:r>
            <a:r>
              <a:rPr lang="en-US" smtClean="0"/>
              <a:t>Technology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Cognitive Dimensions of 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72000"/>
          </a:xfrm>
        </p:spPr>
        <p:txBody>
          <a:bodyPr numCol="2"/>
          <a:lstStyle/>
          <a:p>
            <a:pPr marL="0" indent="0">
              <a:spcAft>
                <a:spcPts val="1800"/>
              </a:spcAft>
              <a:buNone/>
            </a:pPr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Abstraction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 u="sng">
                <a:solidFill>
                  <a:srgbClr val="7030A0"/>
                </a:solidFill>
              </a:rPr>
              <a:t>Closeness of Mapping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 u="sng">
                <a:solidFill>
                  <a:srgbClr val="7030A0"/>
                </a:solidFill>
              </a:rPr>
              <a:t>Consistency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Diffuseness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 u="sng">
                <a:solidFill>
                  <a:srgbClr val="7030A0"/>
                </a:solidFill>
              </a:rPr>
              <a:t>Error-Proneness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 u="sng">
                <a:solidFill>
                  <a:srgbClr val="7030A0"/>
                </a:solidFill>
              </a:rPr>
              <a:t>Hard Mental Operations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 u="sng">
                <a:solidFill>
                  <a:srgbClr val="7030A0"/>
                </a:solidFill>
              </a:rPr>
              <a:t>Hidden Dependencies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Premature Commitment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Progressive Evaluation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Provisionality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Role-Expressiveness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Secondary Notation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Viscosity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 u="sng">
                <a:solidFill>
                  <a:srgbClr val="7030A0"/>
                </a:solidFill>
              </a:rPr>
              <a:t>Visibility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Credit: Alan F. Blackwell et al.  (2001)  Cognitive Dimensions of Notations: Design Tools for Cognitive Technology</a:t>
            </a:r>
          </a:p>
        </p:txBody>
      </p:sp>
    </p:spTree>
    <p:extLst>
      <p:ext uri="{BB962C8B-B14F-4D97-AF65-F5344CB8AC3E}">
        <p14:creationId xmlns:p14="http://schemas.microsoft.com/office/powerpoint/2010/main" val="32190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Drag file to wrong place</a:t>
            </a:r>
          </a:p>
          <a:p>
            <a:r>
              <a:rPr lang="en-US" smtClean="0"/>
              <a:t>Delete more files than you intended</a:t>
            </a:r>
          </a:p>
          <a:p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if(a = 0) {</a:t>
            </a:r>
            <a:b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  <a:b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mtClean="0"/>
              <a:t>________________</a:t>
            </a:r>
          </a:p>
          <a:p>
            <a:r>
              <a:rPr lang="en-US" smtClean="0"/>
              <a:t>________________</a:t>
            </a:r>
            <a:endParaRPr lang="en-US"/>
          </a:p>
          <a:p>
            <a:r>
              <a:rPr lang="en-US"/>
              <a:t>________________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8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errors:  stages of action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smtClean="0"/>
              <a:t>Perceptual</a:t>
            </a:r>
          </a:p>
          <a:p>
            <a:pPr>
              <a:spcAft>
                <a:spcPts val="3000"/>
              </a:spcAft>
            </a:pPr>
            <a:r>
              <a:rPr lang="en-US" smtClean="0"/>
              <a:t>Cognitive</a:t>
            </a:r>
          </a:p>
          <a:p>
            <a:pPr>
              <a:spcAft>
                <a:spcPts val="3000"/>
              </a:spcAft>
            </a:pPr>
            <a:r>
              <a:rPr lang="en-US" smtClean="0"/>
              <a:t>Motor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5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errors:  source of error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smtClean="0"/>
              <a:t>Mistakes</a:t>
            </a:r>
          </a:p>
          <a:p>
            <a:pPr>
              <a:spcAft>
                <a:spcPts val="3000"/>
              </a:spcAft>
            </a:pPr>
            <a:r>
              <a:rPr lang="en-US" smtClean="0"/>
              <a:t>Failures</a:t>
            </a:r>
          </a:p>
          <a:p>
            <a:pPr>
              <a:spcAft>
                <a:spcPts val="3000"/>
              </a:spcAft>
            </a:pPr>
            <a:r>
              <a:rPr lang="en-US" smtClean="0"/>
              <a:t>Slips and lapses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DL (CHI2008), body slides">
  <a:themeElements>
    <a:clrScheme name="Purdue-Cool">
      <a:dk1>
        <a:srgbClr val="000000"/>
      </a:dk1>
      <a:lt1>
        <a:srgbClr val="FFFFFF"/>
      </a:lt1>
      <a:dk2>
        <a:srgbClr val="A3792C"/>
      </a:dk2>
      <a:lt2>
        <a:srgbClr val="E3AE24"/>
      </a:lt2>
      <a:accent1>
        <a:srgbClr val="3F4B00"/>
      </a:accent1>
      <a:accent2>
        <a:srgbClr val="5C8727"/>
      </a:accent2>
      <a:accent3>
        <a:srgbClr val="2EAFA4"/>
      </a:accent3>
      <a:accent4>
        <a:srgbClr val="7ED0E0"/>
      </a:accent4>
      <a:accent5>
        <a:srgbClr val="7299C6"/>
      </a:accent5>
      <a:accent6>
        <a:srgbClr val="5C6F7B"/>
      </a:accent6>
      <a:hlink>
        <a:srgbClr val="7299C6"/>
      </a:hlink>
      <a:folHlink>
        <a:srgbClr val="7299C6"/>
      </a:folHlink>
    </a:clrScheme>
    <a:fontScheme name="Top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Top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e695-16sp.potx" id="{3B29C043-16D0-4BD0-87E7-379B689D207E}" vid="{10D34B32-AC75-4277-A5EE-BDF9142766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ece695-16sp</Template>
  <TotalTime>79</TotalTime>
  <Words>331</Words>
  <Application>Microsoft Office PowerPoint</Application>
  <PresentationFormat>On-screen Show (4:3)</PresentationFormat>
  <Paragraphs>97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Courier New</vt:lpstr>
      <vt:lpstr>Garamond</vt:lpstr>
      <vt:lpstr>Times New Roman</vt:lpstr>
      <vt:lpstr>Verdana</vt:lpstr>
      <vt:lpstr>Wingdings</vt:lpstr>
      <vt:lpstr>ICDL (CHI2008), body slides</vt:lpstr>
      <vt:lpstr>Errors</vt:lpstr>
      <vt:lpstr>Errors</vt:lpstr>
      <vt:lpstr>PowerPoint Presentation</vt:lpstr>
      <vt:lpstr>from Cognitive Dimensions of Notations</vt:lpstr>
      <vt:lpstr>from Cognitive Dimensions of Notations</vt:lpstr>
      <vt:lpstr>from Cognitive Dimensions of Notations</vt:lpstr>
      <vt:lpstr>Examples</vt:lpstr>
      <vt:lpstr>Types of errors:  stages of action</vt:lpstr>
      <vt:lpstr>Types of errors:  source of error</vt:lpstr>
      <vt:lpstr>Mistakes</vt:lpstr>
      <vt:lpstr>Failures</vt:lpstr>
      <vt:lpstr>Slips and lapses</vt:lpstr>
      <vt:lpstr>Interlock</vt:lpstr>
      <vt:lpstr>Lockin</vt:lpstr>
      <vt:lpstr>Lockout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Errors</dc:title>
  <dc:creator>Alex Quinn</dc:creator>
  <cp:lastModifiedBy>Alex Quinn</cp:lastModifiedBy>
  <cp:revision>8</cp:revision>
  <dcterms:created xsi:type="dcterms:W3CDTF">2016-03-11T14:12:42Z</dcterms:created>
  <dcterms:modified xsi:type="dcterms:W3CDTF">2016-03-11T15:32:22Z</dcterms:modified>
</cp:coreProperties>
</file>